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Default Extension="wdp" ContentType="image/vnd.ms-photo"/>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56" r:id="rId1"/>
    <p:sldMasterId id="2147483659" r:id="rId2"/>
  </p:sldMasterIdLst>
  <p:notesMasterIdLst>
    <p:notesMasterId r:id="rId35"/>
  </p:notesMasterIdLst>
  <p:sldIdLst>
    <p:sldId id="376" r:id="rId3"/>
    <p:sldId id="310" r:id="rId4"/>
    <p:sldId id="311" r:id="rId5"/>
    <p:sldId id="378" r:id="rId6"/>
    <p:sldId id="379" r:id="rId7"/>
    <p:sldId id="380" r:id="rId8"/>
    <p:sldId id="405" r:id="rId9"/>
    <p:sldId id="381" r:id="rId10"/>
    <p:sldId id="382" r:id="rId11"/>
    <p:sldId id="383" r:id="rId12"/>
    <p:sldId id="384" r:id="rId13"/>
    <p:sldId id="385" r:id="rId14"/>
    <p:sldId id="387" r:id="rId15"/>
    <p:sldId id="386" r:id="rId16"/>
    <p:sldId id="388" r:id="rId17"/>
    <p:sldId id="389" r:id="rId18"/>
    <p:sldId id="390" r:id="rId19"/>
    <p:sldId id="407" r:id="rId20"/>
    <p:sldId id="391" r:id="rId21"/>
    <p:sldId id="392" r:id="rId22"/>
    <p:sldId id="393" r:id="rId23"/>
    <p:sldId id="394" r:id="rId24"/>
    <p:sldId id="395" r:id="rId25"/>
    <p:sldId id="396" r:id="rId26"/>
    <p:sldId id="404" r:id="rId27"/>
    <p:sldId id="397" r:id="rId28"/>
    <p:sldId id="398" r:id="rId29"/>
    <p:sldId id="406" r:id="rId30"/>
    <p:sldId id="399" r:id="rId31"/>
    <p:sldId id="401" r:id="rId32"/>
    <p:sldId id="402" r:id="rId33"/>
    <p:sldId id="377" r:id="rId34"/>
  </p:sldIdLst>
  <p:sldSz cx="9144000" cy="5143500" type="screen16x9"/>
  <p:notesSz cx="6858000" cy="9144000"/>
  <p:embeddedFontLst>
    <p:embeddedFont>
      <p:font typeface="Calibri" pitchFamily="34" charset="0"/>
      <p:regular r:id="rId36"/>
      <p:bold r:id="rId37"/>
      <p:italic r:id="rId38"/>
      <p:boldItalic r:id="rId39"/>
    </p:embeddedFont>
    <p:embeddedFont>
      <p:font typeface="微软雅黑" pitchFamily="34" charset="-122"/>
      <p:regular r:id="rId40"/>
      <p:bold r:id="rId41"/>
    </p:embeddedFont>
    <p:embeddedFont>
      <p:font typeface="microsoft yahei" pitchFamily="34" charset="-122"/>
      <p:regular r:id="rId42"/>
      <p:bold r:id="rId43"/>
    </p:embeddedFont>
    <p:embeddedFont>
      <p:font typeface="Arial Unicode MS" pitchFamily="34" charset="-122"/>
      <p:regular r:id="rId44"/>
    </p:embeddedFont>
    <p:embeddedFont>
      <p:font typeface="华文细黑" pitchFamily="2" charset="-122"/>
      <p:regular r:id="rId45"/>
    </p:embeddedFont>
    <p:embeddedFont>
      <p:font typeface="Impact" pitchFamily="34" charset="0"/>
      <p:regular r:id="rId46"/>
    </p:embeddedFont>
    <p:embeddedFont>
      <p:font typeface="华文黑体" charset="-122"/>
      <p:regular r:id="rId47"/>
    </p:embeddedFont>
    <p:embeddedFont>
      <p:font typeface="Consolas" pitchFamily="49" charset="0"/>
      <p:regular r:id="rId48"/>
      <p:bold r:id="rId49"/>
      <p:italic r:id="rId50"/>
      <p:boldItalic r:id="rId51"/>
    </p:embeddedFont>
    <p:embeddedFont>
      <p:font typeface="Arial Black" pitchFamily="34" charset="0"/>
      <p:bold r:id="rId52"/>
    </p:embeddedFont>
  </p:embeddedFontLst>
  <p:custDataLst>
    <p:tags r:id="rId53"/>
  </p:custDataLst>
  <p:defaultTextStyle>
    <a:defPPr>
      <a:defRPr lang="zh-CN"/>
    </a:defPPr>
    <a:lvl1pPr marL="0" algn="l" defTabSz="914298" rtl="0" eaLnBrk="1" latinLnBrk="0" hangingPunct="1">
      <a:defRPr sz="1800" kern="1200">
        <a:solidFill>
          <a:schemeClr val="tx1"/>
        </a:solidFill>
        <a:latin typeface="+mn-lt"/>
        <a:ea typeface="+mn-ea"/>
        <a:cs typeface="+mn-cs"/>
      </a:defRPr>
    </a:lvl1pPr>
    <a:lvl2pPr marL="457149" algn="l" defTabSz="914298" rtl="0" eaLnBrk="1" latinLnBrk="0" hangingPunct="1">
      <a:defRPr sz="1800" kern="1200">
        <a:solidFill>
          <a:schemeClr val="tx1"/>
        </a:solidFill>
        <a:latin typeface="+mn-lt"/>
        <a:ea typeface="+mn-ea"/>
        <a:cs typeface="+mn-cs"/>
      </a:defRPr>
    </a:lvl2pPr>
    <a:lvl3pPr marL="914298" algn="l" defTabSz="914298" rtl="0" eaLnBrk="1" latinLnBrk="0" hangingPunct="1">
      <a:defRPr sz="1800" kern="1200">
        <a:solidFill>
          <a:schemeClr val="tx1"/>
        </a:solidFill>
        <a:latin typeface="+mn-lt"/>
        <a:ea typeface="+mn-ea"/>
        <a:cs typeface="+mn-cs"/>
      </a:defRPr>
    </a:lvl3pPr>
    <a:lvl4pPr marL="1371447" algn="l" defTabSz="914298" rtl="0" eaLnBrk="1" latinLnBrk="0" hangingPunct="1">
      <a:defRPr sz="1800" kern="1200">
        <a:solidFill>
          <a:schemeClr val="tx1"/>
        </a:solidFill>
        <a:latin typeface="+mn-lt"/>
        <a:ea typeface="+mn-ea"/>
        <a:cs typeface="+mn-cs"/>
      </a:defRPr>
    </a:lvl4pPr>
    <a:lvl5pPr marL="1828597" algn="l" defTabSz="914298" rtl="0" eaLnBrk="1" latinLnBrk="0" hangingPunct="1">
      <a:defRPr sz="1800" kern="1200">
        <a:solidFill>
          <a:schemeClr val="tx1"/>
        </a:solidFill>
        <a:latin typeface="+mn-lt"/>
        <a:ea typeface="+mn-ea"/>
        <a:cs typeface="+mn-cs"/>
      </a:defRPr>
    </a:lvl5pPr>
    <a:lvl6pPr marL="2285746" algn="l" defTabSz="914298" rtl="0" eaLnBrk="1" latinLnBrk="0" hangingPunct="1">
      <a:defRPr sz="1800" kern="1200">
        <a:solidFill>
          <a:schemeClr val="tx1"/>
        </a:solidFill>
        <a:latin typeface="+mn-lt"/>
        <a:ea typeface="+mn-ea"/>
        <a:cs typeface="+mn-cs"/>
      </a:defRPr>
    </a:lvl6pPr>
    <a:lvl7pPr marL="2742895" algn="l" defTabSz="914298" rtl="0" eaLnBrk="1" latinLnBrk="0" hangingPunct="1">
      <a:defRPr sz="1800" kern="1200">
        <a:solidFill>
          <a:schemeClr val="tx1"/>
        </a:solidFill>
        <a:latin typeface="+mn-lt"/>
        <a:ea typeface="+mn-ea"/>
        <a:cs typeface="+mn-cs"/>
      </a:defRPr>
    </a:lvl7pPr>
    <a:lvl8pPr marL="3200044" algn="l" defTabSz="914298" rtl="0" eaLnBrk="1" latinLnBrk="0" hangingPunct="1">
      <a:defRPr sz="1800" kern="1200">
        <a:solidFill>
          <a:schemeClr val="tx1"/>
        </a:solidFill>
        <a:latin typeface="+mn-lt"/>
        <a:ea typeface="+mn-ea"/>
        <a:cs typeface="+mn-cs"/>
      </a:defRPr>
    </a:lvl8pPr>
    <a:lvl9pPr marL="3657193" algn="l" defTabSz="914298"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E00"/>
    <a:srgbClr val="820000"/>
    <a:srgbClr val="FF9900"/>
    <a:srgbClr val="C80000"/>
    <a:srgbClr val="960000"/>
    <a:srgbClr val="000000"/>
    <a:srgbClr val="FFFFFF"/>
    <a:srgbClr val="DE0000"/>
    <a:srgbClr val="FE0000"/>
    <a:srgbClr val="FF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56" autoAdjust="0"/>
    <p:restoredTop sz="86406" autoAdjust="0"/>
  </p:normalViewPr>
  <p:slideViewPr>
    <p:cSldViewPr>
      <p:cViewPr>
        <p:scale>
          <a:sx n="120" d="100"/>
          <a:sy n="120" d="100"/>
        </p:scale>
        <p:origin x="-1374" y="-972"/>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20" d="100"/>
        <a:sy n="120" d="100"/>
      </p:scale>
      <p:origin x="0" y="0"/>
    </p:cViewPr>
  </p:sorterViewPr>
  <p:notesViewPr>
    <p:cSldViewPr>
      <p:cViewPr varScale="1">
        <p:scale>
          <a:sx n="86" d="100"/>
          <a:sy n="86" d="100"/>
        </p:scale>
        <p:origin x="-3846" y="-90"/>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4.fntdata"/><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font" Target="fonts/font15.fntdata"/><Relationship Id="rId55"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font" Target="fonts/font3.fntdata"/><Relationship Id="rId46" Type="http://schemas.openxmlformats.org/officeDocument/2006/relationships/font" Target="fonts/font11.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font" Target="fonts/font6.fntdata"/><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3" Type="http://schemas.openxmlformats.org/officeDocument/2006/relationships/tags" Target="tags/tag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1.fntdata"/><Relationship Id="rId49" Type="http://schemas.openxmlformats.org/officeDocument/2006/relationships/font" Target="fonts/font14.fntdata"/><Relationship Id="rId57"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9.fntdata"/><Relationship Id="rId52" Type="http://schemas.openxmlformats.org/officeDocument/2006/relationships/font" Target="fonts/font17.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font" Target="fonts/font13.fntdata"/><Relationship Id="rId5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font" Target="fonts/font16.fntdata"/><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5EB118-935A-4D6A-BF3D-282C0E6CB0E0}" type="datetimeFigureOut">
              <a:rPr lang="zh-CN" altLang="en-US" smtClean="0"/>
              <a:pPr/>
              <a:t>2017/11/17</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30C8E17-6E6C-421A-9820-B576FE7D3070}" type="slidenum">
              <a:rPr lang="zh-CN" altLang="en-US" smtClean="0"/>
              <a:pPr/>
              <a:t>‹#›</a:t>
            </a:fld>
            <a:endParaRPr lang="zh-CN" altLang="en-US"/>
          </a:p>
        </p:txBody>
      </p:sp>
    </p:spTree>
    <p:extLst>
      <p:ext uri="{BB962C8B-B14F-4D97-AF65-F5344CB8AC3E}">
        <p14:creationId xmlns:p14="http://schemas.microsoft.com/office/powerpoint/2010/main" xmlns="" val="3269758075"/>
      </p:ext>
    </p:extLst>
  </p:cSld>
  <p:clrMap bg1="lt1" tx1="dk1" bg2="lt2" tx2="dk2" accent1="accent1" accent2="accent2" accent3="accent3" accent4="accent4" accent5="accent5" accent6="accent6" hlink="hlink" folHlink="folHlink"/>
  <p:notesStyle>
    <a:lvl1pPr marL="0" algn="l" defTabSz="914298" rtl="0" eaLnBrk="1" latinLnBrk="0" hangingPunct="1">
      <a:defRPr sz="1100" kern="1200">
        <a:solidFill>
          <a:schemeClr val="tx1"/>
        </a:solidFill>
        <a:latin typeface="+mn-lt"/>
        <a:ea typeface="+mn-ea"/>
        <a:cs typeface="+mn-cs"/>
      </a:defRPr>
    </a:lvl1pPr>
    <a:lvl2pPr marL="457149" algn="l" defTabSz="914298" rtl="0" eaLnBrk="1" latinLnBrk="0" hangingPunct="1">
      <a:defRPr sz="1100" kern="1200">
        <a:solidFill>
          <a:schemeClr val="tx1"/>
        </a:solidFill>
        <a:latin typeface="+mn-lt"/>
        <a:ea typeface="+mn-ea"/>
        <a:cs typeface="+mn-cs"/>
      </a:defRPr>
    </a:lvl2pPr>
    <a:lvl3pPr marL="914298" algn="l" defTabSz="914298" rtl="0" eaLnBrk="1" latinLnBrk="0" hangingPunct="1">
      <a:defRPr sz="1100" kern="1200">
        <a:solidFill>
          <a:schemeClr val="tx1"/>
        </a:solidFill>
        <a:latin typeface="+mn-lt"/>
        <a:ea typeface="+mn-ea"/>
        <a:cs typeface="+mn-cs"/>
      </a:defRPr>
    </a:lvl3pPr>
    <a:lvl4pPr marL="1371447" algn="l" defTabSz="914298" rtl="0" eaLnBrk="1" latinLnBrk="0" hangingPunct="1">
      <a:defRPr sz="1100" kern="1200">
        <a:solidFill>
          <a:schemeClr val="tx1"/>
        </a:solidFill>
        <a:latin typeface="+mn-lt"/>
        <a:ea typeface="+mn-ea"/>
        <a:cs typeface="+mn-cs"/>
      </a:defRPr>
    </a:lvl4pPr>
    <a:lvl5pPr marL="1828597" algn="l" defTabSz="914298" rtl="0" eaLnBrk="1" latinLnBrk="0" hangingPunct="1">
      <a:defRPr sz="1100" kern="1200">
        <a:solidFill>
          <a:schemeClr val="tx1"/>
        </a:solidFill>
        <a:latin typeface="+mn-lt"/>
        <a:ea typeface="+mn-ea"/>
        <a:cs typeface="+mn-cs"/>
      </a:defRPr>
    </a:lvl5pPr>
    <a:lvl6pPr marL="2285746" algn="l" defTabSz="914298" rtl="0" eaLnBrk="1" latinLnBrk="0" hangingPunct="1">
      <a:defRPr sz="1100" kern="1200">
        <a:solidFill>
          <a:schemeClr val="tx1"/>
        </a:solidFill>
        <a:latin typeface="+mn-lt"/>
        <a:ea typeface="+mn-ea"/>
        <a:cs typeface="+mn-cs"/>
      </a:defRPr>
    </a:lvl6pPr>
    <a:lvl7pPr marL="2742895" algn="l" defTabSz="914298" rtl="0" eaLnBrk="1" latinLnBrk="0" hangingPunct="1">
      <a:defRPr sz="1100" kern="1200">
        <a:solidFill>
          <a:schemeClr val="tx1"/>
        </a:solidFill>
        <a:latin typeface="+mn-lt"/>
        <a:ea typeface="+mn-ea"/>
        <a:cs typeface="+mn-cs"/>
      </a:defRPr>
    </a:lvl7pPr>
    <a:lvl8pPr marL="3200044" algn="l" defTabSz="914298" rtl="0" eaLnBrk="1" latinLnBrk="0" hangingPunct="1">
      <a:defRPr sz="1100" kern="1200">
        <a:solidFill>
          <a:schemeClr val="tx1"/>
        </a:solidFill>
        <a:latin typeface="+mn-lt"/>
        <a:ea typeface="+mn-ea"/>
        <a:cs typeface="+mn-cs"/>
      </a:defRPr>
    </a:lvl8pPr>
    <a:lvl9pPr marL="3657193" algn="l" defTabSz="914298"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0C8E17-6E6C-421A-9820-B576FE7D3070}" type="slidenum">
              <a:rPr lang="zh-CN" altLang="en-US" smtClean="0"/>
              <a:pPr/>
              <a:t>2</a:t>
            </a:fld>
            <a:endParaRPr lang="zh-CN" altLang="en-US"/>
          </a:p>
        </p:txBody>
      </p:sp>
    </p:spTree>
    <p:extLst>
      <p:ext uri="{BB962C8B-B14F-4D97-AF65-F5344CB8AC3E}">
        <p14:creationId xmlns:p14="http://schemas.microsoft.com/office/powerpoint/2010/main" xmlns="" val="1219816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0C8E17-6E6C-421A-9820-B576FE7D3070}" type="slidenum">
              <a:rPr lang="zh-CN" altLang="en-US" smtClean="0"/>
              <a:pPr/>
              <a:t>3</a:t>
            </a:fld>
            <a:endParaRPr lang="zh-CN" altLang="en-US"/>
          </a:p>
        </p:txBody>
      </p:sp>
    </p:spTree>
    <p:extLst>
      <p:ext uri="{BB962C8B-B14F-4D97-AF65-F5344CB8AC3E}">
        <p14:creationId xmlns:p14="http://schemas.microsoft.com/office/powerpoint/2010/main" xmlns="" val="2686808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0C8E17-6E6C-421A-9820-B576FE7D3070}" type="slidenum">
              <a:rPr lang="zh-CN" altLang="en-US" smtClean="0"/>
              <a:pPr/>
              <a:t>8</a:t>
            </a:fld>
            <a:endParaRPr lang="zh-CN" altLang="en-US"/>
          </a:p>
        </p:txBody>
      </p:sp>
    </p:spTree>
    <p:extLst>
      <p:ext uri="{BB962C8B-B14F-4D97-AF65-F5344CB8AC3E}">
        <p14:creationId xmlns:p14="http://schemas.microsoft.com/office/powerpoint/2010/main" xmlns="" val="268680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0C8E17-6E6C-421A-9820-B576FE7D3070}" type="slidenum">
              <a:rPr lang="zh-CN" altLang="en-US" smtClean="0"/>
              <a:pPr/>
              <a:t>13</a:t>
            </a:fld>
            <a:endParaRPr lang="zh-CN" altLang="en-US"/>
          </a:p>
        </p:txBody>
      </p:sp>
    </p:spTree>
    <p:extLst>
      <p:ext uri="{BB962C8B-B14F-4D97-AF65-F5344CB8AC3E}">
        <p14:creationId xmlns:p14="http://schemas.microsoft.com/office/powerpoint/2010/main" xmlns="" val="2686808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0C8E17-6E6C-421A-9820-B576FE7D3070}" type="slidenum">
              <a:rPr lang="zh-CN" altLang="en-US" smtClean="0"/>
              <a:pPr/>
              <a:t>19</a:t>
            </a:fld>
            <a:endParaRPr lang="zh-CN" altLang="en-US"/>
          </a:p>
        </p:txBody>
      </p:sp>
    </p:spTree>
    <p:extLst>
      <p:ext uri="{BB962C8B-B14F-4D97-AF65-F5344CB8AC3E}">
        <p14:creationId xmlns:p14="http://schemas.microsoft.com/office/powerpoint/2010/main" xmlns="" val="2686808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0C8E17-6E6C-421A-9820-B576FE7D3070}" type="slidenum">
              <a:rPr lang="zh-CN" altLang="en-US" smtClean="0"/>
              <a:pPr/>
              <a:t>23</a:t>
            </a:fld>
            <a:endParaRPr lang="zh-CN" altLang="en-US"/>
          </a:p>
        </p:txBody>
      </p:sp>
    </p:spTree>
    <p:extLst>
      <p:ext uri="{BB962C8B-B14F-4D97-AF65-F5344CB8AC3E}">
        <p14:creationId xmlns:p14="http://schemas.microsoft.com/office/powerpoint/2010/main" xmlns="" val="2686808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0C8E17-6E6C-421A-9820-B576FE7D3070}" type="slidenum">
              <a:rPr lang="zh-CN" altLang="en-US" smtClean="0"/>
              <a:pPr/>
              <a:t>29</a:t>
            </a:fld>
            <a:endParaRPr lang="zh-CN" altLang="en-US"/>
          </a:p>
        </p:txBody>
      </p:sp>
    </p:spTree>
    <p:extLst>
      <p:ext uri="{BB962C8B-B14F-4D97-AF65-F5344CB8AC3E}">
        <p14:creationId xmlns:p14="http://schemas.microsoft.com/office/powerpoint/2010/main" xmlns="" val="268680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004831482"/>
      </p:ext>
    </p:extLst>
  </p:cSld>
  <p:clrMapOvr>
    <a:masterClrMapping/>
  </p:clrMapOvr>
  <p:transition spd="slow">
    <p:cove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560348121"/>
      </p:ext>
    </p:extLst>
  </p:cSld>
  <p:clrMapOvr>
    <a:masterClrMapping/>
  </p:clrMapOvr>
  <p:transition spd="slow">
    <p:cove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31426901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523892511"/>
      </p:ext>
    </p:extLst>
  </p:cSld>
  <p:clrMapOvr>
    <a:masterClrMapping/>
  </p:clrMapOvr>
  <p:transition spd="slow">
    <p:cove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621520437"/>
      </p:ext>
    </p:extLst>
  </p:cSld>
  <p:clrMapOvr>
    <a:masterClrMapping/>
  </p:clrMapOvr>
  <p:transition spd="slow">
    <p:cove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628650" y="4767263"/>
            <a:ext cx="2057400" cy="273844"/>
          </a:xfrm>
          <a:prstGeom prst="rect">
            <a:avLst/>
          </a:prstGeom>
        </p:spPr>
        <p:txBody>
          <a:bodyPr/>
          <a:lstStyle/>
          <a:p>
            <a:fld id="{C355E32A-23E1-40B3-B434-148655B1CBE9}" type="datetimeFigureOut">
              <a:rPr lang="zh-CN" altLang="en-US" smtClean="0"/>
              <a:pPr/>
              <a:t>2017/11/17</a:t>
            </a:fld>
            <a:endParaRPr lang="zh-CN" altLang="en-US"/>
          </a:p>
        </p:txBody>
      </p:sp>
      <p:sp>
        <p:nvSpPr>
          <p:cNvPr id="5" name="页脚占位符 4"/>
          <p:cNvSpPr>
            <a:spLocks noGrp="1"/>
          </p:cNvSpPr>
          <p:nvPr>
            <p:ph type="ftr" sz="quarter" idx="11"/>
          </p:nvPr>
        </p:nvSpPr>
        <p:spPr>
          <a:xfrm>
            <a:off x="3028950" y="4767263"/>
            <a:ext cx="30861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457950" y="4767263"/>
            <a:ext cx="2057400" cy="273844"/>
          </a:xfrm>
          <a:prstGeom prst="rect">
            <a:avLst/>
          </a:prstGeom>
        </p:spPr>
        <p:txBody>
          <a:bodyPr/>
          <a:lstStyle/>
          <a:p>
            <a:fld id="{4F8BEFBF-5B5F-4BD2-A74A-61A97BF1200E}" type="slidenum">
              <a:rPr lang="zh-CN" altLang="en-US" smtClean="0"/>
              <a:pPr/>
              <a:t>‹#›</a:t>
            </a:fld>
            <a:endParaRPr lang="zh-CN" altLang="en-US"/>
          </a:p>
        </p:txBody>
      </p:sp>
    </p:spTree>
    <p:extLst>
      <p:ext uri="{BB962C8B-B14F-4D97-AF65-F5344CB8AC3E}">
        <p14:creationId xmlns:p14="http://schemas.microsoft.com/office/powerpoint/2010/main" xmlns="" val="266975663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microsoft.com/office/2007/relationships/hdphoto" Target="../media/hdphoto1.wdp"/><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microsoft.com/office/2007/relationships/hdphoto" Target="../media/hdphoto1.wdp"/><Relationship Id="rId5" Type="http://schemas.openxmlformats.org/officeDocument/2006/relationships/image" Target="../media/image1.jpe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2" descr="C:\Users\Admin\Desktop\shutterstock_129456278 [转换].jpg"/>
          <p:cNvPicPr>
            <a:picLocks noChangeAspect="1" noChangeArrowheads="1"/>
          </p:cNvPicPr>
          <p:nvPr userDrawn="1"/>
        </p:nvPicPr>
        <p:blipFill rotWithShape="1">
          <a:blip r:embed="rId5" cstate="screen">
            <a:extLst>
              <a:ext uri="{BEBA8EAE-BF5A-486C-A8C5-ECC9F3942E4B}">
                <a14:imgProps xmlns:a14="http://schemas.microsoft.com/office/drawing/2010/main" xmlns="">
                  <a14:imgLayer r:embed="rId7">
                    <a14:imgEffect>
                      <a14:brightnessContrast contrast="20000"/>
                    </a14:imgEffect>
                  </a14:imgLayer>
                </a14:imgProps>
              </a:ext>
              <a:ext uri="{28A0092B-C50C-407E-A947-70E740481C1C}">
                <a14:useLocalDpi xmlns:a14="http://schemas.microsoft.com/office/drawing/2010/main" xmlns=""/>
              </a:ext>
            </a:extLst>
          </a:blip>
          <a:srcRect/>
          <a:stretch/>
        </p:blipFill>
        <p:spPr bwMode="auto">
          <a:xfrm>
            <a:off x="0" y="0"/>
            <a:ext cx="9145588" cy="514508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724646138"/>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62" r:id="rId3"/>
  </p:sldLayoutIdLst>
  <p:transition spd="slow">
    <p:cover/>
  </p:transition>
  <p:timing>
    <p:tnLst>
      <p:par>
        <p:cTn id="1" dur="indefinite" restart="never" nodeType="tmRoot"/>
      </p:par>
    </p:tnLst>
  </p:timing>
  <p:txStyles>
    <p:titleStyle>
      <a:lvl1pPr algn="ctr" defTabSz="914298" rtl="0" eaLnBrk="1" latinLnBrk="0" hangingPunct="1">
        <a:spcBef>
          <a:spcPct val="0"/>
        </a:spcBef>
        <a:buNone/>
        <a:defRPr sz="4400" kern="1200">
          <a:solidFill>
            <a:schemeClr val="tx1"/>
          </a:solidFill>
          <a:latin typeface="+mj-lt"/>
          <a:ea typeface="+mj-ea"/>
          <a:cs typeface="+mj-cs"/>
        </a:defRPr>
      </a:lvl1pPr>
    </p:titleStyle>
    <p:bodyStyle>
      <a:lvl1pPr marL="342862" indent="-342862" algn="l" defTabSz="914298"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867" indent="-285718" algn="l" defTabSz="914298"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873" indent="-228575" algn="l" defTabSz="914298"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023" indent="-228575" algn="l" defTabSz="914298"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172" indent="-228575" algn="l" defTabSz="914298"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321" indent="-228575" algn="l" defTabSz="91429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70" indent="-228575" algn="l" defTabSz="91429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619" indent="-228575" algn="l" defTabSz="91429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68" indent="-228575" algn="l" defTabSz="91429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298" rtl="0" eaLnBrk="1" latinLnBrk="0" hangingPunct="1">
        <a:defRPr sz="1800" kern="1200">
          <a:solidFill>
            <a:schemeClr val="tx1"/>
          </a:solidFill>
          <a:latin typeface="+mn-lt"/>
          <a:ea typeface="+mn-ea"/>
          <a:cs typeface="+mn-cs"/>
        </a:defRPr>
      </a:lvl1pPr>
      <a:lvl2pPr marL="457149" algn="l" defTabSz="914298" rtl="0" eaLnBrk="1" latinLnBrk="0" hangingPunct="1">
        <a:defRPr sz="1800" kern="1200">
          <a:solidFill>
            <a:schemeClr val="tx1"/>
          </a:solidFill>
          <a:latin typeface="+mn-lt"/>
          <a:ea typeface="+mn-ea"/>
          <a:cs typeface="+mn-cs"/>
        </a:defRPr>
      </a:lvl2pPr>
      <a:lvl3pPr marL="914298" algn="l" defTabSz="914298" rtl="0" eaLnBrk="1" latinLnBrk="0" hangingPunct="1">
        <a:defRPr sz="1800" kern="1200">
          <a:solidFill>
            <a:schemeClr val="tx1"/>
          </a:solidFill>
          <a:latin typeface="+mn-lt"/>
          <a:ea typeface="+mn-ea"/>
          <a:cs typeface="+mn-cs"/>
        </a:defRPr>
      </a:lvl3pPr>
      <a:lvl4pPr marL="1371447" algn="l" defTabSz="914298" rtl="0" eaLnBrk="1" latinLnBrk="0" hangingPunct="1">
        <a:defRPr sz="1800" kern="1200">
          <a:solidFill>
            <a:schemeClr val="tx1"/>
          </a:solidFill>
          <a:latin typeface="+mn-lt"/>
          <a:ea typeface="+mn-ea"/>
          <a:cs typeface="+mn-cs"/>
        </a:defRPr>
      </a:lvl4pPr>
      <a:lvl5pPr marL="1828597" algn="l" defTabSz="914298" rtl="0" eaLnBrk="1" latinLnBrk="0" hangingPunct="1">
        <a:defRPr sz="1800" kern="1200">
          <a:solidFill>
            <a:schemeClr val="tx1"/>
          </a:solidFill>
          <a:latin typeface="+mn-lt"/>
          <a:ea typeface="+mn-ea"/>
          <a:cs typeface="+mn-cs"/>
        </a:defRPr>
      </a:lvl5pPr>
      <a:lvl6pPr marL="2285746" algn="l" defTabSz="914298" rtl="0" eaLnBrk="1" latinLnBrk="0" hangingPunct="1">
        <a:defRPr sz="1800" kern="1200">
          <a:solidFill>
            <a:schemeClr val="tx1"/>
          </a:solidFill>
          <a:latin typeface="+mn-lt"/>
          <a:ea typeface="+mn-ea"/>
          <a:cs typeface="+mn-cs"/>
        </a:defRPr>
      </a:lvl6pPr>
      <a:lvl7pPr marL="2742895" algn="l" defTabSz="914298" rtl="0" eaLnBrk="1" latinLnBrk="0" hangingPunct="1">
        <a:defRPr sz="1800" kern="1200">
          <a:solidFill>
            <a:schemeClr val="tx1"/>
          </a:solidFill>
          <a:latin typeface="+mn-lt"/>
          <a:ea typeface="+mn-ea"/>
          <a:cs typeface="+mn-cs"/>
        </a:defRPr>
      </a:lvl7pPr>
      <a:lvl8pPr marL="3200044" algn="l" defTabSz="914298" rtl="0" eaLnBrk="1" latinLnBrk="0" hangingPunct="1">
        <a:defRPr sz="1800" kern="1200">
          <a:solidFill>
            <a:schemeClr val="tx1"/>
          </a:solidFill>
          <a:latin typeface="+mn-lt"/>
          <a:ea typeface="+mn-ea"/>
          <a:cs typeface="+mn-cs"/>
        </a:defRPr>
      </a:lvl8pPr>
      <a:lvl9pPr marL="3657193" algn="l" defTabSz="91429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2" descr="C:\Users\Admin\Desktop\shutterstock_129456278 [转换].jpg"/>
          <p:cNvPicPr>
            <a:picLocks noChangeAspect="1" noChangeArrowheads="1"/>
          </p:cNvPicPr>
          <p:nvPr userDrawn="1"/>
        </p:nvPicPr>
        <p:blipFill rotWithShape="1">
          <a:blip r:embed="rId5" cstate="screen">
            <a:extLst>
              <a:ext uri="{BEBA8EAE-BF5A-486C-A8C5-ECC9F3942E4B}">
                <a14:imgProps xmlns:a14="http://schemas.microsoft.com/office/drawing/2010/main" xmlns="">
                  <a14:imgLayer r:embed="rId6">
                    <a14:imgEffect>
                      <a14:brightnessContrast contrast="20000"/>
                    </a14:imgEffect>
                  </a14:imgLayer>
                </a14:imgProps>
              </a:ext>
              <a:ext uri="{28A0092B-C50C-407E-A947-70E740481C1C}">
                <a14:useLocalDpi xmlns:a14="http://schemas.microsoft.com/office/drawing/2010/main" xmlns=""/>
              </a:ext>
            </a:extLst>
          </a:blip>
          <a:srcRect/>
          <a:stretch/>
        </p:blipFill>
        <p:spPr bwMode="auto">
          <a:xfrm>
            <a:off x="0" y="0"/>
            <a:ext cx="9145588" cy="514508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737487679"/>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4" r:id="rId3"/>
  </p:sldLayoutIdLst>
  <p:transition spd="slow">
    <p:cover/>
  </p:transition>
  <p:timing>
    <p:tnLst>
      <p:par>
        <p:cTn id="1" dur="indefinite" restart="never" nodeType="tmRoot"/>
      </p:par>
    </p:tnLst>
  </p:timing>
  <p:txStyles>
    <p:titleStyle>
      <a:lvl1pPr algn="ctr" defTabSz="914298" rtl="0" eaLnBrk="1" latinLnBrk="0" hangingPunct="1">
        <a:spcBef>
          <a:spcPct val="0"/>
        </a:spcBef>
        <a:buNone/>
        <a:defRPr sz="4400" kern="1200">
          <a:solidFill>
            <a:schemeClr val="tx1"/>
          </a:solidFill>
          <a:latin typeface="+mj-lt"/>
          <a:ea typeface="+mj-ea"/>
          <a:cs typeface="+mj-cs"/>
        </a:defRPr>
      </a:lvl1pPr>
    </p:titleStyle>
    <p:bodyStyle>
      <a:lvl1pPr marL="342862" indent="-342862" algn="l" defTabSz="914298"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867" indent="-285718" algn="l" defTabSz="914298"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873" indent="-228575" algn="l" defTabSz="914298"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023" indent="-228575" algn="l" defTabSz="914298"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172" indent="-228575" algn="l" defTabSz="914298"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321" indent="-228575" algn="l" defTabSz="91429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70" indent="-228575" algn="l" defTabSz="91429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619" indent="-228575" algn="l" defTabSz="91429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68" indent="-228575" algn="l" defTabSz="91429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298" rtl="0" eaLnBrk="1" latinLnBrk="0" hangingPunct="1">
        <a:defRPr sz="1800" kern="1200">
          <a:solidFill>
            <a:schemeClr val="tx1"/>
          </a:solidFill>
          <a:latin typeface="+mn-lt"/>
          <a:ea typeface="+mn-ea"/>
          <a:cs typeface="+mn-cs"/>
        </a:defRPr>
      </a:lvl1pPr>
      <a:lvl2pPr marL="457149" algn="l" defTabSz="914298" rtl="0" eaLnBrk="1" latinLnBrk="0" hangingPunct="1">
        <a:defRPr sz="1800" kern="1200">
          <a:solidFill>
            <a:schemeClr val="tx1"/>
          </a:solidFill>
          <a:latin typeface="+mn-lt"/>
          <a:ea typeface="+mn-ea"/>
          <a:cs typeface="+mn-cs"/>
        </a:defRPr>
      </a:lvl2pPr>
      <a:lvl3pPr marL="914298" algn="l" defTabSz="914298" rtl="0" eaLnBrk="1" latinLnBrk="0" hangingPunct="1">
        <a:defRPr sz="1800" kern="1200">
          <a:solidFill>
            <a:schemeClr val="tx1"/>
          </a:solidFill>
          <a:latin typeface="+mn-lt"/>
          <a:ea typeface="+mn-ea"/>
          <a:cs typeface="+mn-cs"/>
        </a:defRPr>
      </a:lvl3pPr>
      <a:lvl4pPr marL="1371447" algn="l" defTabSz="914298" rtl="0" eaLnBrk="1" latinLnBrk="0" hangingPunct="1">
        <a:defRPr sz="1800" kern="1200">
          <a:solidFill>
            <a:schemeClr val="tx1"/>
          </a:solidFill>
          <a:latin typeface="+mn-lt"/>
          <a:ea typeface="+mn-ea"/>
          <a:cs typeface="+mn-cs"/>
        </a:defRPr>
      </a:lvl4pPr>
      <a:lvl5pPr marL="1828597" algn="l" defTabSz="914298" rtl="0" eaLnBrk="1" latinLnBrk="0" hangingPunct="1">
        <a:defRPr sz="1800" kern="1200">
          <a:solidFill>
            <a:schemeClr val="tx1"/>
          </a:solidFill>
          <a:latin typeface="+mn-lt"/>
          <a:ea typeface="+mn-ea"/>
          <a:cs typeface="+mn-cs"/>
        </a:defRPr>
      </a:lvl5pPr>
      <a:lvl6pPr marL="2285746" algn="l" defTabSz="914298" rtl="0" eaLnBrk="1" latinLnBrk="0" hangingPunct="1">
        <a:defRPr sz="1800" kern="1200">
          <a:solidFill>
            <a:schemeClr val="tx1"/>
          </a:solidFill>
          <a:latin typeface="+mn-lt"/>
          <a:ea typeface="+mn-ea"/>
          <a:cs typeface="+mn-cs"/>
        </a:defRPr>
      </a:lvl6pPr>
      <a:lvl7pPr marL="2742895" algn="l" defTabSz="914298" rtl="0" eaLnBrk="1" latinLnBrk="0" hangingPunct="1">
        <a:defRPr sz="1800" kern="1200">
          <a:solidFill>
            <a:schemeClr val="tx1"/>
          </a:solidFill>
          <a:latin typeface="+mn-lt"/>
          <a:ea typeface="+mn-ea"/>
          <a:cs typeface="+mn-cs"/>
        </a:defRPr>
      </a:lvl7pPr>
      <a:lvl8pPr marL="3200044" algn="l" defTabSz="914298" rtl="0" eaLnBrk="1" latinLnBrk="0" hangingPunct="1">
        <a:defRPr sz="1800" kern="1200">
          <a:solidFill>
            <a:schemeClr val="tx1"/>
          </a:solidFill>
          <a:latin typeface="+mn-lt"/>
          <a:ea typeface="+mn-ea"/>
          <a:cs typeface="+mn-cs"/>
        </a:defRPr>
      </a:lvl8pPr>
      <a:lvl9pPr marL="3657193" algn="l" defTabSz="91429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3.xml"/><Relationship Id="rId4" Type="http://schemas.openxmlformats.org/officeDocument/2006/relationships/image" Target="../media/image37.png"/></Relationships>
</file>

<file path=ppt/slides/_rels/slide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圆角矩形 107"/>
          <p:cNvSpPr/>
          <p:nvPr/>
        </p:nvSpPr>
        <p:spPr>
          <a:xfrm>
            <a:off x="2252995" y="1508721"/>
            <a:ext cx="944122" cy="447598"/>
          </a:xfrm>
          <a:prstGeom prst="roundRect">
            <a:avLst>
              <a:gd name="adj" fmla="val 15229"/>
            </a:avLst>
          </a:prstGeom>
          <a:solidFill>
            <a:schemeClr val="accent1"/>
          </a:solidFill>
          <a:ln w="19050">
            <a:solidFill>
              <a:schemeClr val="bg1"/>
            </a:solidFill>
          </a:ln>
          <a:effectLst>
            <a:outerShdw blurRad="406400" dist="419100" dir="114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sp>
        <p:nvSpPr>
          <p:cNvPr id="111" name="圆角矩形 110"/>
          <p:cNvSpPr/>
          <p:nvPr/>
        </p:nvSpPr>
        <p:spPr>
          <a:xfrm>
            <a:off x="2316799" y="2724749"/>
            <a:ext cx="479260" cy="451218"/>
          </a:xfrm>
          <a:prstGeom prst="roundRect">
            <a:avLst>
              <a:gd name="adj" fmla="val 12129"/>
            </a:avLst>
          </a:prstGeom>
          <a:gradFill flip="none" rotWithShape="1">
            <a:gsLst>
              <a:gs pos="0">
                <a:schemeClr val="bg1"/>
              </a:gs>
              <a:gs pos="36000">
                <a:schemeClr val="bg1"/>
              </a:gs>
              <a:gs pos="100000">
                <a:schemeClr val="bg1">
                  <a:lumMod val="85000"/>
                </a:schemeClr>
              </a:gs>
            </a:gsLst>
            <a:lin ang="13500000" scaled="1"/>
            <a:tileRect/>
          </a:gradFill>
          <a:ln w="19050">
            <a:solidFill>
              <a:schemeClr val="bg1"/>
            </a:solidFill>
          </a:ln>
          <a:effectLst>
            <a:outerShdw blurRad="419100" dist="444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sp>
        <p:nvSpPr>
          <p:cNvPr id="87" name="TextBox 86"/>
          <p:cNvSpPr txBox="1"/>
          <p:nvPr/>
        </p:nvSpPr>
        <p:spPr>
          <a:xfrm>
            <a:off x="3957912" y="1838588"/>
            <a:ext cx="4411291" cy="646331"/>
          </a:xfrm>
          <a:prstGeom prst="rect">
            <a:avLst/>
          </a:prstGeom>
          <a:noFill/>
        </p:spPr>
        <p:txBody>
          <a:bodyPr wrap="square" rtlCol="0">
            <a:spAutoFit/>
          </a:bodyPr>
          <a:lstStyle/>
          <a:p>
            <a:r>
              <a:rPr lang="en-US" altLang="zh-CN" sz="3600" dirty="0" smtClean="0">
                <a:solidFill>
                  <a:srgbClr val="0099FF"/>
                </a:solidFill>
                <a:latin typeface="微软雅黑" pitchFamily="34" charset="-122"/>
                <a:ea typeface="微软雅黑" pitchFamily="34" charset="-122"/>
              </a:rPr>
              <a:t>Spring cloud</a:t>
            </a:r>
            <a:r>
              <a:rPr lang="zh-CN" altLang="en-US" sz="3600" dirty="0" smtClean="0">
                <a:solidFill>
                  <a:srgbClr val="0099FF"/>
                </a:solidFill>
                <a:latin typeface="微软雅黑" pitchFamily="34" charset="-122"/>
                <a:ea typeface="微软雅黑" pitchFamily="34" charset="-122"/>
              </a:rPr>
              <a:t>介绍</a:t>
            </a:r>
            <a:endParaRPr lang="zh-CN" altLang="en-US" sz="3600" dirty="0">
              <a:solidFill>
                <a:schemeClr val="accent1"/>
              </a:solidFill>
              <a:latin typeface="微软雅黑" pitchFamily="34" charset="-122"/>
              <a:ea typeface="微软雅黑" pitchFamily="34" charset="-122"/>
            </a:endParaRPr>
          </a:p>
        </p:txBody>
      </p:sp>
      <p:sp>
        <p:nvSpPr>
          <p:cNvPr id="89" name="圆角矩形 88"/>
          <p:cNvSpPr/>
          <p:nvPr/>
        </p:nvSpPr>
        <p:spPr>
          <a:xfrm>
            <a:off x="1107895" y="706623"/>
            <a:ext cx="451632" cy="409118"/>
          </a:xfrm>
          <a:prstGeom prst="roundRect">
            <a:avLst>
              <a:gd name="adj" fmla="val 12418"/>
            </a:avLst>
          </a:prstGeom>
          <a:gradFill>
            <a:gsLst>
              <a:gs pos="0">
                <a:schemeClr val="accent1"/>
              </a:gs>
              <a:gs pos="100000">
                <a:schemeClr val="accent1">
                  <a:lumMod val="79000"/>
                  <a:lumOff val="21000"/>
                </a:schemeClr>
              </a:gs>
            </a:gsLst>
            <a:lin ang="13500000" scaled="1"/>
          </a:gradFill>
          <a:ln w="12700">
            <a:solidFill>
              <a:schemeClr val="bg1"/>
            </a:solidFill>
          </a:ln>
          <a:effectLst>
            <a:outerShdw blurRad="419100" dist="190500" dir="2700000" sx="90000" sy="9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sp>
        <p:nvSpPr>
          <p:cNvPr id="90" name="圆角矩形 89"/>
          <p:cNvSpPr/>
          <p:nvPr/>
        </p:nvSpPr>
        <p:spPr>
          <a:xfrm>
            <a:off x="956916" y="1788792"/>
            <a:ext cx="1085700" cy="1110848"/>
          </a:xfrm>
          <a:prstGeom prst="roundRect">
            <a:avLst>
              <a:gd name="adj" fmla="val 15229"/>
            </a:avLst>
          </a:prstGeom>
          <a:gradFill flip="none" rotWithShape="1">
            <a:gsLst>
              <a:gs pos="0">
                <a:schemeClr val="bg1"/>
              </a:gs>
              <a:gs pos="36000">
                <a:schemeClr val="bg1"/>
              </a:gs>
              <a:gs pos="100000">
                <a:schemeClr val="bg1">
                  <a:lumMod val="85000"/>
                </a:schemeClr>
              </a:gs>
            </a:gsLst>
            <a:lin ang="13500000" scaled="1"/>
            <a:tileRect/>
          </a:gradFill>
          <a:ln w="19050">
            <a:solidFill>
              <a:schemeClr val="bg1"/>
            </a:solidFill>
          </a:ln>
          <a:effectLst>
            <a:outerShdw blurRad="419100" dist="444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sp>
        <p:nvSpPr>
          <p:cNvPr id="97" name="TextBox 49"/>
          <p:cNvSpPr txBox="1"/>
          <p:nvPr/>
        </p:nvSpPr>
        <p:spPr>
          <a:xfrm>
            <a:off x="4085984" y="2915763"/>
            <a:ext cx="3079056" cy="2616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100" dirty="0" smtClean="0">
                <a:solidFill>
                  <a:schemeClr val="tx1">
                    <a:lumMod val="65000"/>
                    <a:lumOff val="35000"/>
                  </a:schemeClr>
                </a:solidFill>
                <a:latin typeface="微软雅黑" pitchFamily="34" charset="-122"/>
                <a:ea typeface="微软雅黑" pitchFamily="34" charset="-122"/>
              </a:rPr>
              <a:t>Jk - Technologies</a:t>
            </a:r>
            <a:endParaRPr lang="en-US" altLang="zh-CN" sz="1100" dirty="0">
              <a:solidFill>
                <a:schemeClr val="tx1">
                  <a:lumMod val="65000"/>
                  <a:lumOff val="35000"/>
                </a:schemeClr>
              </a:solidFill>
              <a:latin typeface="微软雅黑" pitchFamily="34" charset="-122"/>
              <a:ea typeface="微软雅黑" pitchFamily="34" charset="-122"/>
            </a:endParaRPr>
          </a:p>
        </p:txBody>
      </p:sp>
      <p:sp>
        <p:nvSpPr>
          <p:cNvPr id="115" name="矩形 114"/>
          <p:cNvSpPr/>
          <p:nvPr/>
        </p:nvSpPr>
        <p:spPr>
          <a:xfrm>
            <a:off x="4826903" y="3319015"/>
            <a:ext cx="805565" cy="176883"/>
          </a:xfrm>
          <a:prstGeom prst="rect">
            <a:avLst/>
          </a:prstGeom>
        </p:spPr>
        <p:txBody>
          <a:bodyPr wrap="square" lIns="38012" tIns="19006" rIns="38012" bIns="19006">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90000"/>
              </a:lnSpc>
              <a:defRPr sz="1800"/>
            </a:pPr>
            <a:r>
              <a:rPr lang="en-US" altLang="zh-CN" sz="1000" dirty="0" smtClean="0">
                <a:solidFill>
                  <a:schemeClr val="tx1">
                    <a:lumMod val="65000"/>
                    <a:lumOff val="35000"/>
                  </a:schemeClr>
                </a:solidFill>
                <a:latin typeface="微软雅黑" panose="020B0503020204020204" pitchFamily="34" charset="-122"/>
                <a:ea typeface="微软雅黑" panose="020B0503020204020204" pitchFamily="34" charset="-122"/>
                <a:cs typeface="BebasNeueBold"/>
                <a:sym typeface="Arial" panose="020B0604020202020204" pitchFamily="34" charset="0"/>
              </a:rPr>
              <a:t>George</a:t>
            </a:r>
            <a:endPar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cs typeface="BebasNeueBold"/>
              <a:sym typeface="Arial" panose="020B0604020202020204" pitchFamily="34" charset="0"/>
            </a:endParaRPr>
          </a:p>
        </p:txBody>
      </p:sp>
      <p:sp>
        <p:nvSpPr>
          <p:cNvPr id="116" name="矩形 115"/>
          <p:cNvSpPr/>
          <p:nvPr/>
        </p:nvSpPr>
        <p:spPr bwMode="auto">
          <a:xfrm>
            <a:off x="4133775" y="3264520"/>
            <a:ext cx="599750" cy="246916"/>
          </a:xfrm>
          <a:prstGeom prst="rect">
            <a:avLst/>
          </a:prstGeom>
          <a:solidFill>
            <a:schemeClr val="accent1"/>
          </a:solidFill>
          <a:ln w="15875" cap="rnd">
            <a:solidFill>
              <a:schemeClr val="accent1"/>
            </a:solidFill>
            <a:round/>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latin typeface="微软雅黑" pitchFamily="34" charset="-122"/>
              <a:ea typeface="微软雅黑" pitchFamily="34" charset="-122"/>
            </a:endParaRPr>
          </a:p>
        </p:txBody>
      </p:sp>
      <p:sp>
        <p:nvSpPr>
          <p:cNvPr id="117" name="矩形 116"/>
          <p:cNvSpPr/>
          <p:nvPr/>
        </p:nvSpPr>
        <p:spPr bwMode="auto">
          <a:xfrm>
            <a:off x="4733524" y="3264520"/>
            <a:ext cx="891559" cy="246916"/>
          </a:xfrm>
          <a:prstGeom prst="rect">
            <a:avLst/>
          </a:prstGeom>
          <a:noFill/>
          <a:ln w="12700" cap="rnd">
            <a:solidFill>
              <a:schemeClr val="accent1"/>
            </a:solidFill>
            <a:round/>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latin typeface="微软雅黑" pitchFamily="34" charset="-122"/>
              <a:ea typeface="微软雅黑" pitchFamily="34" charset="-122"/>
            </a:endParaRPr>
          </a:p>
        </p:txBody>
      </p:sp>
      <p:sp>
        <p:nvSpPr>
          <p:cNvPr id="118" name="Shape 280"/>
          <p:cNvSpPr/>
          <p:nvPr/>
        </p:nvSpPr>
        <p:spPr>
          <a:xfrm>
            <a:off x="4198468" y="3332335"/>
            <a:ext cx="504056" cy="138499"/>
          </a:xfrm>
          <a:prstGeom prst="rect">
            <a:avLst/>
          </a:prstGeom>
          <a:noFill/>
          <a:ln w="12700" cap="flat">
            <a:noFill/>
            <a:miter lim="400000"/>
          </a:ln>
          <a:effectLst/>
          <a:extLst>
            <a:ext uri="{C572A759-6A51-4108-AA02-DFA0A04FC94B}">
              <ma14:wrappingTextBoxFlag xmlns="" xmlns:ma14="http://schemas.microsoft.com/office/mac/drawingml/2011/main" xmlns:lc="http://schemas.openxmlformats.org/drawingml/2006/lockedCanvas" val="1"/>
            </a:ext>
          </a:extLst>
        </p:spPr>
        <p:txBody>
          <a:bodyPr wrap="square" lIns="0" tIns="0" rIns="0" bIns="0" numCol="1"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90000"/>
              </a:lnSpc>
              <a:defRPr sz="1800"/>
            </a:pPr>
            <a:r>
              <a:rPr lang="zh-CN" altLang="en-US" sz="1000" spc="100" dirty="0">
                <a:solidFill>
                  <a:schemeClr val="bg1"/>
                </a:solidFill>
                <a:latin typeface="微软雅黑" pitchFamily="34" charset="-122"/>
                <a:ea typeface="微软雅黑" pitchFamily="34" charset="-122"/>
                <a:cs typeface="Roboto Regular"/>
                <a:sym typeface="Arial" panose="020B0604020202020204" pitchFamily="34" charset="0"/>
              </a:rPr>
              <a:t>演讲</a:t>
            </a:r>
            <a:r>
              <a:rPr lang="zh-CN" altLang="en-US" sz="1000" spc="100" dirty="0" smtClean="0">
                <a:solidFill>
                  <a:schemeClr val="bg1"/>
                </a:solidFill>
                <a:latin typeface="微软雅黑" pitchFamily="34" charset="-122"/>
                <a:ea typeface="微软雅黑" pitchFamily="34" charset="-122"/>
                <a:cs typeface="Roboto Regular"/>
                <a:sym typeface="Arial" panose="020B0604020202020204" pitchFamily="34" charset="0"/>
              </a:rPr>
              <a:t>者</a:t>
            </a:r>
            <a:endParaRPr sz="1000" spc="100" dirty="0">
              <a:solidFill>
                <a:schemeClr val="bg1"/>
              </a:solidFill>
              <a:latin typeface="微软雅黑" pitchFamily="34" charset="-122"/>
              <a:ea typeface="微软雅黑" pitchFamily="34" charset="-122"/>
              <a:cs typeface="Roboto Regular"/>
              <a:sym typeface="Arial" panose="020B0604020202020204" pitchFamily="34" charset="0"/>
            </a:endParaRPr>
          </a:p>
        </p:txBody>
      </p:sp>
      <p:sp>
        <p:nvSpPr>
          <p:cNvPr id="13" name="圆角矩形 12"/>
          <p:cNvSpPr/>
          <p:nvPr/>
        </p:nvSpPr>
        <p:spPr bwMode="auto">
          <a:xfrm>
            <a:off x="4060872" y="2498969"/>
            <a:ext cx="4071006" cy="290610"/>
          </a:xfrm>
          <a:prstGeom prst="roundRect">
            <a:avLst/>
          </a:prstGeom>
          <a:gradFill>
            <a:gsLst>
              <a:gs pos="18000">
                <a:schemeClr val="accent1"/>
              </a:gs>
              <a:gs pos="96000">
                <a:schemeClr val="accent1"/>
              </a:gs>
            </a:gsLst>
            <a:lin ang="13500000" scaled="1"/>
          </a:gradFill>
          <a:ln w="15875">
            <a:solidFill>
              <a:schemeClr val="bg1"/>
            </a:solidFill>
          </a:ln>
          <a:effectLst>
            <a:outerShdw blurRad="177800" dist="139700" dir="2700000" sx="91000" sy="91000" algn="tl" rotWithShape="0">
              <a:schemeClr val="bg1">
                <a:lumMod val="65000"/>
                <a:alpha val="5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solidFill>
                <a:schemeClr val="lt1"/>
              </a:solidFill>
              <a:latin typeface="微软雅黑" pitchFamily="34" charset="-122"/>
              <a:ea typeface="微软雅黑" pitchFamily="34" charset="-122"/>
            </a:endParaRPr>
          </a:p>
        </p:txBody>
      </p:sp>
      <p:sp>
        <p:nvSpPr>
          <p:cNvPr id="93" name="TextBox 92"/>
          <p:cNvSpPr txBox="1"/>
          <p:nvPr/>
        </p:nvSpPr>
        <p:spPr>
          <a:xfrm>
            <a:off x="4119815" y="2514747"/>
            <a:ext cx="3385664" cy="276999"/>
          </a:xfrm>
          <a:prstGeom prst="rect">
            <a:avLst/>
          </a:prstGeom>
          <a:noFill/>
        </p:spPr>
        <p:txBody>
          <a:bodyPr wrap="square" rtlCol="0">
            <a:spAutoFit/>
          </a:bodyPr>
          <a:lstStyle/>
          <a:p>
            <a:r>
              <a:rPr lang="zh-CN" altLang="en-US" sz="1200" dirty="0" smtClean="0">
                <a:solidFill>
                  <a:schemeClr val="bg1"/>
                </a:solidFill>
                <a:latin typeface="微软雅黑" pitchFamily="34" charset="-122"/>
                <a:ea typeface="微软雅黑" pitchFamily="34" charset="-122"/>
              </a:rPr>
              <a:t>技术分享 </a:t>
            </a:r>
            <a:r>
              <a:rPr lang="en-US" altLang="zh-CN" sz="1200" dirty="0" smtClean="0">
                <a:solidFill>
                  <a:schemeClr val="bg1"/>
                </a:solidFill>
                <a:latin typeface="微软雅黑" pitchFamily="34" charset="-122"/>
                <a:ea typeface="微软雅黑" pitchFamily="34" charset="-122"/>
              </a:rPr>
              <a:t>/ </a:t>
            </a:r>
            <a:r>
              <a:rPr lang="zh-CN" altLang="en-US" sz="1200" dirty="0" smtClean="0">
                <a:solidFill>
                  <a:schemeClr val="bg1"/>
                </a:solidFill>
                <a:latin typeface="微软雅黑" pitchFamily="34" charset="-122"/>
                <a:ea typeface="微软雅黑" pitchFamily="34" charset="-122"/>
              </a:rPr>
              <a:t>技术交流</a:t>
            </a:r>
            <a:endParaRPr lang="zh-CN" altLang="en-US" sz="1200" dirty="0">
              <a:solidFill>
                <a:schemeClr val="bg1"/>
              </a:solidFill>
              <a:latin typeface="微软雅黑" pitchFamily="34" charset="-122"/>
              <a:ea typeface="微软雅黑" pitchFamily="34" charset="-122"/>
            </a:endParaRPr>
          </a:p>
        </p:txBody>
      </p:sp>
      <p:sp>
        <p:nvSpPr>
          <p:cNvPr id="20" name="圆角矩形 19"/>
          <p:cNvSpPr/>
          <p:nvPr/>
        </p:nvSpPr>
        <p:spPr>
          <a:xfrm>
            <a:off x="722088" y="2614483"/>
            <a:ext cx="581980" cy="582228"/>
          </a:xfrm>
          <a:prstGeom prst="roundRect">
            <a:avLst>
              <a:gd name="adj" fmla="val 21816"/>
            </a:avLst>
          </a:prstGeom>
          <a:solidFill>
            <a:schemeClr val="accent1"/>
          </a:solidFill>
          <a:ln w="19050">
            <a:solidFill>
              <a:schemeClr val="bg1"/>
            </a:solidFill>
          </a:ln>
          <a:effectLst>
            <a:outerShdw blurRad="419100" dist="444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sp>
        <p:nvSpPr>
          <p:cNvPr id="85" name="圆角矩形 84"/>
          <p:cNvSpPr/>
          <p:nvPr/>
        </p:nvSpPr>
        <p:spPr>
          <a:xfrm>
            <a:off x="2768463" y="565673"/>
            <a:ext cx="748190" cy="674114"/>
          </a:xfrm>
          <a:prstGeom prst="roundRect">
            <a:avLst>
              <a:gd name="adj" fmla="val 15972"/>
            </a:avLst>
          </a:prstGeom>
          <a:gradFill flip="none" rotWithShape="1">
            <a:gsLst>
              <a:gs pos="0">
                <a:schemeClr val="bg1"/>
              </a:gs>
              <a:gs pos="36000">
                <a:schemeClr val="bg1"/>
              </a:gs>
              <a:gs pos="100000">
                <a:schemeClr val="bg1">
                  <a:lumMod val="85000"/>
                </a:schemeClr>
              </a:gs>
            </a:gsLst>
            <a:lin ang="13500000" scaled="1"/>
            <a:tileRect/>
          </a:gradFill>
          <a:ln w="19050">
            <a:solidFill>
              <a:schemeClr val="bg1"/>
            </a:solidFill>
          </a:ln>
          <a:effectLst>
            <a:outerShdw blurRad="419100" dist="469900" dir="2700000" sx="90000" sy="90000" algn="tl" rotWithShape="0">
              <a:schemeClr val="tx1">
                <a:lumMod val="50000"/>
                <a:lumOff val="50000"/>
                <a:alpha val="5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sp>
        <p:nvSpPr>
          <p:cNvPr id="21" name="圆角矩形 20"/>
          <p:cNvSpPr/>
          <p:nvPr/>
        </p:nvSpPr>
        <p:spPr>
          <a:xfrm>
            <a:off x="1503364" y="1104266"/>
            <a:ext cx="1275046" cy="1273414"/>
          </a:xfrm>
          <a:prstGeom prst="roundRect">
            <a:avLst>
              <a:gd name="adj" fmla="val 8669"/>
            </a:avLst>
          </a:prstGeom>
          <a:gradFill flip="none" rotWithShape="1">
            <a:gsLst>
              <a:gs pos="0">
                <a:schemeClr val="bg1"/>
              </a:gs>
              <a:gs pos="36000">
                <a:schemeClr val="bg1"/>
              </a:gs>
              <a:gs pos="100000">
                <a:schemeClr val="bg1">
                  <a:lumMod val="90000"/>
                </a:schemeClr>
              </a:gs>
            </a:gsLst>
            <a:lin ang="13500000" scaled="1"/>
            <a:tileRect/>
          </a:gradFill>
          <a:ln w="19050">
            <a:solidFill>
              <a:schemeClr val="bg1"/>
            </a:solidFill>
          </a:ln>
          <a:effectLst>
            <a:outerShdw blurRad="419100" dist="368300" dir="2700000" sx="90000" sy="90000" algn="tl" rotWithShape="0">
              <a:schemeClr val="tx1">
                <a:lumMod val="50000"/>
                <a:lumOff val="50000"/>
                <a:alpha val="4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sp>
        <p:nvSpPr>
          <p:cNvPr id="61" name="圆角矩形 60"/>
          <p:cNvSpPr/>
          <p:nvPr/>
        </p:nvSpPr>
        <p:spPr>
          <a:xfrm>
            <a:off x="852595" y="451903"/>
            <a:ext cx="274388" cy="271246"/>
          </a:xfrm>
          <a:prstGeom prst="roundRect">
            <a:avLst>
              <a:gd name="adj" fmla="val 13750"/>
            </a:avLst>
          </a:prstGeom>
          <a:gradFill flip="none" rotWithShape="1">
            <a:gsLst>
              <a:gs pos="0">
                <a:schemeClr val="bg1"/>
              </a:gs>
              <a:gs pos="36000">
                <a:schemeClr val="bg1"/>
              </a:gs>
              <a:gs pos="100000">
                <a:schemeClr val="bg1">
                  <a:lumMod val="85000"/>
                </a:schemeClr>
              </a:gs>
            </a:gsLst>
            <a:lin ang="13500000" scaled="1"/>
            <a:tileRect/>
          </a:gradFill>
          <a:ln w="1905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sp>
        <p:nvSpPr>
          <p:cNvPr id="22" name="圆角矩形 21"/>
          <p:cNvSpPr/>
          <p:nvPr/>
        </p:nvSpPr>
        <p:spPr>
          <a:xfrm>
            <a:off x="1559527" y="1143856"/>
            <a:ext cx="1161700" cy="1170620"/>
          </a:xfrm>
          <a:prstGeom prst="roundRect">
            <a:avLst>
              <a:gd name="adj" fmla="val 10379"/>
            </a:avLst>
          </a:prstGeom>
          <a:blipFill>
            <a:blip r:embed="rId2" cstate="screen">
              <a:extLst>
                <a:ext uri="{28A0092B-C50C-407E-A947-70E740481C1C}">
                  <a14:useLocalDpi xmlns:a14="http://schemas.microsoft.com/office/drawing/2010/main" xmlns=""/>
                </a:ext>
              </a:extLst>
            </a:blip>
            <a:stretch>
              <a:fillRect/>
            </a:stretch>
          </a:blip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sp>
        <p:nvSpPr>
          <p:cNvPr id="84" name="圆角矩形 83"/>
          <p:cNvSpPr/>
          <p:nvPr/>
        </p:nvSpPr>
        <p:spPr>
          <a:xfrm>
            <a:off x="2735901" y="2382001"/>
            <a:ext cx="548776" cy="542492"/>
          </a:xfrm>
          <a:prstGeom prst="roundRect">
            <a:avLst>
              <a:gd name="adj" fmla="val 13750"/>
            </a:avLst>
          </a:prstGeom>
          <a:gradFill flip="none" rotWithShape="1">
            <a:gsLst>
              <a:gs pos="0">
                <a:schemeClr val="bg1"/>
              </a:gs>
              <a:gs pos="36000">
                <a:schemeClr val="bg1"/>
              </a:gs>
              <a:gs pos="100000">
                <a:schemeClr val="bg1">
                  <a:lumMod val="85000"/>
                </a:schemeClr>
              </a:gs>
            </a:gsLst>
            <a:lin ang="13500000" scaled="1"/>
            <a:tileRect/>
          </a:gradFill>
          <a:ln w="19050">
            <a:solidFill>
              <a:schemeClr val="bg1"/>
            </a:solidFill>
          </a:ln>
          <a:effectLst>
            <a:outerShdw blurRad="419100" dist="444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grpSp>
        <p:nvGrpSpPr>
          <p:cNvPr id="33" name="组合 32"/>
          <p:cNvGrpSpPr/>
          <p:nvPr/>
        </p:nvGrpSpPr>
        <p:grpSpPr>
          <a:xfrm>
            <a:off x="2808229" y="2476462"/>
            <a:ext cx="538051" cy="383282"/>
            <a:chOff x="2913523" y="3396849"/>
            <a:chExt cx="691111" cy="492316"/>
          </a:xfrm>
        </p:grpSpPr>
        <p:sp>
          <p:nvSpPr>
            <p:cNvPr id="76" name="Freeform 6"/>
            <p:cNvSpPr>
              <a:spLocks noEditPoints="1"/>
            </p:cNvSpPr>
            <p:nvPr/>
          </p:nvSpPr>
          <p:spPr bwMode="auto">
            <a:xfrm>
              <a:off x="3002598" y="3396849"/>
              <a:ext cx="335739" cy="195027"/>
            </a:xfrm>
            <a:custGeom>
              <a:avLst/>
              <a:gdLst>
                <a:gd name="T0" fmla="*/ 107 w 165"/>
                <a:gd name="T1" fmla="*/ 104 h 104"/>
                <a:gd name="T2" fmla="*/ 124 w 165"/>
                <a:gd name="T3" fmla="*/ 104 h 104"/>
                <a:gd name="T4" fmla="*/ 124 w 165"/>
                <a:gd name="T5" fmla="*/ 45 h 104"/>
                <a:gd name="T6" fmla="*/ 107 w 165"/>
                <a:gd name="T7" fmla="*/ 61 h 104"/>
                <a:gd name="T8" fmla="*/ 107 w 165"/>
                <a:gd name="T9" fmla="*/ 104 h 104"/>
                <a:gd name="T10" fmla="*/ 132 w 165"/>
                <a:gd name="T11" fmla="*/ 104 h 104"/>
                <a:gd name="T12" fmla="*/ 149 w 165"/>
                <a:gd name="T13" fmla="*/ 104 h 104"/>
                <a:gd name="T14" fmla="*/ 149 w 165"/>
                <a:gd name="T15" fmla="*/ 22 h 104"/>
                <a:gd name="T16" fmla="*/ 132 w 165"/>
                <a:gd name="T17" fmla="*/ 38 h 104"/>
                <a:gd name="T18" fmla="*/ 132 w 165"/>
                <a:gd name="T19" fmla="*/ 104 h 104"/>
                <a:gd name="T20" fmla="*/ 161 w 165"/>
                <a:gd name="T21" fmla="*/ 0 h 104"/>
                <a:gd name="T22" fmla="*/ 164 w 165"/>
                <a:gd name="T23" fmla="*/ 4 h 104"/>
                <a:gd name="T24" fmla="*/ 164 w 165"/>
                <a:gd name="T25" fmla="*/ 5 h 104"/>
                <a:gd name="T26" fmla="*/ 161 w 165"/>
                <a:gd name="T27" fmla="*/ 15 h 104"/>
                <a:gd name="T28" fmla="*/ 161 w 165"/>
                <a:gd name="T29" fmla="*/ 16 h 104"/>
                <a:gd name="T30" fmla="*/ 156 w 165"/>
                <a:gd name="T31" fmla="*/ 17 h 104"/>
                <a:gd name="T32" fmla="*/ 155 w 165"/>
                <a:gd name="T33" fmla="*/ 17 h 104"/>
                <a:gd name="T34" fmla="*/ 153 w 165"/>
                <a:gd name="T35" fmla="*/ 14 h 104"/>
                <a:gd name="T36" fmla="*/ 103 w 165"/>
                <a:gd name="T37" fmla="*/ 61 h 104"/>
                <a:gd name="T38" fmla="*/ 87 w 165"/>
                <a:gd name="T39" fmla="*/ 44 h 104"/>
                <a:gd name="T40" fmla="*/ 74 w 165"/>
                <a:gd name="T41" fmla="*/ 30 h 104"/>
                <a:gd name="T42" fmla="*/ 3 w 165"/>
                <a:gd name="T43" fmla="*/ 96 h 104"/>
                <a:gd name="T44" fmla="*/ 0 w 165"/>
                <a:gd name="T45" fmla="*/ 93 h 104"/>
                <a:gd name="T46" fmla="*/ 74 w 165"/>
                <a:gd name="T47" fmla="*/ 24 h 104"/>
                <a:gd name="T48" fmla="*/ 87 w 165"/>
                <a:gd name="T49" fmla="*/ 37 h 104"/>
                <a:gd name="T50" fmla="*/ 103 w 165"/>
                <a:gd name="T51" fmla="*/ 55 h 104"/>
                <a:gd name="T52" fmla="*/ 150 w 165"/>
                <a:gd name="T53" fmla="*/ 11 h 104"/>
                <a:gd name="T54" fmla="*/ 148 w 165"/>
                <a:gd name="T55" fmla="*/ 9 h 104"/>
                <a:gd name="T56" fmla="*/ 147 w 165"/>
                <a:gd name="T57" fmla="*/ 8 h 104"/>
                <a:gd name="T58" fmla="*/ 149 w 165"/>
                <a:gd name="T59" fmla="*/ 3 h 104"/>
                <a:gd name="T60" fmla="*/ 150 w 165"/>
                <a:gd name="T61" fmla="*/ 3 h 104"/>
                <a:gd name="T62" fmla="*/ 160 w 165"/>
                <a:gd name="T63" fmla="*/ 1 h 104"/>
                <a:gd name="T64" fmla="*/ 161 w 165"/>
                <a:gd name="T65" fmla="*/ 0 h 104"/>
                <a:gd name="T66" fmla="*/ 7 w 165"/>
                <a:gd name="T67" fmla="*/ 104 h 104"/>
                <a:gd name="T68" fmla="*/ 24 w 165"/>
                <a:gd name="T69" fmla="*/ 104 h 104"/>
                <a:gd name="T70" fmla="*/ 24 w 165"/>
                <a:gd name="T71" fmla="*/ 81 h 104"/>
                <a:gd name="T72" fmla="*/ 7 w 165"/>
                <a:gd name="T73" fmla="*/ 97 h 104"/>
                <a:gd name="T74" fmla="*/ 7 w 165"/>
                <a:gd name="T75" fmla="*/ 104 h 104"/>
                <a:gd name="T76" fmla="*/ 32 w 165"/>
                <a:gd name="T77" fmla="*/ 104 h 104"/>
                <a:gd name="T78" fmla="*/ 49 w 165"/>
                <a:gd name="T79" fmla="*/ 104 h 104"/>
                <a:gd name="T80" fmla="*/ 49 w 165"/>
                <a:gd name="T81" fmla="*/ 58 h 104"/>
                <a:gd name="T82" fmla="*/ 32 w 165"/>
                <a:gd name="T83" fmla="*/ 74 h 104"/>
                <a:gd name="T84" fmla="*/ 32 w 165"/>
                <a:gd name="T85" fmla="*/ 104 h 104"/>
                <a:gd name="T86" fmla="*/ 57 w 165"/>
                <a:gd name="T87" fmla="*/ 50 h 104"/>
                <a:gd name="T88" fmla="*/ 57 w 165"/>
                <a:gd name="T89" fmla="*/ 104 h 104"/>
                <a:gd name="T90" fmla="*/ 74 w 165"/>
                <a:gd name="T91" fmla="*/ 104 h 104"/>
                <a:gd name="T92" fmla="*/ 74 w 165"/>
                <a:gd name="T93" fmla="*/ 34 h 104"/>
                <a:gd name="T94" fmla="*/ 74 w 165"/>
                <a:gd name="T95" fmla="*/ 34 h 104"/>
                <a:gd name="T96" fmla="*/ 57 w 165"/>
                <a:gd name="T97" fmla="*/ 50 h 104"/>
                <a:gd name="T98" fmla="*/ 82 w 165"/>
                <a:gd name="T99" fmla="*/ 43 h 104"/>
                <a:gd name="T100" fmla="*/ 82 w 165"/>
                <a:gd name="T101" fmla="*/ 104 h 104"/>
                <a:gd name="T102" fmla="*/ 87 w 165"/>
                <a:gd name="T103" fmla="*/ 104 h 104"/>
                <a:gd name="T104" fmla="*/ 99 w 165"/>
                <a:gd name="T105" fmla="*/ 104 h 104"/>
                <a:gd name="T106" fmla="*/ 99 w 165"/>
                <a:gd name="T107" fmla="*/ 61 h 104"/>
                <a:gd name="T108" fmla="*/ 87 w 165"/>
                <a:gd name="T109" fmla="*/ 48 h 104"/>
                <a:gd name="T110" fmla="*/ 82 w 165"/>
                <a:gd name="T111" fmla="*/ 4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65" h="104">
                  <a:moveTo>
                    <a:pt x="107" y="104"/>
                  </a:moveTo>
                  <a:cubicBezTo>
                    <a:pt x="124" y="104"/>
                    <a:pt x="124" y="104"/>
                    <a:pt x="124" y="104"/>
                  </a:cubicBezTo>
                  <a:cubicBezTo>
                    <a:pt x="124" y="45"/>
                    <a:pt x="124" y="45"/>
                    <a:pt x="124" y="45"/>
                  </a:cubicBezTo>
                  <a:cubicBezTo>
                    <a:pt x="107" y="61"/>
                    <a:pt x="107" y="61"/>
                    <a:pt x="107" y="61"/>
                  </a:cubicBezTo>
                  <a:cubicBezTo>
                    <a:pt x="107" y="104"/>
                    <a:pt x="107" y="104"/>
                    <a:pt x="107" y="104"/>
                  </a:cubicBezTo>
                  <a:close/>
                  <a:moveTo>
                    <a:pt x="132" y="104"/>
                  </a:moveTo>
                  <a:cubicBezTo>
                    <a:pt x="149" y="104"/>
                    <a:pt x="149" y="104"/>
                    <a:pt x="149" y="104"/>
                  </a:cubicBezTo>
                  <a:cubicBezTo>
                    <a:pt x="149" y="22"/>
                    <a:pt x="149" y="22"/>
                    <a:pt x="149" y="22"/>
                  </a:cubicBezTo>
                  <a:cubicBezTo>
                    <a:pt x="132" y="38"/>
                    <a:pt x="132" y="38"/>
                    <a:pt x="132" y="38"/>
                  </a:cubicBezTo>
                  <a:cubicBezTo>
                    <a:pt x="132" y="104"/>
                    <a:pt x="132" y="104"/>
                    <a:pt x="132" y="104"/>
                  </a:cubicBezTo>
                  <a:close/>
                  <a:moveTo>
                    <a:pt x="161" y="0"/>
                  </a:moveTo>
                  <a:cubicBezTo>
                    <a:pt x="164" y="0"/>
                    <a:pt x="165" y="2"/>
                    <a:pt x="164" y="4"/>
                  </a:cubicBezTo>
                  <a:cubicBezTo>
                    <a:pt x="164" y="5"/>
                    <a:pt x="164" y="5"/>
                    <a:pt x="164" y="5"/>
                  </a:cubicBezTo>
                  <a:cubicBezTo>
                    <a:pt x="163" y="8"/>
                    <a:pt x="162" y="12"/>
                    <a:pt x="161" y="15"/>
                  </a:cubicBezTo>
                  <a:cubicBezTo>
                    <a:pt x="161" y="16"/>
                    <a:pt x="161" y="16"/>
                    <a:pt x="161" y="16"/>
                  </a:cubicBezTo>
                  <a:cubicBezTo>
                    <a:pt x="160" y="19"/>
                    <a:pt x="158" y="19"/>
                    <a:pt x="156" y="17"/>
                  </a:cubicBezTo>
                  <a:cubicBezTo>
                    <a:pt x="155" y="17"/>
                    <a:pt x="155" y="17"/>
                    <a:pt x="155" y="17"/>
                  </a:cubicBezTo>
                  <a:cubicBezTo>
                    <a:pt x="154" y="16"/>
                    <a:pt x="154" y="15"/>
                    <a:pt x="153" y="14"/>
                  </a:cubicBezTo>
                  <a:cubicBezTo>
                    <a:pt x="103" y="61"/>
                    <a:pt x="103" y="61"/>
                    <a:pt x="103" y="61"/>
                  </a:cubicBezTo>
                  <a:cubicBezTo>
                    <a:pt x="87" y="44"/>
                    <a:pt x="87" y="44"/>
                    <a:pt x="87" y="44"/>
                  </a:cubicBezTo>
                  <a:cubicBezTo>
                    <a:pt x="74" y="30"/>
                    <a:pt x="74" y="30"/>
                    <a:pt x="74" y="30"/>
                  </a:cubicBezTo>
                  <a:cubicBezTo>
                    <a:pt x="3" y="96"/>
                    <a:pt x="3" y="96"/>
                    <a:pt x="3" y="96"/>
                  </a:cubicBezTo>
                  <a:cubicBezTo>
                    <a:pt x="0" y="93"/>
                    <a:pt x="0" y="93"/>
                    <a:pt x="0" y="93"/>
                  </a:cubicBezTo>
                  <a:cubicBezTo>
                    <a:pt x="74" y="24"/>
                    <a:pt x="74" y="24"/>
                    <a:pt x="74" y="24"/>
                  </a:cubicBezTo>
                  <a:cubicBezTo>
                    <a:pt x="87" y="37"/>
                    <a:pt x="87" y="37"/>
                    <a:pt x="87" y="37"/>
                  </a:cubicBezTo>
                  <a:cubicBezTo>
                    <a:pt x="103" y="55"/>
                    <a:pt x="103" y="55"/>
                    <a:pt x="103" y="55"/>
                  </a:cubicBezTo>
                  <a:cubicBezTo>
                    <a:pt x="150" y="11"/>
                    <a:pt x="150" y="11"/>
                    <a:pt x="150" y="11"/>
                  </a:cubicBezTo>
                  <a:cubicBezTo>
                    <a:pt x="149" y="10"/>
                    <a:pt x="148" y="9"/>
                    <a:pt x="148" y="9"/>
                  </a:cubicBezTo>
                  <a:cubicBezTo>
                    <a:pt x="147" y="8"/>
                    <a:pt x="147" y="8"/>
                    <a:pt x="147" y="8"/>
                  </a:cubicBezTo>
                  <a:cubicBezTo>
                    <a:pt x="145" y="6"/>
                    <a:pt x="146" y="4"/>
                    <a:pt x="149" y="3"/>
                  </a:cubicBezTo>
                  <a:cubicBezTo>
                    <a:pt x="150" y="3"/>
                    <a:pt x="150" y="3"/>
                    <a:pt x="150" y="3"/>
                  </a:cubicBezTo>
                  <a:cubicBezTo>
                    <a:pt x="152" y="2"/>
                    <a:pt x="157" y="1"/>
                    <a:pt x="160" y="1"/>
                  </a:cubicBezTo>
                  <a:cubicBezTo>
                    <a:pt x="161" y="0"/>
                    <a:pt x="161" y="0"/>
                    <a:pt x="161" y="0"/>
                  </a:cubicBezTo>
                  <a:close/>
                  <a:moveTo>
                    <a:pt x="7" y="104"/>
                  </a:moveTo>
                  <a:cubicBezTo>
                    <a:pt x="24" y="104"/>
                    <a:pt x="24" y="104"/>
                    <a:pt x="24" y="104"/>
                  </a:cubicBezTo>
                  <a:cubicBezTo>
                    <a:pt x="24" y="81"/>
                    <a:pt x="24" y="81"/>
                    <a:pt x="24" y="81"/>
                  </a:cubicBezTo>
                  <a:cubicBezTo>
                    <a:pt x="7" y="97"/>
                    <a:pt x="7" y="97"/>
                    <a:pt x="7" y="97"/>
                  </a:cubicBezTo>
                  <a:cubicBezTo>
                    <a:pt x="7" y="104"/>
                    <a:pt x="7" y="104"/>
                    <a:pt x="7" y="104"/>
                  </a:cubicBezTo>
                  <a:close/>
                  <a:moveTo>
                    <a:pt x="32" y="104"/>
                  </a:moveTo>
                  <a:cubicBezTo>
                    <a:pt x="49" y="104"/>
                    <a:pt x="49" y="104"/>
                    <a:pt x="49" y="104"/>
                  </a:cubicBezTo>
                  <a:cubicBezTo>
                    <a:pt x="49" y="58"/>
                    <a:pt x="49" y="58"/>
                    <a:pt x="49" y="58"/>
                  </a:cubicBezTo>
                  <a:cubicBezTo>
                    <a:pt x="32" y="74"/>
                    <a:pt x="32" y="74"/>
                    <a:pt x="32" y="74"/>
                  </a:cubicBezTo>
                  <a:cubicBezTo>
                    <a:pt x="32" y="104"/>
                    <a:pt x="32" y="104"/>
                    <a:pt x="32" y="104"/>
                  </a:cubicBezTo>
                  <a:close/>
                  <a:moveTo>
                    <a:pt x="57" y="50"/>
                  </a:moveTo>
                  <a:cubicBezTo>
                    <a:pt x="57" y="104"/>
                    <a:pt x="57" y="104"/>
                    <a:pt x="57" y="104"/>
                  </a:cubicBezTo>
                  <a:cubicBezTo>
                    <a:pt x="74" y="104"/>
                    <a:pt x="74" y="104"/>
                    <a:pt x="74" y="104"/>
                  </a:cubicBezTo>
                  <a:cubicBezTo>
                    <a:pt x="74" y="34"/>
                    <a:pt x="74" y="34"/>
                    <a:pt x="74" y="34"/>
                  </a:cubicBezTo>
                  <a:cubicBezTo>
                    <a:pt x="74" y="34"/>
                    <a:pt x="74" y="34"/>
                    <a:pt x="74" y="34"/>
                  </a:cubicBezTo>
                  <a:cubicBezTo>
                    <a:pt x="57" y="50"/>
                    <a:pt x="57" y="50"/>
                    <a:pt x="57" y="50"/>
                  </a:cubicBezTo>
                  <a:close/>
                  <a:moveTo>
                    <a:pt x="82" y="43"/>
                  </a:moveTo>
                  <a:cubicBezTo>
                    <a:pt x="82" y="104"/>
                    <a:pt x="82" y="104"/>
                    <a:pt x="82" y="104"/>
                  </a:cubicBezTo>
                  <a:cubicBezTo>
                    <a:pt x="87" y="104"/>
                    <a:pt x="87" y="104"/>
                    <a:pt x="87" y="104"/>
                  </a:cubicBezTo>
                  <a:cubicBezTo>
                    <a:pt x="99" y="104"/>
                    <a:pt x="99" y="104"/>
                    <a:pt x="99" y="104"/>
                  </a:cubicBezTo>
                  <a:cubicBezTo>
                    <a:pt x="99" y="61"/>
                    <a:pt x="99" y="61"/>
                    <a:pt x="99" y="61"/>
                  </a:cubicBezTo>
                  <a:cubicBezTo>
                    <a:pt x="87" y="48"/>
                    <a:pt x="87" y="48"/>
                    <a:pt x="87" y="48"/>
                  </a:cubicBezTo>
                  <a:lnTo>
                    <a:pt x="82" y="43"/>
                  </a:lnTo>
                  <a:close/>
                </a:path>
              </a:pathLst>
            </a:custGeom>
            <a:solidFill>
              <a:schemeClr val="accent1"/>
            </a:solidFill>
            <a:ln w="15875">
              <a:noFill/>
            </a:ln>
            <a:effectLst>
              <a:outerShdw blurRad="419100" dist="444500" dir="2700000" sx="90000" sy="90000" algn="tl" rotWithShape="0">
                <a:schemeClr val="tx1">
                  <a:lumMod val="50000"/>
                  <a:lumOff val="50000"/>
                  <a:alpha val="27000"/>
                </a:schemeClr>
              </a:outerShdw>
            </a:effectLst>
            <a:ex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spcCol="0" rtlCol="0" anchor="ctr"/>
            <a:lstStyle/>
            <a:p>
              <a:pPr algn="ctr"/>
              <a:endParaRPr lang="zh-CN" altLang="en-US">
                <a:solidFill>
                  <a:schemeClr val="accent1"/>
                </a:solidFill>
              </a:endParaRPr>
            </a:p>
          </p:txBody>
        </p:sp>
        <p:sp>
          <p:nvSpPr>
            <p:cNvPr id="79" name="TextBox 78"/>
            <p:cNvSpPr txBox="1"/>
            <p:nvPr/>
          </p:nvSpPr>
          <p:spPr>
            <a:xfrm>
              <a:off x="2913523" y="3612165"/>
              <a:ext cx="691111" cy="277000"/>
            </a:xfrm>
            <a:prstGeom prst="rect">
              <a:avLst/>
            </a:prstGeom>
            <a:noFill/>
            <a:ln w="15875">
              <a:noFill/>
            </a:ln>
            <a:effectLst>
              <a:outerShdw blurRad="419100" dist="444500" dir="2700000" sx="90000" sy="90000" algn="tl" rotWithShape="0">
                <a:schemeClr val="tx1">
                  <a:lumMod val="50000"/>
                  <a:lumOff val="50000"/>
                  <a:alpha val="2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spcCol="0" rtlCol="0" anchor="ct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zh-CN" altLang="en-US" sz="1050" dirty="0">
                  <a:solidFill>
                    <a:schemeClr val="tx1">
                      <a:lumMod val="75000"/>
                      <a:lumOff val="25000"/>
                    </a:schemeClr>
                  </a:solidFill>
                </a:rPr>
                <a:t>创新</a:t>
              </a:r>
            </a:p>
          </p:txBody>
        </p:sp>
      </p:grpSp>
      <p:grpSp>
        <p:nvGrpSpPr>
          <p:cNvPr id="57" name="组合 56"/>
          <p:cNvGrpSpPr/>
          <p:nvPr/>
        </p:nvGrpSpPr>
        <p:grpSpPr>
          <a:xfrm>
            <a:off x="6685143" y="1425164"/>
            <a:ext cx="1322064" cy="245678"/>
            <a:chOff x="6400954" y="1417091"/>
            <a:chExt cx="1644764" cy="305644"/>
          </a:xfrm>
        </p:grpSpPr>
        <p:grpSp>
          <p:nvGrpSpPr>
            <p:cNvPr id="58" name="组合 57"/>
            <p:cNvGrpSpPr/>
            <p:nvPr/>
          </p:nvGrpSpPr>
          <p:grpSpPr>
            <a:xfrm>
              <a:off x="7297674" y="1417091"/>
              <a:ext cx="305647" cy="305644"/>
              <a:chOff x="5196486" y="5946187"/>
              <a:chExt cx="305647" cy="305644"/>
            </a:xfrm>
          </p:grpSpPr>
          <p:grpSp>
            <p:nvGrpSpPr>
              <p:cNvPr id="92" name="组合 91"/>
              <p:cNvGrpSpPr/>
              <p:nvPr/>
            </p:nvGrpSpPr>
            <p:grpSpPr>
              <a:xfrm>
                <a:off x="5196486" y="5946187"/>
                <a:ext cx="305647" cy="305644"/>
                <a:chOff x="1517330" y="1125257"/>
                <a:chExt cx="2204282" cy="2204282"/>
              </a:xfrm>
            </p:grpSpPr>
            <p:sp>
              <p:nvSpPr>
                <p:cNvPr id="95" name="椭圆 94"/>
                <p:cNvSpPr/>
                <p:nvPr/>
              </p:nvSpPr>
              <p:spPr>
                <a:xfrm>
                  <a:off x="1517330" y="1125257"/>
                  <a:ext cx="2204282" cy="2204282"/>
                </a:xfrm>
                <a:prstGeom prst="ellipse">
                  <a:avLst/>
                </a:prstGeom>
                <a:gradFill>
                  <a:gsLst>
                    <a:gs pos="0">
                      <a:srgbClr val="EBEBEB"/>
                    </a:gs>
                    <a:gs pos="100000">
                      <a:srgbClr val="FEFEFE"/>
                    </a:gs>
                  </a:gsLst>
                  <a:lin ang="7530000" scaled="0"/>
                </a:gradFill>
                <a:ln w="3175">
                  <a:solidFill>
                    <a:schemeClr val="bg1"/>
                  </a:solidFill>
                </a:ln>
                <a:effectLst>
                  <a:outerShdw blurRad="165100" dist="139700" dir="7800000" sx="74000" sy="74000" algn="tr"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34440" rtl="0" eaLnBrk="1" latinLnBrk="0" hangingPunct="1">
                    <a:defRPr sz="2400" kern="1200">
                      <a:solidFill>
                        <a:schemeClr val="lt1"/>
                      </a:solidFill>
                      <a:latin typeface="+mn-lt"/>
                      <a:ea typeface="+mn-ea"/>
                      <a:cs typeface="+mn-cs"/>
                    </a:defRPr>
                  </a:lvl1pPr>
                  <a:lvl2pPr marL="617220" algn="l" defTabSz="1234440" rtl="0" eaLnBrk="1" latinLnBrk="0" hangingPunct="1">
                    <a:defRPr sz="2400" kern="1200">
                      <a:solidFill>
                        <a:schemeClr val="lt1"/>
                      </a:solidFill>
                      <a:latin typeface="+mn-lt"/>
                      <a:ea typeface="+mn-ea"/>
                      <a:cs typeface="+mn-cs"/>
                    </a:defRPr>
                  </a:lvl2pPr>
                  <a:lvl3pPr marL="1234440" algn="l" defTabSz="1234440" rtl="0" eaLnBrk="1" latinLnBrk="0" hangingPunct="1">
                    <a:defRPr sz="2400" kern="1200">
                      <a:solidFill>
                        <a:schemeClr val="lt1"/>
                      </a:solidFill>
                      <a:latin typeface="+mn-lt"/>
                      <a:ea typeface="+mn-ea"/>
                      <a:cs typeface="+mn-cs"/>
                    </a:defRPr>
                  </a:lvl3pPr>
                  <a:lvl4pPr marL="1851660" algn="l" defTabSz="1234440" rtl="0" eaLnBrk="1" latinLnBrk="0" hangingPunct="1">
                    <a:defRPr sz="2400" kern="1200">
                      <a:solidFill>
                        <a:schemeClr val="lt1"/>
                      </a:solidFill>
                      <a:latin typeface="+mn-lt"/>
                      <a:ea typeface="+mn-ea"/>
                      <a:cs typeface="+mn-cs"/>
                    </a:defRPr>
                  </a:lvl4pPr>
                  <a:lvl5pPr marL="2468880" algn="l" defTabSz="1234440" rtl="0" eaLnBrk="1" latinLnBrk="0" hangingPunct="1">
                    <a:defRPr sz="2400" kern="1200">
                      <a:solidFill>
                        <a:schemeClr val="lt1"/>
                      </a:solidFill>
                      <a:latin typeface="+mn-lt"/>
                      <a:ea typeface="+mn-ea"/>
                      <a:cs typeface="+mn-cs"/>
                    </a:defRPr>
                  </a:lvl5pPr>
                  <a:lvl6pPr marL="3086100" algn="l" defTabSz="1234440" rtl="0" eaLnBrk="1" latinLnBrk="0" hangingPunct="1">
                    <a:defRPr sz="2400" kern="1200">
                      <a:solidFill>
                        <a:schemeClr val="lt1"/>
                      </a:solidFill>
                      <a:latin typeface="+mn-lt"/>
                      <a:ea typeface="+mn-ea"/>
                      <a:cs typeface="+mn-cs"/>
                    </a:defRPr>
                  </a:lvl6pPr>
                  <a:lvl7pPr marL="3703320" algn="l" defTabSz="1234440" rtl="0" eaLnBrk="1" latinLnBrk="0" hangingPunct="1">
                    <a:defRPr sz="2400" kern="1200">
                      <a:solidFill>
                        <a:schemeClr val="lt1"/>
                      </a:solidFill>
                      <a:latin typeface="+mn-lt"/>
                      <a:ea typeface="+mn-ea"/>
                      <a:cs typeface="+mn-cs"/>
                    </a:defRPr>
                  </a:lvl7pPr>
                  <a:lvl8pPr marL="4320540" algn="l" defTabSz="1234440" rtl="0" eaLnBrk="1" latinLnBrk="0" hangingPunct="1">
                    <a:defRPr sz="2400" kern="1200">
                      <a:solidFill>
                        <a:schemeClr val="lt1"/>
                      </a:solidFill>
                      <a:latin typeface="+mn-lt"/>
                      <a:ea typeface="+mn-ea"/>
                      <a:cs typeface="+mn-cs"/>
                    </a:defRPr>
                  </a:lvl8pPr>
                  <a:lvl9pPr marL="4937760" algn="l" defTabSz="1234440" rtl="0" eaLnBrk="1" latinLnBrk="0" hangingPunct="1">
                    <a:defRPr sz="2400" kern="1200">
                      <a:solidFill>
                        <a:schemeClr val="lt1"/>
                      </a:solidFill>
                      <a:latin typeface="+mn-lt"/>
                      <a:ea typeface="+mn-ea"/>
                      <a:cs typeface="+mn-cs"/>
                    </a:defRPr>
                  </a:lvl9pPr>
                </a:lstStyle>
                <a:p>
                  <a:pPr algn="ctr"/>
                  <a:endParaRPr lang="zh-CN" altLang="en-US">
                    <a:latin typeface="微软雅黑" pitchFamily="34" charset="-122"/>
                    <a:ea typeface="微软雅黑" pitchFamily="34" charset="-122"/>
                  </a:endParaRPr>
                </a:p>
              </p:txBody>
            </p:sp>
            <p:sp>
              <p:nvSpPr>
                <p:cNvPr id="96" name="椭圆 95"/>
                <p:cNvSpPr/>
                <p:nvPr/>
              </p:nvSpPr>
              <p:spPr>
                <a:xfrm>
                  <a:off x="1719372" y="1327298"/>
                  <a:ext cx="1800200" cy="1800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34440" rtl="0" eaLnBrk="1" latinLnBrk="0" hangingPunct="1">
                    <a:defRPr sz="2400" kern="1200">
                      <a:solidFill>
                        <a:schemeClr val="lt1"/>
                      </a:solidFill>
                      <a:latin typeface="+mn-lt"/>
                      <a:ea typeface="+mn-ea"/>
                      <a:cs typeface="+mn-cs"/>
                    </a:defRPr>
                  </a:lvl1pPr>
                  <a:lvl2pPr marL="617220" algn="l" defTabSz="1234440" rtl="0" eaLnBrk="1" latinLnBrk="0" hangingPunct="1">
                    <a:defRPr sz="2400" kern="1200">
                      <a:solidFill>
                        <a:schemeClr val="lt1"/>
                      </a:solidFill>
                      <a:latin typeface="+mn-lt"/>
                      <a:ea typeface="+mn-ea"/>
                      <a:cs typeface="+mn-cs"/>
                    </a:defRPr>
                  </a:lvl2pPr>
                  <a:lvl3pPr marL="1234440" algn="l" defTabSz="1234440" rtl="0" eaLnBrk="1" latinLnBrk="0" hangingPunct="1">
                    <a:defRPr sz="2400" kern="1200">
                      <a:solidFill>
                        <a:schemeClr val="lt1"/>
                      </a:solidFill>
                      <a:latin typeface="+mn-lt"/>
                      <a:ea typeface="+mn-ea"/>
                      <a:cs typeface="+mn-cs"/>
                    </a:defRPr>
                  </a:lvl3pPr>
                  <a:lvl4pPr marL="1851660" algn="l" defTabSz="1234440" rtl="0" eaLnBrk="1" latinLnBrk="0" hangingPunct="1">
                    <a:defRPr sz="2400" kern="1200">
                      <a:solidFill>
                        <a:schemeClr val="lt1"/>
                      </a:solidFill>
                      <a:latin typeface="+mn-lt"/>
                      <a:ea typeface="+mn-ea"/>
                      <a:cs typeface="+mn-cs"/>
                    </a:defRPr>
                  </a:lvl4pPr>
                  <a:lvl5pPr marL="2468880" algn="l" defTabSz="1234440" rtl="0" eaLnBrk="1" latinLnBrk="0" hangingPunct="1">
                    <a:defRPr sz="2400" kern="1200">
                      <a:solidFill>
                        <a:schemeClr val="lt1"/>
                      </a:solidFill>
                      <a:latin typeface="+mn-lt"/>
                      <a:ea typeface="+mn-ea"/>
                      <a:cs typeface="+mn-cs"/>
                    </a:defRPr>
                  </a:lvl5pPr>
                  <a:lvl6pPr marL="3086100" algn="l" defTabSz="1234440" rtl="0" eaLnBrk="1" latinLnBrk="0" hangingPunct="1">
                    <a:defRPr sz="2400" kern="1200">
                      <a:solidFill>
                        <a:schemeClr val="lt1"/>
                      </a:solidFill>
                      <a:latin typeface="+mn-lt"/>
                      <a:ea typeface="+mn-ea"/>
                      <a:cs typeface="+mn-cs"/>
                    </a:defRPr>
                  </a:lvl6pPr>
                  <a:lvl7pPr marL="3703320" algn="l" defTabSz="1234440" rtl="0" eaLnBrk="1" latinLnBrk="0" hangingPunct="1">
                    <a:defRPr sz="2400" kern="1200">
                      <a:solidFill>
                        <a:schemeClr val="lt1"/>
                      </a:solidFill>
                      <a:latin typeface="+mn-lt"/>
                      <a:ea typeface="+mn-ea"/>
                      <a:cs typeface="+mn-cs"/>
                    </a:defRPr>
                  </a:lvl7pPr>
                  <a:lvl8pPr marL="4320540" algn="l" defTabSz="1234440" rtl="0" eaLnBrk="1" latinLnBrk="0" hangingPunct="1">
                    <a:defRPr sz="2400" kern="1200">
                      <a:solidFill>
                        <a:schemeClr val="lt1"/>
                      </a:solidFill>
                      <a:latin typeface="+mn-lt"/>
                      <a:ea typeface="+mn-ea"/>
                      <a:cs typeface="+mn-cs"/>
                    </a:defRPr>
                  </a:lvl8pPr>
                  <a:lvl9pPr marL="4937760" algn="l" defTabSz="1234440" rtl="0" eaLnBrk="1" latinLnBrk="0" hangingPunct="1">
                    <a:defRPr sz="2400" kern="1200">
                      <a:solidFill>
                        <a:schemeClr val="lt1"/>
                      </a:solidFill>
                      <a:latin typeface="+mn-lt"/>
                      <a:ea typeface="+mn-ea"/>
                      <a:cs typeface="+mn-cs"/>
                    </a:defRPr>
                  </a:lvl9pPr>
                </a:lstStyle>
                <a:p>
                  <a:pPr algn="ctr"/>
                  <a:endParaRPr lang="zh-CN" altLang="en-US">
                    <a:solidFill>
                      <a:schemeClr val="tx1"/>
                    </a:solidFill>
                    <a:latin typeface="微软雅黑" pitchFamily="34" charset="-122"/>
                    <a:ea typeface="微软雅黑" pitchFamily="34" charset="-122"/>
                  </a:endParaRPr>
                </a:p>
              </p:txBody>
            </p:sp>
          </p:grpSp>
          <p:sp>
            <p:nvSpPr>
              <p:cNvPr id="94" name="Freeform 44"/>
              <p:cNvSpPr>
                <a:spLocks noEditPoints="1"/>
              </p:cNvSpPr>
              <p:nvPr/>
            </p:nvSpPr>
            <p:spPr bwMode="auto">
              <a:xfrm>
                <a:off x="5276888" y="6030324"/>
                <a:ext cx="170620" cy="137369"/>
              </a:xfrm>
              <a:custGeom>
                <a:avLst/>
                <a:gdLst>
                  <a:gd name="T0" fmla="*/ 41 w 62"/>
                  <a:gd name="T1" fmla="*/ 31 h 54"/>
                  <a:gd name="T2" fmla="*/ 34 w 62"/>
                  <a:gd name="T3" fmla="*/ 23 h 54"/>
                  <a:gd name="T4" fmla="*/ 33 w 62"/>
                  <a:gd name="T5" fmla="*/ 17 h 54"/>
                  <a:gd name="T6" fmla="*/ 30 w 62"/>
                  <a:gd name="T7" fmla="*/ 20 h 54"/>
                  <a:gd name="T8" fmla="*/ 23 w 62"/>
                  <a:gd name="T9" fmla="*/ 13 h 54"/>
                  <a:gd name="T10" fmla="*/ 18 w 62"/>
                  <a:gd name="T11" fmla="*/ 17 h 54"/>
                  <a:gd name="T12" fmla="*/ 7 w 62"/>
                  <a:gd name="T13" fmla="*/ 17 h 54"/>
                  <a:gd name="T14" fmla="*/ 7 w 62"/>
                  <a:gd name="T15" fmla="*/ 23 h 54"/>
                  <a:gd name="T16" fmla="*/ 0 w 62"/>
                  <a:gd name="T17" fmla="*/ 31 h 54"/>
                  <a:gd name="T18" fmla="*/ 4 w 62"/>
                  <a:gd name="T19" fmla="*/ 36 h 54"/>
                  <a:gd name="T20" fmla="*/ 4 w 62"/>
                  <a:gd name="T21" fmla="*/ 46 h 54"/>
                  <a:gd name="T22" fmla="*/ 10 w 62"/>
                  <a:gd name="T23" fmla="*/ 47 h 54"/>
                  <a:gd name="T24" fmla="*/ 18 w 62"/>
                  <a:gd name="T25" fmla="*/ 54 h 54"/>
                  <a:gd name="T26" fmla="*/ 23 w 62"/>
                  <a:gd name="T27" fmla="*/ 50 h 54"/>
                  <a:gd name="T28" fmla="*/ 32 w 62"/>
                  <a:gd name="T29" fmla="*/ 48 h 54"/>
                  <a:gd name="T30" fmla="*/ 37 w 62"/>
                  <a:gd name="T31" fmla="*/ 46 h 54"/>
                  <a:gd name="T32" fmla="*/ 37 w 62"/>
                  <a:gd name="T33" fmla="*/ 36 h 54"/>
                  <a:gd name="T34" fmla="*/ 32 w 62"/>
                  <a:gd name="T35" fmla="*/ 38 h 54"/>
                  <a:gd name="T36" fmla="*/ 20 w 62"/>
                  <a:gd name="T37" fmla="*/ 46 h 54"/>
                  <a:gd name="T38" fmla="*/ 20 w 62"/>
                  <a:gd name="T39" fmla="*/ 21 h 54"/>
                  <a:gd name="T40" fmla="*/ 33 w 62"/>
                  <a:gd name="T41" fmla="*/ 33 h 54"/>
                  <a:gd name="T42" fmla="*/ 58 w 62"/>
                  <a:gd name="T43" fmla="*/ 35 h 54"/>
                  <a:gd name="T44" fmla="*/ 62 w 62"/>
                  <a:gd name="T45" fmla="*/ 38 h 54"/>
                  <a:gd name="T46" fmla="*/ 60 w 62"/>
                  <a:gd name="T47" fmla="*/ 41 h 54"/>
                  <a:gd name="T48" fmla="*/ 59 w 62"/>
                  <a:gd name="T49" fmla="*/ 46 h 54"/>
                  <a:gd name="T50" fmla="*/ 56 w 62"/>
                  <a:gd name="T51" fmla="*/ 47 h 54"/>
                  <a:gd name="T52" fmla="*/ 52 w 62"/>
                  <a:gd name="T53" fmla="*/ 50 h 54"/>
                  <a:gd name="T54" fmla="*/ 50 w 62"/>
                  <a:gd name="T55" fmla="*/ 48 h 54"/>
                  <a:gd name="T56" fmla="*/ 45 w 62"/>
                  <a:gd name="T57" fmla="*/ 48 h 54"/>
                  <a:gd name="T58" fmla="*/ 44 w 62"/>
                  <a:gd name="T59" fmla="*/ 45 h 54"/>
                  <a:gd name="T60" fmla="*/ 41 w 62"/>
                  <a:gd name="T61" fmla="*/ 41 h 54"/>
                  <a:gd name="T62" fmla="*/ 43 w 62"/>
                  <a:gd name="T63" fmla="*/ 39 h 54"/>
                  <a:gd name="T64" fmla="*/ 43 w 62"/>
                  <a:gd name="T65" fmla="*/ 33 h 54"/>
                  <a:gd name="T66" fmla="*/ 46 w 62"/>
                  <a:gd name="T67" fmla="*/ 33 h 54"/>
                  <a:gd name="T68" fmla="*/ 50 w 62"/>
                  <a:gd name="T69" fmla="*/ 29 h 54"/>
                  <a:gd name="T70" fmla="*/ 52 w 62"/>
                  <a:gd name="T71" fmla="*/ 31 h 54"/>
                  <a:gd name="T72" fmla="*/ 58 w 62"/>
                  <a:gd name="T73" fmla="*/ 31 h 54"/>
                  <a:gd name="T74" fmla="*/ 58 w 62"/>
                  <a:gd name="T75" fmla="*/ 35 h 54"/>
                  <a:gd name="T76" fmla="*/ 57 w 62"/>
                  <a:gd name="T77" fmla="*/ 40 h 54"/>
                  <a:gd name="T78" fmla="*/ 45 w 62"/>
                  <a:gd name="T79" fmla="*/ 40 h 54"/>
                  <a:gd name="T80" fmla="*/ 51 w 62"/>
                  <a:gd name="T81" fmla="*/ 46 h 54"/>
                  <a:gd name="T82" fmla="*/ 62 w 62"/>
                  <a:gd name="T83" fmla="*/ 12 h 54"/>
                  <a:gd name="T84" fmla="*/ 59 w 62"/>
                  <a:gd name="T85" fmla="*/ 15 h 54"/>
                  <a:gd name="T86" fmla="*/ 59 w 62"/>
                  <a:gd name="T87" fmla="*/ 22 h 54"/>
                  <a:gd name="T88" fmla="*/ 55 w 62"/>
                  <a:gd name="T89" fmla="*/ 23 h 54"/>
                  <a:gd name="T90" fmla="*/ 50 w 62"/>
                  <a:gd name="T91" fmla="*/ 28 h 54"/>
                  <a:gd name="T92" fmla="*/ 46 w 62"/>
                  <a:gd name="T93" fmla="*/ 25 h 54"/>
                  <a:gd name="T94" fmla="*/ 39 w 62"/>
                  <a:gd name="T95" fmla="*/ 25 h 54"/>
                  <a:gd name="T96" fmla="*/ 39 w 62"/>
                  <a:gd name="T97" fmla="*/ 20 h 54"/>
                  <a:gd name="T98" fmla="*/ 34 w 62"/>
                  <a:gd name="T99" fmla="*/ 15 h 54"/>
                  <a:gd name="T100" fmla="*/ 37 w 62"/>
                  <a:gd name="T101" fmla="*/ 12 h 54"/>
                  <a:gd name="T102" fmla="*/ 37 w 62"/>
                  <a:gd name="T103" fmla="*/ 5 h 54"/>
                  <a:gd name="T104" fmla="*/ 41 w 62"/>
                  <a:gd name="T105" fmla="*/ 5 h 54"/>
                  <a:gd name="T106" fmla="*/ 46 w 62"/>
                  <a:gd name="T107" fmla="*/ 0 h 54"/>
                  <a:gd name="T108" fmla="*/ 49 w 62"/>
                  <a:gd name="T109" fmla="*/ 3 h 54"/>
                  <a:gd name="T110" fmla="*/ 56 w 62"/>
                  <a:gd name="T111" fmla="*/ 3 h 54"/>
                  <a:gd name="T112" fmla="*/ 57 w 62"/>
                  <a:gd name="T113" fmla="*/ 7 h 54"/>
                  <a:gd name="T114" fmla="*/ 48 w 62"/>
                  <a:gd name="T115" fmla="*/ 22 h 54"/>
                  <a:gd name="T116" fmla="*/ 40 w 62"/>
                  <a:gd name="T117" fmla="*/ 14 h 54"/>
                  <a:gd name="T118" fmla="*/ 56 w 62"/>
                  <a:gd name="T119" fmla="*/ 1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2" h="54">
                    <a:moveTo>
                      <a:pt x="41" y="36"/>
                    </a:moveTo>
                    <a:cubicBezTo>
                      <a:pt x="41" y="31"/>
                      <a:pt x="41" y="31"/>
                      <a:pt x="41" y="31"/>
                    </a:cubicBezTo>
                    <a:cubicBezTo>
                      <a:pt x="37" y="31"/>
                      <a:pt x="37" y="31"/>
                      <a:pt x="37" y="31"/>
                    </a:cubicBezTo>
                    <a:cubicBezTo>
                      <a:pt x="37" y="28"/>
                      <a:pt x="36" y="25"/>
                      <a:pt x="34" y="23"/>
                    </a:cubicBezTo>
                    <a:cubicBezTo>
                      <a:pt x="37" y="20"/>
                      <a:pt x="37" y="20"/>
                      <a:pt x="37" y="20"/>
                    </a:cubicBezTo>
                    <a:cubicBezTo>
                      <a:pt x="33" y="17"/>
                      <a:pt x="33" y="17"/>
                      <a:pt x="33" y="17"/>
                    </a:cubicBezTo>
                    <a:cubicBezTo>
                      <a:pt x="32" y="18"/>
                      <a:pt x="32" y="18"/>
                      <a:pt x="32" y="18"/>
                    </a:cubicBezTo>
                    <a:cubicBezTo>
                      <a:pt x="30" y="20"/>
                      <a:pt x="30" y="20"/>
                      <a:pt x="30" y="20"/>
                    </a:cubicBezTo>
                    <a:cubicBezTo>
                      <a:pt x="28" y="18"/>
                      <a:pt x="26" y="17"/>
                      <a:pt x="23" y="17"/>
                    </a:cubicBezTo>
                    <a:cubicBezTo>
                      <a:pt x="23" y="13"/>
                      <a:pt x="23" y="13"/>
                      <a:pt x="23" y="13"/>
                    </a:cubicBezTo>
                    <a:cubicBezTo>
                      <a:pt x="18" y="13"/>
                      <a:pt x="18" y="13"/>
                      <a:pt x="18" y="13"/>
                    </a:cubicBezTo>
                    <a:cubicBezTo>
                      <a:pt x="18" y="17"/>
                      <a:pt x="18" y="17"/>
                      <a:pt x="18" y="17"/>
                    </a:cubicBezTo>
                    <a:cubicBezTo>
                      <a:pt x="15" y="17"/>
                      <a:pt x="12" y="18"/>
                      <a:pt x="10" y="20"/>
                    </a:cubicBezTo>
                    <a:cubicBezTo>
                      <a:pt x="7" y="17"/>
                      <a:pt x="7" y="17"/>
                      <a:pt x="7" y="17"/>
                    </a:cubicBezTo>
                    <a:cubicBezTo>
                      <a:pt x="4" y="20"/>
                      <a:pt x="4" y="20"/>
                      <a:pt x="4" y="20"/>
                    </a:cubicBezTo>
                    <a:cubicBezTo>
                      <a:pt x="7" y="23"/>
                      <a:pt x="7" y="23"/>
                      <a:pt x="7" y="23"/>
                    </a:cubicBezTo>
                    <a:cubicBezTo>
                      <a:pt x="5" y="26"/>
                      <a:pt x="4" y="28"/>
                      <a:pt x="4" y="31"/>
                    </a:cubicBezTo>
                    <a:cubicBezTo>
                      <a:pt x="0" y="31"/>
                      <a:pt x="0" y="31"/>
                      <a:pt x="0" y="31"/>
                    </a:cubicBezTo>
                    <a:cubicBezTo>
                      <a:pt x="0" y="36"/>
                      <a:pt x="0" y="36"/>
                      <a:pt x="0" y="36"/>
                    </a:cubicBezTo>
                    <a:cubicBezTo>
                      <a:pt x="4" y="36"/>
                      <a:pt x="4" y="36"/>
                      <a:pt x="4" y="36"/>
                    </a:cubicBezTo>
                    <a:cubicBezTo>
                      <a:pt x="4" y="39"/>
                      <a:pt x="5" y="41"/>
                      <a:pt x="7" y="44"/>
                    </a:cubicBezTo>
                    <a:cubicBezTo>
                      <a:pt x="4" y="46"/>
                      <a:pt x="4" y="46"/>
                      <a:pt x="4" y="46"/>
                    </a:cubicBezTo>
                    <a:cubicBezTo>
                      <a:pt x="7" y="50"/>
                      <a:pt x="7" y="50"/>
                      <a:pt x="7" y="50"/>
                    </a:cubicBezTo>
                    <a:cubicBezTo>
                      <a:pt x="10" y="47"/>
                      <a:pt x="10" y="47"/>
                      <a:pt x="10" y="47"/>
                    </a:cubicBezTo>
                    <a:cubicBezTo>
                      <a:pt x="12" y="49"/>
                      <a:pt x="15" y="50"/>
                      <a:pt x="18" y="50"/>
                    </a:cubicBezTo>
                    <a:cubicBezTo>
                      <a:pt x="18" y="54"/>
                      <a:pt x="18" y="54"/>
                      <a:pt x="18" y="54"/>
                    </a:cubicBezTo>
                    <a:cubicBezTo>
                      <a:pt x="23" y="54"/>
                      <a:pt x="23" y="54"/>
                      <a:pt x="23" y="54"/>
                    </a:cubicBezTo>
                    <a:cubicBezTo>
                      <a:pt x="23" y="50"/>
                      <a:pt x="23" y="50"/>
                      <a:pt x="23" y="50"/>
                    </a:cubicBezTo>
                    <a:cubicBezTo>
                      <a:pt x="26" y="50"/>
                      <a:pt x="28" y="49"/>
                      <a:pt x="31" y="47"/>
                    </a:cubicBezTo>
                    <a:cubicBezTo>
                      <a:pt x="32" y="48"/>
                      <a:pt x="32" y="48"/>
                      <a:pt x="32" y="48"/>
                    </a:cubicBezTo>
                    <a:cubicBezTo>
                      <a:pt x="33" y="50"/>
                      <a:pt x="33" y="50"/>
                      <a:pt x="33" y="50"/>
                    </a:cubicBezTo>
                    <a:cubicBezTo>
                      <a:pt x="37" y="46"/>
                      <a:pt x="37" y="46"/>
                      <a:pt x="37" y="46"/>
                    </a:cubicBezTo>
                    <a:cubicBezTo>
                      <a:pt x="34" y="43"/>
                      <a:pt x="34" y="43"/>
                      <a:pt x="34" y="43"/>
                    </a:cubicBezTo>
                    <a:cubicBezTo>
                      <a:pt x="36" y="41"/>
                      <a:pt x="37" y="39"/>
                      <a:pt x="37" y="36"/>
                    </a:cubicBezTo>
                    <a:cubicBezTo>
                      <a:pt x="41" y="36"/>
                      <a:pt x="41" y="36"/>
                      <a:pt x="41" y="36"/>
                    </a:cubicBezTo>
                    <a:close/>
                    <a:moveTo>
                      <a:pt x="32" y="38"/>
                    </a:moveTo>
                    <a:cubicBezTo>
                      <a:pt x="32" y="38"/>
                      <a:pt x="32" y="38"/>
                      <a:pt x="32" y="38"/>
                    </a:cubicBezTo>
                    <a:cubicBezTo>
                      <a:pt x="30" y="43"/>
                      <a:pt x="26" y="46"/>
                      <a:pt x="20" y="46"/>
                    </a:cubicBezTo>
                    <a:cubicBezTo>
                      <a:pt x="14" y="46"/>
                      <a:pt x="8" y="40"/>
                      <a:pt x="8" y="33"/>
                    </a:cubicBezTo>
                    <a:cubicBezTo>
                      <a:pt x="8" y="27"/>
                      <a:pt x="14" y="21"/>
                      <a:pt x="20" y="21"/>
                    </a:cubicBezTo>
                    <a:cubicBezTo>
                      <a:pt x="26" y="21"/>
                      <a:pt x="30" y="24"/>
                      <a:pt x="32" y="29"/>
                    </a:cubicBezTo>
                    <a:cubicBezTo>
                      <a:pt x="32" y="30"/>
                      <a:pt x="33" y="32"/>
                      <a:pt x="33" y="33"/>
                    </a:cubicBezTo>
                    <a:cubicBezTo>
                      <a:pt x="33" y="35"/>
                      <a:pt x="32" y="37"/>
                      <a:pt x="32" y="38"/>
                    </a:cubicBezTo>
                    <a:close/>
                    <a:moveTo>
                      <a:pt x="58" y="35"/>
                    </a:moveTo>
                    <a:cubicBezTo>
                      <a:pt x="59" y="36"/>
                      <a:pt x="59" y="37"/>
                      <a:pt x="60" y="38"/>
                    </a:cubicBezTo>
                    <a:cubicBezTo>
                      <a:pt x="62" y="38"/>
                      <a:pt x="62" y="38"/>
                      <a:pt x="62" y="38"/>
                    </a:cubicBezTo>
                    <a:cubicBezTo>
                      <a:pt x="62" y="41"/>
                      <a:pt x="62" y="41"/>
                      <a:pt x="62" y="41"/>
                    </a:cubicBezTo>
                    <a:cubicBezTo>
                      <a:pt x="60" y="41"/>
                      <a:pt x="60" y="41"/>
                      <a:pt x="60" y="41"/>
                    </a:cubicBezTo>
                    <a:cubicBezTo>
                      <a:pt x="59" y="42"/>
                      <a:pt x="59" y="44"/>
                      <a:pt x="58" y="45"/>
                    </a:cubicBezTo>
                    <a:cubicBezTo>
                      <a:pt x="59" y="46"/>
                      <a:pt x="59" y="46"/>
                      <a:pt x="59" y="46"/>
                    </a:cubicBezTo>
                    <a:cubicBezTo>
                      <a:pt x="58" y="48"/>
                      <a:pt x="58" y="48"/>
                      <a:pt x="58" y="48"/>
                    </a:cubicBezTo>
                    <a:cubicBezTo>
                      <a:pt x="56" y="47"/>
                      <a:pt x="56" y="47"/>
                      <a:pt x="56" y="47"/>
                    </a:cubicBezTo>
                    <a:cubicBezTo>
                      <a:pt x="55" y="47"/>
                      <a:pt x="54" y="48"/>
                      <a:pt x="52" y="48"/>
                    </a:cubicBezTo>
                    <a:cubicBezTo>
                      <a:pt x="52" y="50"/>
                      <a:pt x="52" y="50"/>
                      <a:pt x="52" y="50"/>
                    </a:cubicBezTo>
                    <a:cubicBezTo>
                      <a:pt x="50" y="50"/>
                      <a:pt x="50" y="50"/>
                      <a:pt x="50" y="50"/>
                    </a:cubicBezTo>
                    <a:cubicBezTo>
                      <a:pt x="50" y="48"/>
                      <a:pt x="50" y="48"/>
                      <a:pt x="50" y="48"/>
                    </a:cubicBezTo>
                    <a:cubicBezTo>
                      <a:pt x="49" y="48"/>
                      <a:pt x="47" y="47"/>
                      <a:pt x="46" y="47"/>
                    </a:cubicBezTo>
                    <a:cubicBezTo>
                      <a:pt x="45" y="48"/>
                      <a:pt x="45" y="48"/>
                      <a:pt x="45" y="48"/>
                    </a:cubicBezTo>
                    <a:cubicBezTo>
                      <a:pt x="43" y="46"/>
                      <a:pt x="43" y="46"/>
                      <a:pt x="43" y="46"/>
                    </a:cubicBezTo>
                    <a:cubicBezTo>
                      <a:pt x="44" y="45"/>
                      <a:pt x="44" y="45"/>
                      <a:pt x="44" y="45"/>
                    </a:cubicBezTo>
                    <a:cubicBezTo>
                      <a:pt x="43" y="44"/>
                      <a:pt x="43" y="42"/>
                      <a:pt x="43" y="41"/>
                    </a:cubicBezTo>
                    <a:cubicBezTo>
                      <a:pt x="41" y="41"/>
                      <a:pt x="41" y="41"/>
                      <a:pt x="41" y="41"/>
                    </a:cubicBezTo>
                    <a:cubicBezTo>
                      <a:pt x="41" y="39"/>
                      <a:pt x="41" y="39"/>
                      <a:pt x="41" y="39"/>
                    </a:cubicBezTo>
                    <a:cubicBezTo>
                      <a:pt x="43" y="39"/>
                      <a:pt x="43" y="39"/>
                      <a:pt x="43" y="39"/>
                    </a:cubicBezTo>
                    <a:cubicBezTo>
                      <a:pt x="43" y="37"/>
                      <a:pt x="43" y="36"/>
                      <a:pt x="44" y="35"/>
                    </a:cubicBezTo>
                    <a:cubicBezTo>
                      <a:pt x="43" y="33"/>
                      <a:pt x="43" y="33"/>
                      <a:pt x="43" y="33"/>
                    </a:cubicBezTo>
                    <a:cubicBezTo>
                      <a:pt x="45" y="32"/>
                      <a:pt x="45" y="32"/>
                      <a:pt x="45" y="32"/>
                    </a:cubicBezTo>
                    <a:cubicBezTo>
                      <a:pt x="46" y="33"/>
                      <a:pt x="46" y="33"/>
                      <a:pt x="46" y="33"/>
                    </a:cubicBezTo>
                    <a:cubicBezTo>
                      <a:pt x="47" y="32"/>
                      <a:pt x="48" y="32"/>
                      <a:pt x="50" y="31"/>
                    </a:cubicBezTo>
                    <a:cubicBezTo>
                      <a:pt x="50" y="29"/>
                      <a:pt x="50" y="29"/>
                      <a:pt x="50" y="29"/>
                    </a:cubicBezTo>
                    <a:cubicBezTo>
                      <a:pt x="52" y="29"/>
                      <a:pt x="52" y="29"/>
                      <a:pt x="52" y="29"/>
                    </a:cubicBezTo>
                    <a:cubicBezTo>
                      <a:pt x="52" y="31"/>
                      <a:pt x="52" y="31"/>
                      <a:pt x="52" y="31"/>
                    </a:cubicBezTo>
                    <a:cubicBezTo>
                      <a:pt x="54" y="32"/>
                      <a:pt x="55" y="32"/>
                      <a:pt x="56" y="33"/>
                    </a:cubicBezTo>
                    <a:cubicBezTo>
                      <a:pt x="58" y="31"/>
                      <a:pt x="58" y="31"/>
                      <a:pt x="58" y="31"/>
                    </a:cubicBezTo>
                    <a:cubicBezTo>
                      <a:pt x="59" y="33"/>
                      <a:pt x="59" y="33"/>
                      <a:pt x="59" y="33"/>
                    </a:cubicBezTo>
                    <a:cubicBezTo>
                      <a:pt x="58" y="35"/>
                      <a:pt x="58" y="35"/>
                      <a:pt x="58" y="35"/>
                    </a:cubicBezTo>
                    <a:close/>
                    <a:moveTo>
                      <a:pt x="51" y="46"/>
                    </a:moveTo>
                    <a:cubicBezTo>
                      <a:pt x="55" y="46"/>
                      <a:pt x="57" y="43"/>
                      <a:pt x="57" y="40"/>
                    </a:cubicBezTo>
                    <a:cubicBezTo>
                      <a:pt x="57" y="36"/>
                      <a:pt x="55" y="34"/>
                      <a:pt x="51" y="34"/>
                    </a:cubicBezTo>
                    <a:cubicBezTo>
                      <a:pt x="48" y="34"/>
                      <a:pt x="45" y="36"/>
                      <a:pt x="45" y="40"/>
                    </a:cubicBezTo>
                    <a:cubicBezTo>
                      <a:pt x="45" y="43"/>
                      <a:pt x="48" y="46"/>
                      <a:pt x="51" y="46"/>
                    </a:cubicBezTo>
                    <a:cubicBezTo>
                      <a:pt x="51" y="46"/>
                      <a:pt x="51" y="46"/>
                      <a:pt x="51" y="46"/>
                    </a:cubicBezTo>
                    <a:close/>
                    <a:moveTo>
                      <a:pt x="59" y="12"/>
                    </a:moveTo>
                    <a:cubicBezTo>
                      <a:pt x="62" y="12"/>
                      <a:pt x="62" y="12"/>
                      <a:pt x="62" y="12"/>
                    </a:cubicBezTo>
                    <a:cubicBezTo>
                      <a:pt x="62" y="15"/>
                      <a:pt x="62" y="15"/>
                      <a:pt x="62" y="15"/>
                    </a:cubicBezTo>
                    <a:cubicBezTo>
                      <a:pt x="59" y="15"/>
                      <a:pt x="59" y="15"/>
                      <a:pt x="59" y="15"/>
                    </a:cubicBezTo>
                    <a:cubicBezTo>
                      <a:pt x="59" y="17"/>
                      <a:pt x="58" y="19"/>
                      <a:pt x="57" y="20"/>
                    </a:cubicBezTo>
                    <a:cubicBezTo>
                      <a:pt x="59" y="22"/>
                      <a:pt x="59" y="22"/>
                      <a:pt x="59" y="22"/>
                    </a:cubicBezTo>
                    <a:cubicBezTo>
                      <a:pt x="56" y="25"/>
                      <a:pt x="56" y="25"/>
                      <a:pt x="56" y="25"/>
                    </a:cubicBezTo>
                    <a:cubicBezTo>
                      <a:pt x="55" y="23"/>
                      <a:pt x="55" y="23"/>
                      <a:pt x="55" y="23"/>
                    </a:cubicBezTo>
                    <a:cubicBezTo>
                      <a:pt x="53" y="24"/>
                      <a:pt x="51" y="25"/>
                      <a:pt x="50" y="25"/>
                    </a:cubicBezTo>
                    <a:cubicBezTo>
                      <a:pt x="50" y="28"/>
                      <a:pt x="50" y="28"/>
                      <a:pt x="50" y="28"/>
                    </a:cubicBezTo>
                    <a:cubicBezTo>
                      <a:pt x="46" y="28"/>
                      <a:pt x="46" y="28"/>
                      <a:pt x="46" y="28"/>
                    </a:cubicBezTo>
                    <a:cubicBezTo>
                      <a:pt x="46" y="25"/>
                      <a:pt x="46" y="25"/>
                      <a:pt x="46" y="25"/>
                    </a:cubicBezTo>
                    <a:cubicBezTo>
                      <a:pt x="44" y="25"/>
                      <a:pt x="43" y="24"/>
                      <a:pt x="41" y="23"/>
                    </a:cubicBezTo>
                    <a:cubicBezTo>
                      <a:pt x="39" y="25"/>
                      <a:pt x="39" y="25"/>
                      <a:pt x="39" y="25"/>
                    </a:cubicBezTo>
                    <a:cubicBezTo>
                      <a:pt x="37" y="22"/>
                      <a:pt x="37" y="22"/>
                      <a:pt x="37" y="22"/>
                    </a:cubicBezTo>
                    <a:cubicBezTo>
                      <a:pt x="39" y="20"/>
                      <a:pt x="39" y="20"/>
                      <a:pt x="39" y="20"/>
                    </a:cubicBezTo>
                    <a:cubicBezTo>
                      <a:pt x="38" y="19"/>
                      <a:pt x="37" y="17"/>
                      <a:pt x="37" y="15"/>
                    </a:cubicBezTo>
                    <a:cubicBezTo>
                      <a:pt x="34" y="15"/>
                      <a:pt x="34" y="15"/>
                      <a:pt x="34" y="15"/>
                    </a:cubicBezTo>
                    <a:cubicBezTo>
                      <a:pt x="34" y="12"/>
                      <a:pt x="34" y="12"/>
                      <a:pt x="34" y="12"/>
                    </a:cubicBezTo>
                    <a:cubicBezTo>
                      <a:pt x="37" y="12"/>
                      <a:pt x="37" y="12"/>
                      <a:pt x="37" y="12"/>
                    </a:cubicBezTo>
                    <a:cubicBezTo>
                      <a:pt x="37" y="10"/>
                      <a:pt x="38" y="9"/>
                      <a:pt x="39" y="7"/>
                    </a:cubicBezTo>
                    <a:cubicBezTo>
                      <a:pt x="37" y="5"/>
                      <a:pt x="37" y="5"/>
                      <a:pt x="37" y="5"/>
                    </a:cubicBezTo>
                    <a:cubicBezTo>
                      <a:pt x="39" y="3"/>
                      <a:pt x="39" y="3"/>
                      <a:pt x="39" y="3"/>
                    </a:cubicBezTo>
                    <a:cubicBezTo>
                      <a:pt x="41" y="5"/>
                      <a:pt x="41" y="5"/>
                      <a:pt x="41" y="5"/>
                    </a:cubicBezTo>
                    <a:cubicBezTo>
                      <a:pt x="43" y="4"/>
                      <a:pt x="44" y="3"/>
                      <a:pt x="46" y="3"/>
                    </a:cubicBezTo>
                    <a:cubicBezTo>
                      <a:pt x="46" y="0"/>
                      <a:pt x="46" y="0"/>
                      <a:pt x="46" y="0"/>
                    </a:cubicBezTo>
                    <a:cubicBezTo>
                      <a:pt x="49" y="0"/>
                      <a:pt x="49" y="0"/>
                      <a:pt x="49" y="0"/>
                    </a:cubicBezTo>
                    <a:cubicBezTo>
                      <a:pt x="49" y="3"/>
                      <a:pt x="49" y="3"/>
                      <a:pt x="49" y="3"/>
                    </a:cubicBezTo>
                    <a:cubicBezTo>
                      <a:pt x="51" y="3"/>
                      <a:pt x="53" y="4"/>
                      <a:pt x="54" y="5"/>
                    </a:cubicBezTo>
                    <a:cubicBezTo>
                      <a:pt x="56" y="3"/>
                      <a:pt x="56" y="3"/>
                      <a:pt x="56" y="3"/>
                    </a:cubicBezTo>
                    <a:cubicBezTo>
                      <a:pt x="59" y="5"/>
                      <a:pt x="59" y="5"/>
                      <a:pt x="59" y="5"/>
                    </a:cubicBezTo>
                    <a:cubicBezTo>
                      <a:pt x="57" y="7"/>
                      <a:pt x="57" y="7"/>
                      <a:pt x="57" y="7"/>
                    </a:cubicBezTo>
                    <a:cubicBezTo>
                      <a:pt x="58" y="8"/>
                      <a:pt x="59" y="10"/>
                      <a:pt x="59" y="12"/>
                    </a:cubicBezTo>
                    <a:close/>
                    <a:moveTo>
                      <a:pt x="48" y="22"/>
                    </a:moveTo>
                    <a:cubicBezTo>
                      <a:pt x="48" y="22"/>
                      <a:pt x="48" y="22"/>
                      <a:pt x="48" y="22"/>
                    </a:cubicBezTo>
                    <a:cubicBezTo>
                      <a:pt x="43" y="22"/>
                      <a:pt x="40" y="18"/>
                      <a:pt x="40" y="14"/>
                    </a:cubicBezTo>
                    <a:cubicBezTo>
                      <a:pt x="40" y="9"/>
                      <a:pt x="43" y="6"/>
                      <a:pt x="48" y="6"/>
                    </a:cubicBezTo>
                    <a:cubicBezTo>
                      <a:pt x="52" y="6"/>
                      <a:pt x="56" y="9"/>
                      <a:pt x="56" y="14"/>
                    </a:cubicBezTo>
                    <a:cubicBezTo>
                      <a:pt x="56" y="18"/>
                      <a:pt x="52" y="22"/>
                      <a:pt x="48" y="22"/>
                    </a:cubicBezTo>
                    <a:close/>
                  </a:path>
                </a:pathLst>
              </a:custGeom>
              <a:solidFill>
                <a:schemeClr val="bg1">
                  <a:lumMod val="95000"/>
                </a:schemeClr>
              </a:solidFill>
              <a:ln>
                <a:noFill/>
              </a:ln>
              <a:extLst/>
            </p:spPr>
            <p:txBody>
              <a:bodyPr vert="horz" wrap="square" lIns="81015" tIns="40507" rIns="81015" bIns="40507" numCol="1" anchor="t" anchorCtr="0" compatLnSpc="1">
                <a:prstTxWarp prst="textNoShape">
                  <a:avLst/>
                </a:prstTxWarp>
              </a:bodyPr>
              <a:lstStyle>
                <a:defPPr>
                  <a:defRPr lang="zh-CN"/>
                </a:defPPr>
                <a:lvl1pPr marL="0" algn="l" defTabSz="1234440" rtl="0" eaLnBrk="1" latinLnBrk="0" hangingPunct="1">
                  <a:defRPr sz="2400" kern="1200">
                    <a:solidFill>
                      <a:schemeClr val="tx1"/>
                    </a:solidFill>
                    <a:latin typeface="+mn-lt"/>
                    <a:ea typeface="+mn-ea"/>
                    <a:cs typeface="+mn-cs"/>
                  </a:defRPr>
                </a:lvl1pPr>
                <a:lvl2pPr marL="617220" algn="l" defTabSz="1234440" rtl="0" eaLnBrk="1" latinLnBrk="0" hangingPunct="1">
                  <a:defRPr sz="2400" kern="1200">
                    <a:solidFill>
                      <a:schemeClr val="tx1"/>
                    </a:solidFill>
                    <a:latin typeface="+mn-lt"/>
                    <a:ea typeface="+mn-ea"/>
                    <a:cs typeface="+mn-cs"/>
                  </a:defRPr>
                </a:lvl2pPr>
                <a:lvl3pPr marL="1234440" algn="l" defTabSz="1234440" rtl="0" eaLnBrk="1" latinLnBrk="0" hangingPunct="1">
                  <a:defRPr sz="2400" kern="1200">
                    <a:solidFill>
                      <a:schemeClr val="tx1"/>
                    </a:solidFill>
                    <a:latin typeface="+mn-lt"/>
                    <a:ea typeface="+mn-ea"/>
                    <a:cs typeface="+mn-cs"/>
                  </a:defRPr>
                </a:lvl3pPr>
                <a:lvl4pPr marL="1851660" algn="l" defTabSz="1234440" rtl="0" eaLnBrk="1" latinLnBrk="0" hangingPunct="1">
                  <a:defRPr sz="2400" kern="1200">
                    <a:solidFill>
                      <a:schemeClr val="tx1"/>
                    </a:solidFill>
                    <a:latin typeface="+mn-lt"/>
                    <a:ea typeface="+mn-ea"/>
                    <a:cs typeface="+mn-cs"/>
                  </a:defRPr>
                </a:lvl4pPr>
                <a:lvl5pPr marL="2468880" algn="l" defTabSz="1234440" rtl="0" eaLnBrk="1" latinLnBrk="0" hangingPunct="1">
                  <a:defRPr sz="2400" kern="1200">
                    <a:solidFill>
                      <a:schemeClr val="tx1"/>
                    </a:solidFill>
                    <a:latin typeface="+mn-lt"/>
                    <a:ea typeface="+mn-ea"/>
                    <a:cs typeface="+mn-cs"/>
                  </a:defRPr>
                </a:lvl5pPr>
                <a:lvl6pPr marL="3086100" algn="l" defTabSz="1234440" rtl="0" eaLnBrk="1" latinLnBrk="0" hangingPunct="1">
                  <a:defRPr sz="2400" kern="1200">
                    <a:solidFill>
                      <a:schemeClr val="tx1"/>
                    </a:solidFill>
                    <a:latin typeface="+mn-lt"/>
                    <a:ea typeface="+mn-ea"/>
                    <a:cs typeface="+mn-cs"/>
                  </a:defRPr>
                </a:lvl6pPr>
                <a:lvl7pPr marL="3703320" algn="l" defTabSz="1234440" rtl="0" eaLnBrk="1" latinLnBrk="0" hangingPunct="1">
                  <a:defRPr sz="2400" kern="1200">
                    <a:solidFill>
                      <a:schemeClr val="tx1"/>
                    </a:solidFill>
                    <a:latin typeface="+mn-lt"/>
                    <a:ea typeface="+mn-ea"/>
                    <a:cs typeface="+mn-cs"/>
                  </a:defRPr>
                </a:lvl7pPr>
                <a:lvl8pPr marL="4320540" algn="l" defTabSz="1234440" rtl="0" eaLnBrk="1" latinLnBrk="0" hangingPunct="1">
                  <a:defRPr sz="2400" kern="1200">
                    <a:solidFill>
                      <a:schemeClr val="tx1"/>
                    </a:solidFill>
                    <a:latin typeface="+mn-lt"/>
                    <a:ea typeface="+mn-ea"/>
                    <a:cs typeface="+mn-cs"/>
                  </a:defRPr>
                </a:lvl8pPr>
                <a:lvl9pPr marL="4937760" algn="l" defTabSz="1234440" rtl="0" eaLnBrk="1" latinLnBrk="0" hangingPunct="1">
                  <a:defRPr sz="2400" kern="1200">
                    <a:solidFill>
                      <a:schemeClr val="tx1"/>
                    </a:solidFill>
                    <a:latin typeface="+mn-lt"/>
                    <a:ea typeface="+mn-ea"/>
                    <a:cs typeface="+mn-cs"/>
                  </a:defRPr>
                </a:lvl9pPr>
              </a:lstStyle>
              <a:p>
                <a:endParaRPr lang="zh-CN" altLang="en-US">
                  <a:latin typeface="微软雅黑" pitchFamily="34" charset="-122"/>
                  <a:ea typeface="微软雅黑" pitchFamily="34" charset="-122"/>
                </a:endParaRPr>
              </a:p>
            </p:txBody>
          </p:sp>
        </p:grpSp>
        <p:grpSp>
          <p:nvGrpSpPr>
            <p:cNvPr id="59" name="组合 58"/>
            <p:cNvGrpSpPr/>
            <p:nvPr/>
          </p:nvGrpSpPr>
          <p:grpSpPr>
            <a:xfrm>
              <a:off x="7740071" y="1417091"/>
              <a:ext cx="305647" cy="305644"/>
              <a:chOff x="5638883" y="5946187"/>
              <a:chExt cx="305647" cy="305644"/>
            </a:xfrm>
          </p:grpSpPr>
          <p:grpSp>
            <p:nvGrpSpPr>
              <p:cNvPr id="83" name="组合 82"/>
              <p:cNvGrpSpPr/>
              <p:nvPr/>
            </p:nvGrpSpPr>
            <p:grpSpPr>
              <a:xfrm>
                <a:off x="5638883" y="5946187"/>
                <a:ext cx="305647" cy="305644"/>
                <a:chOff x="1517330" y="1125257"/>
                <a:chExt cx="2204282" cy="2204282"/>
              </a:xfrm>
            </p:grpSpPr>
            <p:sp>
              <p:nvSpPr>
                <p:cNvPr id="88" name="椭圆 87"/>
                <p:cNvSpPr/>
                <p:nvPr/>
              </p:nvSpPr>
              <p:spPr>
                <a:xfrm>
                  <a:off x="1517330" y="1125257"/>
                  <a:ext cx="2204282" cy="2204282"/>
                </a:xfrm>
                <a:prstGeom prst="ellipse">
                  <a:avLst/>
                </a:prstGeom>
                <a:gradFill>
                  <a:gsLst>
                    <a:gs pos="0">
                      <a:srgbClr val="EBEBEB"/>
                    </a:gs>
                    <a:gs pos="100000">
                      <a:srgbClr val="FEFEFE"/>
                    </a:gs>
                  </a:gsLst>
                  <a:lin ang="7530000" scaled="0"/>
                </a:gradFill>
                <a:ln w="3175">
                  <a:solidFill>
                    <a:schemeClr val="bg1"/>
                  </a:solidFill>
                </a:ln>
                <a:effectLst>
                  <a:outerShdw blurRad="165100" dist="139700" dir="7800000" sx="74000" sy="74000" algn="tr"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34440" rtl="0" eaLnBrk="1" latinLnBrk="0" hangingPunct="1">
                    <a:defRPr sz="2400" kern="1200">
                      <a:solidFill>
                        <a:schemeClr val="lt1"/>
                      </a:solidFill>
                      <a:latin typeface="+mn-lt"/>
                      <a:ea typeface="+mn-ea"/>
                      <a:cs typeface="+mn-cs"/>
                    </a:defRPr>
                  </a:lvl1pPr>
                  <a:lvl2pPr marL="617220" algn="l" defTabSz="1234440" rtl="0" eaLnBrk="1" latinLnBrk="0" hangingPunct="1">
                    <a:defRPr sz="2400" kern="1200">
                      <a:solidFill>
                        <a:schemeClr val="lt1"/>
                      </a:solidFill>
                      <a:latin typeface="+mn-lt"/>
                      <a:ea typeface="+mn-ea"/>
                      <a:cs typeface="+mn-cs"/>
                    </a:defRPr>
                  </a:lvl2pPr>
                  <a:lvl3pPr marL="1234440" algn="l" defTabSz="1234440" rtl="0" eaLnBrk="1" latinLnBrk="0" hangingPunct="1">
                    <a:defRPr sz="2400" kern="1200">
                      <a:solidFill>
                        <a:schemeClr val="lt1"/>
                      </a:solidFill>
                      <a:latin typeface="+mn-lt"/>
                      <a:ea typeface="+mn-ea"/>
                      <a:cs typeface="+mn-cs"/>
                    </a:defRPr>
                  </a:lvl3pPr>
                  <a:lvl4pPr marL="1851660" algn="l" defTabSz="1234440" rtl="0" eaLnBrk="1" latinLnBrk="0" hangingPunct="1">
                    <a:defRPr sz="2400" kern="1200">
                      <a:solidFill>
                        <a:schemeClr val="lt1"/>
                      </a:solidFill>
                      <a:latin typeface="+mn-lt"/>
                      <a:ea typeface="+mn-ea"/>
                      <a:cs typeface="+mn-cs"/>
                    </a:defRPr>
                  </a:lvl4pPr>
                  <a:lvl5pPr marL="2468880" algn="l" defTabSz="1234440" rtl="0" eaLnBrk="1" latinLnBrk="0" hangingPunct="1">
                    <a:defRPr sz="2400" kern="1200">
                      <a:solidFill>
                        <a:schemeClr val="lt1"/>
                      </a:solidFill>
                      <a:latin typeface="+mn-lt"/>
                      <a:ea typeface="+mn-ea"/>
                      <a:cs typeface="+mn-cs"/>
                    </a:defRPr>
                  </a:lvl5pPr>
                  <a:lvl6pPr marL="3086100" algn="l" defTabSz="1234440" rtl="0" eaLnBrk="1" latinLnBrk="0" hangingPunct="1">
                    <a:defRPr sz="2400" kern="1200">
                      <a:solidFill>
                        <a:schemeClr val="lt1"/>
                      </a:solidFill>
                      <a:latin typeface="+mn-lt"/>
                      <a:ea typeface="+mn-ea"/>
                      <a:cs typeface="+mn-cs"/>
                    </a:defRPr>
                  </a:lvl6pPr>
                  <a:lvl7pPr marL="3703320" algn="l" defTabSz="1234440" rtl="0" eaLnBrk="1" latinLnBrk="0" hangingPunct="1">
                    <a:defRPr sz="2400" kern="1200">
                      <a:solidFill>
                        <a:schemeClr val="lt1"/>
                      </a:solidFill>
                      <a:latin typeface="+mn-lt"/>
                      <a:ea typeface="+mn-ea"/>
                      <a:cs typeface="+mn-cs"/>
                    </a:defRPr>
                  </a:lvl7pPr>
                  <a:lvl8pPr marL="4320540" algn="l" defTabSz="1234440" rtl="0" eaLnBrk="1" latinLnBrk="0" hangingPunct="1">
                    <a:defRPr sz="2400" kern="1200">
                      <a:solidFill>
                        <a:schemeClr val="lt1"/>
                      </a:solidFill>
                      <a:latin typeface="+mn-lt"/>
                      <a:ea typeface="+mn-ea"/>
                      <a:cs typeface="+mn-cs"/>
                    </a:defRPr>
                  </a:lvl8pPr>
                  <a:lvl9pPr marL="4937760" algn="l" defTabSz="1234440" rtl="0" eaLnBrk="1" latinLnBrk="0" hangingPunct="1">
                    <a:defRPr sz="2400" kern="1200">
                      <a:solidFill>
                        <a:schemeClr val="lt1"/>
                      </a:solidFill>
                      <a:latin typeface="+mn-lt"/>
                      <a:ea typeface="+mn-ea"/>
                      <a:cs typeface="+mn-cs"/>
                    </a:defRPr>
                  </a:lvl9pPr>
                </a:lstStyle>
                <a:p>
                  <a:pPr algn="ctr"/>
                  <a:endParaRPr lang="zh-CN" altLang="en-US">
                    <a:latin typeface="微软雅黑" pitchFamily="34" charset="-122"/>
                    <a:ea typeface="微软雅黑" pitchFamily="34" charset="-122"/>
                  </a:endParaRPr>
                </a:p>
              </p:txBody>
            </p:sp>
            <p:sp>
              <p:nvSpPr>
                <p:cNvPr id="91" name="椭圆 90"/>
                <p:cNvSpPr/>
                <p:nvPr/>
              </p:nvSpPr>
              <p:spPr>
                <a:xfrm>
                  <a:off x="1719372" y="1327298"/>
                  <a:ext cx="1800200" cy="1800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34440" rtl="0" eaLnBrk="1" latinLnBrk="0" hangingPunct="1">
                    <a:defRPr sz="2400" kern="1200">
                      <a:solidFill>
                        <a:schemeClr val="lt1"/>
                      </a:solidFill>
                      <a:latin typeface="+mn-lt"/>
                      <a:ea typeface="+mn-ea"/>
                      <a:cs typeface="+mn-cs"/>
                    </a:defRPr>
                  </a:lvl1pPr>
                  <a:lvl2pPr marL="617220" algn="l" defTabSz="1234440" rtl="0" eaLnBrk="1" latinLnBrk="0" hangingPunct="1">
                    <a:defRPr sz="2400" kern="1200">
                      <a:solidFill>
                        <a:schemeClr val="lt1"/>
                      </a:solidFill>
                      <a:latin typeface="+mn-lt"/>
                      <a:ea typeface="+mn-ea"/>
                      <a:cs typeface="+mn-cs"/>
                    </a:defRPr>
                  </a:lvl2pPr>
                  <a:lvl3pPr marL="1234440" algn="l" defTabSz="1234440" rtl="0" eaLnBrk="1" latinLnBrk="0" hangingPunct="1">
                    <a:defRPr sz="2400" kern="1200">
                      <a:solidFill>
                        <a:schemeClr val="lt1"/>
                      </a:solidFill>
                      <a:latin typeface="+mn-lt"/>
                      <a:ea typeface="+mn-ea"/>
                      <a:cs typeface="+mn-cs"/>
                    </a:defRPr>
                  </a:lvl3pPr>
                  <a:lvl4pPr marL="1851660" algn="l" defTabSz="1234440" rtl="0" eaLnBrk="1" latinLnBrk="0" hangingPunct="1">
                    <a:defRPr sz="2400" kern="1200">
                      <a:solidFill>
                        <a:schemeClr val="lt1"/>
                      </a:solidFill>
                      <a:latin typeface="+mn-lt"/>
                      <a:ea typeface="+mn-ea"/>
                      <a:cs typeface="+mn-cs"/>
                    </a:defRPr>
                  </a:lvl4pPr>
                  <a:lvl5pPr marL="2468880" algn="l" defTabSz="1234440" rtl="0" eaLnBrk="1" latinLnBrk="0" hangingPunct="1">
                    <a:defRPr sz="2400" kern="1200">
                      <a:solidFill>
                        <a:schemeClr val="lt1"/>
                      </a:solidFill>
                      <a:latin typeface="+mn-lt"/>
                      <a:ea typeface="+mn-ea"/>
                      <a:cs typeface="+mn-cs"/>
                    </a:defRPr>
                  </a:lvl5pPr>
                  <a:lvl6pPr marL="3086100" algn="l" defTabSz="1234440" rtl="0" eaLnBrk="1" latinLnBrk="0" hangingPunct="1">
                    <a:defRPr sz="2400" kern="1200">
                      <a:solidFill>
                        <a:schemeClr val="lt1"/>
                      </a:solidFill>
                      <a:latin typeface="+mn-lt"/>
                      <a:ea typeface="+mn-ea"/>
                      <a:cs typeface="+mn-cs"/>
                    </a:defRPr>
                  </a:lvl6pPr>
                  <a:lvl7pPr marL="3703320" algn="l" defTabSz="1234440" rtl="0" eaLnBrk="1" latinLnBrk="0" hangingPunct="1">
                    <a:defRPr sz="2400" kern="1200">
                      <a:solidFill>
                        <a:schemeClr val="lt1"/>
                      </a:solidFill>
                      <a:latin typeface="+mn-lt"/>
                      <a:ea typeface="+mn-ea"/>
                      <a:cs typeface="+mn-cs"/>
                    </a:defRPr>
                  </a:lvl7pPr>
                  <a:lvl8pPr marL="4320540" algn="l" defTabSz="1234440" rtl="0" eaLnBrk="1" latinLnBrk="0" hangingPunct="1">
                    <a:defRPr sz="2400" kern="1200">
                      <a:solidFill>
                        <a:schemeClr val="lt1"/>
                      </a:solidFill>
                      <a:latin typeface="+mn-lt"/>
                      <a:ea typeface="+mn-ea"/>
                      <a:cs typeface="+mn-cs"/>
                    </a:defRPr>
                  </a:lvl8pPr>
                  <a:lvl9pPr marL="4937760" algn="l" defTabSz="1234440" rtl="0" eaLnBrk="1" latinLnBrk="0" hangingPunct="1">
                    <a:defRPr sz="2400" kern="1200">
                      <a:solidFill>
                        <a:schemeClr val="lt1"/>
                      </a:solidFill>
                      <a:latin typeface="+mn-lt"/>
                      <a:ea typeface="+mn-ea"/>
                      <a:cs typeface="+mn-cs"/>
                    </a:defRPr>
                  </a:lvl9pPr>
                </a:lstStyle>
                <a:p>
                  <a:pPr algn="ctr"/>
                  <a:endParaRPr lang="zh-CN" altLang="en-US">
                    <a:solidFill>
                      <a:schemeClr val="tx1"/>
                    </a:solidFill>
                    <a:latin typeface="微软雅黑" pitchFamily="34" charset="-122"/>
                    <a:ea typeface="微软雅黑" pitchFamily="34" charset="-122"/>
                  </a:endParaRPr>
                </a:p>
              </p:txBody>
            </p:sp>
          </p:grpSp>
          <p:sp>
            <p:nvSpPr>
              <p:cNvPr id="86" name="Freeform 6"/>
              <p:cNvSpPr>
                <a:spLocks noEditPoints="1"/>
              </p:cNvSpPr>
              <p:nvPr/>
            </p:nvSpPr>
            <p:spPr bwMode="auto">
              <a:xfrm>
                <a:off x="5694390" y="6035130"/>
                <a:ext cx="194632" cy="113061"/>
              </a:xfrm>
              <a:custGeom>
                <a:avLst/>
                <a:gdLst>
                  <a:gd name="T0" fmla="*/ 107 w 165"/>
                  <a:gd name="T1" fmla="*/ 104 h 104"/>
                  <a:gd name="T2" fmla="*/ 124 w 165"/>
                  <a:gd name="T3" fmla="*/ 104 h 104"/>
                  <a:gd name="T4" fmla="*/ 124 w 165"/>
                  <a:gd name="T5" fmla="*/ 45 h 104"/>
                  <a:gd name="T6" fmla="*/ 107 w 165"/>
                  <a:gd name="T7" fmla="*/ 61 h 104"/>
                  <a:gd name="T8" fmla="*/ 107 w 165"/>
                  <a:gd name="T9" fmla="*/ 104 h 104"/>
                  <a:gd name="T10" fmla="*/ 132 w 165"/>
                  <a:gd name="T11" fmla="*/ 104 h 104"/>
                  <a:gd name="T12" fmla="*/ 149 w 165"/>
                  <a:gd name="T13" fmla="*/ 104 h 104"/>
                  <a:gd name="T14" fmla="*/ 149 w 165"/>
                  <a:gd name="T15" fmla="*/ 22 h 104"/>
                  <a:gd name="T16" fmla="*/ 132 w 165"/>
                  <a:gd name="T17" fmla="*/ 38 h 104"/>
                  <a:gd name="T18" fmla="*/ 132 w 165"/>
                  <a:gd name="T19" fmla="*/ 104 h 104"/>
                  <a:gd name="T20" fmla="*/ 161 w 165"/>
                  <a:gd name="T21" fmla="*/ 0 h 104"/>
                  <a:gd name="T22" fmla="*/ 164 w 165"/>
                  <a:gd name="T23" fmla="*/ 4 h 104"/>
                  <a:gd name="T24" fmla="*/ 164 w 165"/>
                  <a:gd name="T25" fmla="*/ 5 h 104"/>
                  <a:gd name="T26" fmla="*/ 161 w 165"/>
                  <a:gd name="T27" fmla="*/ 15 h 104"/>
                  <a:gd name="T28" fmla="*/ 161 w 165"/>
                  <a:gd name="T29" fmla="*/ 16 h 104"/>
                  <a:gd name="T30" fmla="*/ 156 w 165"/>
                  <a:gd name="T31" fmla="*/ 17 h 104"/>
                  <a:gd name="T32" fmla="*/ 155 w 165"/>
                  <a:gd name="T33" fmla="*/ 17 h 104"/>
                  <a:gd name="T34" fmla="*/ 153 w 165"/>
                  <a:gd name="T35" fmla="*/ 14 h 104"/>
                  <a:gd name="T36" fmla="*/ 103 w 165"/>
                  <a:gd name="T37" fmla="*/ 61 h 104"/>
                  <a:gd name="T38" fmla="*/ 87 w 165"/>
                  <a:gd name="T39" fmla="*/ 44 h 104"/>
                  <a:gd name="T40" fmla="*/ 74 w 165"/>
                  <a:gd name="T41" fmla="*/ 30 h 104"/>
                  <a:gd name="T42" fmla="*/ 3 w 165"/>
                  <a:gd name="T43" fmla="*/ 96 h 104"/>
                  <a:gd name="T44" fmla="*/ 0 w 165"/>
                  <a:gd name="T45" fmla="*/ 93 h 104"/>
                  <a:gd name="T46" fmla="*/ 74 w 165"/>
                  <a:gd name="T47" fmla="*/ 24 h 104"/>
                  <a:gd name="T48" fmla="*/ 87 w 165"/>
                  <a:gd name="T49" fmla="*/ 37 h 104"/>
                  <a:gd name="T50" fmla="*/ 103 w 165"/>
                  <a:gd name="T51" fmla="*/ 55 h 104"/>
                  <a:gd name="T52" fmla="*/ 150 w 165"/>
                  <a:gd name="T53" fmla="*/ 11 h 104"/>
                  <a:gd name="T54" fmla="*/ 148 w 165"/>
                  <a:gd name="T55" fmla="*/ 9 h 104"/>
                  <a:gd name="T56" fmla="*/ 147 w 165"/>
                  <a:gd name="T57" fmla="*/ 8 h 104"/>
                  <a:gd name="T58" fmla="*/ 149 w 165"/>
                  <a:gd name="T59" fmla="*/ 3 h 104"/>
                  <a:gd name="T60" fmla="*/ 150 w 165"/>
                  <a:gd name="T61" fmla="*/ 3 h 104"/>
                  <a:gd name="T62" fmla="*/ 160 w 165"/>
                  <a:gd name="T63" fmla="*/ 1 h 104"/>
                  <a:gd name="T64" fmla="*/ 161 w 165"/>
                  <a:gd name="T65" fmla="*/ 0 h 104"/>
                  <a:gd name="T66" fmla="*/ 7 w 165"/>
                  <a:gd name="T67" fmla="*/ 104 h 104"/>
                  <a:gd name="T68" fmla="*/ 24 w 165"/>
                  <a:gd name="T69" fmla="*/ 104 h 104"/>
                  <a:gd name="T70" fmla="*/ 24 w 165"/>
                  <a:gd name="T71" fmla="*/ 81 h 104"/>
                  <a:gd name="T72" fmla="*/ 7 w 165"/>
                  <a:gd name="T73" fmla="*/ 97 h 104"/>
                  <a:gd name="T74" fmla="*/ 7 w 165"/>
                  <a:gd name="T75" fmla="*/ 104 h 104"/>
                  <a:gd name="T76" fmla="*/ 32 w 165"/>
                  <a:gd name="T77" fmla="*/ 104 h 104"/>
                  <a:gd name="T78" fmla="*/ 49 w 165"/>
                  <a:gd name="T79" fmla="*/ 104 h 104"/>
                  <a:gd name="T80" fmla="*/ 49 w 165"/>
                  <a:gd name="T81" fmla="*/ 58 h 104"/>
                  <a:gd name="T82" fmla="*/ 32 w 165"/>
                  <a:gd name="T83" fmla="*/ 74 h 104"/>
                  <a:gd name="T84" fmla="*/ 32 w 165"/>
                  <a:gd name="T85" fmla="*/ 104 h 104"/>
                  <a:gd name="T86" fmla="*/ 57 w 165"/>
                  <a:gd name="T87" fmla="*/ 50 h 104"/>
                  <a:gd name="T88" fmla="*/ 57 w 165"/>
                  <a:gd name="T89" fmla="*/ 104 h 104"/>
                  <a:gd name="T90" fmla="*/ 74 w 165"/>
                  <a:gd name="T91" fmla="*/ 104 h 104"/>
                  <a:gd name="T92" fmla="*/ 74 w 165"/>
                  <a:gd name="T93" fmla="*/ 34 h 104"/>
                  <a:gd name="T94" fmla="*/ 74 w 165"/>
                  <a:gd name="T95" fmla="*/ 34 h 104"/>
                  <a:gd name="T96" fmla="*/ 57 w 165"/>
                  <a:gd name="T97" fmla="*/ 50 h 104"/>
                  <a:gd name="T98" fmla="*/ 82 w 165"/>
                  <a:gd name="T99" fmla="*/ 43 h 104"/>
                  <a:gd name="T100" fmla="*/ 82 w 165"/>
                  <a:gd name="T101" fmla="*/ 104 h 104"/>
                  <a:gd name="T102" fmla="*/ 87 w 165"/>
                  <a:gd name="T103" fmla="*/ 104 h 104"/>
                  <a:gd name="T104" fmla="*/ 99 w 165"/>
                  <a:gd name="T105" fmla="*/ 104 h 104"/>
                  <a:gd name="T106" fmla="*/ 99 w 165"/>
                  <a:gd name="T107" fmla="*/ 61 h 104"/>
                  <a:gd name="T108" fmla="*/ 87 w 165"/>
                  <a:gd name="T109" fmla="*/ 48 h 104"/>
                  <a:gd name="T110" fmla="*/ 82 w 165"/>
                  <a:gd name="T111" fmla="*/ 4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65" h="104">
                    <a:moveTo>
                      <a:pt x="107" y="104"/>
                    </a:moveTo>
                    <a:cubicBezTo>
                      <a:pt x="124" y="104"/>
                      <a:pt x="124" y="104"/>
                      <a:pt x="124" y="104"/>
                    </a:cubicBezTo>
                    <a:cubicBezTo>
                      <a:pt x="124" y="45"/>
                      <a:pt x="124" y="45"/>
                      <a:pt x="124" y="45"/>
                    </a:cubicBezTo>
                    <a:cubicBezTo>
                      <a:pt x="107" y="61"/>
                      <a:pt x="107" y="61"/>
                      <a:pt x="107" y="61"/>
                    </a:cubicBezTo>
                    <a:cubicBezTo>
                      <a:pt x="107" y="104"/>
                      <a:pt x="107" y="104"/>
                      <a:pt x="107" y="104"/>
                    </a:cubicBezTo>
                    <a:close/>
                    <a:moveTo>
                      <a:pt x="132" y="104"/>
                    </a:moveTo>
                    <a:cubicBezTo>
                      <a:pt x="149" y="104"/>
                      <a:pt x="149" y="104"/>
                      <a:pt x="149" y="104"/>
                    </a:cubicBezTo>
                    <a:cubicBezTo>
                      <a:pt x="149" y="22"/>
                      <a:pt x="149" y="22"/>
                      <a:pt x="149" y="22"/>
                    </a:cubicBezTo>
                    <a:cubicBezTo>
                      <a:pt x="132" y="38"/>
                      <a:pt x="132" y="38"/>
                      <a:pt x="132" y="38"/>
                    </a:cubicBezTo>
                    <a:cubicBezTo>
                      <a:pt x="132" y="104"/>
                      <a:pt x="132" y="104"/>
                      <a:pt x="132" y="104"/>
                    </a:cubicBezTo>
                    <a:close/>
                    <a:moveTo>
                      <a:pt x="161" y="0"/>
                    </a:moveTo>
                    <a:cubicBezTo>
                      <a:pt x="164" y="0"/>
                      <a:pt x="165" y="2"/>
                      <a:pt x="164" y="4"/>
                    </a:cubicBezTo>
                    <a:cubicBezTo>
                      <a:pt x="164" y="5"/>
                      <a:pt x="164" y="5"/>
                      <a:pt x="164" y="5"/>
                    </a:cubicBezTo>
                    <a:cubicBezTo>
                      <a:pt x="163" y="8"/>
                      <a:pt x="162" y="12"/>
                      <a:pt x="161" y="15"/>
                    </a:cubicBezTo>
                    <a:cubicBezTo>
                      <a:pt x="161" y="16"/>
                      <a:pt x="161" y="16"/>
                      <a:pt x="161" y="16"/>
                    </a:cubicBezTo>
                    <a:cubicBezTo>
                      <a:pt x="160" y="19"/>
                      <a:pt x="158" y="19"/>
                      <a:pt x="156" y="17"/>
                    </a:cubicBezTo>
                    <a:cubicBezTo>
                      <a:pt x="155" y="17"/>
                      <a:pt x="155" y="17"/>
                      <a:pt x="155" y="17"/>
                    </a:cubicBezTo>
                    <a:cubicBezTo>
                      <a:pt x="154" y="16"/>
                      <a:pt x="154" y="15"/>
                      <a:pt x="153" y="14"/>
                    </a:cubicBezTo>
                    <a:cubicBezTo>
                      <a:pt x="103" y="61"/>
                      <a:pt x="103" y="61"/>
                      <a:pt x="103" y="61"/>
                    </a:cubicBezTo>
                    <a:cubicBezTo>
                      <a:pt x="87" y="44"/>
                      <a:pt x="87" y="44"/>
                      <a:pt x="87" y="44"/>
                    </a:cubicBezTo>
                    <a:cubicBezTo>
                      <a:pt x="74" y="30"/>
                      <a:pt x="74" y="30"/>
                      <a:pt x="74" y="30"/>
                    </a:cubicBezTo>
                    <a:cubicBezTo>
                      <a:pt x="3" y="96"/>
                      <a:pt x="3" y="96"/>
                      <a:pt x="3" y="96"/>
                    </a:cubicBezTo>
                    <a:cubicBezTo>
                      <a:pt x="0" y="93"/>
                      <a:pt x="0" y="93"/>
                      <a:pt x="0" y="93"/>
                    </a:cubicBezTo>
                    <a:cubicBezTo>
                      <a:pt x="74" y="24"/>
                      <a:pt x="74" y="24"/>
                      <a:pt x="74" y="24"/>
                    </a:cubicBezTo>
                    <a:cubicBezTo>
                      <a:pt x="87" y="37"/>
                      <a:pt x="87" y="37"/>
                      <a:pt x="87" y="37"/>
                    </a:cubicBezTo>
                    <a:cubicBezTo>
                      <a:pt x="103" y="55"/>
                      <a:pt x="103" y="55"/>
                      <a:pt x="103" y="55"/>
                    </a:cubicBezTo>
                    <a:cubicBezTo>
                      <a:pt x="150" y="11"/>
                      <a:pt x="150" y="11"/>
                      <a:pt x="150" y="11"/>
                    </a:cubicBezTo>
                    <a:cubicBezTo>
                      <a:pt x="149" y="10"/>
                      <a:pt x="148" y="9"/>
                      <a:pt x="148" y="9"/>
                    </a:cubicBezTo>
                    <a:cubicBezTo>
                      <a:pt x="147" y="8"/>
                      <a:pt x="147" y="8"/>
                      <a:pt x="147" y="8"/>
                    </a:cubicBezTo>
                    <a:cubicBezTo>
                      <a:pt x="145" y="6"/>
                      <a:pt x="146" y="4"/>
                      <a:pt x="149" y="3"/>
                    </a:cubicBezTo>
                    <a:cubicBezTo>
                      <a:pt x="150" y="3"/>
                      <a:pt x="150" y="3"/>
                      <a:pt x="150" y="3"/>
                    </a:cubicBezTo>
                    <a:cubicBezTo>
                      <a:pt x="152" y="2"/>
                      <a:pt x="157" y="1"/>
                      <a:pt x="160" y="1"/>
                    </a:cubicBezTo>
                    <a:cubicBezTo>
                      <a:pt x="161" y="0"/>
                      <a:pt x="161" y="0"/>
                      <a:pt x="161" y="0"/>
                    </a:cubicBezTo>
                    <a:close/>
                    <a:moveTo>
                      <a:pt x="7" y="104"/>
                    </a:moveTo>
                    <a:cubicBezTo>
                      <a:pt x="24" y="104"/>
                      <a:pt x="24" y="104"/>
                      <a:pt x="24" y="104"/>
                    </a:cubicBezTo>
                    <a:cubicBezTo>
                      <a:pt x="24" y="81"/>
                      <a:pt x="24" y="81"/>
                      <a:pt x="24" y="81"/>
                    </a:cubicBezTo>
                    <a:cubicBezTo>
                      <a:pt x="7" y="97"/>
                      <a:pt x="7" y="97"/>
                      <a:pt x="7" y="97"/>
                    </a:cubicBezTo>
                    <a:cubicBezTo>
                      <a:pt x="7" y="104"/>
                      <a:pt x="7" y="104"/>
                      <a:pt x="7" y="104"/>
                    </a:cubicBezTo>
                    <a:close/>
                    <a:moveTo>
                      <a:pt x="32" y="104"/>
                    </a:moveTo>
                    <a:cubicBezTo>
                      <a:pt x="49" y="104"/>
                      <a:pt x="49" y="104"/>
                      <a:pt x="49" y="104"/>
                    </a:cubicBezTo>
                    <a:cubicBezTo>
                      <a:pt x="49" y="58"/>
                      <a:pt x="49" y="58"/>
                      <a:pt x="49" y="58"/>
                    </a:cubicBezTo>
                    <a:cubicBezTo>
                      <a:pt x="32" y="74"/>
                      <a:pt x="32" y="74"/>
                      <a:pt x="32" y="74"/>
                    </a:cubicBezTo>
                    <a:cubicBezTo>
                      <a:pt x="32" y="104"/>
                      <a:pt x="32" y="104"/>
                      <a:pt x="32" y="104"/>
                    </a:cubicBezTo>
                    <a:close/>
                    <a:moveTo>
                      <a:pt x="57" y="50"/>
                    </a:moveTo>
                    <a:cubicBezTo>
                      <a:pt x="57" y="104"/>
                      <a:pt x="57" y="104"/>
                      <a:pt x="57" y="104"/>
                    </a:cubicBezTo>
                    <a:cubicBezTo>
                      <a:pt x="74" y="104"/>
                      <a:pt x="74" y="104"/>
                      <a:pt x="74" y="104"/>
                    </a:cubicBezTo>
                    <a:cubicBezTo>
                      <a:pt x="74" y="34"/>
                      <a:pt x="74" y="34"/>
                      <a:pt x="74" y="34"/>
                    </a:cubicBezTo>
                    <a:cubicBezTo>
                      <a:pt x="74" y="34"/>
                      <a:pt x="74" y="34"/>
                      <a:pt x="74" y="34"/>
                    </a:cubicBezTo>
                    <a:cubicBezTo>
                      <a:pt x="57" y="50"/>
                      <a:pt x="57" y="50"/>
                      <a:pt x="57" y="50"/>
                    </a:cubicBezTo>
                    <a:close/>
                    <a:moveTo>
                      <a:pt x="82" y="43"/>
                    </a:moveTo>
                    <a:cubicBezTo>
                      <a:pt x="82" y="104"/>
                      <a:pt x="82" y="104"/>
                      <a:pt x="82" y="104"/>
                    </a:cubicBezTo>
                    <a:cubicBezTo>
                      <a:pt x="87" y="104"/>
                      <a:pt x="87" y="104"/>
                      <a:pt x="87" y="104"/>
                    </a:cubicBezTo>
                    <a:cubicBezTo>
                      <a:pt x="99" y="104"/>
                      <a:pt x="99" y="104"/>
                      <a:pt x="99" y="104"/>
                    </a:cubicBezTo>
                    <a:cubicBezTo>
                      <a:pt x="99" y="61"/>
                      <a:pt x="99" y="61"/>
                      <a:pt x="99" y="61"/>
                    </a:cubicBezTo>
                    <a:cubicBezTo>
                      <a:pt x="87" y="48"/>
                      <a:pt x="87" y="48"/>
                      <a:pt x="87" y="48"/>
                    </a:cubicBezTo>
                    <a:lnTo>
                      <a:pt x="82" y="43"/>
                    </a:lnTo>
                    <a:close/>
                  </a:path>
                </a:pathLst>
              </a:cu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defPPr>
                  <a:defRPr lang="zh-CN"/>
                </a:defPPr>
                <a:lvl1pPr marL="0" algn="l" defTabSz="1234440" rtl="0" eaLnBrk="1" latinLnBrk="0" hangingPunct="1">
                  <a:defRPr sz="2400" kern="1200">
                    <a:solidFill>
                      <a:schemeClr val="tx1"/>
                    </a:solidFill>
                    <a:latin typeface="+mn-lt"/>
                    <a:ea typeface="+mn-ea"/>
                    <a:cs typeface="+mn-cs"/>
                  </a:defRPr>
                </a:lvl1pPr>
                <a:lvl2pPr marL="617220" algn="l" defTabSz="1234440" rtl="0" eaLnBrk="1" latinLnBrk="0" hangingPunct="1">
                  <a:defRPr sz="2400" kern="1200">
                    <a:solidFill>
                      <a:schemeClr val="tx1"/>
                    </a:solidFill>
                    <a:latin typeface="+mn-lt"/>
                    <a:ea typeface="+mn-ea"/>
                    <a:cs typeface="+mn-cs"/>
                  </a:defRPr>
                </a:lvl2pPr>
                <a:lvl3pPr marL="1234440" algn="l" defTabSz="1234440" rtl="0" eaLnBrk="1" latinLnBrk="0" hangingPunct="1">
                  <a:defRPr sz="2400" kern="1200">
                    <a:solidFill>
                      <a:schemeClr val="tx1"/>
                    </a:solidFill>
                    <a:latin typeface="+mn-lt"/>
                    <a:ea typeface="+mn-ea"/>
                    <a:cs typeface="+mn-cs"/>
                  </a:defRPr>
                </a:lvl3pPr>
                <a:lvl4pPr marL="1851660" algn="l" defTabSz="1234440" rtl="0" eaLnBrk="1" latinLnBrk="0" hangingPunct="1">
                  <a:defRPr sz="2400" kern="1200">
                    <a:solidFill>
                      <a:schemeClr val="tx1"/>
                    </a:solidFill>
                    <a:latin typeface="+mn-lt"/>
                    <a:ea typeface="+mn-ea"/>
                    <a:cs typeface="+mn-cs"/>
                  </a:defRPr>
                </a:lvl4pPr>
                <a:lvl5pPr marL="2468880" algn="l" defTabSz="1234440" rtl="0" eaLnBrk="1" latinLnBrk="0" hangingPunct="1">
                  <a:defRPr sz="2400" kern="1200">
                    <a:solidFill>
                      <a:schemeClr val="tx1"/>
                    </a:solidFill>
                    <a:latin typeface="+mn-lt"/>
                    <a:ea typeface="+mn-ea"/>
                    <a:cs typeface="+mn-cs"/>
                  </a:defRPr>
                </a:lvl5pPr>
                <a:lvl6pPr marL="3086100" algn="l" defTabSz="1234440" rtl="0" eaLnBrk="1" latinLnBrk="0" hangingPunct="1">
                  <a:defRPr sz="2400" kern="1200">
                    <a:solidFill>
                      <a:schemeClr val="tx1"/>
                    </a:solidFill>
                    <a:latin typeface="+mn-lt"/>
                    <a:ea typeface="+mn-ea"/>
                    <a:cs typeface="+mn-cs"/>
                  </a:defRPr>
                </a:lvl6pPr>
                <a:lvl7pPr marL="3703320" algn="l" defTabSz="1234440" rtl="0" eaLnBrk="1" latinLnBrk="0" hangingPunct="1">
                  <a:defRPr sz="2400" kern="1200">
                    <a:solidFill>
                      <a:schemeClr val="tx1"/>
                    </a:solidFill>
                    <a:latin typeface="+mn-lt"/>
                    <a:ea typeface="+mn-ea"/>
                    <a:cs typeface="+mn-cs"/>
                  </a:defRPr>
                </a:lvl7pPr>
                <a:lvl8pPr marL="4320540" algn="l" defTabSz="1234440" rtl="0" eaLnBrk="1" latinLnBrk="0" hangingPunct="1">
                  <a:defRPr sz="2400" kern="1200">
                    <a:solidFill>
                      <a:schemeClr val="tx1"/>
                    </a:solidFill>
                    <a:latin typeface="+mn-lt"/>
                    <a:ea typeface="+mn-ea"/>
                    <a:cs typeface="+mn-cs"/>
                  </a:defRPr>
                </a:lvl8pPr>
                <a:lvl9pPr marL="4937760" algn="l" defTabSz="1234440" rtl="0" eaLnBrk="1" latinLnBrk="0" hangingPunct="1">
                  <a:defRPr sz="2400" kern="1200">
                    <a:solidFill>
                      <a:schemeClr val="tx1"/>
                    </a:solidFill>
                    <a:latin typeface="+mn-lt"/>
                    <a:ea typeface="+mn-ea"/>
                    <a:cs typeface="+mn-cs"/>
                  </a:defRPr>
                </a:lvl9pPr>
              </a:lstStyle>
              <a:p>
                <a:endParaRPr lang="zh-CN" altLang="en-US">
                  <a:latin typeface="微软雅黑" pitchFamily="34" charset="-122"/>
                  <a:ea typeface="微软雅黑" pitchFamily="34" charset="-122"/>
                </a:endParaRPr>
              </a:p>
            </p:txBody>
          </p:sp>
        </p:grpSp>
        <p:grpSp>
          <p:nvGrpSpPr>
            <p:cNvPr id="60" name="组合 59"/>
            <p:cNvGrpSpPr/>
            <p:nvPr/>
          </p:nvGrpSpPr>
          <p:grpSpPr>
            <a:xfrm>
              <a:off x="6400954" y="1417091"/>
              <a:ext cx="305647" cy="305644"/>
              <a:chOff x="4299766" y="5946187"/>
              <a:chExt cx="305647" cy="305644"/>
            </a:xfrm>
          </p:grpSpPr>
          <p:grpSp>
            <p:nvGrpSpPr>
              <p:cNvPr id="78" name="组合 77"/>
              <p:cNvGrpSpPr/>
              <p:nvPr/>
            </p:nvGrpSpPr>
            <p:grpSpPr>
              <a:xfrm>
                <a:off x="4299766" y="5946187"/>
                <a:ext cx="305647" cy="305644"/>
                <a:chOff x="1517330" y="1125257"/>
                <a:chExt cx="2204282" cy="2204282"/>
              </a:xfrm>
            </p:grpSpPr>
            <p:sp>
              <p:nvSpPr>
                <p:cNvPr id="81" name="椭圆 80"/>
                <p:cNvSpPr/>
                <p:nvPr/>
              </p:nvSpPr>
              <p:spPr>
                <a:xfrm>
                  <a:off x="1517330" y="1125257"/>
                  <a:ext cx="2204282" cy="2204282"/>
                </a:xfrm>
                <a:prstGeom prst="ellipse">
                  <a:avLst/>
                </a:prstGeom>
                <a:gradFill>
                  <a:gsLst>
                    <a:gs pos="0">
                      <a:srgbClr val="EBEBEB"/>
                    </a:gs>
                    <a:gs pos="100000">
                      <a:srgbClr val="FEFEFE"/>
                    </a:gs>
                  </a:gsLst>
                  <a:lin ang="7530000" scaled="0"/>
                </a:gradFill>
                <a:ln w="3175">
                  <a:solidFill>
                    <a:schemeClr val="bg1"/>
                  </a:solidFill>
                </a:ln>
                <a:effectLst>
                  <a:outerShdw blurRad="165100" dist="139700" dir="7800000" sx="74000" sy="74000" algn="tr"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34440" rtl="0" eaLnBrk="1" latinLnBrk="0" hangingPunct="1">
                    <a:defRPr sz="2400" kern="1200">
                      <a:solidFill>
                        <a:schemeClr val="lt1"/>
                      </a:solidFill>
                      <a:latin typeface="+mn-lt"/>
                      <a:ea typeface="+mn-ea"/>
                      <a:cs typeface="+mn-cs"/>
                    </a:defRPr>
                  </a:lvl1pPr>
                  <a:lvl2pPr marL="617220" algn="l" defTabSz="1234440" rtl="0" eaLnBrk="1" latinLnBrk="0" hangingPunct="1">
                    <a:defRPr sz="2400" kern="1200">
                      <a:solidFill>
                        <a:schemeClr val="lt1"/>
                      </a:solidFill>
                      <a:latin typeface="+mn-lt"/>
                      <a:ea typeface="+mn-ea"/>
                      <a:cs typeface="+mn-cs"/>
                    </a:defRPr>
                  </a:lvl2pPr>
                  <a:lvl3pPr marL="1234440" algn="l" defTabSz="1234440" rtl="0" eaLnBrk="1" latinLnBrk="0" hangingPunct="1">
                    <a:defRPr sz="2400" kern="1200">
                      <a:solidFill>
                        <a:schemeClr val="lt1"/>
                      </a:solidFill>
                      <a:latin typeface="+mn-lt"/>
                      <a:ea typeface="+mn-ea"/>
                      <a:cs typeface="+mn-cs"/>
                    </a:defRPr>
                  </a:lvl3pPr>
                  <a:lvl4pPr marL="1851660" algn="l" defTabSz="1234440" rtl="0" eaLnBrk="1" latinLnBrk="0" hangingPunct="1">
                    <a:defRPr sz="2400" kern="1200">
                      <a:solidFill>
                        <a:schemeClr val="lt1"/>
                      </a:solidFill>
                      <a:latin typeface="+mn-lt"/>
                      <a:ea typeface="+mn-ea"/>
                      <a:cs typeface="+mn-cs"/>
                    </a:defRPr>
                  </a:lvl4pPr>
                  <a:lvl5pPr marL="2468880" algn="l" defTabSz="1234440" rtl="0" eaLnBrk="1" latinLnBrk="0" hangingPunct="1">
                    <a:defRPr sz="2400" kern="1200">
                      <a:solidFill>
                        <a:schemeClr val="lt1"/>
                      </a:solidFill>
                      <a:latin typeface="+mn-lt"/>
                      <a:ea typeface="+mn-ea"/>
                      <a:cs typeface="+mn-cs"/>
                    </a:defRPr>
                  </a:lvl5pPr>
                  <a:lvl6pPr marL="3086100" algn="l" defTabSz="1234440" rtl="0" eaLnBrk="1" latinLnBrk="0" hangingPunct="1">
                    <a:defRPr sz="2400" kern="1200">
                      <a:solidFill>
                        <a:schemeClr val="lt1"/>
                      </a:solidFill>
                      <a:latin typeface="+mn-lt"/>
                      <a:ea typeface="+mn-ea"/>
                      <a:cs typeface="+mn-cs"/>
                    </a:defRPr>
                  </a:lvl6pPr>
                  <a:lvl7pPr marL="3703320" algn="l" defTabSz="1234440" rtl="0" eaLnBrk="1" latinLnBrk="0" hangingPunct="1">
                    <a:defRPr sz="2400" kern="1200">
                      <a:solidFill>
                        <a:schemeClr val="lt1"/>
                      </a:solidFill>
                      <a:latin typeface="+mn-lt"/>
                      <a:ea typeface="+mn-ea"/>
                      <a:cs typeface="+mn-cs"/>
                    </a:defRPr>
                  </a:lvl7pPr>
                  <a:lvl8pPr marL="4320540" algn="l" defTabSz="1234440" rtl="0" eaLnBrk="1" latinLnBrk="0" hangingPunct="1">
                    <a:defRPr sz="2400" kern="1200">
                      <a:solidFill>
                        <a:schemeClr val="lt1"/>
                      </a:solidFill>
                      <a:latin typeface="+mn-lt"/>
                      <a:ea typeface="+mn-ea"/>
                      <a:cs typeface="+mn-cs"/>
                    </a:defRPr>
                  </a:lvl8pPr>
                  <a:lvl9pPr marL="4937760" algn="l" defTabSz="1234440" rtl="0" eaLnBrk="1" latinLnBrk="0" hangingPunct="1">
                    <a:defRPr sz="2400" kern="1200">
                      <a:solidFill>
                        <a:schemeClr val="lt1"/>
                      </a:solidFill>
                      <a:latin typeface="+mn-lt"/>
                      <a:ea typeface="+mn-ea"/>
                      <a:cs typeface="+mn-cs"/>
                    </a:defRPr>
                  </a:lvl9pPr>
                </a:lstStyle>
                <a:p>
                  <a:pPr algn="ctr"/>
                  <a:endParaRPr lang="zh-CN" altLang="en-US">
                    <a:latin typeface="微软雅黑" pitchFamily="34" charset="-122"/>
                    <a:ea typeface="微软雅黑" pitchFamily="34" charset="-122"/>
                  </a:endParaRPr>
                </a:p>
              </p:txBody>
            </p:sp>
            <p:sp>
              <p:nvSpPr>
                <p:cNvPr id="82" name="椭圆 81"/>
                <p:cNvSpPr/>
                <p:nvPr/>
              </p:nvSpPr>
              <p:spPr>
                <a:xfrm>
                  <a:off x="1719372" y="1327298"/>
                  <a:ext cx="1800200" cy="1800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34440" rtl="0" eaLnBrk="1" latinLnBrk="0" hangingPunct="1">
                    <a:defRPr sz="2400" kern="1200">
                      <a:solidFill>
                        <a:schemeClr val="lt1"/>
                      </a:solidFill>
                      <a:latin typeface="+mn-lt"/>
                      <a:ea typeface="+mn-ea"/>
                      <a:cs typeface="+mn-cs"/>
                    </a:defRPr>
                  </a:lvl1pPr>
                  <a:lvl2pPr marL="617220" algn="l" defTabSz="1234440" rtl="0" eaLnBrk="1" latinLnBrk="0" hangingPunct="1">
                    <a:defRPr sz="2400" kern="1200">
                      <a:solidFill>
                        <a:schemeClr val="lt1"/>
                      </a:solidFill>
                      <a:latin typeface="+mn-lt"/>
                      <a:ea typeface="+mn-ea"/>
                      <a:cs typeface="+mn-cs"/>
                    </a:defRPr>
                  </a:lvl2pPr>
                  <a:lvl3pPr marL="1234440" algn="l" defTabSz="1234440" rtl="0" eaLnBrk="1" latinLnBrk="0" hangingPunct="1">
                    <a:defRPr sz="2400" kern="1200">
                      <a:solidFill>
                        <a:schemeClr val="lt1"/>
                      </a:solidFill>
                      <a:latin typeface="+mn-lt"/>
                      <a:ea typeface="+mn-ea"/>
                      <a:cs typeface="+mn-cs"/>
                    </a:defRPr>
                  </a:lvl3pPr>
                  <a:lvl4pPr marL="1851660" algn="l" defTabSz="1234440" rtl="0" eaLnBrk="1" latinLnBrk="0" hangingPunct="1">
                    <a:defRPr sz="2400" kern="1200">
                      <a:solidFill>
                        <a:schemeClr val="lt1"/>
                      </a:solidFill>
                      <a:latin typeface="+mn-lt"/>
                      <a:ea typeface="+mn-ea"/>
                      <a:cs typeface="+mn-cs"/>
                    </a:defRPr>
                  </a:lvl4pPr>
                  <a:lvl5pPr marL="2468880" algn="l" defTabSz="1234440" rtl="0" eaLnBrk="1" latinLnBrk="0" hangingPunct="1">
                    <a:defRPr sz="2400" kern="1200">
                      <a:solidFill>
                        <a:schemeClr val="lt1"/>
                      </a:solidFill>
                      <a:latin typeface="+mn-lt"/>
                      <a:ea typeface="+mn-ea"/>
                      <a:cs typeface="+mn-cs"/>
                    </a:defRPr>
                  </a:lvl5pPr>
                  <a:lvl6pPr marL="3086100" algn="l" defTabSz="1234440" rtl="0" eaLnBrk="1" latinLnBrk="0" hangingPunct="1">
                    <a:defRPr sz="2400" kern="1200">
                      <a:solidFill>
                        <a:schemeClr val="lt1"/>
                      </a:solidFill>
                      <a:latin typeface="+mn-lt"/>
                      <a:ea typeface="+mn-ea"/>
                      <a:cs typeface="+mn-cs"/>
                    </a:defRPr>
                  </a:lvl6pPr>
                  <a:lvl7pPr marL="3703320" algn="l" defTabSz="1234440" rtl="0" eaLnBrk="1" latinLnBrk="0" hangingPunct="1">
                    <a:defRPr sz="2400" kern="1200">
                      <a:solidFill>
                        <a:schemeClr val="lt1"/>
                      </a:solidFill>
                      <a:latin typeface="+mn-lt"/>
                      <a:ea typeface="+mn-ea"/>
                      <a:cs typeface="+mn-cs"/>
                    </a:defRPr>
                  </a:lvl7pPr>
                  <a:lvl8pPr marL="4320540" algn="l" defTabSz="1234440" rtl="0" eaLnBrk="1" latinLnBrk="0" hangingPunct="1">
                    <a:defRPr sz="2400" kern="1200">
                      <a:solidFill>
                        <a:schemeClr val="lt1"/>
                      </a:solidFill>
                      <a:latin typeface="+mn-lt"/>
                      <a:ea typeface="+mn-ea"/>
                      <a:cs typeface="+mn-cs"/>
                    </a:defRPr>
                  </a:lvl8pPr>
                  <a:lvl9pPr marL="4937760" algn="l" defTabSz="1234440" rtl="0" eaLnBrk="1" latinLnBrk="0" hangingPunct="1">
                    <a:defRPr sz="2400" kern="1200">
                      <a:solidFill>
                        <a:schemeClr val="lt1"/>
                      </a:solidFill>
                      <a:latin typeface="+mn-lt"/>
                      <a:ea typeface="+mn-ea"/>
                      <a:cs typeface="+mn-cs"/>
                    </a:defRPr>
                  </a:lvl9pPr>
                </a:lstStyle>
                <a:p>
                  <a:pPr algn="ctr"/>
                  <a:endParaRPr lang="zh-CN" altLang="en-US">
                    <a:solidFill>
                      <a:schemeClr val="tx1"/>
                    </a:solidFill>
                    <a:latin typeface="微软雅黑" pitchFamily="34" charset="-122"/>
                    <a:ea typeface="微软雅黑" pitchFamily="34" charset="-122"/>
                  </a:endParaRPr>
                </a:p>
              </p:txBody>
            </p:sp>
          </p:grpSp>
          <p:sp>
            <p:nvSpPr>
              <p:cNvPr id="80" name="Freeform 45"/>
              <p:cNvSpPr>
                <a:spLocks noEditPoints="1"/>
              </p:cNvSpPr>
              <p:nvPr/>
            </p:nvSpPr>
            <p:spPr bwMode="auto">
              <a:xfrm>
                <a:off x="4381353" y="6022165"/>
                <a:ext cx="142472" cy="146367"/>
              </a:xfrm>
              <a:custGeom>
                <a:avLst/>
                <a:gdLst>
                  <a:gd name="T0" fmla="*/ 40 w 46"/>
                  <a:gd name="T1" fmla="*/ 28 h 51"/>
                  <a:gd name="T2" fmla="*/ 35 w 46"/>
                  <a:gd name="T3" fmla="*/ 41 h 51"/>
                  <a:gd name="T4" fmla="*/ 34 w 46"/>
                  <a:gd name="T5" fmla="*/ 34 h 51"/>
                  <a:gd name="T6" fmla="*/ 29 w 46"/>
                  <a:gd name="T7" fmla="*/ 30 h 51"/>
                  <a:gd name="T8" fmla="*/ 29 w 46"/>
                  <a:gd name="T9" fmla="*/ 30 h 51"/>
                  <a:gd name="T10" fmla="*/ 27 w 46"/>
                  <a:gd name="T11" fmla="*/ 30 h 51"/>
                  <a:gd name="T12" fmla="*/ 25 w 46"/>
                  <a:gd name="T13" fmla="*/ 35 h 51"/>
                  <a:gd name="T14" fmla="*/ 24 w 46"/>
                  <a:gd name="T15" fmla="*/ 38 h 51"/>
                  <a:gd name="T16" fmla="*/ 24 w 46"/>
                  <a:gd name="T17" fmla="*/ 32 h 51"/>
                  <a:gd name="T18" fmla="*/ 24 w 46"/>
                  <a:gd name="T19" fmla="*/ 31 h 51"/>
                  <a:gd name="T20" fmla="*/ 23 w 46"/>
                  <a:gd name="T21" fmla="*/ 30 h 51"/>
                  <a:gd name="T22" fmla="*/ 22 w 46"/>
                  <a:gd name="T23" fmla="*/ 31 h 51"/>
                  <a:gd name="T24" fmla="*/ 22 w 46"/>
                  <a:gd name="T25" fmla="*/ 32 h 51"/>
                  <a:gd name="T26" fmla="*/ 21 w 46"/>
                  <a:gd name="T27" fmla="*/ 38 h 51"/>
                  <a:gd name="T28" fmla="*/ 20 w 46"/>
                  <a:gd name="T29" fmla="*/ 35 h 51"/>
                  <a:gd name="T30" fmla="*/ 19 w 46"/>
                  <a:gd name="T31" fmla="*/ 30 h 51"/>
                  <a:gd name="T32" fmla="*/ 15 w 46"/>
                  <a:gd name="T33" fmla="*/ 30 h 51"/>
                  <a:gd name="T34" fmla="*/ 15 w 46"/>
                  <a:gd name="T35" fmla="*/ 30 h 51"/>
                  <a:gd name="T36" fmla="*/ 11 w 46"/>
                  <a:gd name="T37" fmla="*/ 34 h 51"/>
                  <a:gd name="T38" fmla="*/ 10 w 46"/>
                  <a:gd name="T39" fmla="*/ 41 h 51"/>
                  <a:gd name="T40" fmla="*/ 5 w 46"/>
                  <a:gd name="T41" fmla="*/ 28 h 51"/>
                  <a:gd name="T42" fmla="*/ 23 w 46"/>
                  <a:gd name="T43" fmla="*/ 11 h 51"/>
                  <a:gd name="T44" fmla="*/ 23 w 46"/>
                  <a:gd name="T45" fmla="*/ 14 h 51"/>
                  <a:gd name="T46" fmla="*/ 25 w 46"/>
                  <a:gd name="T47" fmla="*/ 15 h 51"/>
                  <a:gd name="T48" fmla="*/ 28 w 46"/>
                  <a:gd name="T49" fmla="*/ 13 h 51"/>
                  <a:gd name="T50" fmla="*/ 32 w 46"/>
                  <a:gd name="T51" fmla="*/ 11 h 51"/>
                  <a:gd name="T52" fmla="*/ 34 w 46"/>
                  <a:gd name="T53" fmla="*/ 9 h 51"/>
                  <a:gd name="T54" fmla="*/ 34 w 46"/>
                  <a:gd name="T55" fmla="*/ 7 h 51"/>
                  <a:gd name="T56" fmla="*/ 32 w 46"/>
                  <a:gd name="T57" fmla="*/ 5 h 51"/>
                  <a:gd name="T58" fmla="*/ 28 w 46"/>
                  <a:gd name="T59" fmla="*/ 3 h 51"/>
                  <a:gd name="T60" fmla="*/ 25 w 46"/>
                  <a:gd name="T61" fmla="*/ 1 h 51"/>
                  <a:gd name="T62" fmla="*/ 23 w 46"/>
                  <a:gd name="T63" fmla="*/ 2 h 51"/>
                  <a:gd name="T64" fmla="*/ 23 w 46"/>
                  <a:gd name="T65" fmla="*/ 5 h 51"/>
                  <a:gd name="T66" fmla="*/ 0 w 46"/>
                  <a:gd name="T67" fmla="*/ 28 h 51"/>
                  <a:gd name="T68" fmla="*/ 23 w 46"/>
                  <a:gd name="T69" fmla="*/ 51 h 51"/>
                  <a:gd name="T70" fmla="*/ 46 w 46"/>
                  <a:gd name="T71" fmla="*/ 28 h 51"/>
                  <a:gd name="T72" fmla="*/ 40 w 46"/>
                  <a:gd name="T73" fmla="*/ 28 h 51"/>
                  <a:gd name="T74" fmla="*/ 23 w 46"/>
                  <a:gd name="T75" fmla="*/ 19 h 51"/>
                  <a:gd name="T76" fmla="*/ 28 w 46"/>
                  <a:gd name="T77" fmla="*/ 24 h 51"/>
                  <a:gd name="T78" fmla="*/ 23 w 46"/>
                  <a:gd name="T79" fmla="*/ 29 h 51"/>
                  <a:gd name="T80" fmla="*/ 17 w 46"/>
                  <a:gd name="T81" fmla="*/ 24 h 51"/>
                  <a:gd name="T82" fmla="*/ 23 w 46"/>
                  <a:gd name="T83" fmla="*/ 19 h 51"/>
                  <a:gd name="T84" fmla="*/ 30 w 46"/>
                  <a:gd name="T85" fmla="*/ 37 h 51"/>
                  <a:gd name="T86" fmla="*/ 30 w 46"/>
                  <a:gd name="T87" fmla="*/ 37 h 51"/>
                  <a:gd name="T88" fmla="*/ 30 w 46"/>
                  <a:gd name="T89" fmla="*/ 37 h 51"/>
                  <a:gd name="T90" fmla="*/ 30 w 46"/>
                  <a:gd name="T91" fmla="*/ 44 h 51"/>
                  <a:gd name="T92" fmla="*/ 30 w 46"/>
                  <a:gd name="T93" fmla="*/ 44 h 51"/>
                  <a:gd name="T94" fmla="*/ 29 w 46"/>
                  <a:gd name="T95" fmla="*/ 37 h 51"/>
                  <a:gd name="T96" fmla="*/ 30 w 46"/>
                  <a:gd name="T97" fmla="*/ 37 h 51"/>
                  <a:gd name="T98" fmla="*/ 15 w 46"/>
                  <a:gd name="T99" fmla="*/ 37 h 51"/>
                  <a:gd name="T100" fmla="*/ 15 w 46"/>
                  <a:gd name="T101" fmla="*/ 37 h 51"/>
                  <a:gd name="T102" fmla="*/ 15 w 46"/>
                  <a:gd name="T103" fmla="*/ 44 h 51"/>
                  <a:gd name="T104" fmla="*/ 14 w 46"/>
                  <a:gd name="T105" fmla="*/ 44 h 51"/>
                  <a:gd name="T106" fmla="*/ 14 w 46"/>
                  <a:gd name="T107" fmla="*/ 37 h 51"/>
                  <a:gd name="T108" fmla="*/ 15 w 46"/>
                  <a:gd name="T109" fmla="*/ 37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6" h="51">
                    <a:moveTo>
                      <a:pt x="40" y="28"/>
                    </a:moveTo>
                    <a:cubicBezTo>
                      <a:pt x="40" y="33"/>
                      <a:pt x="38" y="38"/>
                      <a:pt x="35" y="41"/>
                    </a:cubicBezTo>
                    <a:cubicBezTo>
                      <a:pt x="34" y="38"/>
                      <a:pt x="34" y="35"/>
                      <a:pt x="34" y="34"/>
                    </a:cubicBezTo>
                    <a:cubicBezTo>
                      <a:pt x="33" y="31"/>
                      <a:pt x="30" y="30"/>
                      <a:pt x="29" y="30"/>
                    </a:cubicBezTo>
                    <a:cubicBezTo>
                      <a:pt x="29" y="30"/>
                      <a:pt x="29" y="30"/>
                      <a:pt x="29" y="30"/>
                    </a:cubicBezTo>
                    <a:cubicBezTo>
                      <a:pt x="27" y="30"/>
                      <a:pt x="27" y="30"/>
                      <a:pt x="27" y="30"/>
                    </a:cubicBezTo>
                    <a:cubicBezTo>
                      <a:pt x="25" y="35"/>
                      <a:pt x="25" y="35"/>
                      <a:pt x="25" y="35"/>
                    </a:cubicBezTo>
                    <a:cubicBezTo>
                      <a:pt x="24" y="38"/>
                      <a:pt x="24" y="38"/>
                      <a:pt x="24" y="38"/>
                    </a:cubicBezTo>
                    <a:cubicBezTo>
                      <a:pt x="24" y="32"/>
                      <a:pt x="24" y="32"/>
                      <a:pt x="24" y="32"/>
                    </a:cubicBezTo>
                    <a:cubicBezTo>
                      <a:pt x="24" y="32"/>
                      <a:pt x="24" y="31"/>
                      <a:pt x="24" y="31"/>
                    </a:cubicBezTo>
                    <a:cubicBezTo>
                      <a:pt x="24" y="31"/>
                      <a:pt x="23" y="30"/>
                      <a:pt x="23" y="30"/>
                    </a:cubicBezTo>
                    <a:cubicBezTo>
                      <a:pt x="22" y="30"/>
                      <a:pt x="22" y="31"/>
                      <a:pt x="22" y="31"/>
                    </a:cubicBezTo>
                    <a:cubicBezTo>
                      <a:pt x="22" y="31"/>
                      <a:pt x="22" y="32"/>
                      <a:pt x="22" y="32"/>
                    </a:cubicBezTo>
                    <a:cubicBezTo>
                      <a:pt x="21" y="38"/>
                      <a:pt x="21" y="38"/>
                      <a:pt x="21" y="38"/>
                    </a:cubicBezTo>
                    <a:cubicBezTo>
                      <a:pt x="20" y="35"/>
                      <a:pt x="20" y="35"/>
                      <a:pt x="20" y="35"/>
                    </a:cubicBezTo>
                    <a:cubicBezTo>
                      <a:pt x="19" y="30"/>
                      <a:pt x="19" y="30"/>
                      <a:pt x="19" y="30"/>
                    </a:cubicBezTo>
                    <a:cubicBezTo>
                      <a:pt x="15" y="30"/>
                      <a:pt x="15" y="30"/>
                      <a:pt x="15" y="30"/>
                    </a:cubicBezTo>
                    <a:cubicBezTo>
                      <a:pt x="15" y="30"/>
                      <a:pt x="15" y="30"/>
                      <a:pt x="15" y="30"/>
                    </a:cubicBezTo>
                    <a:cubicBezTo>
                      <a:pt x="13" y="31"/>
                      <a:pt x="11" y="31"/>
                      <a:pt x="11" y="34"/>
                    </a:cubicBezTo>
                    <a:cubicBezTo>
                      <a:pt x="10" y="35"/>
                      <a:pt x="10" y="37"/>
                      <a:pt x="10" y="41"/>
                    </a:cubicBezTo>
                    <a:cubicBezTo>
                      <a:pt x="7" y="37"/>
                      <a:pt x="5" y="33"/>
                      <a:pt x="5" y="28"/>
                    </a:cubicBezTo>
                    <a:cubicBezTo>
                      <a:pt x="5" y="19"/>
                      <a:pt x="13" y="11"/>
                      <a:pt x="23" y="11"/>
                    </a:cubicBezTo>
                    <a:cubicBezTo>
                      <a:pt x="23" y="14"/>
                      <a:pt x="23" y="14"/>
                      <a:pt x="23" y="14"/>
                    </a:cubicBezTo>
                    <a:cubicBezTo>
                      <a:pt x="23" y="15"/>
                      <a:pt x="24" y="15"/>
                      <a:pt x="25" y="15"/>
                    </a:cubicBezTo>
                    <a:cubicBezTo>
                      <a:pt x="28" y="13"/>
                      <a:pt x="28" y="13"/>
                      <a:pt x="28" y="13"/>
                    </a:cubicBezTo>
                    <a:cubicBezTo>
                      <a:pt x="29" y="12"/>
                      <a:pt x="30" y="11"/>
                      <a:pt x="32" y="11"/>
                    </a:cubicBezTo>
                    <a:cubicBezTo>
                      <a:pt x="34" y="9"/>
                      <a:pt x="34" y="9"/>
                      <a:pt x="34" y="9"/>
                    </a:cubicBezTo>
                    <a:cubicBezTo>
                      <a:pt x="36" y="8"/>
                      <a:pt x="36" y="7"/>
                      <a:pt x="34" y="7"/>
                    </a:cubicBezTo>
                    <a:cubicBezTo>
                      <a:pt x="32" y="5"/>
                      <a:pt x="32" y="5"/>
                      <a:pt x="32" y="5"/>
                    </a:cubicBezTo>
                    <a:cubicBezTo>
                      <a:pt x="30" y="4"/>
                      <a:pt x="29" y="3"/>
                      <a:pt x="28" y="3"/>
                    </a:cubicBezTo>
                    <a:cubicBezTo>
                      <a:pt x="25" y="1"/>
                      <a:pt x="25" y="1"/>
                      <a:pt x="25" y="1"/>
                    </a:cubicBezTo>
                    <a:cubicBezTo>
                      <a:pt x="24" y="0"/>
                      <a:pt x="23" y="1"/>
                      <a:pt x="23" y="2"/>
                    </a:cubicBezTo>
                    <a:cubicBezTo>
                      <a:pt x="23" y="5"/>
                      <a:pt x="23" y="5"/>
                      <a:pt x="23" y="5"/>
                    </a:cubicBezTo>
                    <a:cubicBezTo>
                      <a:pt x="10" y="5"/>
                      <a:pt x="0" y="16"/>
                      <a:pt x="0" y="28"/>
                    </a:cubicBezTo>
                    <a:cubicBezTo>
                      <a:pt x="0" y="41"/>
                      <a:pt x="10" y="51"/>
                      <a:pt x="23" y="51"/>
                    </a:cubicBezTo>
                    <a:cubicBezTo>
                      <a:pt x="35" y="51"/>
                      <a:pt x="46" y="41"/>
                      <a:pt x="46" y="28"/>
                    </a:cubicBezTo>
                    <a:cubicBezTo>
                      <a:pt x="40" y="28"/>
                      <a:pt x="40" y="28"/>
                      <a:pt x="40" y="28"/>
                    </a:cubicBezTo>
                    <a:close/>
                    <a:moveTo>
                      <a:pt x="23" y="19"/>
                    </a:moveTo>
                    <a:cubicBezTo>
                      <a:pt x="26" y="19"/>
                      <a:pt x="28" y="21"/>
                      <a:pt x="28" y="24"/>
                    </a:cubicBezTo>
                    <a:cubicBezTo>
                      <a:pt x="28" y="27"/>
                      <a:pt x="26" y="29"/>
                      <a:pt x="23" y="29"/>
                    </a:cubicBezTo>
                    <a:cubicBezTo>
                      <a:pt x="20" y="29"/>
                      <a:pt x="17" y="27"/>
                      <a:pt x="17" y="24"/>
                    </a:cubicBezTo>
                    <a:cubicBezTo>
                      <a:pt x="17" y="21"/>
                      <a:pt x="20" y="19"/>
                      <a:pt x="23" y="19"/>
                    </a:cubicBezTo>
                    <a:close/>
                    <a:moveTo>
                      <a:pt x="30" y="37"/>
                    </a:moveTo>
                    <a:cubicBezTo>
                      <a:pt x="30" y="37"/>
                      <a:pt x="30" y="37"/>
                      <a:pt x="30" y="37"/>
                    </a:cubicBezTo>
                    <a:cubicBezTo>
                      <a:pt x="30" y="37"/>
                      <a:pt x="30" y="37"/>
                      <a:pt x="30" y="37"/>
                    </a:cubicBezTo>
                    <a:cubicBezTo>
                      <a:pt x="30" y="44"/>
                      <a:pt x="30" y="44"/>
                      <a:pt x="30" y="44"/>
                    </a:cubicBezTo>
                    <a:cubicBezTo>
                      <a:pt x="30" y="44"/>
                      <a:pt x="30" y="44"/>
                      <a:pt x="30" y="44"/>
                    </a:cubicBezTo>
                    <a:cubicBezTo>
                      <a:pt x="29" y="37"/>
                      <a:pt x="29" y="37"/>
                      <a:pt x="29" y="37"/>
                    </a:cubicBezTo>
                    <a:cubicBezTo>
                      <a:pt x="30" y="37"/>
                      <a:pt x="30" y="37"/>
                      <a:pt x="30" y="37"/>
                    </a:cubicBezTo>
                    <a:close/>
                    <a:moveTo>
                      <a:pt x="15" y="37"/>
                    </a:moveTo>
                    <a:cubicBezTo>
                      <a:pt x="15" y="37"/>
                      <a:pt x="15" y="37"/>
                      <a:pt x="15" y="37"/>
                    </a:cubicBezTo>
                    <a:cubicBezTo>
                      <a:pt x="15" y="44"/>
                      <a:pt x="15" y="44"/>
                      <a:pt x="15" y="44"/>
                    </a:cubicBezTo>
                    <a:cubicBezTo>
                      <a:pt x="15" y="44"/>
                      <a:pt x="14" y="44"/>
                      <a:pt x="14" y="44"/>
                    </a:cubicBezTo>
                    <a:cubicBezTo>
                      <a:pt x="14" y="37"/>
                      <a:pt x="14" y="37"/>
                      <a:pt x="14" y="37"/>
                    </a:cubicBezTo>
                    <a:cubicBezTo>
                      <a:pt x="14" y="37"/>
                      <a:pt x="14" y="37"/>
                      <a:pt x="15" y="37"/>
                    </a:cubicBezTo>
                    <a:close/>
                  </a:path>
                </a:pathLst>
              </a:custGeom>
              <a:solidFill>
                <a:schemeClr val="bg1">
                  <a:lumMod val="95000"/>
                </a:schemeClr>
              </a:solidFill>
              <a:ln>
                <a:noFill/>
              </a:ln>
              <a:extLst/>
            </p:spPr>
            <p:txBody>
              <a:bodyPr vert="horz" wrap="square" lIns="81015" tIns="40507" rIns="81015" bIns="40507" numCol="1" anchor="t" anchorCtr="0" compatLnSpc="1">
                <a:prstTxWarp prst="textNoShape">
                  <a:avLst/>
                </a:prstTxWarp>
              </a:bodyPr>
              <a:lstStyle>
                <a:defPPr>
                  <a:defRPr lang="zh-CN"/>
                </a:defPPr>
                <a:lvl1pPr marL="0" algn="l" defTabSz="1234440" rtl="0" eaLnBrk="1" latinLnBrk="0" hangingPunct="1">
                  <a:defRPr sz="2400" kern="1200">
                    <a:solidFill>
                      <a:schemeClr val="tx1"/>
                    </a:solidFill>
                    <a:latin typeface="+mn-lt"/>
                    <a:ea typeface="+mn-ea"/>
                    <a:cs typeface="+mn-cs"/>
                  </a:defRPr>
                </a:lvl1pPr>
                <a:lvl2pPr marL="617220" algn="l" defTabSz="1234440" rtl="0" eaLnBrk="1" latinLnBrk="0" hangingPunct="1">
                  <a:defRPr sz="2400" kern="1200">
                    <a:solidFill>
                      <a:schemeClr val="tx1"/>
                    </a:solidFill>
                    <a:latin typeface="+mn-lt"/>
                    <a:ea typeface="+mn-ea"/>
                    <a:cs typeface="+mn-cs"/>
                  </a:defRPr>
                </a:lvl2pPr>
                <a:lvl3pPr marL="1234440" algn="l" defTabSz="1234440" rtl="0" eaLnBrk="1" latinLnBrk="0" hangingPunct="1">
                  <a:defRPr sz="2400" kern="1200">
                    <a:solidFill>
                      <a:schemeClr val="tx1"/>
                    </a:solidFill>
                    <a:latin typeface="+mn-lt"/>
                    <a:ea typeface="+mn-ea"/>
                    <a:cs typeface="+mn-cs"/>
                  </a:defRPr>
                </a:lvl3pPr>
                <a:lvl4pPr marL="1851660" algn="l" defTabSz="1234440" rtl="0" eaLnBrk="1" latinLnBrk="0" hangingPunct="1">
                  <a:defRPr sz="2400" kern="1200">
                    <a:solidFill>
                      <a:schemeClr val="tx1"/>
                    </a:solidFill>
                    <a:latin typeface="+mn-lt"/>
                    <a:ea typeface="+mn-ea"/>
                    <a:cs typeface="+mn-cs"/>
                  </a:defRPr>
                </a:lvl4pPr>
                <a:lvl5pPr marL="2468880" algn="l" defTabSz="1234440" rtl="0" eaLnBrk="1" latinLnBrk="0" hangingPunct="1">
                  <a:defRPr sz="2400" kern="1200">
                    <a:solidFill>
                      <a:schemeClr val="tx1"/>
                    </a:solidFill>
                    <a:latin typeface="+mn-lt"/>
                    <a:ea typeface="+mn-ea"/>
                    <a:cs typeface="+mn-cs"/>
                  </a:defRPr>
                </a:lvl5pPr>
                <a:lvl6pPr marL="3086100" algn="l" defTabSz="1234440" rtl="0" eaLnBrk="1" latinLnBrk="0" hangingPunct="1">
                  <a:defRPr sz="2400" kern="1200">
                    <a:solidFill>
                      <a:schemeClr val="tx1"/>
                    </a:solidFill>
                    <a:latin typeface="+mn-lt"/>
                    <a:ea typeface="+mn-ea"/>
                    <a:cs typeface="+mn-cs"/>
                  </a:defRPr>
                </a:lvl6pPr>
                <a:lvl7pPr marL="3703320" algn="l" defTabSz="1234440" rtl="0" eaLnBrk="1" latinLnBrk="0" hangingPunct="1">
                  <a:defRPr sz="2400" kern="1200">
                    <a:solidFill>
                      <a:schemeClr val="tx1"/>
                    </a:solidFill>
                    <a:latin typeface="+mn-lt"/>
                    <a:ea typeface="+mn-ea"/>
                    <a:cs typeface="+mn-cs"/>
                  </a:defRPr>
                </a:lvl7pPr>
                <a:lvl8pPr marL="4320540" algn="l" defTabSz="1234440" rtl="0" eaLnBrk="1" latinLnBrk="0" hangingPunct="1">
                  <a:defRPr sz="2400" kern="1200">
                    <a:solidFill>
                      <a:schemeClr val="tx1"/>
                    </a:solidFill>
                    <a:latin typeface="+mn-lt"/>
                    <a:ea typeface="+mn-ea"/>
                    <a:cs typeface="+mn-cs"/>
                  </a:defRPr>
                </a:lvl8pPr>
                <a:lvl9pPr marL="4937760" algn="l" defTabSz="1234440" rtl="0" eaLnBrk="1" latinLnBrk="0" hangingPunct="1">
                  <a:defRPr sz="2400" kern="1200">
                    <a:solidFill>
                      <a:schemeClr val="tx1"/>
                    </a:solidFill>
                    <a:latin typeface="+mn-lt"/>
                    <a:ea typeface="+mn-ea"/>
                    <a:cs typeface="+mn-cs"/>
                  </a:defRPr>
                </a:lvl9pPr>
              </a:lstStyle>
              <a:p>
                <a:endParaRPr lang="zh-CN" altLang="en-US">
                  <a:latin typeface="微软雅黑" pitchFamily="34" charset="-122"/>
                  <a:ea typeface="微软雅黑" pitchFamily="34" charset="-122"/>
                </a:endParaRPr>
              </a:p>
            </p:txBody>
          </p:sp>
        </p:grpSp>
        <p:grpSp>
          <p:nvGrpSpPr>
            <p:cNvPr id="63" name="组合 62"/>
            <p:cNvGrpSpPr/>
            <p:nvPr/>
          </p:nvGrpSpPr>
          <p:grpSpPr>
            <a:xfrm>
              <a:off x="6841578" y="1417091"/>
              <a:ext cx="305647" cy="305644"/>
              <a:chOff x="4740390" y="5946187"/>
              <a:chExt cx="305647" cy="305644"/>
            </a:xfrm>
          </p:grpSpPr>
          <p:grpSp>
            <p:nvGrpSpPr>
              <p:cNvPr id="72" name="组合 71"/>
              <p:cNvGrpSpPr/>
              <p:nvPr/>
            </p:nvGrpSpPr>
            <p:grpSpPr>
              <a:xfrm>
                <a:off x="4740390" y="5946187"/>
                <a:ext cx="305647" cy="305644"/>
                <a:chOff x="1517330" y="1125257"/>
                <a:chExt cx="2204282" cy="2204282"/>
              </a:xfrm>
            </p:grpSpPr>
            <p:sp>
              <p:nvSpPr>
                <p:cNvPr id="75" name="椭圆 74"/>
                <p:cNvSpPr/>
                <p:nvPr/>
              </p:nvSpPr>
              <p:spPr>
                <a:xfrm>
                  <a:off x="1517330" y="1125257"/>
                  <a:ext cx="2204282" cy="2204282"/>
                </a:xfrm>
                <a:prstGeom prst="ellipse">
                  <a:avLst/>
                </a:prstGeom>
                <a:gradFill>
                  <a:gsLst>
                    <a:gs pos="0">
                      <a:srgbClr val="EBEBEB"/>
                    </a:gs>
                    <a:gs pos="100000">
                      <a:srgbClr val="FEFEFE"/>
                    </a:gs>
                  </a:gsLst>
                  <a:lin ang="7530000" scaled="0"/>
                </a:gradFill>
                <a:ln w="3175">
                  <a:solidFill>
                    <a:schemeClr val="bg1"/>
                  </a:solidFill>
                </a:ln>
                <a:effectLst>
                  <a:outerShdw blurRad="165100" dist="139700" dir="7800000" sx="74000" sy="74000" algn="tr"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34440" rtl="0" eaLnBrk="1" latinLnBrk="0" hangingPunct="1">
                    <a:defRPr sz="2400" kern="1200">
                      <a:solidFill>
                        <a:schemeClr val="lt1"/>
                      </a:solidFill>
                      <a:latin typeface="+mn-lt"/>
                      <a:ea typeface="+mn-ea"/>
                      <a:cs typeface="+mn-cs"/>
                    </a:defRPr>
                  </a:lvl1pPr>
                  <a:lvl2pPr marL="617220" algn="l" defTabSz="1234440" rtl="0" eaLnBrk="1" latinLnBrk="0" hangingPunct="1">
                    <a:defRPr sz="2400" kern="1200">
                      <a:solidFill>
                        <a:schemeClr val="lt1"/>
                      </a:solidFill>
                      <a:latin typeface="+mn-lt"/>
                      <a:ea typeface="+mn-ea"/>
                      <a:cs typeface="+mn-cs"/>
                    </a:defRPr>
                  </a:lvl2pPr>
                  <a:lvl3pPr marL="1234440" algn="l" defTabSz="1234440" rtl="0" eaLnBrk="1" latinLnBrk="0" hangingPunct="1">
                    <a:defRPr sz="2400" kern="1200">
                      <a:solidFill>
                        <a:schemeClr val="lt1"/>
                      </a:solidFill>
                      <a:latin typeface="+mn-lt"/>
                      <a:ea typeface="+mn-ea"/>
                      <a:cs typeface="+mn-cs"/>
                    </a:defRPr>
                  </a:lvl3pPr>
                  <a:lvl4pPr marL="1851660" algn="l" defTabSz="1234440" rtl="0" eaLnBrk="1" latinLnBrk="0" hangingPunct="1">
                    <a:defRPr sz="2400" kern="1200">
                      <a:solidFill>
                        <a:schemeClr val="lt1"/>
                      </a:solidFill>
                      <a:latin typeface="+mn-lt"/>
                      <a:ea typeface="+mn-ea"/>
                      <a:cs typeface="+mn-cs"/>
                    </a:defRPr>
                  </a:lvl4pPr>
                  <a:lvl5pPr marL="2468880" algn="l" defTabSz="1234440" rtl="0" eaLnBrk="1" latinLnBrk="0" hangingPunct="1">
                    <a:defRPr sz="2400" kern="1200">
                      <a:solidFill>
                        <a:schemeClr val="lt1"/>
                      </a:solidFill>
                      <a:latin typeface="+mn-lt"/>
                      <a:ea typeface="+mn-ea"/>
                      <a:cs typeface="+mn-cs"/>
                    </a:defRPr>
                  </a:lvl5pPr>
                  <a:lvl6pPr marL="3086100" algn="l" defTabSz="1234440" rtl="0" eaLnBrk="1" latinLnBrk="0" hangingPunct="1">
                    <a:defRPr sz="2400" kern="1200">
                      <a:solidFill>
                        <a:schemeClr val="lt1"/>
                      </a:solidFill>
                      <a:latin typeface="+mn-lt"/>
                      <a:ea typeface="+mn-ea"/>
                      <a:cs typeface="+mn-cs"/>
                    </a:defRPr>
                  </a:lvl6pPr>
                  <a:lvl7pPr marL="3703320" algn="l" defTabSz="1234440" rtl="0" eaLnBrk="1" latinLnBrk="0" hangingPunct="1">
                    <a:defRPr sz="2400" kern="1200">
                      <a:solidFill>
                        <a:schemeClr val="lt1"/>
                      </a:solidFill>
                      <a:latin typeface="+mn-lt"/>
                      <a:ea typeface="+mn-ea"/>
                      <a:cs typeface="+mn-cs"/>
                    </a:defRPr>
                  </a:lvl7pPr>
                  <a:lvl8pPr marL="4320540" algn="l" defTabSz="1234440" rtl="0" eaLnBrk="1" latinLnBrk="0" hangingPunct="1">
                    <a:defRPr sz="2400" kern="1200">
                      <a:solidFill>
                        <a:schemeClr val="lt1"/>
                      </a:solidFill>
                      <a:latin typeface="+mn-lt"/>
                      <a:ea typeface="+mn-ea"/>
                      <a:cs typeface="+mn-cs"/>
                    </a:defRPr>
                  </a:lvl8pPr>
                  <a:lvl9pPr marL="4937760" algn="l" defTabSz="1234440" rtl="0" eaLnBrk="1" latinLnBrk="0" hangingPunct="1">
                    <a:defRPr sz="2400" kern="1200">
                      <a:solidFill>
                        <a:schemeClr val="lt1"/>
                      </a:solidFill>
                      <a:latin typeface="+mn-lt"/>
                      <a:ea typeface="+mn-ea"/>
                      <a:cs typeface="+mn-cs"/>
                    </a:defRPr>
                  </a:lvl9pPr>
                </a:lstStyle>
                <a:p>
                  <a:pPr algn="ctr"/>
                  <a:endParaRPr lang="zh-CN" altLang="en-US">
                    <a:latin typeface="微软雅黑" pitchFamily="34" charset="-122"/>
                    <a:ea typeface="微软雅黑" pitchFamily="34" charset="-122"/>
                  </a:endParaRPr>
                </a:p>
              </p:txBody>
            </p:sp>
            <p:sp>
              <p:nvSpPr>
                <p:cNvPr id="77" name="椭圆 76"/>
                <p:cNvSpPr/>
                <p:nvPr/>
              </p:nvSpPr>
              <p:spPr>
                <a:xfrm>
                  <a:off x="1719372" y="1327298"/>
                  <a:ext cx="1800200" cy="1800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34440" rtl="0" eaLnBrk="1" latinLnBrk="0" hangingPunct="1">
                    <a:defRPr sz="2400" kern="1200">
                      <a:solidFill>
                        <a:schemeClr val="lt1"/>
                      </a:solidFill>
                      <a:latin typeface="+mn-lt"/>
                      <a:ea typeface="+mn-ea"/>
                      <a:cs typeface="+mn-cs"/>
                    </a:defRPr>
                  </a:lvl1pPr>
                  <a:lvl2pPr marL="617220" algn="l" defTabSz="1234440" rtl="0" eaLnBrk="1" latinLnBrk="0" hangingPunct="1">
                    <a:defRPr sz="2400" kern="1200">
                      <a:solidFill>
                        <a:schemeClr val="lt1"/>
                      </a:solidFill>
                      <a:latin typeface="+mn-lt"/>
                      <a:ea typeface="+mn-ea"/>
                      <a:cs typeface="+mn-cs"/>
                    </a:defRPr>
                  </a:lvl2pPr>
                  <a:lvl3pPr marL="1234440" algn="l" defTabSz="1234440" rtl="0" eaLnBrk="1" latinLnBrk="0" hangingPunct="1">
                    <a:defRPr sz="2400" kern="1200">
                      <a:solidFill>
                        <a:schemeClr val="lt1"/>
                      </a:solidFill>
                      <a:latin typeface="+mn-lt"/>
                      <a:ea typeface="+mn-ea"/>
                      <a:cs typeface="+mn-cs"/>
                    </a:defRPr>
                  </a:lvl3pPr>
                  <a:lvl4pPr marL="1851660" algn="l" defTabSz="1234440" rtl="0" eaLnBrk="1" latinLnBrk="0" hangingPunct="1">
                    <a:defRPr sz="2400" kern="1200">
                      <a:solidFill>
                        <a:schemeClr val="lt1"/>
                      </a:solidFill>
                      <a:latin typeface="+mn-lt"/>
                      <a:ea typeface="+mn-ea"/>
                      <a:cs typeface="+mn-cs"/>
                    </a:defRPr>
                  </a:lvl4pPr>
                  <a:lvl5pPr marL="2468880" algn="l" defTabSz="1234440" rtl="0" eaLnBrk="1" latinLnBrk="0" hangingPunct="1">
                    <a:defRPr sz="2400" kern="1200">
                      <a:solidFill>
                        <a:schemeClr val="lt1"/>
                      </a:solidFill>
                      <a:latin typeface="+mn-lt"/>
                      <a:ea typeface="+mn-ea"/>
                      <a:cs typeface="+mn-cs"/>
                    </a:defRPr>
                  </a:lvl5pPr>
                  <a:lvl6pPr marL="3086100" algn="l" defTabSz="1234440" rtl="0" eaLnBrk="1" latinLnBrk="0" hangingPunct="1">
                    <a:defRPr sz="2400" kern="1200">
                      <a:solidFill>
                        <a:schemeClr val="lt1"/>
                      </a:solidFill>
                      <a:latin typeface="+mn-lt"/>
                      <a:ea typeface="+mn-ea"/>
                      <a:cs typeface="+mn-cs"/>
                    </a:defRPr>
                  </a:lvl6pPr>
                  <a:lvl7pPr marL="3703320" algn="l" defTabSz="1234440" rtl="0" eaLnBrk="1" latinLnBrk="0" hangingPunct="1">
                    <a:defRPr sz="2400" kern="1200">
                      <a:solidFill>
                        <a:schemeClr val="lt1"/>
                      </a:solidFill>
                      <a:latin typeface="+mn-lt"/>
                      <a:ea typeface="+mn-ea"/>
                      <a:cs typeface="+mn-cs"/>
                    </a:defRPr>
                  </a:lvl7pPr>
                  <a:lvl8pPr marL="4320540" algn="l" defTabSz="1234440" rtl="0" eaLnBrk="1" latinLnBrk="0" hangingPunct="1">
                    <a:defRPr sz="2400" kern="1200">
                      <a:solidFill>
                        <a:schemeClr val="lt1"/>
                      </a:solidFill>
                      <a:latin typeface="+mn-lt"/>
                      <a:ea typeface="+mn-ea"/>
                      <a:cs typeface="+mn-cs"/>
                    </a:defRPr>
                  </a:lvl8pPr>
                  <a:lvl9pPr marL="4937760" algn="l" defTabSz="1234440" rtl="0" eaLnBrk="1" latinLnBrk="0" hangingPunct="1">
                    <a:defRPr sz="2400" kern="1200">
                      <a:solidFill>
                        <a:schemeClr val="lt1"/>
                      </a:solidFill>
                      <a:latin typeface="+mn-lt"/>
                      <a:ea typeface="+mn-ea"/>
                      <a:cs typeface="+mn-cs"/>
                    </a:defRPr>
                  </a:lvl9pPr>
                </a:lstStyle>
                <a:p>
                  <a:pPr algn="ctr"/>
                  <a:endParaRPr lang="zh-CN" altLang="en-US">
                    <a:solidFill>
                      <a:schemeClr val="tx1"/>
                    </a:solidFill>
                    <a:latin typeface="微软雅黑" pitchFamily="34" charset="-122"/>
                    <a:ea typeface="微软雅黑" pitchFamily="34" charset="-122"/>
                  </a:endParaRPr>
                </a:p>
              </p:txBody>
            </p:sp>
          </p:grpSp>
          <p:sp>
            <p:nvSpPr>
              <p:cNvPr id="74" name="Freeform 39"/>
              <p:cNvSpPr>
                <a:spLocks noEditPoints="1"/>
              </p:cNvSpPr>
              <p:nvPr/>
            </p:nvSpPr>
            <p:spPr bwMode="auto">
              <a:xfrm>
                <a:off x="4814511" y="6022165"/>
                <a:ext cx="157403" cy="145529"/>
              </a:xfrm>
              <a:custGeom>
                <a:avLst/>
                <a:gdLst>
                  <a:gd name="T0" fmla="*/ 43 w 57"/>
                  <a:gd name="T1" fmla="*/ 9 h 58"/>
                  <a:gd name="T2" fmla="*/ 4 w 57"/>
                  <a:gd name="T3" fmla="*/ 22 h 58"/>
                  <a:gd name="T4" fmla="*/ 5 w 57"/>
                  <a:gd name="T5" fmla="*/ 25 h 58"/>
                  <a:gd name="T6" fmla="*/ 6 w 57"/>
                  <a:gd name="T7" fmla="*/ 30 h 58"/>
                  <a:gd name="T8" fmla="*/ 7 w 57"/>
                  <a:gd name="T9" fmla="*/ 35 h 58"/>
                  <a:gd name="T10" fmla="*/ 10 w 57"/>
                  <a:gd name="T11" fmla="*/ 39 h 58"/>
                  <a:gd name="T12" fmla="*/ 12 w 57"/>
                  <a:gd name="T13" fmla="*/ 41 h 58"/>
                  <a:gd name="T14" fmla="*/ 13 w 57"/>
                  <a:gd name="T15" fmla="*/ 49 h 58"/>
                  <a:gd name="T16" fmla="*/ 16 w 57"/>
                  <a:gd name="T17" fmla="*/ 52 h 58"/>
                  <a:gd name="T18" fmla="*/ 17 w 57"/>
                  <a:gd name="T19" fmla="*/ 51 h 58"/>
                  <a:gd name="T20" fmla="*/ 18 w 57"/>
                  <a:gd name="T21" fmla="*/ 47 h 58"/>
                  <a:gd name="T22" fmla="*/ 20 w 57"/>
                  <a:gd name="T23" fmla="*/ 41 h 58"/>
                  <a:gd name="T24" fmla="*/ 24 w 57"/>
                  <a:gd name="T25" fmla="*/ 36 h 58"/>
                  <a:gd name="T26" fmla="*/ 26 w 57"/>
                  <a:gd name="T27" fmla="*/ 33 h 58"/>
                  <a:gd name="T28" fmla="*/ 22 w 57"/>
                  <a:gd name="T29" fmla="*/ 30 h 58"/>
                  <a:gd name="T30" fmla="*/ 19 w 57"/>
                  <a:gd name="T31" fmla="*/ 29 h 58"/>
                  <a:gd name="T32" fmla="*/ 16 w 57"/>
                  <a:gd name="T33" fmla="*/ 26 h 58"/>
                  <a:gd name="T34" fmla="*/ 12 w 57"/>
                  <a:gd name="T35" fmla="*/ 24 h 58"/>
                  <a:gd name="T36" fmla="*/ 8 w 57"/>
                  <a:gd name="T37" fmla="*/ 24 h 58"/>
                  <a:gd name="T38" fmla="*/ 6 w 57"/>
                  <a:gd name="T39" fmla="*/ 22 h 58"/>
                  <a:gd name="T40" fmla="*/ 6 w 57"/>
                  <a:gd name="T41" fmla="*/ 18 h 58"/>
                  <a:gd name="T42" fmla="*/ 4 w 57"/>
                  <a:gd name="T43" fmla="*/ 19 h 58"/>
                  <a:gd name="T44" fmla="*/ 6 w 57"/>
                  <a:gd name="T45" fmla="*/ 15 h 58"/>
                  <a:gd name="T46" fmla="*/ 9 w 57"/>
                  <a:gd name="T47" fmla="*/ 15 h 58"/>
                  <a:gd name="T48" fmla="*/ 11 w 57"/>
                  <a:gd name="T49" fmla="*/ 13 h 58"/>
                  <a:gd name="T50" fmla="*/ 15 w 57"/>
                  <a:gd name="T51" fmla="*/ 9 h 58"/>
                  <a:gd name="T52" fmla="*/ 16 w 57"/>
                  <a:gd name="T53" fmla="*/ 8 h 58"/>
                  <a:gd name="T54" fmla="*/ 21 w 57"/>
                  <a:gd name="T55" fmla="*/ 6 h 58"/>
                  <a:gd name="T56" fmla="*/ 17 w 57"/>
                  <a:gd name="T57" fmla="*/ 4 h 58"/>
                  <a:gd name="T58" fmla="*/ 16 w 57"/>
                  <a:gd name="T59" fmla="*/ 4 h 58"/>
                  <a:gd name="T60" fmla="*/ 24 w 57"/>
                  <a:gd name="T61" fmla="*/ 1 h 58"/>
                  <a:gd name="T62" fmla="*/ 27 w 57"/>
                  <a:gd name="T63" fmla="*/ 3 h 58"/>
                  <a:gd name="T64" fmla="*/ 41 w 57"/>
                  <a:gd name="T65" fmla="*/ 3 h 58"/>
                  <a:gd name="T66" fmla="*/ 39 w 57"/>
                  <a:gd name="T67" fmla="*/ 6 h 58"/>
                  <a:gd name="T68" fmla="*/ 42 w 57"/>
                  <a:gd name="T69" fmla="*/ 10 h 58"/>
                  <a:gd name="T70" fmla="*/ 44 w 57"/>
                  <a:gd name="T71" fmla="*/ 10 h 58"/>
                  <a:gd name="T72" fmla="*/ 46 w 57"/>
                  <a:gd name="T73" fmla="*/ 9 h 58"/>
                  <a:gd name="T74" fmla="*/ 48 w 57"/>
                  <a:gd name="T75" fmla="*/ 12 h 58"/>
                  <a:gd name="T76" fmla="*/ 50 w 57"/>
                  <a:gd name="T77" fmla="*/ 13 h 58"/>
                  <a:gd name="T78" fmla="*/ 47 w 57"/>
                  <a:gd name="T79" fmla="*/ 14 h 58"/>
                  <a:gd name="T80" fmla="*/ 44 w 57"/>
                  <a:gd name="T81" fmla="*/ 12 h 58"/>
                  <a:gd name="T82" fmla="*/ 40 w 57"/>
                  <a:gd name="T83" fmla="*/ 12 h 58"/>
                  <a:gd name="T84" fmla="*/ 36 w 57"/>
                  <a:gd name="T85" fmla="*/ 15 h 58"/>
                  <a:gd name="T86" fmla="*/ 34 w 57"/>
                  <a:gd name="T87" fmla="*/ 20 h 58"/>
                  <a:gd name="T88" fmla="*/ 36 w 57"/>
                  <a:gd name="T89" fmla="*/ 25 h 58"/>
                  <a:gd name="T90" fmla="*/ 40 w 57"/>
                  <a:gd name="T91" fmla="*/ 27 h 58"/>
                  <a:gd name="T92" fmla="*/ 45 w 57"/>
                  <a:gd name="T93" fmla="*/ 27 h 58"/>
                  <a:gd name="T94" fmla="*/ 47 w 57"/>
                  <a:gd name="T95" fmla="*/ 30 h 58"/>
                  <a:gd name="T96" fmla="*/ 47 w 57"/>
                  <a:gd name="T97" fmla="*/ 35 h 58"/>
                  <a:gd name="T98" fmla="*/ 47 w 57"/>
                  <a:gd name="T99" fmla="*/ 40 h 58"/>
                  <a:gd name="T100" fmla="*/ 50 w 57"/>
                  <a:gd name="T101" fmla="*/ 45 h 58"/>
                  <a:gd name="T102" fmla="*/ 53 w 57"/>
                  <a:gd name="T103" fmla="*/ 41 h 58"/>
                  <a:gd name="T104" fmla="*/ 56 w 57"/>
                  <a:gd name="T105" fmla="*/ 34 h 58"/>
                  <a:gd name="T106" fmla="*/ 56 w 57"/>
                  <a:gd name="T107" fmla="*/ 26 h 58"/>
                  <a:gd name="T108" fmla="*/ 54 w 57"/>
                  <a:gd name="T109" fmla="*/ 19 h 58"/>
                  <a:gd name="T110" fmla="*/ 52 w 57"/>
                  <a:gd name="T111" fmla="*/ 16 h 58"/>
                  <a:gd name="T112" fmla="*/ 55 w 57"/>
                  <a:gd name="T113" fmla="*/ 20 h 58"/>
                  <a:gd name="T114" fmla="*/ 39 w 57"/>
                  <a:gd name="T115" fmla="*/ 5 h 58"/>
                  <a:gd name="T116" fmla="*/ 37 w 57"/>
                  <a:gd name="T117" fmla="*/ 3 h 58"/>
                  <a:gd name="T118" fmla="*/ 38 w 57"/>
                  <a:gd name="T119" fmla="*/ 5 h 58"/>
                  <a:gd name="T120" fmla="*/ 36 w 57"/>
                  <a:gd name="T121" fmla="*/ 2 h 58"/>
                  <a:gd name="T122" fmla="*/ 54 w 57"/>
                  <a:gd name="T123" fmla="*/ 41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7" h="58">
                    <a:moveTo>
                      <a:pt x="3" y="17"/>
                    </a:moveTo>
                    <a:cubicBezTo>
                      <a:pt x="3" y="17"/>
                      <a:pt x="3" y="17"/>
                      <a:pt x="3" y="17"/>
                    </a:cubicBezTo>
                    <a:cubicBezTo>
                      <a:pt x="3" y="17"/>
                      <a:pt x="2" y="17"/>
                      <a:pt x="2" y="17"/>
                    </a:cubicBezTo>
                    <a:cubicBezTo>
                      <a:pt x="3" y="17"/>
                      <a:pt x="3" y="17"/>
                      <a:pt x="3" y="17"/>
                    </a:cubicBezTo>
                    <a:cubicBezTo>
                      <a:pt x="3" y="17"/>
                      <a:pt x="3" y="17"/>
                      <a:pt x="3" y="17"/>
                    </a:cubicBezTo>
                    <a:cubicBezTo>
                      <a:pt x="3" y="17"/>
                      <a:pt x="3" y="17"/>
                      <a:pt x="3" y="17"/>
                    </a:cubicBezTo>
                    <a:close/>
                    <a:moveTo>
                      <a:pt x="2" y="17"/>
                    </a:moveTo>
                    <a:cubicBezTo>
                      <a:pt x="2" y="17"/>
                      <a:pt x="2" y="17"/>
                      <a:pt x="2" y="17"/>
                    </a:cubicBezTo>
                    <a:cubicBezTo>
                      <a:pt x="2" y="17"/>
                      <a:pt x="2" y="17"/>
                      <a:pt x="2" y="17"/>
                    </a:cubicBezTo>
                    <a:cubicBezTo>
                      <a:pt x="2" y="17"/>
                      <a:pt x="2" y="17"/>
                      <a:pt x="2" y="17"/>
                    </a:cubicBezTo>
                    <a:cubicBezTo>
                      <a:pt x="2" y="17"/>
                      <a:pt x="2" y="17"/>
                      <a:pt x="2" y="17"/>
                    </a:cubicBezTo>
                    <a:cubicBezTo>
                      <a:pt x="2" y="17"/>
                      <a:pt x="2" y="17"/>
                      <a:pt x="2" y="17"/>
                    </a:cubicBezTo>
                    <a:close/>
                    <a:moveTo>
                      <a:pt x="43" y="9"/>
                    </a:move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2" y="9"/>
                      <a:pt x="42" y="9"/>
                      <a:pt x="42" y="9"/>
                    </a:cubicBezTo>
                    <a:cubicBezTo>
                      <a:pt x="42" y="8"/>
                      <a:pt x="42" y="8"/>
                      <a:pt x="42" y="8"/>
                    </a:cubicBezTo>
                    <a:cubicBezTo>
                      <a:pt x="42" y="8"/>
                      <a:pt x="42" y="8"/>
                      <a:pt x="42" y="8"/>
                    </a:cubicBezTo>
                    <a:cubicBezTo>
                      <a:pt x="42" y="8"/>
                      <a:pt x="42" y="8"/>
                      <a:pt x="42" y="8"/>
                    </a:cubicBezTo>
                    <a:cubicBezTo>
                      <a:pt x="42" y="8"/>
                      <a:pt x="42" y="8"/>
                      <a:pt x="42" y="8"/>
                    </a:cubicBezTo>
                    <a:cubicBezTo>
                      <a:pt x="42" y="8"/>
                      <a:pt x="42" y="8"/>
                      <a:pt x="42" y="8"/>
                    </a:cubicBezTo>
                    <a:cubicBezTo>
                      <a:pt x="42" y="9"/>
                      <a:pt x="42"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lose/>
                    <a:moveTo>
                      <a:pt x="55" y="19"/>
                    </a:moveTo>
                    <a:cubicBezTo>
                      <a:pt x="56" y="22"/>
                      <a:pt x="57" y="25"/>
                      <a:pt x="57" y="29"/>
                    </a:cubicBezTo>
                    <a:cubicBezTo>
                      <a:pt x="57" y="45"/>
                      <a:pt x="44" y="58"/>
                      <a:pt x="28" y="58"/>
                    </a:cubicBezTo>
                    <a:cubicBezTo>
                      <a:pt x="13" y="58"/>
                      <a:pt x="0" y="45"/>
                      <a:pt x="0" y="29"/>
                    </a:cubicBezTo>
                    <a:cubicBezTo>
                      <a:pt x="0" y="25"/>
                      <a:pt x="1" y="21"/>
                      <a:pt x="2" y="18"/>
                    </a:cubicBezTo>
                    <a:cubicBezTo>
                      <a:pt x="2" y="21"/>
                      <a:pt x="2" y="21"/>
                      <a:pt x="2" y="21"/>
                    </a:cubicBezTo>
                    <a:cubicBezTo>
                      <a:pt x="2" y="21"/>
                      <a:pt x="2" y="21"/>
                      <a:pt x="2" y="21"/>
                    </a:cubicBezTo>
                    <a:cubicBezTo>
                      <a:pt x="2" y="21"/>
                      <a:pt x="2" y="21"/>
                      <a:pt x="2" y="21"/>
                    </a:cubicBezTo>
                    <a:cubicBezTo>
                      <a:pt x="2" y="21"/>
                      <a:pt x="2" y="21"/>
                      <a:pt x="2" y="21"/>
                    </a:cubicBezTo>
                    <a:cubicBezTo>
                      <a:pt x="2" y="21"/>
                      <a:pt x="2" y="21"/>
                      <a:pt x="3" y="21"/>
                    </a:cubicBezTo>
                    <a:cubicBezTo>
                      <a:pt x="3" y="21"/>
                      <a:pt x="3" y="21"/>
                      <a:pt x="3" y="21"/>
                    </a:cubicBezTo>
                    <a:cubicBezTo>
                      <a:pt x="3" y="21"/>
                      <a:pt x="3" y="21"/>
                      <a:pt x="3" y="21"/>
                    </a:cubicBezTo>
                    <a:cubicBezTo>
                      <a:pt x="3" y="21"/>
                      <a:pt x="3" y="21"/>
                      <a:pt x="3" y="21"/>
                    </a:cubicBezTo>
                    <a:cubicBezTo>
                      <a:pt x="3" y="22"/>
                      <a:pt x="3" y="22"/>
                      <a:pt x="3" y="22"/>
                    </a:cubicBezTo>
                    <a:cubicBezTo>
                      <a:pt x="3" y="22"/>
                      <a:pt x="3" y="22"/>
                      <a:pt x="3" y="22"/>
                    </a:cubicBezTo>
                    <a:cubicBezTo>
                      <a:pt x="3" y="22"/>
                      <a:pt x="3" y="22"/>
                      <a:pt x="3" y="22"/>
                    </a:cubicBezTo>
                    <a:cubicBezTo>
                      <a:pt x="3" y="22"/>
                      <a:pt x="3" y="22"/>
                      <a:pt x="3" y="22"/>
                    </a:cubicBezTo>
                    <a:cubicBezTo>
                      <a:pt x="3" y="22"/>
                      <a:pt x="4" y="22"/>
                      <a:pt x="4" y="22"/>
                    </a:cubicBezTo>
                    <a:cubicBezTo>
                      <a:pt x="4" y="22"/>
                      <a:pt x="4" y="22"/>
                      <a:pt x="4" y="22"/>
                    </a:cubicBezTo>
                    <a:cubicBezTo>
                      <a:pt x="4" y="22"/>
                      <a:pt x="4" y="22"/>
                      <a:pt x="4" y="22"/>
                    </a:cubicBezTo>
                    <a:cubicBezTo>
                      <a:pt x="4" y="22"/>
                      <a:pt x="4" y="22"/>
                      <a:pt x="4" y="22"/>
                    </a:cubicBezTo>
                    <a:cubicBezTo>
                      <a:pt x="4" y="22"/>
                      <a:pt x="4" y="22"/>
                      <a:pt x="4" y="22"/>
                    </a:cubicBezTo>
                    <a:cubicBezTo>
                      <a:pt x="4" y="22"/>
                      <a:pt x="4" y="22"/>
                      <a:pt x="4" y="22"/>
                    </a:cubicBezTo>
                    <a:cubicBezTo>
                      <a:pt x="4" y="22"/>
                      <a:pt x="4" y="22"/>
                      <a:pt x="4" y="22"/>
                    </a:cubicBezTo>
                    <a:cubicBezTo>
                      <a:pt x="4" y="23"/>
                      <a:pt x="4" y="23"/>
                      <a:pt x="4" y="23"/>
                    </a:cubicBezTo>
                    <a:cubicBezTo>
                      <a:pt x="4" y="23"/>
                      <a:pt x="4" y="23"/>
                      <a:pt x="4" y="23"/>
                    </a:cubicBezTo>
                    <a:cubicBezTo>
                      <a:pt x="4" y="23"/>
                      <a:pt x="4" y="23"/>
                      <a:pt x="4" y="23"/>
                    </a:cubicBezTo>
                    <a:cubicBezTo>
                      <a:pt x="4" y="23"/>
                      <a:pt x="4" y="23"/>
                      <a:pt x="4" y="23"/>
                    </a:cubicBezTo>
                    <a:cubicBezTo>
                      <a:pt x="4" y="23"/>
                      <a:pt x="4" y="23"/>
                      <a:pt x="4" y="23"/>
                    </a:cubicBezTo>
                    <a:cubicBezTo>
                      <a:pt x="5" y="23"/>
                      <a:pt x="5" y="23"/>
                      <a:pt x="5" y="23"/>
                    </a:cubicBezTo>
                    <a:cubicBezTo>
                      <a:pt x="5" y="23"/>
                      <a:pt x="5" y="23"/>
                      <a:pt x="5" y="23"/>
                    </a:cubicBezTo>
                    <a:cubicBezTo>
                      <a:pt x="5" y="23"/>
                      <a:pt x="5" y="23"/>
                      <a:pt x="5" y="23"/>
                    </a:cubicBezTo>
                    <a:cubicBezTo>
                      <a:pt x="5" y="23"/>
                      <a:pt x="5" y="23"/>
                      <a:pt x="5" y="23"/>
                    </a:cubicBezTo>
                    <a:cubicBezTo>
                      <a:pt x="5" y="23"/>
                      <a:pt x="5" y="23"/>
                      <a:pt x="5" y="23"/>
                    </a:cubicBezTo>
                    <a:cubicBezTo>
                      <a:pt x="5" y="23"/>
                      <a:pt x="5" y="24"/>
                      <a:pt x="5" y="24"/>
                    </a:cubicBezTo>
                    <a:cubicBezTo>
                      <a:pt x="5" y="24"/>
                      <a:pt x="5" y="24"/>
                      <a:pt x="5" y="24"/>
                    </a:cubicBezTo>
                    <a:cubicBezTo>
                      <a:pt x="5" y="24"/>
                      <a:pt x="5" y="24"/>
                      <a:pt x="5" y="24"/>
                    </a:cubicBezTo>
                    <a:cubicBezTo>
                      <a:pt x="5" y="24"/>
                      <a:pt x="5" y="24"/>
                      <a:pt x="5" y="24"/>
                    </a:cubicBezTo>
                    <a:cubicBezTo>
                      <a:pt x="5" y="24"/>
                      <a:pt x="5" y="24"/>
                      <a:pt x="5" y="24"/>
                    </a:cubicBezTo>
                    <a:cubicBezTo>
                      <a:pt x="5" y="24"/>
                      <a:pt x="5" y="24"/>
                      <a:pt x="5" y="24"/>
                    </a:cubicBezTo>
                    <a:cubicBezTo>
                      <a:pt x="5" y="24"/>
                      <a:pt x="5" y="24"/>
                      <a:pt x="5" y="25"/>
                    </a:cubicBezTo>
                    <a:cubicBezTo>
                      <a:pt x="5" y="25"/>
                      <a:pt x="5" y="25"/>
                      <a:pt x="5" y="25"/>
                    </a:cubicBezTo>
                    <a:cubicBezTo>
                      <a:pt x="5" y="25"/>
                      <a:pt x="5" y="25"/>
                      <a:pt x="5" y="25"/>
                    </a:cubicBezTo>
                    <a:cubicBezTo>
                      <a:pt x="5" y="25"/>
                      <a:pt x="5" y="25"/>
                      <a:pt x="5" y="25"/>
                    </a:cubicBezTo>
                    <a:cubicBezTo>
                      <a:pt x="5" y="25"/>
                      <a:pt x="5" y="25"/>
                      <a:pt x="5" y="25"/>
                    </a:cubicBezTo>
                    <a:cubicBezTo>
                      <a:pt x="5" y="25"/>
                      <a:pt x="5" y="25"/>
                      <a:pt x="5" y="25"/>
                    </a:cubicBezTo>
                    <a:cubicBezTo>
                      <a:pt x="5" y="25"/>
                      <a:pt x="5" y="25"/>
                      <a:pt x="5" y="25"/>
                    </a:cubicBezTo>
                    <a:cubicBezTo>
                      <a:pt x="5" y="25"/>
                      <a:pt x="5" y="25"/>
                      <a:pt x="5" y="25"/>
                    </a:cubicBezTo>
                    <a:cubicBezTo>
                      <a:pt x="6" y="25"/>
                      <a:pt x="6" y="25"/>
                      <a:pt x="6" y="25"/>
                    </a:cubicBezTo>
                    <a:cubicBezTo>
                      <a:pt x="6" y="25"/>
                      <a:pt x="6" y="25"/>
                      <a:pt x="6" y="25"/>
                    </a:cubicBezTo>
                    <a:cubicBezTo>
                      <a:pt x="6" y="25"/>
                      <a:pt x="6" y="25"/>
                      <a:pt x="6" y="25"/>
                    </a:cubicBezTo>
                    <a:cubicBezTo>
                      <a:pt x="6" y="25"/>
                      <a:pt x="6" y="25"/>
                      <a:pt x="6" y="25"/>
                    </a:cubicBezTo>
                    <a:cubicBezTo>
                      <a:pt x="6" y="25"/>
                      <a:pt x="6" y="25"/>
                      <a:pt x="6" y="25"/>
                    </a:cubicBezTo>
                    <a:cubicBezTo>
                      <a:pt x="6" y="26"/>
                      <a:pt x="7" y="26"/>
                      <a:pt x="7" y="26"/>
                    </a:cubicBezTo>
                    <a:cubicBezTo>
                      <a:pt x="7" y="26"/>
                      <a:pt x="7" y="26"/>
                      <a:pt x="7" y="26"/>
                    </a:cubicBezTo>
                    <a:cubicBezTo>
                      <a:pt x="7" y="26"/>
                      <a:pt x="7" y="26"/>
                      <a:pt x="7" y="26"/>
                    </a:cubicBezTo>
                    <a:cubicBezTo>
                      <a:pt x="7" y="26"/>
                      <a:pt x="7" y="26"/>
                      <a:pt x="7" y="26"/>
                    </a:cubicBezTo>
                    <a:cubicBezTo>
                      <a:pt x="7" y="27"/>
                      <a:pt x="7" y="27"/>
                      <a:pt x="7" y="27"/>
                    </a:cubicBezTo>
                    <a:cubicBezTo>
                      <a:pt x="7" y="26"/>
                      <a:pt x="7" y="26"/>
                      <a:pt x="7" y="26"/>
                    </a:cubicBezTo>
                    <a:cubicBezTo>
                      <a:pt x="7" y="26"/>
                      <a:pt x="7" y="27"/>
                      <a:pt x="7" y="27"/>
                    </a:cubicBezTo>
                    <a:cubicBezTo>
                      <a:pt x="7" y="27"/>
                      <a:pt x="7" y="27"/>
                      <a:pt x="7" y="27"/>
                    </a:cubicBezTo>
                    <a:cubicBezTo>
                      <a:pt x="7" y="27"/>
                      <a:pt x="7" y="27"/>
                      <a:pt x="7" y="27"/>
                    </a:cubicBezTo>
                    <a:cubicBezTo>
                      <a:pt x="7" y="28"/>
                      <a:pt x="7" y="28"/>
                      <a:pt x="7" y="28"/>
                    </a:cubicBezTo>
                    <a:cubicBezTo>
                      <a:pt x="7" y="28"/>
                      <a:pt x="7" y="28"/>
                      <a:pt x="7" y="28"/>
                    </a:cubicBezTo>
                    <a:cubicBezTo>
                      <a:pt x="7" y="28"/>
                      <a:pt x="7" y="28"/>
                      <a:pt x="7" y="28"/>
                    </a:cubicBezTo>
                    <a:cubicBezTo>
                      <a:pt x="6" y="28"/>
                      <a:pt x="6" y="28"/>
                      <a:pt x="6" y="28"/>
                    </a:cubicBezTo>
                    <a:cubicBezTo>
                      <a:pt x="6" y="28"/>
                      <a:pt x="6" y="28"/>
                      <a:pt x="6" y="28"/>
                    </a:cubicBezTo>
                    <a:cubicBezTo>
                      <a:pt x="6" y="28"/>
                      <a:pt x="6" y="28"/>
                      <a:pt x="6" y="29"/>
                    </a:cubicBezTo>
                    <a:cubicBezTo>
                      <a:pt x="6" y="29"/>
                      <a:pt x="6" y="29"/>
                      <a:pt x="6" y="29"/>
                    </a:cubicBezTo>
                    <a:cubicBezTo>
                      <a:pt x="6" y="29"/>
                      <a:pt x="6" y="29"/>
                      <a:pt x="6" y="29"/>
                    </a:cubicBezTo>
                    <a:cubicBezTo>
                      <a:pt x="6" y="29"/>
                      <a:pt x="6" y="29"/>
                      <a:pt x="6" y="29"/>
                    </a:cubicBezTo>
                    <a:cubicBezTo>
                      <a:pt x="6" y="29"/>
                      <a:pt x="6" y="29"/>
                      <a:pt x="6" y="29"/>
                    </a:cubicBezTo>
                    <a:cubicBezTo>
                      <a:pt x="6" y="29"/>
                      <a:pt x="6" y="29"/>
                      <a:pt x="6" y="29"/>
                    </a:cubicBezTo>
                    <a:cubicBezTo>
                      <a:pt x="6" y="30"/>
                      <a:pt x="6" y="30"/>
                      <a:pt x="6" y="30"/>
                    </a:cubicBezTo>
                    <a:cubicBezTo>
                      <a:pt x="6" y="30"/>
                      <a:pt x="6" y="30"/>
                      <a:pt x="6" y="30"/>
                    </a:cubicBezTo>
                    <a:cubicBezTo>
                      <a:pt x="6" y="30"/>
                      <a:pt x="6" y="30"/>
                      <a:pt x="6" y="30"/>
                    </a:cubicBezTo>
                    <a:cubicBezTo>
                      <a:pt x="6" y="30"/>
                      <a:pt x="6" y="30"/>
                      <a:pt x="6" y="30"/>
                    </a:cubicBezTo>
                    <a:cubicBezTo>
                      <a:pt x="6" y="30"/>
                      <a:pt x="6" y="30"/>
                      <a:pt x="6" y="30"/>
                    </a:cubicBezTo>
                    <a:cubicBezTo>
                      <a:pt x="6" y="30"/>
                      <a:pt x="6" y="30"/>
                      <a:pt x="6" y="30"/>
                    </a:cubicBezTo>
                    <a:cubicBezTo>
                      <a:pt x="6" y="30"/>
                      <a:pt x="6" y="30"/>
                      <a:pt x="6" y="31"/>
                    </a:cubicBezTo>
                    <a:cubicBezTo>
                      <a:pt x="6" y="31"/>
                      <a:pt x="6" y="31"/>
                      <a:pt x="6" y="31"/>
                    </a:cubicBezTo>
                    <a:cubicBezTo>
                      <a:pt x="6" y="31"/>
                      <a:pt x="6" y="31"/>
                      <a:pt x="6" y="31"/>
                    </a:cubicBezTo>
                    <a:cubicBezTo>
                      <a:pt x="6" y="31"/>
                      <a:pt x="6" y="31"/>
                      <a:pt x="6" y="31"/>
                    </a:cubicBezTo>
                    <a:cubicBezTo>
                      <a:pt x="6" y="31"/>
                      <a:pt x="6" y="31"/>
                      <a:pt x="6" y="31"/>
                    </a:cubicBezTo>
                    <a:cubicBezTo>
                      <a:pt x="6" y="32"/>
                      <a:pt x="6" y="32"/>
                      <a:pt x="6" y="32"/>
                    </a:cubicBezTo>
                    <a:cubicBezTo>
                      <a:pt x="6" y="32"/>
                      <a:pt x="6" y="32"/>
                      <a:pt x="6" y="32"/>
                    </a:cubicBezTo>
                    <a:cubicBezTo>
                      <a:pt x="6" y="32"/>
                      <a:pt x="6" y="32"/>
                      <a:pt x="6" y="32"/>
                    </a:cubicBezTo>
                    <a:cubicBezTo>
                      <a:pt x="6" y="32"/>
                      <a:pt x="6" y="32"/>
                      <a:pt x="6" y="32"/>
                    </a:cubicBezTo>
                    <a:cubicBezTo>
                      <a:pt x="6" y="32"/>
                      <a:pt x="6" y="33"/>
                      <a:pt x="6" y="33"/>
                    </a:cubicBezTo>
                    <a:cubicBezTo>
                      <a:pt x="7" y="33"/>
                      <a:pt x="7" y="33"/>
                      <a:pt x="7" y="33"/>
                    </a:cubicBezTo>
                    <a:cubicBezTo>
                      <a:pt x="7" y="33"/>
                      <a:pt x="7" y="33"/>
                      <a:pt x="7" y="33"/>
                    </a:cubicBezTo>
                    <a:cubicBezTo>
                      <a:pt x="7" y="33"/>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5"/>
                      <a:pt x="7" y="35"/>
                      <a:pt x="7" y="35"/>
                    </a:cubicBezTo>
                    <a:cubicBezTo>
                      <a:pt x="7" y="35"/>
                      <a:pt x="7" y="35"/>
                      <a:pt x="7" y="35"/>
                    </a:cubicBezTo>
                    <a:cubicBezTo>
                      <a:pt x="7" y="35"/>
                      <a:pt x="7" y="35"/>
                      <a:pt x="7" y="35"/>
                    </a:cubicBezTo>
                    <a:cubicBezTo>
                      <a:pt x="8" y="35"/>
                      <a:pt x="8" y="35"/>
                      <a:pt x="8" y="35"/>
                    </a:cubicBezTo>
                    <a:cubicBezTo>
                      <a:pt x="8" y="35"/>
                      <a:pt x="8" y="35"/>
                      <a:pt x="8" y="35"/>
                    </a:cubicBezTo>
                    <a:cubicBezTo>
                      <a:pt x="8" y="35"/>
                      <a:pt x="8" y="35"/>
                      <a:pt x="8" y="35"/>
                    </a:cubicBezTo>
                    <a:cubicBezTo>
                      <a:pt x="8" y="35"/>
                      <a:pt x="8" y="35"/>
                      <a:pt x="8" y="36"/>
                    </a:cubicBezTo>
                    <a:cubicBezTo>
                      <a:pt x="8" y="36"/>
                      <a:pt x="8" y="36"/>
                      <a:pt x="8" y="36"/>
                    </a:cubicBezTo>
                    <a:cubicBezTo>
                      <a:pt x="8" y="36"/>
                      <a:pt x="8" y="36"/>
                      <a:pt x="8" y="36"/>
                    </a:cubicBezTo>
                    <a:cubicBezTo>
                      <a:pt x="8" y="36"/>
                      <a:pt x="8" y="36"/>
                      <a:pt x="8" y="36"/>
                    </a:cubicBezTo>
                    <a:cubicBezTo>
                      <a:pt x="8" y="36"/>
                      <a:pt x="8" y="36"/>
                      <a:pt x="8" y="36"/>
                    </a:cubicBezTo>
                    <a:cubicBezTo>
                      <a:pt x="8" y="37"/>
                      <a:pt x="8" y="37"/>
                      <a:pt x="8" y="37"/>
                    </a:cubicBezTo>
                    <a:cubicBezTo>
                      <a:pt x="8" y="37"/>
                      <a:pt x="8" y="37"/>
                      <a:pt x="8" y="37"/>
                    </a:cubicBezTo>
                    <a:cubicBezTo>
                      <a:pt x="8" y="37"/>
                      <a:pt x="8" y="37"/>
                      <a:pt x="8" y="37"/>
                    </a:cubicBezTo>
                    <a:cubicBezTo>
                      <a:pt x="8" y="37"/>
                      <a:pt x="8" y="37"/>
                      <a:pt x="8" y="37"/>
                    </a:cubicBezTo>
                    <a:cubicBezTo>
                      <a:pt x="8" y="37"/>
                      <a:pt x="8" y="37"/>
                      <a:pt x="8" y="37"/>
                    </a:cubicBezTo>
                    <a:cubicBezTo>
                      <a:pt x="8" y="37"/>
                      <a:pt x="8" y="37"/>
                      <a:pt x="8" y="37"/>
                    </a:cubicBezTo>
                    <a:cubicBezTo>
                      <a:pt x="8" y="37"/>
                      <a:pt x="8" y="37"/>
                      <a:pt x="8" y="37"/>
                    </a:cubicBezTo>
                    <a:cubicBezTo>
                      <a:pt x="9" y="37"/>
                      <a:pt x="9" y="38"/>
                      <a:pt x="9" y="38"/>
                    </a:cubicBezTo>
                    <a:cubicBezTo>
                      <a:pt x="8" y="38"/>
                      <a:pt x="8" y="38"/>
                      <a:pt x="8" y="38"/>
                    </a:cubicBezTo>
                    <a:cubicBezTo>
                      <a:pt x="9" y="38"/>
                      <a:pt x="9" y="38"/>
                      <a:pt x="9" y="38"/>
                    </a:cubicBezTo>
                    <a:cubicBezTo>
                      <a:pt x="9" y="38"/>
                      <a:pt x="10" y="38"/>
                      <a:pt x="10" y="38"/>
                    </a:cubicBezTo>
                    <a:cubicBezTo>
                      <a:pt x="10" y="38"/>
                      <a:pt x="10" y="38"/>
                      <a:pt x="10" y="38"/>
                    </a:cubicBezTo>
                    <a:cubicBezTo>
                      <a:pt x="10" y="38"/>
                      <a:pt x="10" y="38"/>
                      <a:pt x="10" y="38"/>
                    </a:cubicBezTo>
                    <a:cubicBezTo>
                      <a:pt x="10" y="38"/>
                      <a:pt x="10" y="38"/>
                      <a:pt x="10" y="38"/>
                    </a:cubicBezTo>
                    <a:cubicBezTo>
                      <a:pt x="10" y="39"/>
                      <a:pt x="10" y="39"/>
                      <a:pt x="10" y="39"/>
                    </a:cubicBezTo>
                    <a:cubicBezTo>
                      <a:pt x="10" y="39"/>
                      <a:pt x="10" y="39"/>
                      <a:pt x="10" y="39"/>
                    </a:cubicBezTo>
                    <a:cubicBezTo>
                      <a:pt x="10" y="39"/>
                      <a:pt x="10" y="39"/>
                      <a:pt x="10" y="39"/>
                    </a:cubicBezTo>
                    <a:cubicBezTo>
                      <a:pt x="10" y="39"/>
                      <a:pt x="10" y="39"/>
                      <a:pt x="10" y="39"/>
                    </a:cubicBezTo>
                    <a:cubicBezTo>
                      <a:pt x="10" y="39"/>
                      <a:pt x="10" y="39"/>
                      <a:pt x="10" y="39"/>
                    </a:cubicBezTo>
                    <a:cubicBezTo>
                      <a:pt x="10" y="39"/>
                      <a:pt x="10" y="39"/>
                      <a:pt x="10" y="39"/>
                    </a:cubicBezTo>
                    <a:cubicBezTo>
                      <a:pt x="10" y="39"/>
                      <a:pt x="10" y="39"/>
                      <a:pt x="10" y="39"/>
                    </a:cubicBezTo>
                    <a:cubicBezTo>
                      <a:pt x="10" y="39"/>
                      <a:pt x="10" y="39"/>
                      <a:pt x="11" y="39"/>
                    </a:cubicBezTo>
                    <a:cubicBezTo>
                      <a:pt x="11" y="39"/>
                      <a:pt x="11" y="39"/>
                      <a:pt x="11" y="39"/>
                    </a:cubicBezTo>
                    <a:cubicBezTo>
                      <a:pt x="11" y="39"/>
                      <a:pt x="11" y="39"/>
                      <a:pt x="11" y="39"/>
                    </a:cubicBezTo>
                    <a:cubicBezTo>
                      <a:pt x="11" y="39"/>
                      <a:pt x="11" y="39"/>
                      <a:pt x="11" y="39"/>
                    </a:cubicBezTo>
                    <a:cubicBezTo>
                      <a:pt x="11" y="39"/>
                      <a:pt x="11" y="39"/>
                      <a:pt x="11" y="39"/>
                    </a:cubicBezTo>
                    <a:cubicBezTo>
                      <a:pt x="11" y="39"/>
                      <a:pt x="11" y="39"/>
                      <a:pt x="11" y="39"/>
                    </a:cubicBezTo>
                    <a:cubicBezTo>
                      <a:pt x="11" y="39"/>
                      <a:pt x="11" y="39"/>
                      <a:pt x="11" y="39"/>
                    </a:cubicBezTo>
                    <a:cubicBezTo>
                      <a:pt x="11" y="39"/>
                      <a:pt x="11" y="39"/>
                      <a:pt x="11" y="39"/>
                    </a:cubicBezTo>
                    <a:cubicBezTo>
                      <a:pt x="11" y="39"/>
                      <a:pt x="11" y="40"/>
                      <a:pt x="11" y="40"/>
                    </a:cubicBezTo>
                    <a:cubicBezTo>
                      <a:pt x="11" y="40"/>
                      <a:pt x="11" y="40"/>
                      <a:pt x="11" y="40"/>
                    </a:cubicBezTo>
                    <a:cubicBezTo>
                      <a:pt x="11" y="40"/>
                      <a:pt x="11" y="40"/>
                      <a:pt x="11" y="40"/>
                    </a:cubicBezTo>
                    <a:cubicBezTo>
                      <a:pt x="11" y="40"/>
                      <a:pt x="11" y="40"/>
                      <a:pt x="11" y="40"/>
                    </a:cubicBezTo>
                    <a:cubicBezTo>
                      <a:pt x="11" y="40"/>
                      <a:pt x="11" y="40"/>
                      <a:pt x="11" y="40"/>
                    </a:cubicBezTo>
                    <a:cubicBezTo>
                      <a:pt x="11" y="40"/>
                      <a:pt x="11" y="40"/>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2" y="41"/>
                      <a:pt x="12" y="41"/>
                      <a:pt x="12" y="41"/>
                    </a:cubicBezTo>
                    <a:cubicBezTo>
                      <a:pt x="12" y="41"/>
                      <a:pt x="12" y="42"/>
                      <a:pt x="12" y="42"/>
                    </a:cubicBezTo>
                    <a:cubicBezTo>
                      <a:pt x="12" y="42"/>
                      <a:pt x="12" y="42"/>
                      <a:pt x="12" y="42"/>
                    </a:cubicBezTo>
                    <a:cubicBezTo>
                      <a:pt x="12" y="42"/>
                      <a:pt x="12" y="42"/>
                      <a:pt x="12" y="42"/>
                    </a:cubicBezTo>
                    <a:cubicBezTo>
                      <a:pt x="12" y="44"/>
                      <a:pt x="12" y="44"/>
                      <a:pt x="12" y="44"/>
                    </a:cubicBezTo>
                    <a:cubicBezTo>
                      <a:pt x="12" y="44"/>
                      <a:pt x="12" y="44"/>
                      <a:pt x="12" y="44"/>
                    </a:cubicBezTo>
                    <a:cubicBezTo>
                      <a:pt x="12" y="44"/>
                      <a:pt x="12" y="44"/>
                      <a:pt x="12" y="44"/>
                    </a:cubicBezTo>
                    <a:cubicBezTo>
                      <a:pt x="12" y="44"/>
                      <a:pt x="12" y="44"/>
                      <a:pt x="12" y="44"/>
                    </a:cubicBezTo>
                    <a:cubicBezTo>
                      <a:pt x="12" y="44"/>
                      <a:pt x="12" y="45"/>
                      <a:pt x="12" y="45"/>
                    </a:cubicBezTo>
                    <a:cubicBezTo>
                      <a:pt x="12" y="45"/>
                      <a:pt x="12" y="45"/>
                      <a:pt x="12" y="45"/>
                    </a:cubicBezTo>
                    <a:cubicBezTo>
                      <a:pt x="12" y="45"/>
                      <a:pt x="12" y="45"/>
                      <a:pt x="12" y="45"/>
                    </a:cubicBezTo>
                    <a:cubicBezTo>
                      <a:pt x="12" y="45"/>
                      <a:pt x="12" y="45"/>
                      <a:pt x="12" y="45"/>
                    </a:cubicBezTo>
                    <a:cubicBezTo>
                      <a:pt x="12" y="45"/>
                      <a:pt x="12" y="45"/>
                      <a:pt x="12" y="45"/>
                    </a:cubicBezTo>
                    <a:cubicBezTo>
                      <a:pt x="12" y="45"/>
                      <a:pt x="12" y="45"/>
                      <a:pt x="12" y="45"/>
                    </a:cubicBezTo>
                    <a:cubicBezTo>
                      <a:pt x="12" y="45"/>
                      <a:pt x="12" y="46"/>
                      <a:pt x="12" y="46"/>
                    </a:cubicBezTo>
                    <a:cubicBezTo>
                      <a:pt x="12" y="46"/>
                      <a:pt x="12" y="46"/>
                      <a:pt x="12" y="46"/>
                    </a:cubicBezTo>
                    <a:cubicBezTo>
                      <a:pt x="12" y="46"/>
                      <a:pt x="12" y="46"/>
                      <a:pt x="12" y="46"/>
                    </a:cubicBezTo>
                    <a:cubicBezTo>
                      <a:pt x="12" y="46"/>
                      <a:pt x="12" y="46"/>
                      <a:pt x="12" y="46"/>
                    </a:cubicBezTo>
                    <a:cubicBezTo>
                      <a:pt x="12" y="46"/>
                      <a:pt x="12" y="46"/>
                      <a:pt x="12" y="46"/>
                    </a:cubicBezTo>
                    <a:cubicBezTo>
                      <a:pt x="12" y="46"/>
                      <a:pt x="12" y="46"/>
                      <a:pt x="12" y="46"/>
                    </a:cubicBezTo>
                    <a:cubicBezTo>
                      <a:pt x="12" y="46"/>
                      <a:pt x="12" y="46"/>
                      <a:pt x="12" y="47"/>
                    </a:cubicBezTo>
                    <a:cubicBezTo>
                      <a:pt x="12" y="47"/>
                      <a:pt x="12" y="47"/>
                      <a:pt x="12" y="47"/>
                    </a:cubicBezTo>
                    <a:cubicBezTo>
                      <a:pt x="12" y="47"/>
                      <a:pt x="12" y="47"/>
                      <a:pt x="12" y="47"/>
                    </a:cubicBezTo>
                    <a:cubicBezTo>
                      <a:pt x="12" y="47"/>
                      <a:pt x="12" y="47"/>
                      <a:pt x="12" y="47"/>
                    </a:cubicBezTo>
                    <a:cubicBezTo>
                      <a:pt x="12" y="47"/>
                      <a:pt x="12" y="47"/>
                      <a:pt x="12" y="47"/>
                    </a:cubicBezTo>
                    <a:cubicBezTo>
                      <a:pt x="12" y="48"/>
                      <a:pt x="12" y="48"/>
                      <a:pt x="13" y="48"/>
                    </a:cubicBezTo>
                    <a:cubicBezTo>
                      <a:pt x="13" y="48"/>
                      <a:pt x="13" y="48"/>
                      <a:pt x="13" y="48"/>
                    </a:cubicBezTo>
                    <a:cubicBezTo>
                      <a:pt x="13" y="48"/>
                      <a:pt x="13" y="49"/>
                      <a:pt x="13" y="49"/>
                    </a:cubicBezTo>
                    <a:cubicBezTo>
                      <a:pt x="13" y="49"/>
                      <a:pt x="13" y="49"/>
                      <a:pt x="13" y="49"/>
                    </a:cubicBezTo>
                    <a:cubicBezTo>
                      <a:pt x="13" y="49"/>
                      <a:pt x="13" y="49"/>
                      <a:pt x="13" y="49"/>
                    </a:cubicBezTo>
                    <a:cubicBezTo>
                      <a:pt x="13" y="49"/>
                      <a:pt x="13" y="49"/>
                      <a:pt x="13" y="49"/>
                    </a:cubicBezTo>
                    <a:cubicBezTo>
                      <a:pt x="13" y="49"/>
                      <a:pt x="13" y="49"/>
                      <a:pt x="13" y="49"/>
                    </a:cubicBezTo>
                    <a:cubicBezTo>
                      <a:pt x="13" y="49"/>
                      <a:pt x="13" y="49"/>
                      <a:pt x="13" y="49"/>
                    </a:cubicBezTo>
                    <a:cubicBezTo>
                      <a:pt x="13" y="49"/>
                      <a:pt x="13" y="49"/>
                      <a:pt x="13" y="49"/>
                    </a:cubicBezTo>
                    <a:cubicBezTo>
                      <a:pt x="13" y="49"/>
                      <a:pt x="13" y="49"/>
                      <a:pt x="13" y="49"/>
                    </a:cubicBezTo>
                    <a:cubicBezTo>
                      <a:pt x="13" y="49"/>
                      <a:pt x="13" y="49"/>
                      <a:pt x="14" y="49"/>
                    </a:cubicBezTo>
                    <a:cubicBezTo>
                      <a:pt x="14" y="49"/>
                      <a:pt x="14" y="49"/>
                      <a:pt x="14" y="49"/>
                    </a:cubicBezTo>
                    <a:cubicBezTo>
                      <a:pt x="14" y="50"/>
                      <a:pt x="14" y="50"/>
                      <a:pt x="14" y="50"/>
                    </a:cubicBezTo>
                    <a:cubicBezTo>
                      <a:pt x="14" y="50"/>
                      <a:pt x="14" y="50"/>
                      <a:pt x="14" y="50"/>
                    </a:cubicBezTo>
                    <a:cubicBezTo>
                      <a:pt x="14" y="50"/>
                      <a:pt x="14" y="50"/>
                      <a:pt x="14" y="50"/>
                    </a:cubicBezTo>
                    <a:cubicBezTo>
                      <a:pt x="14" y="50"/>
                      <a:pt x="14" y="50"/>
                      <a:pt x="14" y="50"/>
                    </a:cubicBezTo>
                    <a:cubicBezTo>
                      <a:pt x="14" y="50"/>
                      <a:pt x="14" y="50"/>
                      <a:pt x="14" y="50"/>
                    </a:cubicBezTo>
                    <a:cubicBezTo>
                      <a:pt x="15" y="50"/>
                      <a:pt x="15" y="51"/>
                      <a:pt x="15" y="51"/>
                    </a:cubicBezTo>
                    <a:cubicBezTo>
                      <a:pt x="15" y="51"/>
                      <a:pt x="15" y="51"/>
                      <a:pt x="15" y="51"/>
                    </a:cubicBezTo>
                    <a:cubicBezTo>
                      <a:pt x="15" y="51"/>
                      <a:pt x="15" y="51"/>
                      <a:pt x="15" y="51"/>
                    </a:cubicBezTo>
                    <a:cubicBezTo>
                      <a:pt x="15" y="51"/>
                      <a:pt x="15" y="51"/>
                      <a:pt x="15" y="51"/>
                    </a:cubicBezTo>
                    <a:cubicBezTo>
                      <a:pt x="15" y="51"/>
                      <a:pt x="15" y="51"/>
                      <a:pt x="15" y="51"/>
                    </a:cubicBezTo>
                    <a:cubicBezTo>
                      <a:pt x="15" y="51"/>
                      <a:pt x="15" y="51"/>
                      <a:pt x="15" y="51"/>
                    </a:cubicBezTo>
                    <a:cubicBezTo>
                      <a:pt x="15" y="51"/>
                      <a:pt x="15" y="51"/>
                      <a:pt x="15" y="51"/>
                    </a:cubicBezTo>
                    <a:cubicBezTo>
                      <a:pt x="15" y="51"/>
                      <a:pt x="15" y="51"/>
                      <a:pt x="15" y="51"/>
                    </a:cubicBezTo>
                    <a:cubicBezTo>
                      <a:pt x="15" y="52"/>
                      <a:pt x="15" y="52"/>
                      <a:pt x="15" y="52"/>
                    </a:cubicBezTo>
                    <a:cubicBezTo>
                      <a:pt x="15" y="52"/>
                      <a:pt x="15" y="52"/>
                      <a:pt x="15" y="52"/>
                    </a:cubicBezTo>
                    <a:cubicBezTo>
                      <a:pt x="15" y="52"/>
                      <a:pt x="15" y="52"/>
                      <a:pt x="15" y="52"/>
                    </a:cubicBezTo>
                    <a:cubicBezTo>
                      <a:pt x="15" y="52"/>
                      <a:pt x="15" y="52"/>
                      <a:pt x="15" y="52"/>
                    </a:cubicBezTo>
                    <a:cubicBezTo>
                      <a:pt x="16" y="52"/>
                      <a:pt x="16" y="52"/>
                      <a:pt x="16" y="52"/>
                    </a:cubicBezTo>
                    <a:cubicBezTo>
                      <a:pt x="16" y="52"/>
                      <a:pt x="16" y="52"/>
                      <a:pt x="16" y="52"/>
                    </a:cubicBezTo>
                    <a:cubicBezTo>
                      <a:pt x="16" y="52"/>
                      <a:pt x="16" y="52"/>
                      <a:pt x="16" y="52"/>
                    </a:cubicBezTo>
                    <a:cubicBezTo>
                      <a:pt x="16" y="52"/>
                      <a:pt x="16" y="52"/>
                      <a:pt x="16" y="52"/>
                    </a:cubicBezTo>
                    <a:cubicBezTo>
                      <a:pt x="16" y="52"/>
                      <a:pt x="16" y="52"/>
                      <a:pt x="16" y="52"/>
                    </a:cubicBezTo>
                    <a:cubicBezTo>
                      <a:pt x="16" y="52"/>
                      <a:pt x="16" y="52"/>
                      <a:pt x="16" y="52"/>
                    </a:cubicBezTo>
                    <a:cubicBezTo>
                      <a:pt x="16" y="52"/>
                      <a:pt x="16" y="52"/>
                      <a:pt x="16" y="52"/>
                    </a:cubicBezTo>
                    <a:cubicBezTo>
                      <a:pt x="16" y="52"/>
                      <a:pt x="16" y="52"/>
                      <a:pt x="16" y="52"/>
                    </a:cubicBezTo>
                    <a:cubicBezTo>
                      <a:pt x="16" y="52"/>
                      <a:pt x="16" y="52"/>
                      <a:pt x="16" y="52"/>
                    </a:cubicBezTo>
                    <a:cubicBezTo>
                      <a:pt x="16" y="52"/>
                      <a:pt x="16" y="52"/>
                      <a:pt x="16" y="52"/>
                    </a:cubicBezTo>
                    <a:cubicBezTo>
                      <a:pt x="16" y="53"/>
                      <a:pt x="16" y="53"/>
                      <a:pt x="16" y="53"/>
                    </a:cubicBezTo>
                    <a:cubicBezTo>
                      <a:pt x="17" y="53"/>
                      <a:pt x="17" y="53"/>
                      <a:pt x="17" y="53"/>
                    </a:cubicBezTo>
                    <a:cubicBezTo>
                      <a:pt x="17" y="53"/>
                      <a:pt x="17" y="53"/>
                      <a:pt x="17" y="53"/>
                    </a:cubicBezTo>
                    <a:cubicBezTo>
                      <a:pt x="17" y="53"/>
                      <a:pt x="17" y="53"/>
                      <a:pt x="17" y="53"/>
                    </a:cubicBezTo>
                    <a:cubicBezTo>
                      <a:pt x="17" y="53"/>
                      <a:pt x="17" y="53"/>
                      <a:pt x="17" y="53"/>
                    </a:cubicBezTo>
                    <a:cubicBezTo>
                      <a:pt x="17" y="52"/>
                      <a:pt x="17" y="52"/>
                      <a:pt x="17" y="52"/>
                    </a:cubicBezTo>
                    <a:cubicBezTo>
                      <a:pt x="17" y="52"/>
                      <a:pt x="17" y="52"/>
                      <a:pt x="17" y="52"/>
                    </a:cubicBezTo>
                    <a:cubicBezTo>
                      <a:pt x="17" y="52"/>
                      <a:pt x="17" y="52"/>
                      <a:pt x="17" y="52"/>
                    </a:cubicBezTo>
                    <a:cubicBezTo>
                      <a:pt x="17" y="52"/>
                      <a:pt x="17" y="52"/>
                      <a:pt x="17" y="52"/>
                    </a:cubicBezTo>
                    <a:cubicBezTo>
                      <a:pt x="17" y="52"/>
                      <a:pt x="17" y="52"/>
                      <a:pt x="17" y="52"/>
                    </a:cubicBezTo>
                    <a:cubicBezTo>
                      <a:pt x="17" y="52"/>
                      <a:pt x="17" y="52"/>
                      <a:pt x="17" y="52"/>
                    </a:cubicBezTo>
                    <a:cubicBezTo>
                      <a:pt x="17" y="52"/>
                      <a:pt x="17" y="52"/>
                      <a:pt x="17" y="52"/>
                    </a:cubicBezTo>
                    <a:cubicBezTo>
                      <a:pt x="17" y="52"/>
                      <a:pt x="17" y="52"/>
                      <a:pt x="17" y="52"/>
                    </a:cubicBezTo>
                    <a:cubicBezTo>
                      <a:pt x="17" y="52"/>
                      <a:pt x="17" y="52"/>
                      <a:pt x="17" y="52"/>
                    </a:cubicBezTo>
                    <a:cubicBezTo>
                      <a:pt x="17" y="51"/>
                      <a:pt x="17" y="51"/>
                      <a:pt x="17" y="51"/>
                    </a:cubicBezTo>
                    <a:cubicBezTo>
                      <a:pt x="17" y="51"/>
                      <a:pt x="17" y="51"/>
                      <a:pt x="17" y="51"/>
                    </a:cubicBezTo>
                    <a:cubicBezTo>
                      <a:pt x="17" y="51"/>
                      <a:pt x="17" y="51"/>
                      <a:pt x="17" y="51"/>
                    </a:cubicBezTo>
                    <a:cubicBezTo>
                      <a:pt x="17" y="51"/>
                      <a:pt x="17" y="51"/>
                      <a:pt x="17" y="51"/>
                    </a:cubicBezTo>
                    <a:cubicBezTo>
                      <a:pt x="17" y="51"/>
                      <a:pt x="17" y="51"/>
                      <a:pt x="17" y="51"/>
                    </a:cubicBezTo>
                    <a:cubicBezTo>
                      <a:pt x="17" y="51"/>
                      <a:pt x="17" y="51"/>
                      <a:pt x="17" y="51"/>
                    </a:cubicBezTo>
                    <a:cubicBezTo>
                      <a:pt x="17" y="51"/>
                      <a:pt x="17" y="51"/>
                      <a:pt x="17" y="51"/>
                    </a:cubicBezTo>
                    <a:cubicBezTo>
                      <a:pt x="17" y="51"/>
                      <a:pt x="17" y="50"/>
                      <a:pt x="17" y="50"/>
                    </a:cubicBezTo>
                    <a:cubicBezTo>
                      <a:pt x="17" y="50"/>
                      <a:pt x="17" y="50"/>
                      <a:pt x="17" y="50"/>
                    </a:cubicBezTo>
                    <a:cubicBezTo>
                      <a:pt x="17" y="50"/>
                      <a:pt x="17" y="50"/>
                      <a:pt x="17" y="50"/>
                    </a:cubicBezTo>
                    <a:cubicBezTo>
                      <a:pt x="17" y="50"/>
                      <a:pt x="17" y="50"/>
                      <a:pt x="17" y="50"/>
                    </a:cubicBezTo>
                    <a:cubicBezTo>
                      <a:pt x="17" y="50"/>
                      <a:pt x="17" y="50"/>
                      <a:pt x="17" y="49"/>
                    </a:cubicBezTo>
                    <a:cubicBezTo>
                      <a:pt x="17"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8"/>
                      <a:pt x="17" y="48"/>
                      <a:pt x="17" y="48"/>
                    </a:cubicBezTo>
                    <a:cubicBezTo>
                      <a:pt x="17" y="48"/>
                      <a:pt x="17" y="48"/>
                      <a:pt x="17" y="48"/>
                    </a:cubicBezTo>
                    <a:cubicBezTo>
                      <a:pt x="17" y="48"/>
                      <a:pt x="17" y="48"/>
                      <a:pt x="17" y="48"/>
                    </a:cubicBezTo>
                    <a:cubicBezTo>
                      <a:pt x="17" y="48"/>
                      <a:pt x="17" y="48"/>
                      <a:pt x="17" y="48"/>
                    </a:cubicBezTo>
                    <a:cubicBezTo>
                      <a:pt x="17" y="48"/>
                      <a:pt x="17" y="48"/>
                      <a:pt x="17" y="48"/>
                    </a:cubicBezTo>
                    <a:cubicBezTo>
                      <a:pt x="17" y="48"/>
                      <a:pt x="17" y="48"/>
                      <a:pt x="17" y="48"/>
                    </a:cubicBezTo>
                    <a:cubicBezTo>
                      <a:pt x="17" y="48"/>
                      <a:pt x="17" y="48"/>
                      <a:pt x="17" y="48"/>
                    </a:cubicBezTo>
                    <a:cubicBezTo>
                      <a:pt x="17" y="48"/>
                      <a:pt x="17" y="48"/>
                      <a:pt x="17" y="48"/>
                    </a:cubicBezTo>
                    <a:cubicBezTo>
                      <a:pt x="17" y="48"/>
                      <a:pt x="17" y="48"/>
                      <a:pt x="17" y="48"/>
                    </a:cubicBezTo>
                    <a:cubicBezTo>
                      <a:pt x="17" y="48"/>
                      <a:pt x="17" y="48"/>
                      <a:pt x="17" y="48"/>
                    </a:cubicBezTo>
                    <a:cubicBezTo>
                      <a:pt x="17" y="48"/>
                      <a:pt x="17" y="48"/>
                      <a:pt x="18" y="48"/>
                    </a:cubicBezTo>
                    <a:cubicBezTo>
                      <a:pt x="18" y="48"/>
                      <a:pt x="18" y="47"/>
                      <a:pt x="18" y="47"/>
                    </a:cubicBezTo>
                    <a:cubicBezTo>
                      <a:pt x="18" y="47"/>
                      <a:pt x="18" y="47"/>
                      <a:pt x="18" y="47"/>
                    </a:cubicBezTo>
                    <a:cubicBezTo>
                      <a:pt x="18" y="47"/>
                      <a:pt x="18" y="46"/>
                      <a:pt x="18" y="46"/>
                    </a:cubicBezTo>
                    <a:cubicBezTo>
                      <a:pt x="18" y="46"/>
                      <a:pt x="18" y="46"/>
                      <a:pt x="18" y="46"/>
                    </a:cubicBezTo>
                    <a:cubicBezTo>
                      <a:pt x="18" y="46"/>
                      <a:pt x="18" y="46"/>
                      <a:pt x="18" y="46"/>
                    </a:cubicBezTo>
                    <a:cubicBezTo>
                      <a:pt x="18" y="46"/>
                      <a:pt x="18" y="46"/>
                      <a:pt x="18" y="46"/>
                    </a:cubicBezTo>
                    <a:cubicBezTo>
                      <a:pt x="17" y="46"/>
                      <a:pt x="17" y="46"/>
                      <a:pt x="17" y="46"/>
                    </a:cubicBezTo>
                    <a:cubicBezTo>
                      <a:pt x="17" y="46"/>
                      <a:pt x="17" y="46"/>
                      <a:pt x="17" y="46"/>
                    </a:cubicBezTo>
                    <a:cubicBezTo>
                      <a:pt x="18" y="46"/>
                      <a:pt x="18" y="46"/>
                      <a:pt x="18" y="46"/>
                    </a:cubicBezTo>
                    <a:cubicBezTo>
                      <a:pt x="18" y="46"/>
                      <a:pt x="18" y="46"/>
                      <a:pt x="18" y="46"/>
                    </a:cubicBezTo>
                    <a:cubicBezTo>
                      <a:pt x="18" y="46"/>
                      <a:pt x="18" y="46"/>
                      <a:pt x="18" y="46"/>
                    </a:cubicBezTo>
                    <a:cubicBezTo>
                      <a:pt x="18" y="46"/>
                      <a:pt x="18" y="46"/>
                      <a:pt x="18" y="46"/>
                    </a:cubicBezTo>
                    <a:cubicBezTo>
                      <a:pt x="19" y="46"/>
                      <a:pt x="19" y="46"/>
                      <a:pt x="19" y="46"/>
                    </a:cubicBezTo>
                    <a:cubicBezTo>
                      <a:pt x="19" y="46"/>
                      <a:pt x="19" y="46"/>
                      <a:pt x="19" y="46"/>
                    </a:cubicBezTo>
                    <a:cubicBezTo>
                      <a:pt x="19" y="46"/>
                      <a:pt x="19" y="45"/>
                      <a:pt x="19" y="45"/>
                    </a:cubicBezTo>
                    <a:cubicBezTo>
                      <a:pt x="19" y="45"/>
                      <a:pt x="19" y="45"/>
                      <a:pt x="19" y="45"/>
                    </a:cubicBezTo>
                    <a:cubicBezTo>
                      <a:pt x="19" y="45"/>
                      <a:pt x="19" y="45"/>
                      <a:pt x="19" y="45"/>
                    </a:cubicBezTo>
                    <a:cubicBezTo>
                      <a:pt x="19" y="45"/>
                      <a:pt x="19" y="45"/>
                      <a:pt x="19" y="45"/>
                    </a:cubicBezTo>
                    <a:cubicBezTo>
                      <a:pt x="19" y="45"/>
                      <a:pt x="19" y="45"/>
                      <a:pt x="19" y="45"/>
                    </a:cubicBezTo>
                    <a:cubicBezTo>
                      <a:pt x="19" y="45"/>
                      <a:pt x="19" y="45"/>
                      <a:pt x="19" y="45"/>
                    </a:cubicBezTo>
                    <a:cubicBezTo>
                      <a:pt x="19" y="45"/>
                      <a:pt x="19" y="45"/>
                      <a:pt x="20" y="44"/>
                    </a:cubicBezTo>
                    <a:cubicBezTo>
                      <a:pt x="20" y="44"/>
                      <a:pt x="20" y="44"/>
                      <a:pt x="20" y="44"/>
                    </a:cubicBezTo>
                    <a:cubicBezTo>
                      <a:pt x="20" y="42"/>
                      <a:pt x="20" y="42"/>
                      <a:pt x="20" y="42"/>
                    </a:cubicBezTo>
                    <a:cubicBezTo>
                      <a:pt x="20" y="42"/>
                      <a:pt x="20" y="42"/>
                      <a:pt x="20" y="42"/>
                    </a:cubicBezTo>
                    <a:cubicBezTo>
                      <a:pt x="20" y="42"/>
                      <a:pt x="20" y="42"/>
                      <a:pt x="20" y="42"/>
                    </a:cubicBezTo>
                    <a:cubicBezTo>
                      <a:pt x="20" y="42"/>
                      <a:pt x="20" y="42"/>
                      <a:pt x="20" y="42"/>
                    </a:cubicBezTo>
                    <a:cubicBezTo>
                      <a:pt x="20" y="42"/>
                      <a:pt x="20" y="42"/>
                      <a:pt x="20" y="42"/>
                    </a:cubicBezTo>
                    <a:cubicBezTo>
                      <a:pt x="20" y="42"/>
                      <a:pt x="20" y="42"/>
                      <a:pt x="20" y="42"/>
                    </a:cubicBezTo>
                    <a:cubicBezTo>
                      <a:pt x="20" y="42"/>
                      <a:pt x="20" y="42"/>
                      <a:pt x="20" y="41"/>
                    </a:cubicBezTo>
                    <a:cubicBezTo>
                      <a:pt x="20" y="41"/>
                      <a:pt x="20" y="41"/>
                      <a:pt x="20" y="41"/>
                    </a:cubicBezTo>
                    <a:cubicBezTo>
                      <a:pt x="20" y="41"/>
                      <a:pt x="20" y="41"/>
                      <a:pt x="20" y="41"/>
                    </a:cubicBezTo>
                    <a:cubicBezTo>
                      <a:pt x="21" y="41"/>
                      <a:pt x="21" y="41"/>
                      <a:pt x="21" y="41"/>
                    </a:cubicBezTo>
                    <a:cubicBezTo>
                      <a:pt x="21" y="41"/>
                      <a:pt x="21" y="41"/>
                      <a:pt x="21" y="41"/>
                    </a:cubicBezTo>
                    <a:cubicBezTo>
                      <a:pt x="21" y="41"/>
                      <a:pt x="21" y="41"/>
                      <a:pt x="21"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0"/>
                      <a:pt x="22" y="40"/>
                    </a:cubicBezTo>
                    <a:cubicBezTo>
                      <a:pt x="22" y="40"/>
                      <a:pt x="22" y="40"/>
                      <a:pt x="22" y="40"/>
                    </a:cubicBezTo>
                    <a:cubicBezTo>
                      <a:pt x="22" y="40"/>
                      <a:pt x="22"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39"/>
                      <a:pt x="24" y="39"/>
                      <a:pt x="24" y="39"/>
                    </a:cubicBezTo>
                    <a:cubicBezTo>
                      <a:pt x="24" y="39"/>
                      <a:pt x="24" y="39"/>
                      <a:pt x="24" y="39"/>
                    </a:cubicBezTo>
                    <a:cubicBezTo>
                      <a:pt x="24" y="39"/>
                      <a:pt x="24" y="39"/>
                      <a:pt x="24" y="39"/>
                    </a:cubicBezTo>
                    <a:cubicBezTo>
                      <a:pt x="24" y="38"/>
                      <a:pt x="24" y="38"/>
                      <a:pt x="24" y="38"/>
                    </a:cubicBezTo>
                    <a:cubicBezTo>
                      <a:pt x="24" y="38"/>
                      <a:pt x="24" y="38"/>
                      <a:pt x="24" y="37"/>
                    </a:cubicBezTo>
                    <a:cubicBezTo>
                      <a:pt x="24" y="36"/>
                      <a:pt x="24" y="36"/>
                      <a:pt x="24" y="36"/>
                    </a:cubicBezTo>
                    <a:cubicBezTo>
                      <a:pt x="24" y="36"/>
                      <a:pt x="24" y="36"/>
                      <a:pt x="24" y="36"/>
                    </a:cubicBezTo>
                    <a:cubicBezTo>
                      <a:pt x="24" y="36"/>
                      <a:pt x="24" y="36"/>
                      <a:pt x="24" y="36"/>
                    </a:cubicBezTo>
                    <a:cubicBezTo>
                      <a:pt x="24" y="36"/>
                      <a:pt x="24" y="36"/>
                      <a:pt x="24" y="36"/>
                    </a:cubicBezTo>
                    <a:cubicBezTo>
                      <a:pt x="24" y="36"/>
                      <a:pt x="24" y="36"/>
                      <a:pt x="24" y="36"/>
                    </a:cubicBezTo>
                    <a:cubicBezTo>
                      <a:pt x="24" y="36"/>
                      <a:pt x="24" y="36"/>
                      <a:pt x="24" y="36"/>
                    </a:cubicBezTo>
                    <a:cubicBezTo>
                      <a:pt x="24" y="36"/>
                      <a:pt x="24" y="36"/>
                      <a:pt x="24" y="36"/>
                    </a:cubicBezTo>
                    <a:cubicBezTo>
                      <a:pt x="24" y="36"/>
                      <a:pt x="24" y="36"/>
                      <a:pt x="24" y="36"/>
                    </a:cubicBezTo>
                    <a:cubicBezTo>
                      <a:pt x="24" y="36"/>
                      <a:pt x="24" y="36"/>
                      <a:pt x="24" y="36"/>
                    </a:cubicBezTo>
                    <a:cubicBezTo>
                      <a:pt x="24" y="36"/>
                      <a:pt x="24" y="36"/>
                      <a:pt x="24" y="36"/>
                    </a:cubicBezTo>
                    <a:cubicBezTo>
                      <a:pt x="25" y="36"/>
                      <a:pt x="25" y="36"/>
                      <a:pt x="25" y="36"/>
                    </a:cubicBezTo>
                    <a:cubicBezTo>
                      <a:pt x="25" y="36"/>
                      <a:pt x="25" y="35"/>
                      <a:pt x="25" y="35"/>
                    </a:cubicBezTo>
                    <a:cubicBezTo>
                      <a:pt x="25" y="35"/>
                      <a:pt x="25" y="35"/>
                      <a:pt x="25" y="35"/>
                    </a:cubicBezTo>
                    <a:cubicBezTo>
                      <a:pt x="25" y="35"/>
                      <a:pt x="25" y="35"/>
                      <a:pt x="25" y="35"/>
                    </a:cubicBezTo>
                    <a:cubicBezTo>
                      <a:pt x="25" y="35"/>
                      <a:pt x="25" y="35"/>
                      <a:pt x="25" y="35"/>
                    </a:cubicBezTo>
                    <a:cubicBezTo>
                      <a:pt x="25" y="35"/>
                      <a:pt x="25" y="35"/>
                      <a:pt x="25" y="35"/>
                    </a:cubicBezTo>
                    <a:cubicBezTo>
                      <a:pt x="25" y="35"/>
                      <a:pt x="25" y="35"/>
                      <a:pt x="25" y="35"/>
                    </a:cubicBezTo>
                    <a:cubicBezTo>
                      <a:pt x="25" y="35"/>
                      <a:pt x="25" y="35"/>
                      <a:pt x="25" y="35"/>
                    </a:cubicBezTo>
                    <a:cubicBezTo>
                      <a:pt x="25" y="35"/>
                      <a:pt x="25" y="35"/>
                      <a:pt x="25" y="35"/>
                    </a:cubicBezTo>
                    <a:cubicBezTo>
                      <a:pt x="25" y="35"/>
                      <a:pt x="25" y="35"/>
                      <a:pt x="25" y="35"/>
                    </a:cubicBezTo>
                    <a:cubicBezTo>
                      <a:pt x="25" y="35"/>
                      <a:pt x="25" y="35"/>
                      <a:pt x="25" y="35"/>
                    </a:cubicBezTo>
                    <a:cubicBezTo>
                      <a:pt x="26" y="34"/>
                      <a:pt x="26" y="34"/>
                      <a:pt x="26" y="34"/>
                    </a:cubicBezTo>
                    <a:cubicBezTo>
                      <a:pt x="26" y="34"/>
                      <a:pt x="26" y="34"/>
                      <a:pt x="26" y="34"/>
                    </a:cubicBezTo>
                    <a:cubicBezTo>
                      <a:pt x="26" y="34"/>
                      <a:pt x="26" y="34"/>
                      <a:pt x="26" y="34"/>
                    </a:cubicBezTo>
                    <a:cubicBezTo>
                      <a:pt x="26" y="34"/>
                      <a:pt x="26" y="34"/>
                      <a:pt x="26" y="34"/>
                    </a:cubicBezTo>
                    <a:cubicBezTo>
                      <a:pt x="26" y="33"/>
                      <a:pt x="26" y="33"/>
                      <a:pt x="26" y="33"/>
                    </a:cubicBezTo>
                    <a:cubicBezTo>
                      <a:pt x="26" y="33"/>
                      <a:pt x="26" y="33"/>
                      <a:pt x="26" y="33"/>
                    </a:cubicBezTo>
                    <a:cubicBezTo>
                      <a:pt x="26" y="33"/>
                      <a:pt x="26" y="33"/>
                      <a:pt x="26" y="33"/>
                    </a:cubicBezTo>
                    <a:cubicBezTo>
                      <a:pt x="26" y="33"/>
                      <a:pt x="26" y="33"/>
                      <a:pt x="26" y="33"/>
                    </a:cubicBezTo>
                    <a:cubicBezTo>
                      <a:pt x="26" y="33"/>
                      <a:pt x="26" y="33"/>
                      <a:pt x="26" y="33"/>
                    </a:cubicBezTo>
                    <a:cubicBezTo>
                      <a:pt x="26" y="33"/>
                      <a:pt x="26" y="33"/>
                      <a:pt x="26" y="33"/>
                    </a:cubicBezTo>
                    <a:cubicBezTo>
                      <a:pt x="26" y="33"/>
                      <a:pt x="26" y="33"/>
                      <a:pt x="26" y="33"/>
                    </a:cubicBezTo>
                    <a:cubicBezTo>
                      <a:pt x="26" y="32"/>
                      <a:pt x="26" y="32"/>
                      <a:pt x="26" y="32"/>
                    </a:cubicBezTo>
                    <a:cubicBezTo>
                      <a:pt x="26" y="32"/>
                      <a:pt x="26" y="32"/>
                      <a:pt x="26" y="32"/>
                    </a:cubicBezTo>
                    <a:cubicBezTo>
                      <a:pt x="26" y="32"/>
                      <a:pt x="26" y="32"/>
                      <a:pt x="26" y="32"/>
                    </a:cubicBezTo>
                    <a:cubicBezTo>
                      <a:pt x="26" y="32"/>
                      <a:pt x="26" y="32"/>
                      <a:pt x="26" y="32"/>
                    </a:cubicBezTo>
                    <a:cubicBezTo>
                      <a:pt x="26" y="32"/>
                      <a:pt x="26" y="32"/>
                      <a:pt x="26" y="32"/>
                    </a:cubicBezTo>
                    <a:cubicBezTo>
                      <a:pt x="26" y="32"/>
                      <a:pt x="26" y="32"/>
                      <a:pt x="26" y="32"/>
                    </a:cubicBezTo>
                    <a:cubicBezTo>
                      <a:pt x="26" y="32"/>
                      <a:pt x="26" y="32"/>
                      <a:pt x="26" y="32"/>
                    </a:cubicBezTo>
                    <a:cubicBezTo>
                      <a:pt x="26" y="32"/>
                      <a:pt x="26" y="32"/>
                      <a:pt x="25" y="32"/>
                    </a:cubicBezTo>
                    <a:cubicBezTo>
                      <a:pt x="25" y="32"/>
                      <a:pt x="25" y="32"/>
                      <a:pt x="25" y="31"/>
                    </a:cubicBezTo>
                    <a:cubicBezTo>
                      <a:pt x="25" y="31"/>
                      <a:pt x="25" y="31"/>
                      <a:pt x="25" y="31"/>
                    </a:cubicBezTo>
                    <a:cubicBezTo>
                      <a:pt x="25" y="31"/>
                      <a:pt x="25" y="31"/>
                      <a:pt x="25" y="31"/>
                    </a:cubicBezTo>
                    <a:cubicBezTo>
                      <a:pt x="25" y="31"/>
                      <a:pt x="25" y="31"/>
                      <a:pt x="25" y="31"/>
                    </a:cubicBezTo>
                    <a:cubicBezTo>
                      <a:pt x="24" y="31"/>
                      <a:pt x="24" y="31"/>
                      <a:pt x="24" y="31"/>
                    </a:cubicBezTo>
                    <a:cubicBezTo>
                      <a:pt x="24" y="31"/>
                      <a:pt x="24" y="31"/>
                      <a:pt x="24" y="31"/>
                    </a:cubicBezTo>
                    <a:cubicBezTo>
                      <a:pt x="24" y="31"/>
                      <a:pt x="24" y="31"/>
                      <a:pt x="24" y="31"/>
                    </a:cubicBezTo>
                    <a:cubicBezTo>
                      <a:pt x="24" y="31"/>
                      <a:pt x="24" y="31"/>
                      <a:pt x="24" y="31"/>
                    </a:cubicBezTo>
                    <a:cubicBezTo>
                      <a:pt x="24" y="31"/>
                      <a:pt x="24" y="31"/>
                      <a:pt x="24" y="31"/>
                    </a:cubicBezTo>
                    <a:cubicBezTo>
                      <a:pt x="24" y="31"/>
                      <a:pt x="24" y="31"/>
                      <a:pt x="24" y="31"/>
                    </a:cubicBezTo>
                    <a:cubicBezTo>
                      <a:pt x="24" y="31"/>
                      <a:pt x="24" y="31"/>
                      <a:pt x="24" y="31"/>
                    </a:cubicBezTo>
                    <a:cubicBezTo>
                      <a:pt x="23" y="31"/>
                      <a:pt x="23" y="31"/>
                      <a:pt x="23" y="31"/>
                    </a:cubicBezTo>
                    <a:cubicBezTo>
                      <a:pt x="23" y="31"/>
                      <a:pt x="23" y="31"/>
                      <a:pt x="23" y="31"/>
                    </a:cubicBezTo>
                    <a:cubicBezTo>
                      <a:pt x="23" y="31"/>
                      <a:pt x="23" y="31"/>
                      <a:pt x="23" y="31"/>
                    </a:cubicBezTo>
                    <a:cubicBezTo>
                      <a:pt x="23" y="31"/>
                      <a:pt x="23" y="31"/>
                      <a:pt x="23" y="31"/>
                    </a:cubicBezTo>
                    <a:cubicBezTo>
                      <a:pt x="23" y="30"/>
                      <a:pt x="23" y="30"/>
                      <a:pt x="23" y="30"/>
                    </a:cubicBezTo>
                    <a:cubicBezTo>
                      <a:pt x="23" y="30"/>
                      <a:pt x="22" y="30"/>
                      <a:pt x="22" y="30"/>
                    </a:cubicBezTo>
                    <a:cubicBezTo>
                      <a:pt x="22" y="30"/>
                      <a:pt x="22" y="30"/>
                      <a:pt x="22" y="30"/>
                    </a:cubicBezTo>
                    <a:cubicBezTo>
                      <a:pt x="22" y="30"/>
                      <a:pt x="22" y="30"/>
                      <a:pt x="22" y="30"/>
                    </a:cubicBezTo>
                    <a:cubicBezTo>
                      <a:pt x="22" y="30"/>
                      <a:pt x="22" y="30"/>
                      <a:pt x="22" y="30"/>
                    </a:cubicBezTo>
                    <a:cubicBezTo>
                      <a:pt x="21" y="30"/>
                      <a:pt x="21" y="30"/>
                      <a:pt x="21" y="30"/>
                    </a:cubicBezTo>
                    <a:cubicBezTo>
                      <a:pt x="21" y="30"/>
                      <a:pt x="21" y="30"/>
                      <a:pt x="21" y="30"/>
                    </a:cubicBezTo>
                    <a:cubicBezTo>
                      <a:pt x="21" y="30"/>
                      <a:pt x="21" y="30"/>
                      <a:pt x="21" y="30"/>
                    </a:cubicBezTo>
                    <a:cubicBezTo>
                      <a:pt x="21" y="30"/>
                      <a:pt x="21" y="30"/>
                      <a:pt x="21" y="30"/>
                    </a:cubicBezTo>
                    <a:cubicBezTo>
                      <a:pt x="21" y="30"/>
                      <a:pt x="21" y="30"/>
                      <a:pt x="21" y="30"/>
                    </a:cubicBezTo>
                    <a:cubicBezTo>
                      <a:pt x="21" y="30"/>
                      <a:pt x="21" y="30"/>
                      <a:pt x="21" y="30"/>
                    </a:cubicBezTo>
                    <a:cubicBezTo>
                      <a:pt x="21" y="30"/>
                      <a:pt x="21" y="30"/>
                      <a:pt x="20" y="30"/>
                    </a:cubicBezTo>
                    <a:cubicBezTo>
                      <a:pt x="20" y="30"/>
                      <a:pt x="20" y="30"/>
                      <a:pt x="20" y="30"/>
                    </a:cubicBezTo>
                    <a:cubicBezTo>
                      <a:pt x="20" y="30"/>
                      <a:pt x="20" y="30"/>
                      <a:pt x="20" y="30"/>
                    </a:cubicBezTo>
                    <a:cubicBezTo>
                      <a:pt x="20" y="30"/>
                      <a:pt x="20" y="30"/>
                      <a:pt x="20" y="30"/>
                    </a:cubicBezTo>
                    <a:cubicBezTo>
                      <a:pt x="20" y="30"/>
                      <a:pt x="20" y="29"/>
                      <a:pt x="20" y="29"/>
                    </a:cubicBezTo>
                    <a:cubicBezTo>
                      <a:pt x="20" y="29"/>
                      <a:pt x="20" y="29"/>
                      <a:pt x="20" y="29"/>
                    </a:cubicBezTo>
                    <a:cubicBezTo>
                      <a:pt x="20" y="29"/>
                      <a:pt x="20" y="29"/>
                      <a:pt x="20" y="29"/>
                    </a:cubicBezTo>
                    <a:cubicBezTo>
                      <a:pt x="19" y="29"/>
                      <a:pt x="19" y="29"/>
                      <a:pt x="19" y="29"/>
                    </a:cubicBezTo>
                    <a:cubicBezTo>
                      <a:pt x="19" y="29"/>
                      <a:pt x="19" y="29"/>
                      <a:pt x="19" y="29"/>
                    </a:cubicBezTo>
                    <a:cubicBezTo>
                      <a:pt x="19" y="29"/>
                      <a:pt x="19" y="29"/>
                      <a:pt x="19" y="30"/>
                    </a:cubicBezTo>
                    <a:cubicBezTo>
                      <a:pt x="19" y="30"/>
                      <a:pt x="19" y="30"/>
                      <a:pt x="19" y="30"/>
                    </a:cubicBezTo>
                    <a:cubicBezTo>
                      <a:pt x="19" y="30"/>
                      <a:pt x="18" y="30"/>
                      <a:pt x="18" y="30"/>
                    </a:cubicBezTo>
                    <a:cubicBezTo>
                      <a:pt x="18" y="30"/>
                      <a:pt x="18" y="30"/>
                      <a:pt x="18" y="29"/>
                    </a:cubicBezTo>
                    <a:cubicBezTo>
                      <a:pt x="18" y="29"/>
                      <a:pt x="18" y="29"/>
                      <a:pt x="18" y="29"/>
                    </a:cubicBezTo>
                    <a:cubicBezTo>
                      <a:pt x="18" y="29"/>
                      <a:pt x="18" y="29"/>
                      <a:pt x="18" y="29"/>
                    </a:cubicBezTo>
                    <a:cubicBezTo>
                      <a:pt x="18" y="29"/>
                      <a:pt x="18" y="29"/>
                      <a:pt x="18" y="29"/>
                    </a:cubicBezTo>
                    <a:cubicBezTo>
                      <a:pt x="18" y="29"/>
                      <a:pt x="18" y="29"/>
                      <a:pt x="18" y="29"/>
                    </a:cubicBezTo>
                    <a:cubicBezTo>
                      <a:pt x="18" y="29"/>
                      <a:pt x="18" y="29"/>
                      <a:pt x="18" y="29"/>
                    </a:cubicBezTo>
                    <a:cubicBezTo>
                      <a:pt x="18" y="29"/>
                      <a:pt x="18"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8"/>
                      <a:pt x="19" y="28"/>
                    </a:cubicBezTo>
                    <a:cubicBezTo>
                      <a:pt x="19" y="28"/>
                      <a:pt x="19" y="28"/>
                      <a:pt x="19" y="28"/>
                    </a:cubicBezTo>
                    <a:cubicBezTo>
                      <a:pt x="19" y="28"/>
                      <a:pt x="19" y="28"/>
                      <a:pt x="19" y="28"/>
                    </a:cubicBezTo>
                    <a:cubicBezTo>
                      <a:pt x="18" y="28"/>
                      <a:pt x="18" y="28"/>
                      <a:pt x="18" y="28"/>
                    </a:cubicBezTo>
                    <a:cubicBezTo>
                      <a:pt x="18" y="28"/>
                      <a:pt x="18" y="28"/>
                      <a:pt x="18" y="28"/>
                    </a:cubicBezTo>
                    <a:cubicBezTo>
                      <a:pt x="18" y="28"/>
                      <a:pt x="18" y="28"/>
                      <a:pt x="18" y="28"/>
                    </a:cubicBezTo>
                    <a:cubicBezTo>
                      <a:pt x="18" y="28"/>
                      <a:pt x="18" y="28"/>
                      <a:pt x="18" y="28"/>
                    </a:cubicBezTo>
                    <a:cubicBezTo>
                      <a:pt x="18" y="28"/>
                      <a:pt x="18" y="28"/>
                      <a:pt x="18" y="28"/>
                    </a:cubicBezTo>
                    <a:cubicBezTo>
                      <a:pt x="18" y="27"/>
                      <a:pt x="18" y="27"/>
                      <a:pt x="18" y="27"/>
                    </a:cubicBezTo>
                    <a:cubicBezTo>
                      <a:pt x="18" y="27"/>
                      <a:pt x="18" y="27"/>
                      <a:pt x="18" y="27"/>
                    </a:cubicBezTo>
                    <a:cubicBezTo>
                      <a:pt x="18" y="27"/>
                      <a:pt x="18" y="27"/>
                      <a:pt x="18" y="27"/>
                    </a:cubicBezTo>
                    <a:cubicBezTo>
                      <a:pt x="18" y="27"/>
                      <a:pt x="18" y="27"/>
                      <a:pt x="18" y="27"/>
                    </a:cubicBezTo>
                    <a:cubicBezTo>
                      <a:pt x="18" y="27"/>
                      <a:pt x="18" y="27"/>
                      <a:pt x="18" y="27"/>
                    </a:cubicBezTo>
                    <a:cubicBezTo>
                      <a:pt x="18" y="27"/>
                      <a:pt x="18" y="27"/>
                      <a:pt x="18" y="27"/>
                    </a:cubicBezTo>
                    <a:cubicBezTo>
                      <a:pt x="18" y="27"/>
                      <a:pt x="17" y="27"/>
                      <a:pt x="17" y="26"/>
                    </a:cubicBezTo>
                    <a:cubicBezTo>
                      <a:pt x="17" y="26"/>
                      <a:pt x="17" y="26"/>
                      <a:pt x="17" y="26"/>
                    </a:cubicBezTo>
                    <a:cubicBezTo>
                      <a:pt x="17" y="26"/>
                      <a:pt x="17" y="26"/>
                      <a:pt x="17" y="26"/>
                    </a:cubicBezTo>
                    <a:cubicBezTo>
                      <a:pt x="17" y="26"/>
                      <a:pt x="17" y="26"/>
                      <a:pt x="17" y="26"/>
                    </a:cubicBezTo>
                    <a:cubicBezTo>
                      <a:pt x="17" y="26"/>
                      <a:pt x="17" y="26"/>
                      <a:pt x="17" y="26"/>
                    </a:cubicBezTo>
                    <a:cubicBezTo>
                      <a:pt x="16" y="26"/>
                      <a:pt x="16" y="26"/>
                      <a:pt x="16" y="26"/>
                    </a:cubicBezTo>
                    <a:cubicBezTo>
                      <a:pt x="16" y="26"/>
                      <a:pt x="16" y="26"/>
                      <a:pt x="16" y="26"/>
                    </a:cubicBezTo>
                    <a:cubicBezTo>
                      <a:pt x="16" y="26"/>
                      <a:pt x="16" y="26"/>
                      <a:pt x="16" y="26"/>
                    </a:cubicBezTo>
                    <a:cubicBezTo>
                      <a:pt x="16" y="26"/>
                      <a:pt x="16" y="26"/>
                      <a:pt x="16" y="26"/>
                    </a:cubicBezTo>
                    <a:cubicBezTo>
                      <a:pt x="16" y="26"/>
                      <a:pt x="16" y="26"/>
                      <a:pt x="16" y="26"/>
                    </a:cubicBezTo>
                    <a:cubicBezTo>
                      <a:pt x="15" y="26"/>
                      <a:pt x="15" y="26"/>
                      <a:pt x="15" y="26"/>
                    </a:cubicBezTo>
                    <a:cubicBezTo>
                      <a:pt x="15" y="26"/>
                      <a:pt x="15" y="26"/>
                      <a:pt x="15" y="25"/>
                    </a:cubicBezTo>
                    <a:cubicBezTo>
                      <a:pt x="15" y="25"/>
                      <a:pt x="15" y="25"/>
                      <a:pt x="15" y="25"/>
                    </a:cubicBezTo>
                    <a:cubicBezTo>
                      <a:pt x="15" y="25"/>
                      <a:pt x="15" y="25"/>
                      <a:pt x="15" y="25"/>
                    </a:cubicBezTo>
                    <a:cubicBezTo>
                      <a:pt x="15" y="25"/>
                      <a:pt x="15" y="25"/>
                      <a:pt x="15" y="25"/>
                    </a:cubicBezTo>
                    <a:cubicBezTo>
                      <a:pt x="15" y="25"/>
                      <a:pt x="15" y="25"/>
                      <a:pt x="15" y="25"/>
                    </a:cubicBezTo>
                    <a:cubicBezTo>
                      <a:pt x="15" y="25"/>
                      <a:pt x="15" y="25"/>
                      <a:pt x="15" y="25"/>
                    </a:cubicBezTo>
                    <a:cubicBezTo>
                      <a:pt x="15" y="25"/>
                      <a:pt x="14" y="25"/>
                      <a:pt x="14" y="25"/>
                    </a:cubicBezTo>
                    <a:cubicBezTo>
                      <a:pt x="14" y="25"/>
                      <a:pt x="14" y="25"/>
                      <a:pt x="14" y="25"/>
                    </a:cubicBezTo>
                    <a:cubicBezTo>
                      <a:pt x="14" y="25"/>
                      <a:pt x="14" y="25"/>
                      <a:pt x="14" y="25"/>
                    </a:cubicBezTo>
                    <a:cubicBezTo>
                      <a:pt x="14" y="25"/>
                      <a:pt x="14" y="25"/>
                      <a:pt x="13" y="25"/>
                    </a:cubicBezTo>
                    <a:cubicBezTo>
                      <a:pt x="14" y="25"/>
                      <a:pt x="14" y="24"/>
                      <a:pt x="14" y="24"/>
                    </a:cubicBezTo>
                    <a:cubicBezTo>
                      <a:pt x="14" y="24"/>
                      <a:pt x="14" y="24"/>
                      <a:pt x="14" y="24"/>
                    </a:cubicBezTo>
                    <a:cubicBezTo>
                      <a:pt x="14" y="24"/>
                      <a:pt x="14" y="24"/>
                      <a:pt x="14"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2" y="24"/>
                      <a:pt x="12" y="24"/>
                    </a:cubicBezTo>
                    <a:cubicBezTo>
                      <a:pt x="12" y="24"/>
                      <a:pt x="12" y="24"/>
                      <a:pt x="12" y="24"/>
                    </a:cubicBezTo>
                    <a:cubicBezTo>
                      <a:pt x="12" y="24"/>
                      <a:pt x="12" y="24"/>
                      <a:pt x="12" y="24"/>
                    </a:cubicBezTo>
                    <a:cubicBezTo>
                      <a:pt x="12" y="24"/>
                      <a:pt x="12" y="24"/>
                      <a:pt x="12" y="24"/>
                    </a:cubicBezTo>
                    <a:cubicBezTo>
                      <a:pt x="12" y="24"/>
                      <a:pt x="11" y="24"/>
                      <a:pt x="11" y="24"/>
                    </a:cubicBezTo>
                    <a:cubicBezTo>
                      <a:pt x="11" y="24"/>
                      <a:pt x="11" y="23"/>
                      <a:pt x="11" y="23"/>
                    </a:cubicBezTo>
                    <a:cubicBezTo>
                      <a:pt x="11" y="23"/>
                      <a:pt x="11" y="23"/>
                      <a:pt x="11" y="23"/>
                    </a:cubicBezTo>
                    <a:cubicBezTo>
                      <a:pt x="11" y="23"/>
                      <a:pt x="10" y="23"/>
                      <a:pt x="10" y="23"/>
                    </a:cubicBezTo>
                    <a:cubicBezTo>
                      <a:pt x="10" y="23"/>
                      <a:pt x="10" y="23"/>
                      <a:pt x="10" y="23"/>
                    </a:cubicBezTo>
                    <a:cubicBezTo>
                      <a:pt x="10" y="23"/>
                      <a:pt x="10" y="23"/>
                      <a:pt x="10" y="23"/>
                    </a:cubicBezTo>
                    <a:cubicBezTo>
                      <a:pt x="10" y="23"/>
                      <a:pt x="10" y="23"/>
                      <a:pt x="10" y="23"/>
                    </a:cubicBezTo>
                    <a:cubicBezTo>
                      <a:pt x="10" y="23"/>
                      <a:pt x="10" y="23"/>
                      <a:pt x="10" y="23"/>
                    </a:cubicBezTo>
                    <a:cubicBezTo>
                      <a:pt x="10" y="23"/>
                      <a:pt x="10" y="23"/>
                      <a:pt x="10" y="23"/>
                    </a:cubicBezTo>
                    <a:cubicBezTo>
                      <a:pt x="10" y="23"/>
                      <a:pt x="9" y="23"/>
                      <a:pt x="9" y="23"/>
                    </a:cubicBezTo>
                    <a:cubicBezTo>
                      <a:pt x="9" y="23"/>
                      <a:pt x="9" y="23"/>
                      <a:pt x="9" y="23"/>
                    </a:cubicBezTo>
                    <a:cubicBezTo>
                      <a:pt x="9" y="23"/>
                      <a:pt x="9" y="23"/>
                      <a:pt x="9" y="23"/>
                    </a:cubicBezTo>
                    <a:cubicBezTo>
                      <a:pt x="9" y="23"/>
                      <a:pt x="9" y="23"/>
                      <a:pt x="9" y="23"/>
                    </a:cubicBezTo>
                    <a:cubicBezTo>
                      <a:pt x="9" y="23"/>
                      <a:pt x="9" y="23"/>
                      <a:pt x="9" y="23"/>
                    </a:cubicBezTo>
                    <a:cubicBezTo>
                      <a:pt x="9" y="23"/>
                      <a:pt x="9" y="23"/>
                      <a:pt x="9" y="23"/>
                    </a:cubicBezTo>
                    <a:cubicBezTo>
                      <a:pt x="9" y="23"/>
                      <a:pt x="9" y="23"/>
                      <a:pt x="9" y="23"/>
                    </a:cubicBezTo>
                    <a:cubicBezTo>
                      <a:pt x="9" y="23"/>
                      <a:pt x="9" y="23"/>
                      <a:pt x="8" y="24"/>
                    </a:cubicBezTo>
                    <a:cubicBezTo>
                      <a:pt x="8" y="24"/>
                      <a:pt x="8" y="24"/>
                      <a:pt x="8" y="24"/>
                    </a:cubicBezTo>
                    <a:cubicBezTo>
                      <a:pt x="8" y="24"/>
                      <a:pt x="8" y="24"/>
                      <a:pt x="8" y="24"/>
                    </a:cubicBezTo>
                    <a:cubicBezTo>
                      <a:pt x="8" y="24"/>
                      <a:pt x="8" y="24"/>
                      <a:pt x="8" y="24"/>
                    </a:cubicBezTo>
                    <a:cubicBezTo>
                      <a:pt x="8" y="24"/>
                      <a:pt x="8" y="24"/>
                      <a:pt x="8" y="24"/>
                    </a:cubicBezTo>
                    <a:cubicBezTo>
                      <a:pt x="8" y="24"/>
                      <a:pt x="8" y="24"/>
                      <a:pt x="8" y="24"/>
                    </a:cubicBezTo>
                    <a:cubicBezTo>
                      <a:pt x="8" y="24"/>
                      <a:pt x="8" y="24"/>
                      <a:pt x="8" y="24"/>
                    </a:cubicBezTo>
                    <a:cubicBezTo>
                      <a:pt x="8" y="24"/>
                      <a:pt x="8" y="24"/>
                      <a:pt x="8" y="24"/>
                    </a:cubicBezTo>
                    <a:cubicBezTo>
                      <a:pt x="8" y="24"/>
                      <a:pt x="8" y="24"/>
                      <a:pt x="8" y="24"/>
                    </a:cubicBezTo>
                    <a:cubicBezTo>
                      <a:pt x="8" y="24"/>
                      <a:pt x="8" y="24"/>
                      <a:pt x="8" y="24"/>
                    </a:cubicBezTo>
                    <a:cubicBezTo>
                      <a:pt x="8" y="24"/>
                      <a:pt x="8" y="24"/>
                      <a:pt x="8" y="24"/>
                    </a:cubicBezTo>
                    <a:cubicBezTo>
                      <a:pt x="8" y="25"/>
                      <a:pt x="8" y="25"/>
                      <a:pt x="8" y="25"/>
                    </a:cubicBezTo>
                    <a:cubicBezTo>
                      <a:pt x="8" y="25"/>
                      <a:pt x="8" y="25"/>
                      <a:pt x="8" y="25"/>
                    </a:cubicBezTo>
                    <a:cubicBezTo>
                      <a:pt x="8" y="25"/>
                      <a:pt x="8" y="25"/>
                      <a:pt x="8" y="25"/>
                    </a:cubicBezTo>
                    <a:cubicBezTo>
                      <a:pt x="8" y="25"/>
                      <a:pt x="8" y="25"/>
                      <a:pt x="8" y="25"/>
                    </a:cubicBezTo>
                    <a:cubicBezTo>
                      <a:pt x="8" y="25"/>
                      <a:pt x="8" y="25"/>
                      <a:pt x="8" y="25"/>
                    </a:cubicBezTo>
                    <a:cubicBezTo>
                      <a:pt x="8" y="25"/>
                      <a:pt x="8" y="25"/>
                      <a:pt x="7" y="25"/>
                    </a:cubicBezTo>
                    <a:cubicBezTo>
                      <a:pt x="7" y="24"/>
                      <a:pt x="7" y="24"/>
                      <a:pt x="7" y="24"/>
                    </a:cubicBezTo>
                    <a:cubicBezTo>
                      <a:pt x="7" y="24"/>
                      <a:pt x="7" y="24"/>
                      <a:pt x="7" y="24"/>
                    </a:cubicBezTo>
                    <a:cubicBezTo>
                      <a:pt x="7" y="24"/>
                      <a:pt x="7" y="24"/>
                      <a:pt x="7" y="24"/>
                    </a:cubicBezTo>
                    <a:cubicBezTo>
                      <a:pt x="7" y="24"/>
                      <a:pt x="7" y="24"/>
                      <a:pt x="7" y="24"/>
                    </a:cubicBezTo>
                    <a:cubicBezTo>
                      <a:pt x="7" y="24"/>
                      <a:pt x="7" y="24"/>
                      <a:pt x="7" y="24"/>
                    </a:cubicBezTo>
                    <a:cubicBezTo>
                      <a:pt x="7" y="24"/>
                      <a:pt x="7" y="24"/>
                      <a:pt x="7" y="24"/>
                    </a:cubicBezTo>
                    <a:cubicBezTo>
                      <a:pt x="7" y="24"/>
                      <a:pt x="7" y="24"/>
                      <a:pt x="7" y="24"/>
                    </a:cubicBezTo>
                    <a:cubicBezTo>
                      <a:pt x="6" y="24"/>
                      <a:pt x="6" y="24"/>
                      <a:pt x="6" y="24"/>
                    </a:cubicBezTo>
                    <a:cubicBezTo>
                      <a:pt x="6" y="24"/>
                      <a:pt x="6" y="24"/>
                      <a:pt x="6" y="24"/>
                    </a:cubicBezTo>
                    <a:cubicBezTo>
                      <a:pt x="6" y="24"/>
                      <a:pt x="6" y="24"/>
                      <a:pt x="6" y="24"/>
                    </a:cubicBezTo>
                    <a:cubicBezTo>
                      <a:pt x="6" y="24"/>
                      <a:pt x="6" y="24"/>
                      <a:pt x="6" y="24"/>
                    </a:cubicBezTo>
                    <a:cubicBezTo>
                      <a:pt x="6" y="24"/>
                      <a:pt x="6" y="24"/>
                      <a:pt x="6" y="24"/>
                    </a:cubicBezTo>
                    <a:cubicBezTo>
                      <a:pt x="6" y="24"/>
                      <a:pt x="6" y="24"/>
                      <a:pt x="6" y="24"/>
                    </a:cubicBezTo>
                    <a:cubicBezTo>
                      <a:pt x="6" y="24"/>
                      <a:pt x="6" y="24"/>
                      <a:pt x="6" y="24"/>
                    </a:cubicBezTo>
                    <a:cubicBezTo>
                      <a:pt x="6" y="24"/>
                      <a:pt x="6" y="24"/>
                      <a:pt x="6" y="23"/>
                    </a:cubicBezTo>
                    <a:cubicBezTo>
                      <a:pt x="6" y="23"/>
                      <a:pt x="6" y="23"/>
                      <a:pt x="6" y="23"/>
                    </a:cubicBezTo>
                    <a:cubicBezTo>
                      <a:pt x="6" y="23"/>
                      <a:pt x="6" y="23"/>
                      <a:pt x="5" y="23"/>
                    </a:cubicBezTo>
                    <a:cubicBezTo>
                      <a:pt x="6" y="23"/>
                      <a:pt x="6" y="23"/>
                      <a:pt x="6" y="23"/>
                    </a:cubicBezTo>
                    <a:cubicBezTo>
                      <a:pt x="6" y="23"/>
                      <a:pt x="6" y="23"/>
                      <a:pt x="6" y="23"/>
                    </a:cubicBezTo>
                    <a:cubicBezTo>
                      <a:pt x="6" y="23"/>
                      <a:pt x="6" y="23"/>
                      <a:pt x="6" y="23"/>
                    </a:cubicBezTo>
                    <a:cubicBezTo>
                      <a:pt x="6" y="23"/>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5" y="21"/>
                      <a:pt x="5" y="21"/>
                      <a:pt x="5" y="21"/>
                    </a:cubicBezTo>
                    <a:cubicBezTo>
                      <a:pt x="5" y="21"/>
                      <a:pt x="5" y="21"/>
                      <a:pt x="5" y="21"/>
                    </a:cubicBezTo>
                    <a:cubicBezTo>
                      <a:pt x="5" y="21"/>
                      <a:pt x="5" y="21"/>
                      <a:pt x="5" y="21"/>
                    </a:cubicBezTo>
                    <a:cubicBezTo>
                      <a:pt x="5" y="21"/>
                      <a:pt x="5" y="21"/>
                      <a:pt x="5" y="21"/>
                    </a:cubicBezTo>
                    <a:cubicBezTo>
                      <a:pt x="5" y="21"/>
                      <a:pt x="5" y="21"/>
                      <a:pt x="5" y="21"/>
                    </a:cubicBezTo>
                    <a:cubicBezTo>
                      <a:pt x="5" y="21"/>
                      <a:pt x="5" y="21"/>
                      <a:pt x="5" y="21"/>
                    </a:cubicBezTo>
                    <a:cubicBezTo>
                      <a:pt x="5" y="21"/>
                      <a:pt x="5" y="21"/>
                      <a:pt x="5" y="21"/>
                    </a:cubicBezTo>
                    <a:cubicBezTo>
                      <a:pt x="5" y="20"/>
                      <a:pt x="5" y="20"/>
                      <a:pt x="5" y="20"/>
                    </a:cubicBezTo>
                    <a:cubicBezTo>
                      <a:pt x="5" y="20"/>
                      <a:pt x="5" y="20"/>
                      <a:pt x="5" y="20"/>
                    </a:cubicBezTo>
                    <a:cubicBezTo>
                      <a:pt x="5" y="20"/>
                      <a:pt x="5" y="20"/>
                      <a:pt x="5" y="20"/>
                    </a:cubicBezTo>
                    <a:cubicBezTo>
                      <a:pt x="5" y="20"/>
                      <a:pt x="5" y="20"/>
                      <a:pt x="5" y="20"/>
                    </a:cubicBezTo>
                    <a:cubicBezTo>
                      <a:pt x="5" y="20"/>
                      <a:pt x="5" y="20"/>
                      <a:pt x="5" y="20"/>
                    </a:cubicBezTo>
                    <a:cubicBezTo>
                      <a:pt x="5" y="20"/>
                      <a:pt x="5" y="20"/>
                      <a:pt x="5" y="20"/>
                    </a:cubicBezTo>
                    <a:cubicBezTo>
                      <a:pt x="5" y="20"/>
                      <a:pt x="5" y="20"/>
                      <a:pt x="5" y="20"/>
                    </a:cubicBezTo>
                    <a:cubicBezTo>
                      <a:pt x="6" y="20"/>
                      <a:pt x="6" y="20"/>
                      <a:pt x="6" y="19"/>
                    </a:cubicBezTo>
                    <a:cubicBezTo>
                      <a:pt x="6" y="19"/>
                      <a:pt x="6" y="19"/>
                      <a:pt x="6" y="19"/>
                    </a:cubicBezTo>
                    <a:cubicBezTo>
                      <a:pt x="6" y="19"/>
                      <a:pt x="6" y="19"/>
                      <a:pt x="6" y="19"/>
                    </a:cubicBezTo>
                    <a:cubicBezTo>
                      <a:pt x="6" y="18"/>
                      <a:pt x="6" y="18"/>
                      <a:pt x="6" y="18"/>
                    </a:cubicBezTo>
                    <a:cubicBezTo>
                      <a:pt x="6" y="18"/>
                      <a:pt x="6" y="18"/>
                      <a:pt x="6" y="18"/>
                    </a:cubicBezTo>
                    <a:cubicBezTo>
                      <a:pt x="6" y="18"/>
                      <a:pt x="6" y="18"/>
                      <a:pt x="6" y="18"/>
                    </a:cubicBezTo>
                    <a:cubicBezTo>
                      <a:pt x="5" y="18"/>
                      <a:pt x="5" y="18"/>
                      <a:pt x="5" y="18"/>
                    </a:cubicBezTo>
                    <a:cubicBezTo>
                      <a:pt x="5" y="19"/>
                      <a:pt x="5" y="19"/>
                      <a:pt x="5" y="19"/>
                    </a:cubicBezTo>
                    <a:cubicBezTo>
                      <a:pt x="5" y="19"/>
                      <a:pt x="5" y="19"/>
                      <a:pt x="5" y="19"/>
                    </a:cubicBezTo>
                    <a:cubicBezTo>
                      <a:pt x="5" y="19"/>
                      <a:pt x="5" y="19"/>
                      <a:pt x="5" y="19"/>
                    </a:cubicBezTo>
                    <a:cubicBezTo>
                      <a:pt x="5" y="19"/>
                      <a:pt x="5" y="19"/>
                      <a:pt x="5" y="19"/>
                    </a:cubicBezTo>
                    <a:cubicBezTo>
                      <a:pt x="5" y="19"/>
                      <a:pt x="5" y="19"/>
                      <a:pt x="5" y="19"/>
                    </a:cubicBezTo>
                    <a:cubicBezTo>
                      <a:pt x="5" y="19"/>
                      <a:pt x="5" y="19"/>
                      <a:pt x="5" y="19"/>
                    </a:cubicBezTo>
                    <a:cubicBezTo>
                      <a:pt x="5" y="19"/>
                      <a:pt x="5" y="19"/>
                      <a:pt x="5" y="19"/>
                    </a:cubicBezTo>
                    <a:cubicBezTo>
                      <a:pt x="5" y="19"/>
                      <a:pt x="5" y="19"/>
                      <a:pt x="5" y="19"/>
                    </a:cubicBezTo>
                    <a:cubicBezTo>
                      <a:pt x="5" y="19"/>
                      <a:pt x="5" y="19"/>
                      <a:pt x="5" y="19"/>
                    </a:cubicBezTo>
                    <a:cubicBezTo>
                      <a:pt x="4" y="19"/>
                      <a:pt x="4" y="19"/>
                      <a:pt x="4" y="19"/>
                    </a:cubicBezTo>
                    <a:cubicBezTo>
                      <a:pt x="4" y="19"/>
                      <a:pt x="4" y="19"/>
                      <a:pt x="4" y="19"/>
                    </a:cubicBezTo>
                    <a:cubicBezTo>
                      <a:pt x="4" y="19"/>
                      <a:pt x="4" y="19"/>
                      <a:pt x="4" y="19"/>
                    </a:cubicBezTo>
                    <a:cubicBezTo>
                      <a:pt x="4" y="20"/>
                      <a:pt x="4" y="20"/>
                      <a:pt x="4" y="20"/>
                    </a:cubicBezTo>
                    <a:cubicBezTo>
                      <a:pt x="4" y="20"/>
                      <a:pt x="4" y="20"/>
                      <a:pt x="4" y="20"/>
                    </a:cubicBezTo>
                    <a:cubicBezTo>
                      <a:pt x="4" y="20"/>
                      <a:pt x="4" y="20"/>
                      <a:pt x="4" y="20"/>
                    </a:cubicBezTo>
                    <a:cubicBezTo>
                      <a:pt x="4" y="20"/>
                      <a:pt x="4" y="20"/>
                      <a:pt x="4" y="20"/>
                    </a:cubicBezTo>
                    <a:cubicBezTo>
                      <a:pt x="4" y="19"/>
                      <a:pt x="4" y="19"/>
                      <a:pt x="4" y="19"/>
                    </a:cubicBezTo>
                    <a:cubicBezTo>
                      <a:pt x="4" y="19"/>
                      <a:pt x="4" y="19"/>
                      <a:pt x="3" y="19"/>
                    </a:cubicBezTo>
                    <a:cubicBezTo>
                      <a:pt x="3" y="19"/>
                      <a:pt x="3" y="19"/>
                      <a:pt x="3" y="19"/>
                    </a:cubicBezTo>
                    <a:cubicBezTo>
                      <a:pt x="3" y="19"/>
                      <a:pt x="3" y="19"/>
                      <a:pt x="3" y="19"/>
                    </a:cubicBezTo>
                    <a:cubicBezTo>
                      <a:pt x="3" y="19"/>
                      <a:pt x="3" y="19"/>
                      <a:pt x="3" y="19"/>
                    </a:cubicBezTo>
                    <a:cubicBezTo>
                      <a:pt x="3" y="19"/>
                      <a:pt x="3" y="19"/>
                      <a:pt x="3" y="19"/>
                    </a:cubicBezTo>
                    <a:cubicBezTo>
                      <a:pt x="3" y="19"/>
                      <a:pt x="3" y="19"/>
                      <a:pt x="3" y="19"/>
                    </a:cubicBezTo>
                    <a:cubicBezTo>
                      <a:pt x="3" y="19"/>
                      <a:pt x="3" y="19"/>
                      <a:pt x="4" y="19"/>
                    </a:cubicBezTo>
                    <a:cubicBezTo>
                      <a:pt x="4" y="19"/>
                      <a:pt x="4" y="19"/>
                      <a:pt x="4" y="19"/>
                    </a:cubicBezTo>
                    <a:cubicBezTo>
                      <a:pt x="4" y="19"/>
                      <a:pt x="4" y="19"/>
                      <a:pt x="4" y="19"/>
                    </a:cubicBezTo>
                    <a:cubicBezTo>
                      <a:pt x="4" y="19"/>
                      <a:pt x="4" y="19"/>
                      <a:pt x="4" y="19"/>
                    </a:cubicBezTo>
                    <a:cubicBezTo>
                      <a:pt x="4" y="19"/>
                      <a:pt x="4" y="19"/>
                      <a:pt x="4" y="19"/>
                    </a:cubicBezTo>
                    <a:cubicBezTo>
                      <a:pt x="4" y="19"/>
                      <a:pt x="4" y="19"/>
                      <a:pt x="4" y="19"/>
                    </a:cubicBezTo>
                    <a:cubicBezTo>
                      <a:pt x="4" y="18"/>
                      <a:pt x="4" y="18"/>
                      <a:pt x="4" y="18"/>
                    </a:cubicBezTo>
                    <a:cubicBezTo>
                      <a:pt x="4" y="18"/>
                      <a:pt x="4" y="18"/>
                      <a:pt x="4" y="18"/>
                    </a:cubicBezTo>
                    <a:cubicBezTo>
                      <a:pt x="4" y="18"/>
                      <a:pt x="4" y="18"/>
                      <a:pt x="4" y="18"/>
                    </a:cubicBezTo>
                    <a:cubicBezTo>
                      <a:pt x="4" y="18"/>
                      <a:pt x="4" y="18"/>
                      <a:pt x="4" y="18"/>
                    </a:cubicBezTo>
                    <a:cubicBezTo>
                      <a:pt x="4" y="18"/>
                      <a:pt x="4" y="18"/>
                      <a:pt x="4" y="18"/>
                    </a:cubicBezTo>
                    <a:cubicBezTo>
                      <a:pt x="4" y="18"/>
                      <a:pt x="4" y="18"/>
                      <a:pt x="4" y="18"/>
                    </a:cubicBezTo>
                    <a:cubicBezTo>
                      <a:pt x="4" y="18"/>
                      <a:pt x="4" y="18"/>
                      <a:pt x="4" y="18"/>
                    </a:cubicBezTo>
                    <a:cubicBezTo>
                      <a:pt x="4" y="17"/>
                      <a:pt x="4" y="17"/>
                      <a:pt x="4" y="17"/>
                    </a:cubicBezTo>
                    <a:cubicBezTo>
                      <a:pt x="4" y="17"/>
                      <a:pt x="4" y="17"/>
                      <a:pt x="4" y="17"/>
                    </a:cubicBezTo>
                    <a:cubicBezTo>
                      <a:pt x="4" y="17"/>
                      <a:pt x="4" y="17"/>
                      <a:pt x="4" y="17"/>
                    </a:cubicBezTo>
                    <a:cubicBezTo>
                      <a:pt x="4" y="17"/>
                      <a:pt x="4" y="17"/>
                      <a:pt x="4" y="17"/>
                    </a:cubicBezTo>
                    <a:cubicBezTo>
                      <a:pt x="4" y="17"/>
                      <a:pt x="4" y="17"/>
                      <a:pt x="4" y="17"/>
                    </a:cubicBezTo>
                    <a:cubicBezTo>
                      <a:pt x="4" y="17"/>
                      <a:pt x="4" y="17"/>
                      <a:pt x="4" y="17"/>
                    </a:cubicBezTo>
                    <a:cubicBezTo>
                      <a:pt x="4" y="17"/>
                      <a:pt x="5" y="17"/>
                      <a:pt x="5" y="17"/>
                    </a:cubicBezTo>
                    <a:cubicBezTo>
                      <a:pt x="5" y="17"/>
                      <a:pt x="5" y="17"/>
                      <a:pt x="5" y="17"/>
                    </a:cubicBezTo>
                    <a:cubicBezTo>
                      <a:pt x="5" y="17"/>
                      <a:pt x="5" y="17"/>
                      <a:pt x="5" y="17"/>
                    </a:cubicBezTo>
                    <a:cubicBezTo>
                      <a:pt x="5" y="17"/>
                      <a:pt x="5" y="17"/>
                      <a:pt x="5" y="16"/>
                    </a:cubicBezTo>
                    <a:cubicBezTo>
                      <a:pt x="5" y="16"/>
                      <a:pt x="5" y="16"/>
                      <a:pt x="5" y="16"/>
                    </a:cubicBezTo>
                    <a:cubicBezTo>
                      <a:pt x="5" y="16"/>
                      <a:pt x="5" y="16"/>
                      <a:pt x="5" y="16"/>
                    </a:cubicBezTo>
                    <a:cubicBezTo>
                      <a:pt x="5" y="16"/>
                      <a:pt x="5" y="16"/>
                      <a:pt x="5" y="16"/>
                    </a:cubicBezTo>
                    <a:cubicBezTo>
                      <a:pt x="5" y="16"/>
                      <a:pt x="5" y="16"/>
                      <a:pt x="5" y="16"/>
                    </a:cubicBezTo>
                    <a:cubicBezTo>
                      <a:pt x="5" y="16"/>
                      <a:pt x="5" y="16"/>
                      <a:pt x="5" y="16"/>
                    </a:cubicBezTo>
                    <a:cubicBezTo>
                      <a:pt x="5" y="16"/>
                      <a:pt x="5" y="16"/>
                      <a:pt x="5" y="16"/>
                    </a:cubicBezTo>
                    <a:cubicBezTo>
                      <a:pt x="5" y="16"/>
                      <a:pt x="6" y="15"/>
                      <a:pt x="6" y="15"/>
                    </a:cubicBezTo>
                    <a:cubicBezTo>
                      <a:pt x="6" y="15"/>
                      <a:pt x="6" y="15"/>
                      <a:pt x="6" y="15"/>
                    </a:cubicBezTo>
                    <a:cubicBezTo>
                      <a:pt x="6" y="15"/>
                      <a:pt x="6" y="15"/>
                      <a:pt x="6" y="15"/>
                    </a:cubicBezTo>
                    <a:cubicBezTo>
                      <a:pt x="6" y="15"/>
                      <a:pt x="6" y="15"/>
                      <a:pt x="6" y="15"/>
                    </a:cubicBezTo>
                    <a:cubicBezTo>
                      <a:pt x="6" y="15"/>
                      <a:pt x="6" y="15"/>
                      <a:pt x="6" y="15"/>
                    </a:cubicBezTo>
                    <a:cubicBezTo>
                      <a:pt x="6" y="15"/>
                      <a:pt x="6" y="15"/>
                      <a:pt x="6" y="15"/>
                    </a:cubicBezTo>
                    <a:cubicBezTo>
                      <a:pt x="6" y="15"/>
                      <a:pt x="6" y="15"/>
                      <a:pt x="6" y="15"/>
                    </a:cubicBezTo>
                    <a:cubicBezTo>
                      <a:pt x="7" y="15"/>
                      <a:pt x="7" y="15"/>
                      <a:pt x="7" y="15"/>
                    </a:cubicBezTo>
                    <a:cubicBezTo>
                      <a:pt x="7" y="15"/>
                      <a:pt x="7" y="15"/>
                      <a:pt x="7" y="15"/>
                    </a:cubicBezTo>
                    <a:cubicBezTo>
                      <a:pt x="7" y="15"/>
                      <a:pt x="7" y="15"/>
                      <a:pt x="7" y="15"/>
                    </a:cubicBezTo>
                    <a:cubicBezTo>
                      <a:pt x="7" y="15"/>
                      <a:pt x="8" y="15"/>
                      <a:pt x="8" y="15"/>
                    </a:cubicBezTo>
                    <a:cubicBezTo>
                      <a:pt x="8" y="15"/>
                      <a:pt x="8" y="15"/>
                      <a:pt x="8" y="15"/>
                    </a:cubicBezTo>
                    <a:cubicBezTo>
                      <a:pt x="8" y="15"/>
                      <a:pt x="8" y="15"/>
                      <a:pt x="8" y="15"/>
                    </a:cubicBezTo>
                    <a:cubicBezTo>
                      <a:pt x="8" y="15"/>
                      <a:pt x="8" y="15"/>
                      <a:pt x="8" y="15"/>
                    </a:cubicBezTo>
                    <a:cubicBezTo>
                      <a:pt x="8" y="15"/>
                      <a:pt x="8" y="16"/>
                      <a:pt x="8" y="16"/>
                    </a:cubicBezTo>
                    <a:cubicBezTo>
                      <a:pt x="8" y="16"/>
                      <a:pt x="8" y="16"/>
                      <a:pt x="8" y="16"/>
                    </a:cubicBezTo>
                    <a:cubicBezTo>
                      <a:pt x="8" y="16"/>
                      <a:pt x="8" y="16"/>
                      <a:pt x="8" y="16"/>
                    </a:cubicBezTo>
                    <a:cubicBezTo>
                      <a:pt x="8" y="16"/>
                      <a:pt x="8" y="16"/>
                      <a:pt x="8" y="16"/>
                    </a:cubicBezTo>
                    <a:cubicBezTo>
                      <a:pt x="8" y="16"/>
                      <a:pt x="8" y="16"/>
                      <a:pt x="8" y="16"/>
                    </a:cubicBezTo>
                    <a:cubicBezTo>
                      <a:pt x="8" y="16"/>
                      <a:pt x="8" y="16"/>
                      <a:pt x="8" y="16"/>
                    </a:cubicBezTo>
                    <a:cubicBezTo>
                      <a:pt x="8" y="16"/>
                      <a:pt x="8" y="17"/>
                      <a:pt x="8" y="17"/>
                    </a:cubicBezTo>
                    <a:cubicBezTo>
                      <a:pt x="8" y="17"/>
                      <a:pt x="8" y="17"/>
                      <a:pt x="8" y="17"/>
                    </a:cubicBezTo>
                    <a:cubicBezTo>
                      <a:pt x="8" y="17"/>
                      <a:pt x="8" y="17"/>
                      <a:pt x="8" y="17"/>
                    </a:cubicBezTo>
                    <a:cubicBezTo>
                      <a:pt x="8" y="17"/>
                      <a:pt x="8" y="17"/>
                      <a:pt x="8" y="17"/>
                    </a:cubicBezTo>
                    <a:cubicBezTo>
                      <a:pt x="9" y="17"/>
                      <a:pt x="9" y="16"/>
                      <a:pt x="9" y="16"/>
                    </a:cubicBezTo>
                    <a:cubicBezTo>
                      <a:pt x="9" y="16"/>
                      <a:pt x="9" y="16"/>
                      <a:pt x="9" y="16"/>
                    </a:cubicBezTo>
                    <a:cubicBezTo>
                      <a:pt x="9" y="16"/>
                      <a:pt x="9" y="16"/>
                      <a:pt x="9" y="16"/>
                    </a:cubicBezTo>
                    <a:cubicBezTo>
                      <a:pt x="9" y="16"/>
                      <a:pt x="9" y="16"/>
                      <a:pt x="9" y="16"/>
                    </a:cubicBezTo>
                    <a:cubicBezTo>
                      <a:pt x="9" y="16"/>
                      <a:pt x="9" y="16"/>
                      <a:pt x="9" y="16"/>
                    </a:cubicBezTo>
                    <a:cubicBezTo>
                      <a:pt x="9" y="16"/>
                      <a:pt x="9" y="16"/>
                      <a:pt x="9" y="15"/>
                    </a:cubicBezTo>
                    <a:cubicBezTo>
                      <a:pt x="9" y="15"/>
                      <a:pt x="9" y="15"/>
                      <a:pt x="9" y="15"/>
                    </a:cubicBezTo>
                    <a:cubicBezTo>
                      <a:pt x="9" y="15"/>
                      <a:pt x="9" y="15"/>
                      <a:pt x="9" y="15"/>
                    </a:cubicBezTo>
                    <a:cubicBezTo>
                      <a:pt x="9" y="15"/>
                      <a:pt x="9" y="15"/>
                      <a:pt x="9" y="15"/>
                    </a:cubicBezTo>
                    <a:cubicBezTo>
                      <a:pt x="9" y="15"/>
                      <a:pt x="9" y="15"/>
                      <a:pt x="9" y="15"/>
                    </a:cubicBezTo>
                    <a:cubicBezTo>
                      <a:pt x="9" y="15"/>
                      <a:pt x="9" y="15"/>
                      <a:pt x="9" y="15"/>
                    </a:cubicBezTo>
                    <a:cubicBezTo>
                      <a:pt x="9" y="15"/>
                      <a:pt x="9" y="14"/>
                      <a:pt x="9" y="14"/>
                    </a:cubicBezTo>
                    <a:cubicBezTo>
                      <a:pt x="9" y="14"/>
                      <a:pt x="9" y="14"/>
                      <a:pt x="9" y="14"/>
                    </a:cubicBezTo>
                    <a:cubicBezTo>
                      <a:pt x="9" y="14"/>
                      <a:pt x="9" y="14"/>
                      <a:pt x="9" y="14"/>
                    </a:cubicBezTo>
                    <a:cubicBezTo>
                      <a:pt x="9" y="14"/>
                      <a:pt x="9" y="14"/>
                      <a:pt x="9" y="14"/>
                    </a:cubicBezTo>
                    <a:cubicBezTo>
                      <a:pt x="9" y="14"/>
                      <a:pt x="9" y="14"/>
                      <a:pt x="9" y="14"/>
                    </a:cubicBezTo>
                    <a:cubicBezTo>
                      <a:pt x="9" y="14"/>
                      <a:pt x="9" y="14"/>
                      <a:pt x="9" y="14"/>
                    </a:cubicBezTo>
                    <a:cubicBezTo>
                      <a:pt x="10" y="14"/>
                      <a:pt x="10" y="14"/>
                      <a:pt x="10" y="14"/>
                    </a:cubicBezTo>
                    <a:cubicBezTo>
                      <a:pt x="10" y="14"/>
                      <a:pt x="10" y="14"/>
                      <a:pt x="10" y="14"/>
                    </a:cubicBezTo>
                    <a:cubicBezTo>
                      <a:pt x="10" y="14"/>
                      <a:pt x="10" y="14"/>
                      <a:pt x="10" y="14"/>
                    </a:cubicBezTo>
                    <a:cubicBezTo>
                      <a:pt x="10" y="14"/>
                      <a:pt x="10" y="14"/>
                      <a:pt x="10" y="14"/>
                    </a:cubicBezTo>
                    <a:cubicBezTo>
                      <a:pt x="10" y="14"/>
                      <a:pt x="10" y="14"/>
                      <a:pt x="10" y="14"/>
                    </a:cubicBezTo>
                    <a:cubicBezTo>
                      <a:pt x="10" y="14"/>
                      <a:pt x="10" y="14"/>
                      <a:pt x="10" y="14"/>
                    </a:cubicBezTo>
                    <a:cubicBezTo>
                      <a:pt x="10" y="14"/>
                      <a:pt x="10" y="14"/>
                      <a:pt x="10" y="14"/>
                    </a:cubicBezTo>
                    <a:cubicBezTo>
                      <a:pt x="10" y="14"/>
                      <a:pt x="10" y="14"/>
                      <a:pt x="10" y="14"/>
                    </a:cubicBezTo>
                    <a:cubicBezTo>
                      <a:pt x="10" y="14"/>
                      <a:pt x="10" y="14"/>
                      <a:pt x="10" y="14"/>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1" y="13"/>
                      <a:pt x="11" y="13"/>
                    </a:cubicBezTo>
                    <a:cubicBezTo>
                      <a:pt x="11" y="13"/>
                      <a:pt x="11" y="13"/>
                      <a:pt x="11" y="13"/>
                    </a:cubicBezTo>
                    <a:cubicBezTo>
                      <a:pt x="11" y="13"/>
                      <a:pt x="11" y="13"/>
                      <a:pt x="11" y="13"/>
                    </a:cubicBezTo>
                    <a:cubicBezTo>
                      <a:pt x="11" y="13"/>
                      <a:pt x="11" y="13"/>
                      <a:pt x="11" y="13"/>
                    </a:cubicBezTo>
                    <a:cubicBezTo>
                      <a:pt x="12" y="13"/>
                      <a:pt x="12" y="13"/>
                      <a:pt x="12" y="12"/>
                    </a:cubicBezTo>
                    <a:cubicBezTo>
                      <a:pt x="12" y="12"/>
                      <a:pt x="12" y="12"/>
                      <a:pt x="12" y="12"/>
                    </a:cubicBezTo>
                    <a:cubicBezTo>
                      <a:pt x="12" y="12"/>
                      <a:pt x="12" y="12"/>
                      <a:pt x="12" y="12"/>
                    </a:cubicBezTo>
                    <a:cubicBezTo>
                      <a:pt x="12" y="12"/>
                      <a:pt x="12" y="12"/>
                      <a:pt x="12" y="12"/>
                    </a:cubicBezTo>
                    <a:cubicBezTo>
                      <a:pt x="12" y="12"/>
                      <a:pt x="12" y="12"/>
                      <a:pt x="12" y="12"/>
                    </a:cubicBezTo>
                    <a:cubicBezTo>
                      <a:pt x="12" y="12"/>
                      <a:pt x="12" y="12"/>
                      <a:pt x="12" y="12"/>
                    </a:cubicBezTo>
                    <a:cubicBezTo>
                      <a:pt x="12" y="12"/>
                      <a:pt x="12" y="12"/>
                      <a:pt x="12" y="12"/>
                    </a:cubicBezTo>
                    <a:cubicBezTo>
                      <a:pt x="12" y="11"/>
                      <a:pt x="12" y="11"/>
                      <a:pt x="12" y="11"/>
                    </a:cubicBezTo>
                    <a:cubicBezTo>
                      <a:pt x="12" y="11"/>
                      <a:pt x="12" y="11"/>
                      <a:pt x="12" y="11"/>
                    </a:cubicBezTo>
                    <a:cubicBezTo>
                      <a:pt x="12" y="11"/>
                      <a:pt x="13" y="11"/>
                      <a:pt x="13" y="11"/>
                    </a:cubicBezTo>
                    <a:cubicBezTo>
                      <a:pt x="13" y="11"/>
                      <a:pt x="13" y="11"/>
                      <a:pt x="13" y="11"/>
                    </a:cubicBezTo>
                    <a:cubicBezTo>
                      <a:pt x="13" y="11"/>
                      <a:pt x="13" y="10"/>
                      <a:pt x="13" y="10"/>
                    </a:cubicBezTo>
                    <a:cubicBezTo>
                      <a:pt x="13" y="10"/>
                      <a:pt x="13" y="10"/>
                      <a:pt x="13" y="10"/>
                    </a:cubicBezTo>
                    <a:cubicBezTo>
                      <a:pt x="13" y="10"/>
                      <a:pt x="14" y="10"/>
                      <a:pt x="14" y="10"/>
                    </a:cubicBezTo>
                    <a:cubicBezTo>
                      <a:pt x="14" y="10"/>
                      <a:pt x="14" y="10"/>
                      <a:pt x="14" y="10"/>
                    </a:cubicBezTo>
                    <a:cubicBezTo>
                      <a:pt x="14" y="10"/>
                      <a:pt x="14" y="10"/>
                      <a:pt x="14" y="10"/>
                    </a:cubicBezTo>
                    <a:cubicBezTo>
                      <a:pt x="14" y="10"/>
                      <a:pt x="14" y="10"/>
                      <a:pt x="14" y="10"/>
                    </a:cubicBezTo>
                    <a:cubicBezTo>
                      <a:pt x="14" y="10"/>
                      <a:pt x="14" y="10"/>
                      <a:pt x="14" y="10"/>
                    </a:cubicBezTo>
                    <a:cubicBezTo>
                      <a:pt x="14" y="10"/>
                      <a:pt x="14" y="10"/>
                      <a:pt x="14" y="10"/>
                    </a:cubicBezTo>
                    <a:cubicBezTo>
                      <a:pt x="14" y="10"/>
                      <a:pt x="14" y="10"/>
                      <a:pt x="14" y="10"/>
                    </a:cubicBezTo>
                    <a:cubicBezTo>
                      <a:pt x="14" y="10"/>
                      <a:pt x="15" y="10"/>
                      <a:pt x="15" y="10"/>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6" y="9"/>
                      <a:pt x="16" y="9"/>
                      <a:pt x="16" y="9"/>
                    </a:cubicBezTo>
                    <a:cubicBezTo>
                      <a:pt x="16" y="9"/>
                      <a:pt x="16" y="9"/>
                      <a:pt x="16" y="9"/>
                    </a:cubicBezTo>
                    <a:cubicBezTo>
                      <a:pt x="16" y="9"/>
                      <a:pt x="16" y="9"/>
                      <a:pt x="16" y="9"/>
                    </a:cubicBezTo>
                    <a:cubicBezTo>
                      <a:pt x="16" y="9"/>
                      <a:pt x="16" y="9"/>
                      <a:pt x="16" y="9"/>
                    </a:cubicBezTo>
                    <a:cubicBezTo>
                      <a:pt x="16" y="9"/>
                      <a:pt x="16" y="9"/>
                      <a:pt x="16" y="9"/>
                    </a:cubicBezTo>
                    <a:cubicBezTo>
                      <a:pt x="16" y="9"/>
                      <a:pt x="16" y="8"/>
                      <a:pt x="16" y="8"/>
                    </a:cubicBezTo>
                    <a:cubicBezTo>
                      <a:pt x="16" y="8"/>
                      <a:pt x="16" y="8"/>
                      <a:pt x="16" y="8"/>
                    </a:cubicBezTo>
                    <a:cubicBezTo>
                      <a:pt x="16" y="8"/>
                      <a:pt x="16" y="8"/>
                      <a:pt x="16" y="8"/>
                    </a:cubicBezTo>
                    <a:cubicBezTo>
                      <a:pt x="16" y="8"/>
                      <a:pt x="16" y="8"/>
                      <a:pt x="16" y="8"/>
                    </a:cubicBezTo>
                    <a:cubicBezTo>
                      <a:pt x="16" y="8"/>
                      <a:pt x="16" y="8"/>
                      <a:pt x="16" y="8"/>
                    </a:cubicBezTo>
                    <a:cubicBezTo>
                      <a:pt x="17" y="8"/>
                      <a:pt x="17" y="8"/>
                      <a:pt x="17" y="8"/>
                    </a:cubicBezTo>
                    <a:cubicBezTo>
                      <a:pt x="17" y="8"/>
                      <a:pt x="17" y="8"/>
                      <a:pt x="17" y="8"/>
                    </a:cubicBezTo>
                    <a:cubicBezTo>
                      <a:pt x="17" y="8"/>
                      <a:pt x="17" y="8"/>
                      <a:pt x="17" y="8"/>
                    </a:cubicBezTo>
                    <a:cubicBezTo>
                      <a:pt x="17" y="8"/>
                      <a:pt x="17" y="8"/>
                      <a:pt x="17" y="8"/>
                    </a:cubicBezTo>
                    <a:cubicBezTo>
                      <a:pt x="17" y="7"/>
                      <a:pt x="17" y="7"/>
                      <a:pt x="17" y="7"/>
                    </a:cubicBezTo>
                    <a:cubicBezTo>
                      <a:pt x="16" y="7"/>
                      <a:pt x="16" y="7"/>
                      <a:pt x="16" y="7"/>
                    </a:cubicBezTo>
                    <a:cubicBezTo>
                      <a:pt x="16" y="7"/>
                      <a:pt x="16" y="7"/>
                      <a:pt x="16" y="8"/>
                    </a:cubicBezTo>
                    <a:cubicBezTo>
                      <a:pt x="16" y="8"/>
                      <a:pt x="16" y="8"/>
                      <a:pt x="16" y="8"/>
                    </a:cubicBezTo>
                    <a:cubicBezTo>
                      <a:pt x="16" y="8"/>
                      <a:pt x="16" y="8"/>
                      <a:pt x="16" y="8"/>
                    </a:cubicBezTo>
                    <a:cubicBezTo>
                      <a:pt x="16" y="8"/>
                      <a:pt x="16" y="8"/>
                      <a:pt x="16" y="8"/>
                    </a:cubicBezTo>
                    <a:cubicBezTo>
                      <a:pt x="16" y="8"/>
                      <a:pt x="16" y="8"/>
                      <a:pt x="16" y="8"/>
                    </a:cubicBezTo>
                    <a:cubicBezTo>
                      <a:pt x="16" y="8"/>
                      <a:pt x="16" y="8"/>
                      <a:pt x="16" y="8"/>
                    </a:cubicBezTo>
                    <a:cubicBezTo>
                      <a:pt x="16" y="8"/>
                      <a:pt x="16" y="8"/>
                      <a:pt x="16" y="8"/>
                    </a:cubicBezTo>
                    <a:cubicBezTo>
                      <a:pt x="16" y="7"/>
                      <a:pt x="16" y="7"/>
                      <a:pt x="16" y="7"/>
                    </a:cubicBezTo>
                    <a:cubicBezTo>
                      <a:pt x="16" y="7"/>
                      <a:pt x="16" y="7"/>
                      <a:pt x="16" y="7"/>
                    </a:cubicBezTo>
                    <a:cubicBezTo>
                      <a:pt x="16" y="7"/>
                      <a:pt x="16" y="7"/>
                      <a:pt x="16" y="7"/>
                    </a:cubicBezTo>
                    <a:cubicBezTo>
                      <a:pt x="16" y="7"/>
                      <a:pt x="16" y="7"/>
                      <a:pt x="16" y="7"/>
                    </a:cubicBezTo>
                    <a:cubicBezTo>
                      <a:pt x="16" y="7"/>
                      <a:pt x="16" y="7"/>
                      <a:pt x="16" y="7"/>
                    </a:cubicBezTo>
                    <a:cubicBezTo>
                      <a:pt x="17" y="7"/>
                      <a:pt x="17" y="7"/>
                      <a:pt x="17" y="7"/>
                    </a:cubicBezTo>
                    <a:cubicBezTo>
                      <a:pt x="17" y="7"/>
                      <a:pt x="17" y="7"/>
                      <a:pt x="17" y="7"/>
                    </a:cubicBezTo>
                    <a:cubicBezTo>
                      <a:pt x="17" y="7"/>
                      <a:pt x="17" y="7"/>
                      <a:pt x="17" y="7"/>
                    </a:cubicBezTo>
                    <a:cubicBezTo>
                      <a:pt x="17" y="7"/>
                      <a:pt x="17" y="7"/>
                      <a:pt x="17" y="7"/>
                    </a:cubicBezTo>
                    <a:cubicBezTo>
                      <a:pt x="17" y="7"/>
                      <a:pt x="17" y="7"/>
                      <a:pt x="17" y="7"/>
                    </a:cubicBezTo>
                    <a:cubicBezTo>
                      <a:pt x="19" y="7"/>
                      <a:pt x="19" y="7"/>
                      <a:pt x="19" y="7"/>
                    </a:cubicBezTo>
                    <a:cubicBezTo>
                      <a:pt x="19" y="7"/>
                      <a:pt x="19" y="7"/>
                      <a:pt x="19" y="7"/>
                    </a:cubicBezTo>
                    <a:cubicBezTo>
                      <a:pt x="19" y="7"/>
                      <a:pt x="19" y="7"/>
                      <a:pt x="19" y="7"/>
                    </a:cubicBezTo>
                    <a:cubicBezTo>
                      <a:pt x="19" y="7"/>
                      <a:pt x="19" y="7"/>
                      <a:pt x="19" y="7"/>
                    </a:cubicBezTo>
                    <a:cubicBezTo>
                      <a:pt x="19" y="7"/>
                      <a:pt x="19" y="7"/>
                      <a:pt x="19" y="7"/>
                    </a:cubicBezTo>
                    <a:cubicBezTo>
                      <a:pt x="19" y="7"/>
                      <a:pt x="19" y="7"/>
                      <a:pt x="19" y="7"/>
                    </a:cubicBezTo>
                    <a:cubicBezTo>
                      <a:pt x="19" y="7"/>
                      <a:pt x="19" y="6"/>
                      <a:pt x="19" y="6"/>
                    </a:cubicBezTo>
                    <a:cubicBezTo>
                      <a:pt x="19" y="6"/>
                      <a:pt x="19" y="6"/>
                      <a:pt x="19" y="6"/>
                    </a:cubicBezTo>
                    <a:cubicBezTo>
                      <a:pt x="19" y="6"/>
                      <a:pt x="19" y="6"/>
                      <a:pt x="19" y="6"/>
                    </a:cubicBezTo>
                    <a:cubicBezTo>
                      <a:pt x="19" y="6"/>
                      <a:pt x="19" y="6"/>
                      <a:pt x="19" y="6"/>
                    </a:cubicBezTo>
                    <a:cubicBezTo>
                      <a:pt x="19" y="6"/>
                      <a:pt x="19" y="6"/>
                      <a:pt x="19" y="6"/>
                    </a:cubicBezTo>
                    <a:cubicBezTo>
                      <a:pt x="19" y="6"/>
                      <a:pt x="20" y="6"/>
                      <a:pt x="20" y="6"/>
                    </a:cubicBezTo>
                    <a:cubicBezTo>
                      <a:pt x="20" y="6"/>
                      <a:pt x="20" y="6"/>
                      <a:pt x="20" y="6"/>
                    </a:cubicBezTo>
                    <a:cubicBezTo>
                      <a:pt x="20" y="6"/>
                      <a:pt x="20" y="6"/>
                      <a:pt x="20" y="6"/>
                    </a:cubicBezTo>
                    <a:cubicBezTo>
                      <a:pt x="20" y="6"/>
                      <a:pt x="20" y="6"/>
                      <a:pt x="20" y="6"/>
                    </a:cubicBezTo>
                    <a:cubicBezTo>
                      <a:pt x="20" y="6"/>
                      <a:pt x="20" y="6"/>
                      <a:pt x="20" y="6"/>
                    </a:cubicBezTo>
                    <a:cubicBezTo>
                      <a:pt x="20" y="6"/>
                      <a:pt x="20" y="6"/>
                      <a:pt x="20" y="6"/>
                    </a:cubicBezTo>
                    <a:cubicBezTo>
                      <a:pt x="21" y="6"/>
                      <a:pt x="21" y="6"/>
                      <a:pt x="21" y="6"/>
                    </a:cubicBezTo>
                    <a:cubicBezTo>
                      <a:pt x="21" y="6"/>
                      <a:pt x="21" y="6"/>
                      <a:pt x="21" y="6"/>
                    </a:cubicBezTo>
                    <a:cubicBezTo>
                      <a:pt x="21" y="6"/>
                      <a:pt x="21" y="5"/>
                      <a:pt x="21" y="5"/>
                    </a:cubicBezTo>
                    <a:cubicBezTo>
                      <a:pt x="20" y="5"/>
                      <a:pt x="20" y="5"/>
                      <a:pt x="20" y="5"/>
                    </a:cubicBezTo>
                    <a:cubicBezTo>
                      <a:pt x="20" y="5"/>
                      <a:pt x="20" y="5"/>
                      <a:pt x="20" y="5"/>
                    </a:cubicBezTo>
                    <a:cubicBezTo>
                      <a:pt x="20" y="4"/>
                      <a:pt x="20" y="4"/>
                      <a:pt x="20" y="4"/>
                    </a:cubicBezTo>
                    <a:cubicBezTo>
                      <a:pt x="20" y="4"/>
                      <a:pt x="20" y="4"/>
                      <a:pt x="20" y="4"/>
                    </a:cubicBezTo>
                    <a:cubicBezTo>
                      <a:pt x="20" y="4"/>
                      <a:pt x="20" y="4"/>
                      <a:pt x="20" y="4"/>
                    </a:cubicBezTo>
                    <a:cubicBezTo>
                      <a:pt x="20" y="4"/>
                      <a:pt x="20" y="4"/>
                      <a:pt x="20" y="4"/>
                    </a:cubicBezTo>
                    <a:cubicBezTo>
                      <a:pt x="20" y="4"/>
                      <a:pt x="20" y="4"/>
                      <a:pt x="20" y="4"/>
                    </a:cubicBezTo>
                    <a:cubicBezTo>
                      <a:pt x="20" y="4"/>
                      <a:pt x="20" y="4"/>
                      <a:pt x="20" y="4"/>
                    </a:cubicBezTo>
                    <a:cubicBezTo>
                      <a:pt x="20" y="4"/>
                      <a:pt x="19" y="4"/>
                      <a:pt x="19" y="4"/>
                    </a:cubicBezTo>
                    <a:cubicBezTo>
                      <a:pt x="19" y="4"/>
                      <a:pt x="19" y="4"/>
                      <a:pt x="19" y="4"/>
                    </a:cubicBezTo>
                    <a:cubicBezTo>
                      <a:pt x="19" y="4"/>
                      <a:pt x="19" y="4"/>
                      <a:pt x="19" y="4"/>
                    </a:cubicBezTo>
                    <a:cubicBezTo>
                      <a:pt x="19" y="4"/>
                      <a:pt x="19" y="4"/>
                      <a:pt x="19" y="4"/>
                    </a:cubicBezTo>
                    <a:cubicBezTo>
                      <a:pt x="20" y="4"/>
                      <a:pt x="20" y="4"/>
                      <a:pt x="20" y="4"/>
                    </a:cubicBezTo>
                    <a:cubicBezTo>
                      <a:pt x="20" y="4"/>
                      <a:pt x="20" y="4"/>
                      <a:pt x="20" y="4"/>
                    </a:cubicBezTo>
                    <a:cubicBezTo>
                      <a:pt x="20" y="4"/>
                      <a:pt x="19" y="4"/>
                      <a:pt x="19" y="4"/>
                    </a:cubicBezTo>
                    <a:cubicBezTo>
                      <a:pt x="19" y="4"/>
                      <a:pt x="19" y="4"/>
                      <a:pt x="19" y="4"/>
                    </a:cubicBezTo>
                    <a:cubicBezTo>
                      <a:pt x="19" y="4"/>
                      <a:pt x="19" y="4"/>
                      <a:pt x="19" y="4"/>
                    </a:cubicBezTo>
                    <a:cubicBezTo>
                      <a:pt x="18" y="4"/>
                      <a:pt x="18" y="4"/>
                      <a:pt x="18" y="4"/>
                    </a:cubicBezTo>
                    <a:cubicBezTo>
                      <a:pt x="18" y="4"/>
                      <a:pt x="18" y="4"/>
                      <a:pt x="18" y="4"/>
                    </a:cubicBezTo>
                    <a:cubicBezTo>
                      <a:pt x="18" y="4"/>
                      <a:pt x="18" y="4"/>
                      <a:pt x="18" y="4"/>
                    </a:cubicBezTo>
                    <a:cubicBezTo>
                      <a:pt x="18" y="4"/>
                      <a:pt x="18" y="4"/>
                      <a:pt x="18" y="4"/>
                    </a:cubicBezTo>
                    <a:cubicBezTo>
                      <a:pt x="17" y="4"/>
                      <a:pt x="17" y="4"/>
                      <a:pt x="17" y="4"/>
                    </a:cubicBezTo>
                    <a:cubicBezTo>
                      <a:pt x="17" y="4"/>
                      <a:pt x="17" y="4"/>
                      <a:pt x="17" y="4"/>
                    </a:cubicBezTo>
                    <a:cubicBezTo>
                      <a:pt x="17" y="4"/>
                      <a:pt x="17" y="4"/>
                      <a:pt x="17" y="4"/>
                    </a:cubicBezTo>
                    <a:cubicBezTo>
                      <a:pt x="17" y="4"/>
                      <a:pt x="17" y="4"/>
                      <a:pt x="17" y="4"/>
                    </a:cubicBezTo>
                    <a:cubicBezTo>
                      <a:pt x="17" y="4"/>
                      <a:pt x="17" y="4"/>
                      <a:pt x="17" y="4"/>
                    </a:cubicBezTo>
                    <a:cubicBezTo>
                      <a:pt x="17" y="5"/>
                      <a:pt x="17" y="5"/>
                      <a:pt x="17" y="5"/>
                    </a:cubicBezTo>
                    <a:cubicBezTo>
                      <a:pt x="17" y="5"/>
                      <a:pt x="17" y="5"/>
                      <a:pt x="17" y="5"/>
                    </a:cubicBezTo>
                    <a:cubicBezTo>
                      <a:pt x="16" y="5"/>
                      <a:pt x="16" y="5"/>
                      <a:pt x="16" y="5"/>
                    </a:cubicBezTo>
                    <a:cubicBezTo>
                      <a:pt x="16" y="5"/>
                      <a:pt x="16" y="5"/>
                      <a:pt x="16" y="5"/>
                    </a:cubicBezTo>
                    <a:cubicBezTo>
                      <a:pt x="16" y="5"/>
                      <a:pt x="16" y="5"/>
                      <a:pt x="16" y="5"/>
                    </a:cubicBezTo>
                    <a:cubicBezTo>
                      <a:pt x="16" y="5"/>
                      <a:pt x="16" y="5"/>
                      <a:pt x="16" y="5"/>
                    </a:cubicBezTo>
                    <a:cubicBezTo>
                      <a:pt x="16" y="5"/>
                      <a:pt x="16" y="5"/>
                      <a:pt x="16" y="5"/>
                    </a:cubicBezTo>
                    <a:cubicBezTo>
                      <a:pt x="16" y="5"/>
                      <a:pt x="16" y="5"/>
                      <a:pt x="16" y="6"/>
                    </a:cubicBezTo>
                    <a:cubicBezTo>
                      <a:pt x="16" y="6"/>
                      <a:pt x="16" y="6"/>
                      <a:pt x="16" y="6"/>
                    </a:cubicBezTo>
                    <a:cubicBezTo>
                      <a:pt x="16" y="6"/>
                      <a:pt x="15" y="6"/>
                      <a:pt x="15" y="6"/>
                    </a:cubicBezTo>
                    <a:cubicBezTo>
                      <a:pt x="15" y="6"/>
                      <a:pt x="15" y="6"/>
                      <a:pt x="15" y="6"/>
                    </a:cubicBezTo>
                    <a:cubicBezTo>
                      <a:pt x="15" y="6"/>
                      <a:pt x="15" y="6"/>
                      <a:pt x="15" y="6"/>
                    </a:cubicBezTo>
                    <a:cubicBezTo>
                      <a:pt x="15" y="6"/>
                      <a:pt x="15" y="6"/>
                      <a:pt x="15" y="6"/>
                    </a:cubicBezTo>
                    <a:cubicBezTo>
                      <a:pt x="15" y="6"/>
                      <a:pt x="15" y="6"/>
                      <a:pt x="15" y="6"/>
                    </a:cubicBezTo>
                    <a:cubicBezTo>
                      <a:pt x="15" y="6"/>
                      <a:pt x="15" y="6"/>
                      <a:pt x="15" y="6"/>
                    </a:cubicBezTo>
                    <a:cubicBezTo>
                      <a:pt x="15" y="6"/>
                      <a:pt x="15" y="6"/>
                      <a:pt x="15" y="6"/>
                    </a:cubicBezTo>
                    <a:cubicBezTo>
                      <a:pt x="15" y="6"/>
                      <a:pt x="15" y="6"/>
                      <a:pt x="15" y="6"/>
                    </a:cubicBezTo>
                    <a:cubicBezTo>
                      <a:pt x="15" y="6"/>
                      <a:pt x="15" y="6"/>
                      <a:pt x="15" y="5"/>
                    </a:cubicBezTo>
                    <a:cubicBezTo>
                      <a:pt x="15" y="5"/>
                      <a:pt x="15" y="5"/>
                      <a:pt x="15" y="5"/>
                    </a:cubicBezTo>
                    <a:cubicBezTo>
                      <a:pt x="15" y="5"/>
                      <a:pt x="15" y="5"/>
                      <a:pt x="15" y="5"/>
                    </a:cubicBezTo>
                    <a:cubicBezTo>
                      <a:pt x="15" y="5"/>
                      <a:pt x="15" y="5"/>
                      <a:pt x="15" y="5"/>
                    </a:cubicBezTo>
                    <a:cubicBezTo>
                      <a:pt x="15" y="5"/>
                      <a:pt x="15" y="5"/>
                      <a:pt x="15" y="5"/>
                    </a:cubicBezTo>
                    <a:cubicBezTo>
                      <a:pt x="15" y="5"/>
                      <a:pt x="15" y="5"/>
                      <a:pt x="15" y="5"/>
                    </a:cubicBezTo>
                    <a:cubicBezTo>
                      <a:pt x="15" y="5"/>
                      <a:pt x="15" y="5"/>
                      <a:pt x="15" y="5"/>
                    </a:cubicBezTo>
                    <a:cubicBezTo>
                      <a:pt x="15" y="5"/>
                      <a:pt x="15" y="5"/>
                      <a:pt x="15" y="5"/>
                    </a:cubicBezTo>
                    <a:cubicBezTo>
                      <a:pt x="15" y="5"/>
                      <a:pt x="15" y="5"/>
                      <a:pt x="15" y="5"/>
                    </a:cubicBezTo>
                    <a:cubicBezTo>
                      <a:pt x="16" y="5"/>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7" y="4"/>
                      <a:pt x="17" y="4"/>
                    </a:cubicBezTo>
                    <a:cubicBezTo>
                      <a:pt x="17" y="4"/>
                      <a:pt x="17" y="4"/>
                      <a:pt x="17" y="3"/>
                    </a:cubicBezTo>
                    <a:cubicBezTo>
                      <a:pt x="17" y="3"/>
                      <a:pt x="17" y="3"/>
                      <a:pt x="17" y="3"/>
                    </a:cubicBezTo>
                    <a:cubicBezTo>
                      <a:pt x="17" y="3"/>
                      <a:pt x="17" y="3"/>
                      <a:pt x="17" y="3"/>
                    </a:cubicBezTo>
                    <a:cubicBezTo>
                      <a:pt x="17" y="3"/>
                      <a:pt x="17" y="3"/>
                      <a:pt x="17" y="3"/>
                    </a:cubicBezTo>
                    <a:cubicBezTo>
                      <a:pt x="17" y="3"/>
                      <a:pt x="18" y="3"/>
                      <a:pt x="18" y="3"/>
                    </a:cubicBezTo>
                    <a:cubicBezTo>
                      <a:pt x="18" y="3"/>
                      <a:pt x="18" y="3"/>
                      <a:pt x="18" y="3"/>
                    </a:cubicBezTo>
                    <a:cubicBezTo>
                      <a:pt x="18" y="3"/>
                      <a:pt x="18" y="3"/>
                      <a:pt x="18" y="3"/>
                    </a:cubicBezTo>
                    <a:cubicBezTo>
                      <a:pt x="18" y="3"/>
                      <a:pt x="18" y="3"/>
                      <a:pt x="18" y="3"/>
                    </a:cubicBezTo>
                    <a:cubicBezTo>
                      <a:pt x="18" y="3"/>
                      <a:pt x="18" y="3"/>
                      <a:pt x="18" y="3"/>
                    </a:cubicBezTo>
                    <a:cubicBezTo>
                      <a:pt x="18" y="3"/>
                      <a:pt x="18" y="3"/>
                      <a:pt x="18" y="3"/>
                    </a:cubicBezTo>
                    <a:cubicBezTo>
                      <a:pt x="18" y="3"/>
                      <a:pt x="18" y="3"/>
                      <a:pt x="18" y="3"/>
                    </a:cubicBezTo>
                    <a:cubicBezTo>
                      <a:pt x="18" y="3"/>
                      <a:pt x="18" y="3"/>
                      <a:pt x="18" y="2"/>
                    </a:cubicBezTo>
                    <a:cubicBezTo>
                      <a:pt x="18" y="2"/>
                      <a:pt x="18" y="2"/>
                      <a:pt x="18" y="2"/>
                    </a:cubicBezTo>
                    <a:cubicBezTo>
                      <a:pt x="20" y="2"/>
                      <a:pt x="22" y="1"/>
                      <a:pt x="24" y="1"/>
                    </a:cubicBezTo>
                    <a:cubicBezTo>
                      <a:pt x="24" y="1"/>
                      <a:pt x="24" y="1"/>
                      <a:pt x="24" y="1"/>
                    </a:cubicBezTo>
                    <a:cubicBezTo>
                      <a:pt x="24" y="1"/>
                      <a:pt x="24" y="1"/>
                      <a:pt x="24" y="1"/>
                    </a:cubicBezTo>
                    <a:cubicBezTo>
                      <a:pt x="24" y="1"/>
                      <a:pt x="24" y="1"/>
                      <a:pt x="24" y="1"/>
                    </a:cubicBezTo>
                    <a:cubicBezTo>
                      <a:pt x="24" y="1"/>
                      <a:pt x="24" y="1"/>
                      <a:pt x="24" y="1"/>
                    </a:cubicBezTo>
                    <a:cubicBezTo>
                      <a:pt x="24" y="1"/>
                      <a:pt x="24" y="2"/>
                      <a:pt x="24" y="2"/>
                    </a:cubicBezTo>
                    <a:cubicBezTo>
                      <a:pt x="24" y="2"/>
                      <a:pt x="24" y="2"/>
                      <a:pt x="24" y="2"/>
                    </a:cubicBezTo>
                    <a:cubicBezTo>
                      <a:pt x="24" y="2"/>
                      <a:pt x="24" y="2"/>
                      <a:pt x="24" y="2"/>
                    </a:cubicBezTo>
                    <a:cubicBezTo>
                      <a:pt x="24" y="2"/>
                      <a:pt x="24" y="2"/>
                      <a:pt x="24" y="2"/>
                    </a:cubicBezTo>
                    <a:cubicBezTo>
                      <a:pt x="24" y="2"/>
                      <a:pt x="24" y="2"/>
                      <a:pt x="24" y="2"/>
                    </a:cubicBezTo>
                    <a:cubicBezTo>
                      <a:pt x="24" y="2"/>
                      <a:pt x="24" y="3"/>
                      <a:pt x="24" y="3"/>
                    </a:cubicBezTo>
                    <a:cubicBezTo>
                      <a:pt x="24" y="3"/>
                      <a:pt x="24" y="3"/>
                      <a:pt x="24" y="3"/>
                    </a:cubicBezTo>
                    <a:cubicBezTo>
                      <a:pt x="24" y="3"/>
                      <a:pt x="24" y="3"/>
                      <a:pt x="24" y="3"/>
                    </a:cubicBezTo>
                    <a:cubicBezTo>
                      <a:pt x="24" y="3"/>
                      <a:pt x="24" y="3"/>
                      <a:pt x="24" y="3"/>
                    </a:cubicBezTo>
                    <a:cubicBezTo>
                      <a:pt x="24" y="3"/>
                      <a:pt x="24" y="3"/>
                      <a:pt x="24" y="3"/>
                    </a:cubicBezTo>
                    <a:cubicBezTo>
                      <a:pt x="24" y="3"/>
                      <a:pt x="24" y="4"/>
                      <a:pt x="24" y="4"/>
                    </a:cubicBezTo>
                    <a:cubicBezTo>
                      <a:pt x="24" y="4"/>
                      <a:pt x="24" y="4"/>
                      <a:pt x="24" y="4"/>
                    </a:cubicBezTo>
                    <a:cubicBezTo>
                      <a:pt x="25" y="4"/>
                      <a:pt x="25" y="4"/>
                      <a:pt x="25" y="4"/>
                    </a:cubicBezTo>
                    <a:cubicBezTo>
                      <a:pt x="25" y="4"/>
                      <a:pt x="25" y="4"/>
                      <a:pt x="25" y="4"/>
                    </a:cubicBezTo>
                    <a:cubicBezTo>
                      <a:pt x="25" y="4"/>
                      <a:pt x="25" y="4"/>
                      <a:pt x="26" y="4"/>
                    </a:cubicBezTo>
                    <a:cubicBezTo>
                      <a:pt x="26" y="4"/>
                      <a:pt x="26" y="4"/>
                      <a:pt x="26" y="4"/>
                    </a:cubicBezTo>
                    <a:cubicBezTo>
                      <a:pt x="26" y="4"/>
                      <a:pt x="26" y="4"/>
                      <a:pt x="26" y="4"/>
                    </a:cubicBezTo>
                    <a:cubicBezTo>
                      <a:pt x="26" y="4"/>
                      <a:pt x="26" y="4"/>
                      <a:pt x="26" y="4"/>
                    </a:cubicBezTo>
                    <a:cubicBezTo>
                      <a:pt x="26" y="4"/>
                      <a:pt x="26" y="4"/>
                      <a:pt x="26" y="3"/>
                    </a:cubicBezTo>
                    <a:cubicBezTo>
                      <a:pt x="26" y="3"/>
                      <a:pt x="26" y="3"/>
                      <a:pt x="26" y="3"/>
                    </a:cubicBezTo>
                    <a:cubicBezTo>
                      <a:pt x="26" y="3"/>
                      <a:pt x="26" y="3"/>
                      <a:pt x="26" y="3"/>
                    </a:cubicBezTo>
                    <a:cubicBezTo>
                      <a:pt x="26" y="3"/>
                      <a:pt x="26" y="3"/>
                      <a:pt x="26" y="3"/>
                    </a:cubicBezTo>
                    <a:cubicBezTo>
                      <a:pt x="26" y="3"/>
                      <a:pt x="26" y="3"/>
                      <a:pt x="26" y="3"/>
                    </a:cubicBezTo>
                    <a:cubicBezTo>
                      <a:pt x="26" y="3"/>
                      <a:pt x="27" y="3"/>
                      <a:pt x="27" y="3"/>
                    </a:cubicBezTo>
                    <a:cubicBezTo>
                      <a:pt x="27" y="3"/>
                      <a:pt x="27" y="3"/>
                      <a:pt x="27" y="3"/>
                    </a:cubicBezTo>
                    <a:cubicBezTo>
                      <a:pt x="27" y="3"/>
                      <a:pt x="27" y="3"/>
                      <a:pt x="27" y="3"/>
                    </a:cubicBezTo>
                    <a:cubicBezTo>
                      <a:pt x="27" y="3"/>
                      <a:pt x="27" y="3"/>
                      <a:pt x="27" y="3"/>
                    </a:cubicBezTo>
                    <a:cubicBezTo>
                      <a:pt x="27" y="3"/>
                      <a:pt x="27" y="3"/>
                      <a:pt x="27" y="3"/>
                    </a:cubicBezTo>
                    <a:cubicBezTo>
                      <a:pt x="27" y="3"/>
                      <a:pt x="27" y="3"/>
                      <a:pt x="28" y="3"/>
                    </a:cubicBezTo>
                    <a:cubicBezTo>
                      <a:pt x="28" y="3"/>
                      <a:pt x="28" y="3"/>
                      <a:pt x="28" y="3"/>
                    </a:cubicBezTo>
                    <a:cubicBezTo>
                      <a:pt x="28" y="3"/>
                      <a:pt x="28" y="3"/>
                      <a:pt x="28" y="3"/>
                    </a:cubicBezTo>
                    <a:cubicBezTo>
                      <a:pt x="28" y="3"/>
                      <a:pt x="28" y="2"/>
                      <a:pt x="28" y="2"/>
                    </a:cubicBezTo>
                    <a:cubicBezTo>
                      <a:pt x="28" y="2"/>
                      <a:pt x="28" y="2"/>
                      <a:pt x="28"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1"/>
                      <a:pt x="29" y="1"/>
                      <a:pt x="29" y="1"/>
                    </a:cubicBezTo>
                    <a:cubicBezTo>
                      <a:pt x="29" y="1"/>
                      <a:pt x="29" y="1"/>
                      <a:pt x="29" y="1"/>
                    </a:cubicBezTo>
                    <a:cubicBezTo>
                      <a:pt x="29" y="1"/>
                      <a:pt x="29" y="1"/>
                      <a:pt x="29" y="1"/>
                    </a:cubicBezTo>
                    <a:cubicBezTo>
                      <a:pt x="30" y="1"/>
                      <a:pt x="30" y="1"/>
                      <a:pt x="30" y="0"/>
                    </a:cubicBezTo>
                    <a:cubicBezTo>
                      <a:pt x="30" y="0"/>
                      <a:pt x="30" y="0"/>
                      <a:pt x="30" y="0"/>
                    </a:cubicBezTo>
                    <a:cubicBezTo>
                      <a:pt x="33" y="1"/>
                      <a:pt x="37" y="1"/>
                      <a:pt x="40" y="3"/>
                    </a:cubicBezTo>
                    <a:cubicBezTo>
                      <a:pt x="40" y="3"/>
                      <a:pt x="40" y="3"/>
                      <a:pt x="40" y="3"/>
                    </a:cubicBezTo>
                    <a:cubicBezTo>
                      <a:pt x="40" y="3"/>
                      <a:pt x="40" y="3"/>
                      <a:pt x="40" y="3"/>
                    </a:cubicBezTo>
                    <a:cubicBezTo>
                      <a:pt x="40" y="3"/>
                      <a:pt x="40" y="3"/>
                      <a:pt x="40" y="3"/>
                    </a:cubicBezTo>
                    <a:cubicBezTo>
                      <a:pt x="40" y="3"/>
                      <a:pt x="40" y="3"/>
                      <a:pt x="40" y="3"/>
                    </a:cubicBezTo>
                    <a:cubicBezTo>
                      <a:pt x="40" y="3"/>
                      <a:pt x="40" y="3"/>
                      <a:pt x="41" y="3"/>
                    </a:cubicBezTo>
                    <a:cubicBezTo>
                      <a:pt x="41" y="3"/>
                      <a:pt x="41" y="3"/>
                      <a:pt x="41" y="3"/>
                    </a:cubicBezTo>
                    <a:cubicBezTo>
                      <a:pt x="41" y="3"/>
                      <a:pt x="41" y="4"/>
                      <a:pt x="41" y="4"/>
                    </a:cubicBezTo>
                    <a:cubicBezTo>
                      <a:pt x="41" y="4"/>
                      <a:pt x="41" y="4"/>
                      <a:pt x="41" y="4"/>
                    </a:cubicBezTo>
                    <a:cubicBezTo>
                      <a:pt x="41" y="4"/>
                      <a:pt x="41" y="4"/>
                      <a:pt x="41" y="4"/>
                    </a:cubicBezTo>
                    <a:cubicBezTo>
                      <a:pt x="41" y="4"/>
                      <a:pt x="41" y="4"/>
                      <a:pt x="41" y="4"/>
                    </a:cubicBezTo>
                    <a:cubicBezTo>
                      <a:pt x="40" y="4"/>
                      <a:pt x="40" y="4"/>
                      <a:pt x="40" y="4"/>
                    </a:cubicBezTo>
                    <a:cubicBezTo>
                      <a:pt x="40" y="4"/>
                      <a:pt x="40" y="4"/>
                      <a:pt x="40" y="4"/>
                    </a:cubicBezTo>
                    <a:cubicBezTo>
                      <a:pt x="40" y="4"/>
                      <a:pt x="40" y="4"/>
                      <a:pt x="40" y="4"/>
                    </a:cubicBezTo>
                    <a:cubicBezTo>
                      <a:pt x="40" y="4"/>
                      <a:pt x="40" y="5"/>
                      <a:pt x="41" y="5"/>
                    </a:cubicBezTo>
                    <a:cubicBezTo>
                      <a:pt x="41" y="5"/>
                      <a:pt x="41" y="5"/>
                      <a:pt x="41" y="5"/>
                    </a:cubicBezTo>
                    <a:cubicBezTo>
                      <a:pt x="41" y="5"/>
                      <a:pt x="41" y="5"/>
                      <a:pt x="41" y="5"/>
                    </a:cubicBezTo>
                    <a:cubicBezTo>
                      <a:pt x="41" y="5"/>
                      <a:pt x="41" y="5"/>
                      <a:pt x="41" y="5"/>
                    </a:cubicBezTo>
                    <a:cubicBezTo>
                      <a:pt x="41" y="5"/>
                      <a:pt x="41" y="5"/>
                      <a:pt x="41" y="5"/>
                    </a:cubicBezTo>
                    <a:cubicBezTo>
                      <a:pt x="41" y="5"/>
                      <a:pt x="41" y="5"/>
                      <a:pt x="41" y="5"/>
                    </a:cubicBezTo>
                    <a:cubicBezTo>
                      <a:pt x="41" y="5"/>
                      <a:pt x="41" y="5"/>
                      <a:pt x="41" y="5"/>
                    </a:cubicBezTo>
                    <a:cubicBezTo>
                      <a:pt x="41" y="5"/>
                      <a:pt x="41" y="5"/>
                      <a:pt x="41" y="5"/>
                    </a:cubicBezTo>
                    <a:cubicBezTo>
                      <a:pt x="41" y="5"/>
                      <a:pt x="41" y="5"/>
                      <a:pt x="41" y="5"/>
                    </a:cubicBezTo>
                    <a:cubicBezTo>
                      <a:pt x="40" y="5"/>
                      <a:pt x="40" y="5"/>
                      <a:pt x="40" y="5"/>
                    </a:cubicBezTo>
                    <a:cubicBezTo>
                      <a:pt x="40" y="5"/>
                      <a:pt x="40" y="5"/>
                      <a:pt x="40" y="5"/>
                    </a:cubicBezTo>
                    <a:cubicBezTo>
                      <a:pt x="40" y="5"/>
                      <a:pt x="40" y="5"/>
                      <a:pt x="40" y="5"/>
                    </a:cubicBezTo>
                    <a:cubicBezTo>
                      <a:pt x="40" y="5"/>
                      <a:pt x="40" y="5"/>
                      <a:pt x="40" y="6"/>
                    </a:cubicBezTo>
                    <a:cubicBezTo>
                      <a:pt x="40" y="6"/>
                      <a:pt x="40" y="6"/>
                      <a:pt x="40" y="6"/>
                    </a:cubicBezTo>
                    <a:cubicBezTo>
                      <a:pt x="40" y="6"/>
                      <a:pt x="40" y="6"/>
                      <a:pt x="40" y="6"/>
                    </a:cubicBezTo>
                    <a:cubicBezTo>
                      <a:pt x="40" y="6"/>
                      <a:pt x="40" y="6"/>
                      <a:pt x="40" y="6"/>
                    </a:cubicBezTo>
                    <a:cubicBezTo>
                      <a:pt x="40" y="6"/>
                      <a:pt x="40" y="6"/>
                      <a:pt x="40" y="6"/>
                    </a:cubicBezTo>
                    <a:cubicBezTo>
                      <a:pt x="39" y="6"/>
                      <a:pt x="39" y="6"/>
                      <a:pt x="39" y="6"/>
                    </a:cubicBezTo>
                    <a:cubicBezTo>
                      <a:pt x="39" y="6"/>
                      <a:pt x="39" y="6"/>
                      <a:pt x="39" y="6"/>
                    </a:cubicBezTo>
                    <a:cubicBezTo>
                      <a:pt x="39" y="6"/>
                      <a:pt x="39" y="6"/>
                      <a:pt x="39" y="6"/>
                    </a:cubicBezTo>
                    <a:cubicBezTo>
                      <a:pt x="39" y="6"/>
                      <a:pt x="39" y="6"/>
                      <a:pt x="39" y="6"/>
                    </a:cubicBezTo>
                    <a:cubicBezTo>
                      <a:pt x="39" y="6"/>
                      <a:pt x="39" y="6"/>
                      <a:pt x="39" y="6"/>
                    </a:cubicBezTo>
                    <a:cubicBezTo>
                      <a:pt x="39" y="6"/>
                      <a:pt x="39" y="6"/>
                      <a:pt x="38" y="6"/>
                    </a:cubicBezTo>
                    <a:cubicBezTo>
                      <a:pt x="38" y="6"/>
                      <a:pt x="38" y="6"/>
                      <a:pt x="38" y="6"/>
                    </a:cubicBezTo>
                    <a:cubicBezTo>
                      <a:pt x="38" y="6"/>
                      <a:pt x="38" y="7"/>
                      <a:pt x="38" y="7"/>
                    </a:cubicBezTo>
                    <a:cubicBezTo>
                      <a:pt x="38" y="7"/>
                      <a:pt x="38" y="7"/>
                      <a:pt x="38" y="7"/>
                    </a:cubicBezTo>
                    <a:cubicBezTo>
                      <a:pt x="38" y="7"/>
                      <a:pt x="38" y="7"/>
                      <a:pt x="38" y="7"/>
                    </a:cubicBezTo>
                    <a:cubicBezTo>
                      <a:pt x="37" y="7"/>
                      <a:pt x="37" y="7"/>
                      <a:pt x="37" y="7"/>
                    </a:cubicBezTo>
                    <a:cubicBezTo>
                      <a:pt x="38" y="7"/>
                      <a:pt x="38" y="7"/>
                      <a:pt x="38" y="7"/>
                    </a:cubicBezTo>
                    <a:cubicBezTo>
                      <a:pt x="38" y="8"/>
                      <a:pt x="38" y="8"/>
                      <a:pt x="38" y="8"/>
                    </a:cubicBezTo>
                    <a:cubicBezTo>
                      <a:pt x="39" y="8"/>
                      <a:pt x="39" y="8"/>
                      <a:pt x="39" y="9"/>
                    </a:cubicBezTo>
                    <a:cubicBezTo>
                      <a:pt x="39" y="9"/>
                      <a:pt x="39" y="10"/>
                      <a:pt x="40" y="10"/>
                    </a:cubicBezTo>
                    <a:cubicBezTo>
                      <a:pt x="40" y="10"/>
                      <a:pt x="40" y="10"/>
                      <a:pt x="40" y="10"/>
                    </a:cubicBezTo>
                    <a:cubicBezTo>
                      <a:pt x="40" y="10"/>
                      <a:pt x="40" y="10"/>
                      <a:pt x="40" y="10"/>
                    </a:cubicBezTo>
                    <a:cubicBezTo>
                      <a:pt x="40" y="10"/>
                      <a:pt x="40" y="10"/>
                      <a:pt x="40" y="10"/>
                    </a:cubicBezTo>
                    <a:cubicBezTo>
                      <a:pt x="40" y="10"/>
                      <a:pt x="40" y="10"/>
                      <a:pt x="40" y="10"/>
                    </a:cubicBezTo>
                    <a:cubicBezTo>
                      <a:pt x="40" y="10"/>
                      <a:pt x="40" y="10"/>
                      <a:pt x="40" y="10"/>
                    </a:cubicBezTo>
                    <a:cubicBezTo>
                      <a:pt x="40" y="10"/>
                      <a:pt x="40" y="10"/>
                      <a:pt x="40" y="10"/>
                    </a:cubicBezTo>
                    <a:cubicBezTo>
                      <a:pt x="41" y="10"/>
                      <a:pt x="41" y="10"/>
                      <a:pt x="41" y="10"/>
                    </a:cubicBezTo>
                    <a:cubicBezTo>
                      <a:pt x="41" y="10"/>
                      <a:pt x="41" y="10"/>
                      <a:pt x="41" y="10"/>
                    </a:cubicBezTo>
                    <a:cubicBezTo>
                      <a:pt x="41" y="10"/>
                      <a:pt x="41" y="10"/>
                      <a:pt x="41" y="10"/>
                    </a:cubicBezTo>
                    <a:cubicBezTo>
                      <a:pt x="41" y="10"/>
                      <a:pt x="41" y="10"/>
                      <a:pt x="41" y="9"/>
                    </a:cubicBezTo>
                    <a:cubicBezTo>
                      <a:pt x="41" y="9"/>
                      <a:pt x="41" y="9"/>
                      <a:pt x="41" y="9"/>
                    </a:cubicBezTo>
                    <a:cubicBezTo>
                      <a:pt x="41" y="9"/>
                      <a:pt x="41" y="9"/>
                      <a:pt x="41" y="9"/>
                    </a:cubicBezTo>
                    <a:cubicBezTo>
                      <a:pt x="41" y="9"/>
                      <a:pt x="42" y="9"/>
                      <a:pt x="42" y="9"/>
                    </a:cubicBezTo>
                    <a:cubicBezTo>
                      <a:pt x="42" y="9"/>
                      <a:pt x="42" y="9"/>
                      <a:pt x="42" y="9"/>
                    </a:cubicBezTo>
                    <a:cubicBezTo>
                      <a:pt x="42" y="10"/>
                      <a:pt x="42" y="10"/>
                      <a:pt x="42" y="10"/>
                    </a:cubicBezTo>
                    <a:cubicBezTo>
                      <a:pt x="42" y="10"/>
                      <a:pt x="42" y="10"/>
                      <a:pt x="42" y="10"/>
                    </a:cubicBezTo>
                    <a:cubicBezTo>
                      <a:pt x="42" y="10"/>
                      <a:pt x="42" y="10"/>
                      <a:pt x="42" y="10"/>
                    </a:cubicBezTo>
                    <a:cubicBezTo>
                      <a:pt x="42" y="10"/>
                      <a:pt x="42" y="10"/>
                      <a:pt x="42" y="10"/>
                    </a:cubicBezTo>
                    <a:cubicBezTo>
                      <a:pt x="42" y="10"/>
                      <a:pt x="42" y="10"/>
                      <a:pt x="42" y="10"/>
                    </a:cubicBezTo>
                    <a:cubicBezTo>
                      <a:pt x="42" y="10"/>
                      <a:pt x="42" y="10"/>
                      <a:pt x="42" y="10"/>
                    </a:cubicBezTo>
                    <a:cubicBezTo>
                      <a:pt x="42" y="10"/>
                      <a:pt x="42" y="10"/>
                      <a:pt x="43" y="10"/>
                    </a:cubicBezTo>
                    <a:cubicBezTo>
                      <a:pt x="43" y="10"/>
                      <a:pt x="43" y="10"/>
                      <a:pt x="43" y="10"/>
                    </a:cubicBezTo>
                    <a:cubicBezTo>
                      <a:pt x="43" y="10"/>
                      <a:pt x="43" y="10"/>
                      <a:pt x="43" y="10"/>
                    </a:cubicBezTo>
                    <a:cubicBezTo>
                      <a:pt x="43" y="10"/>
                      <a:pt x="43" y="10"/>
                      <a:pt x="43" y="10"/>
                    </a:cubicBezTo>
                    <a:cubicBezTo>
                      <a:pt x="43" y="10"/>
                      <a:pt x="43" y="10"/>
                      <a:pt x="43" y="10"/>
                    </a:cubicBezTo>
                    <a:cubicBezTo>
                      <a:pt x="43" y="10"/>
                      <a:pt x="43" y="10"/>
                      <a:pt x="43" y="10"/>
                    </a:cubicBezTo>
                    <a:cubicBezTo>
                      <a:pt x="43" y="10"/>
                      <a:pt x="43" y="10"/>
                      <a:pt x="43" y="10"/>
                    </a:cubicBezTo>
                    <a:cubicBezTo>
                      <a:pt x="44" y="11"/>
                      <a:pt x="44" y="11"/>
                      <a:pt x="44" y="11"/>
                    </a:cubicBezTo>
                    <a:cubicBezTo>
                      <a:pt x="44" y="12"/>
                      <a:pt x="44" y="12"/>
                      <a:pt x="44" y="12"/>
                    </a:cubicBezTo>
                    <a:cubicBezTo>
                      <a:pt x="44" y="12"/>
                      <a:pt x="44" y="12"/>
                      <a:pt x="44" y="12"/>
                    </a:cubicBezTo>
                    <a:cubicBezTo>
                      <a:pt x="44" y="12"/>
                      <a:pt x="44" y="12"/>
                      <a:pt x="44" y="12"/>
                    </a:cubicBezTo>
                    <a:cubicBezTo>
                      <a:pt x="44" y="12"/>
                      <a:pt x="44" y="12"/>
                      <a:pt x="44" y="12"/>
                    </a:cubicBezTo>
                    <a:cubicBezTo>
                      <a:pt x="44" y="12"/>
                      <a:pt x="44" y="12"/>
                      <a:pt x="44" y="12"/>
                    </a:cubicBezTo>
                    <a:cubicBezTo>
                      <a:pt x="44" y="12"/>
                      <a:pt x="44" y="12"/>
                      <a:pt x="44" y="12"/>
                    </a:cubicBezTo>
                    <a:cubicBezTo>
                      <a:pt x="45" y="12"/>
                      <a:pt x="45" y="12"/>
                      <a:pt x="45" y="12"/>
                    </a:cubicBezTo>
                    <a:cubicBezTo>
                      <a:pt x="45" y="12"/>
                      <a:pt x="45" y="12"/>
                      <a:pt x="45" y="12"/>
                    </a:cubicBezTo>
                    <a:cubicBezTo>
                      <a:pt x="45" y="12"/>
                      <a:pt x="45" y="12"/>
                      <a:pt x="45" y="12"/>
                    </a:cubicBezTo>
                    <a:cubicBezTo>
                      <a:pt x="45" y="12"/>
                      <a:pt x="45" y="12"/>
                      <a:pt x="45" y="11"/>
                    </a:cubicBezTo>
                    <a:cubicBezTo>
                      <a:pt x="45" y="11"/>
                      <a:pt x="45" y="11"/>
                      <a:pt x="45" y="11"/>
                    </a:cubicBezTo>
                    <a:cubicBezTo>
                      <a:pt x="45" y="11"/>
                      <a:pt x="45" y="11"/>
                      <a:pt x="45" y="11"/>
                    </a:cubicBezTo>
                    <a:cubicBezTo>
                      <a:pt x="45" y="10"/>
                      <a:pt x="45" y="10"/>
                      <a:pt x="45" y="10"/>
                    </a:cubicBezTo>
                    <a:cubicBezTo>
                      <a:pt x="45" y="10"/>
                      <a:pt x="45" y="10"/>
                      <a:pt x="45" y="10"/>
                    </a:cubicBezTo>
                    <a:cubicBezTo>
                      <a:pt x="45" y="10"/>
                      <a:pt x="45" y="10"/>
                      <a:pt x="45" y="10"/>
                    </a:cubicBezTo>
                    <a:cubicBezTo>
                      <a:pt x="44" y="10"/>
                      <a:pt x="44" y="10"/>
                      <a:pt x="44" y="10"/>
                    </a:cubicBezTo>
                    <a:cubicBezTo>
                      <a:pt x="44" y="10"/>
                      <a:pt x="44" y="10"/>
                      <a:pt x="44" y="10"/>
                    </a:cubicBezTo>
                    <a:cubicBezTo>
                      <a:pt x="44" y="10"/>
                      <a:pt x="44" y="10"/>
                      <a:pt x="44" y="10"/>
                    </a:cubicBezTo>
                    <a:cubicBezTo>
                      <a:pt x="44" y="10"/>
                      <a:pt x="44" y="10"/>
                      <a:pt x="44" y="10"/>
                    </a:cubicBezTo>
                    <a:cubicBezTo>
                      <a:pt x="44" y="10"/>
                      <a:pt x="44" y="10"/>
                      <a:pt x="44" y="10"/>
                    </a:cubicBezTo>
                    <a:cubicBezTo>
                      <a:pt x="44" y="10"/>
                      <a:pt x="44" y="10"/>
                      <a:pt x="44" y="10"/>
                    </a:cubicBezTo>
                    <a:cubicBezTo>
                      <a:pt x="44" y="10"/>
                      <a:pt x="44" y="10"/>
                      <a:pt x="44" y="10"/>
                    </a:cubicBezTo>
                    <a:cubicBezTo>
                      <a:pt x="45" y="10"/>
                      <a:pt x="45" y="10"/>
                      <a:pt x="45" y="10"/>
                    </a:cubicBezTo>
                    <a:cubicBezTo>
                      <a:pt x="45" y="10"/>
                      <a:pt x="45" y="10"/>
                      <a:pt x="45" y="10"/>
                    </a:cubicBezTo>
                    <a:cubicBezTo>
                      <a:pt x="45" y="10"/>
                      <a:pt x="45" y="10"/>
                      <a:pt x="45" y="10"/>
                    </a:cubicBezTo>
                    <a:cubicBezTo>
                      <a:pt x="45" y="10"/>
                      <a:pt x="45" y="10"/>
                      <a:pt x="45" y="10"/>
                    </a:cubicBezTo>
                    <a:cubicBezTo>
                      <a:pt x="45" y="10"/>
                      <a:pt x="45" y="10"/>
                      <a:pt x="45" y="10"/>
                    </a:cubicBezTo>
                    <a:cubicBezTo>
                      <a:pt x="45" y="10"/>
                      <a:pt x="45" y="10"/>
                      <a:pt x="45" y="10"/>
                    </a:cubicBezTo>
                    <a:cubicBezTo>
                      <a:pt x="45" y="10"/>
                      <a:pt x="45" y="10"/>
                      <a:pt x="45" y="10"/>
                    </a:cubicBezTo>
                    <a:cubicBezTo>
                      <a:pt x="45" y="10"/>
                      <a:pt x="45" y="10"/>
                      <a:pt x="45" y="10"/>
                    </a:cubicBezTo>
                    <a:cubicBezTo>
                      <a:pt x="45" y="11"/>
                      <a:pt x="45" y="11"/>
                      <a:pt x="45" y="11"/>
                    </a:cubicBezTo>
                    <a:cubicBezTo>
                      <a:pt x="45" y="11"/>
                      <a:pt x="45" y="11"/>
                      <a:pt x="45" y="11"/>
                    </a:cubicBezTo>
                    <a:cubicBezTo>
                      <a:pt x="45" y="11"/>
                      <a:pt x="45" y="11"/>
                      <a:pt x="46" y="11"/>
                    </a:cubicBezTo>
                    <a:cubicBezTo>
                      <a:pt x="46" y="11"/>
                      <a:pt x="46" y="11"/>
                      <a:pt x="46" y="11"/>
                    </a:cubicBezTo>
                    <a:cubicBezTo>
                      <a:pt x="46" y="11"/>
                      <a:pt x="46" y="11"/>
                      <a:pt x="46" y="11"/>
                    </a:cubicBezTo>
                    <a:cubicBezTo>
                      <a:pt x="46" y="11"/>
                      <a:pt x="46" y="11"/>
                      <a:pt x="46" y="11"/>
                    </a:cubicBezTo>
                    <a:cubicBezTo>
                      <a:pt x="46" y="11"/>
                      <a:pt x="46" y="11"/>
                      <a:pt x="46" y="11"/>
                    </a:cubicBezTo>
                    <a:cubicBezTo>
                      <a:pt x="46" y="11"/>
                      <a:pt x="46" y="11"/>
                      <a:pt x="46" y="11"/>
                    </a:cubicBezTo>
                    <a:cubicBezTo>
                      <a:pt x="46" y="11"/>
                      <a:pt x="46" y="11"/>
                      <a:pt x="46" y="11"/>
                    </a:cubicBezTo>
                    <a:cubicBezTo>
                      <a:pt x="46" y="11"/>
                      <a:pt x="46" y="11"/>
                      <a:pt x="46" y="11"/>
                    </a:cubicBezTo>
                    <a:cubicBezTo>
                      <a:pt x="46" y="11"/>
                      <a:pt x="46" y="11"/>
                      <a:pt x="46" y="11"/>
                    </a:cubicBezTo>
                    <a:cubicBezTo>
                      <a:pt x="46" y="10"/>
                      <a:pt x="47" y="10"/>
                      <a:pt x="47" y="10"/>
                    </a:cubicBezTo>
                    <a:cubicBezTo>
                      <a:pt x="47" y="10"/>
                      <a:pt x="46" y="9"/>
                      <a:pt x="46" y="9"/>
                    </a:cubicBezTo>
                    <a:cubicBezTo>
                      <a:pt x="46" y="9"/>
                      <a:pt x="46" y="9"/>
                      <a:pt x="46" y="9"/>
                    </a:cubicBezTo>
                    <a:cubicBezTo>
                      <a:pt x="46" y="9"/>
                      <a:pt x="46" y="9"/>
                      <a:pt x="46" y="9"/>
                    </a:cubicBezTo>
                    <a:cubicBezTo>
                      <a:pt x="46" y="9"/>
                      <a:pt x="46" y="9"/>
                      <a:pt x="46" y="9"/>
                    </a:cubicBezTo>
                    <a:cubicBezTo>
                      <a:pt x="46" y="8"/>
                      <a:pt x="46" y="8"/>
                      <a:pt x="46" y="8"/>
                    </a:cubicBezTo>
                    <a:cubicBezTo>
                      <a:pt x="46" y="8"/>
                      <a:pt x="46" y="8"/>
                      <a:pt x="46" y="8"/>
                    </a:cubicBezTo>
                    <a:cubicBezTo>
                      <a:pt x="46" y="8"/>
                      <a:pt x="46" y="8"/>
                      <a:pt x="46" y="8"/>
                    </a:cubicBezTo>
                    <a:cubicBezTo>
                      <a:pt x="46" y="8"/>
                      <a:pt x="46" y="8"/>
                      <a:pt x="47" y="8"/>
                    </a:cubicBezTo>
                    <a:cubicBezTo>
                      <a:pt x="47" y="8"/>
                      <a:pt x="47" y="9"/>
                      <a:pt x="47" y="9"/>
                    </a:cubicBezTo>
                    <a:cubicBezTo>
                      <a:pt x="47" y="9"/>
                      <a:pt x="47" y="9"/>
                      <a:pt x="47" y="9"/>
                    </a:cubicBezTo>
                    <a:cubicBezTo>
                      <a:pt x="47" y="9"/>
                      <a:pt x="47" y="9"/>
                      <a:pt x="47" y="9"/>
                    </a:cubicBezTo>
                    <a:cubicBezTo>
                      <a:pt x="47" y="9"/>
                      <a:pt x="47" y="9"/>
                      <a:pt x="47" y="9"/>
                    </a:cubicBezTo>
                    <a:cubicBezTo>
                      <a:pt x="47" y="9"/>
                      <a:pt x="47" y="9"/>
                      <a:pt x="47" y="9"/>
                    </a:cubicBezTo>
                    <a:cubicBezTo>
                      <a:pt x="47" y="9"/>
                      <a:pt x="47" y="9"/>
                      <a:pt x="48" y="9"/>
                    </a:cubicBezTo>
                    <a:cubicBezTo>
                      <a:pt x="48" y="9"/>
                      <a:pt x="48" y="9"/>
                      <a:pt x="48" y="9"/>
                    </a:cubicBezTo>
                    <a:cubicBezTo>
                      <a:pt x="48" y="9"/>
                      <a:pt x="48" y="9"/>
                      <a:pt x="48" y="10"/>
                    </a:cubicBezTo>
                    <a:cubicBezTo>
                      <a:pt x="48" y="10"/>
                      <a:pt x="48" y="10"/>
                      <a:pt x="48" y="10"/>
                    </a:cubicBezTo>
                    <a:cubicBezTo>
                      <a:pt x="48" y="10"/>
                      <a:pt x="48" y="10"/>
                      <a:pt x="48" y="10"/>
                    </a:cubicBezTo>
                    <a:cubicBezTo>
                      <a:pt x="47" y="10"/>
                      <a:pt x="47" y="10"/>
                      <a:pt x="47" y="10"/>
                    </a:cubicBezTo>
                    <a:cubicBezTo>
                      <a:pt x="47" y="10"/>
                      <a:pt x="47" y="10"/>
                      <a:pt x="47" y="10"/>
                    </a:cubicBezTo>
                    <a:cubicBezTo>
                      <a:pt x="47" y="10"/>
                      <a:pt x="47" y="10"/>
                      <a:pt x="47" y="10"/>
                    </a:cubicBezTo>
                    <a:cubicBezTo>
                      <a:pt x="47" y="10"/>
                      <a:pt x="47" y="10"/>
                      <a:pt x="47" y="10"/>
                    </a:cubicBezTo>
                    <a:cubicBezTo>
                      <a:pt x="47" y="10"/>
                      <a:pt x="47" y="10"/>
                      <a:pt x="47" y="10"/>
                    </a:cubicBezTo>
                    <a:cubicBezTo>
                      <a:pt x="47" y="10"/>
                      <a:pt x="47" y="10"/>
                      <a:pt x="47" y="10"/>
                    </a:cubicBezTo>
                    <a:cubicBezTo>
                      <a:pt x="47" y="10"/>
                      <a:pt x="47" y="11"/>
                      <a:pt x="47" y="11"/>
                    </a:cubicBezTo>
                    <a:cubicBezTo>
                      <a:pt x="47" y="11"/>
                      <a:pt x="47" y="11"/>
                      <a:pt x="47" y="11"/>
                    </a:cubicBezTo>
                    <a:cubicBezTo>
                      <a:pt x="47" y="11"/>
                      <a:pt x="47" y="11"/>
                      <a:pt x="47" y="11"/>
                    </a:cubicBezTo>
                    <a:cubicBezTo>
                      <a:pt x="48" y="11"/>
                      <a:pt x="48" y="11"/>
                      <a:pt x="48" y="11"/>
                    </a:cubicBezTo>
                    <a:cubicBezTo>
                      <a:pt x="48" y="11"/>
                      <a:pt x="48" y="11"/>
                      <a:pt x="48" y="11"/>
                    </a:cubicBezTo>
                    <a:cubicBezTo>
                      <a:pt x="48" y="11"/>
                      <a:pt x="48" y="12"/>
                      <a:pt x="48" y="12"/>
                    </a:cubicBezTo>
                    <a:cubicBezTo>
                      <a:pt x="48" y="12"/>
                      <a:pt x="48" y="12"/>
                      <a:pt x="48" y="12"/>
                    </a:cubicBezTo>
                    <a:cubicBezTo>
                      <a:pt x="48" y="12"/>
                      <a:pt x="48" y="12"/>
                      <a:pt x="48" y="12"/>
                    </a:cubicBezTo>
                    <a:cubicBezTo>
                      <a:pt x="48" y="12"/>
                      <a:pt x="48" y="12"/>
                      <a:pt x="48" y="12"/>
                    </a:cubicBezTo>
                    <a:cubicBezTo>
                      <a:pt x="48" y="12"/>
                      <a:pt x="48" y="12"/>
                      <a:pt x="48" y="12"/>
                    </a:cubicBezTo>
                    <a:cubicBezTo>
                      <a:pt x="48" y="12"/>
                      <a:pt x="48" y="12"/>
                      <a:pt x="48" y="12"/>
                    </a:cubicBezTo>
                    <a:cubicBezTo>
                      <a:pt x="48" y="12"/>
                      <a:pt x="48" y="12"/>
                      <a:pt x="48"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50" y="12"/>
                      <a:pt x="50" y="12"/>
                    </a:cubicBezTo>
                    <a:cubicBezTo>
                      <a:pt x="50" y="12"/>
                      <a:pt x="50" y="12"/>
                      <a:pt x="50" y="12"/>
                    </a:cubicBezTo>
                    <a:cubicBezTo>
                      <a:pt x="50" y="12"/>
                      <a:pt x="50" y="12"/>
                      <a:pt x="50" y="12"/>
                    </a:cubicBezTo>
                    <a:cubicBezTo>
                      <a:pt x="50" y="13"/>
                      <a:pt x="50" y="13"/>
                      <a:pt x="50" y="13"/>
                    </a:cubicBezTo>
                    <a:cubicBezTo>
                      <a:pt x="50" y="13"/>
                      <a:pt x="50" y="13"/>
                      <a:pt x="50" y="13"/>
                    </a:cubicBezTo>
                    <a:cubicBezTo>
                      <a:pt x="50" y="13"/>
                      <a:pt x="50" y="13"/>
                      <a:pt x="50" y="13"/>
                    </a:cubicBezTo>
                    <a:cubicBezTo>
                      <a:pt x="50" y="13"/>
                      <a:pt x="50" y="13"/>
                      <a:pt x="50" y="13"/>
                    </a:cubicBezTo>
                    <a:cubicBezTo>
                      <a:pt x="50" y="13"/>
                      <a:pt x="50" y="13"/>
                      <a:pt x="50" y="13"/>
                    </a:cubicBezTo>
                    <a:cubicBezTo>
                      <a:pt x="50" y="13"/>
                      <a:pt x="50" y="13"/>
                      <a:pt x="50" y="13"/>
                    </a:cubicBezTo>
                    <a:cubicBezTo>
                      <a:pt x="50" y="13"/>
                      <a:pt x="50" y="13"/>
                      <a:pt x="50" y="13"/>
                    </a:cubicBezTo>
                    <a:cubicBezTo>
                      <a:pt x="50" y="13"/>
                      <a:pt x="50" y="13"/>
                      <a:pt x="50" y="13"/>
                    </a:cubicBezTo>
                    <a:cubicBezTo>
                      <a:pt x="50" y="13"/>
                      <a:pt x="50" y="13"/>
                      <a:pt x="50" y="13"/>
                    </a:cubicBezTo>
                    <a:cubicBezTo>
                      <a:pt x="50" y="13"/>
                      <a:pt x="50" y="14"/>
                      <a:pt x="50" y="14"/>
                    </a:cubicBezTo>
                    <a:cubicBezTo>
                      <a:pt x="50" y="14"/>
                      <a:pt x="50" y="14"/>
                      <a:pt x="50" y="14"/>
                    </a:cubicBezTo>
                    <a:cubicBezTo>
                      <a:pt x="50" y="14"/>
                      <a:pt x="50" y="14"/>
                      <a:pt x="50" y="14"/>
                    </a:cubicBezTo>
                    <a:cubicBezTo>
                      <a:pt x="50" y="14"/>
                      <a:pt x="50" y="14"/>
                      <a:pt x="50" y="14"/>
                    </a:cubicBezTo>
                    <a:cubicBezTo>
                      <a:pt x="50" y="14"/>
                      <a:pt x="50" y="14"/>
                      <a:pt x="50" y="14"/>
                    </a:cubicBezTo>
                    <a:cubicBezTo>
                      <a:pt x="50" y="14"/>
                      <a:pt x="50" y="14"/>
                      <a:pt x="50" y="14"/>
                    </a:cubicBezTo>
                    <a:cubicBezTo>
                      <a:pt x="50" y="14"/>
                      <a:pt x="49" y="14"/>
                      <a:pt x="49" y="14"/>
                    </a:cubicBezTo>
                    <a:cubicBezTo>
                      <a:pt x="49" y="14"/>
                      <a:pt x="49" y="14"/>
                      <a:pt x="49" y="14"/>
                    </a:cubicBezTo>
                    <a:cubicBezTo>
                      <a:pt x="49" y="14"/>
                      <a:pt x="49" y="14"/>
                      <a:pt x="49" y="14"/>
                    </a:cubicBezTo>
                    <a:cubicBezTo>
                      <a:pt x="49" y="14"/>
                      <a:pt x="49" y="14"/>
                      <a:pt x="49" y="14"/>
                    </a:cubicBezTo>
                    <a:cubicBezTo>
                      <a:pt x="49" y="14"/>
                      <a:pt x="49" y="14"/>
                      <a:pt x="49" y="14"/>
                    </a:cubicBezTo>
                    <a:cubicBezTo>
                      <a:pt x="49" y="14"/>
                      <a:pt x="49" y="14"/>
                      <a:pt x="49" y="14"/>
                    </a:cubicBezTo>
                    <a:cubicBezTo>
                      <a:pt x="49" y="14"/>
                      <a:pt x="48" y="14"/>
                      <a:pt x="48" y="14"/>
                    </a:cubicBezTo>
                    <a:cubicBezTo>
                      <a:pt x="48" y="14"/>
                      <a:pt x="48" y="14"/>
                      <a:pt x="48" y="14"/>
                    </a:cubicBezTo>
                    <a:cubicBezTo>
                      <a:pt x="48" y="14"/>
                      <a:pt x="48" y="14"/>
                      <a:pt x="48" y="14"/>
                    </a:cubicBezTo>
                    <a:cubicBezTo>
                      <a:pt x="48" y="14"/>
                      <a:pt x="48" y="14"/>
                      <a:pt x="48" y="14"/>
                    </a:cubicBezTo>
                    <a:cubicBezTo>
                      <a:pt x="48" y="14"/>
                      <a:pt x="48" y="14"/>
                      <a:pt x="48" y="13"/>
                    </a:cubicBezTo>
                    <a:cubicBezTo>
                      <a:pt x="48" y="13"/>
                      <a:pt x="48" y="13"/>
                      <a:pt x="48" y="13"/>
                    </a:cubicBezTo>
                    <a:cubicBezTo>
                      <a:pt x="48" y="13"/>
                      <a:pt x="48" y="13"/>
                      <a:pt x="48" y="13"/>
                    </a:cubicBezTo>
                    <a:cubicBezTo>
                      <a:pt x="48" y="14"/>
                      <a:pt x="48" y="14"/>
                      <a:pt x="48" y="14"/>
                    </a:cubicBezTo>
                    <a:cubicBezTo>
                      <a:pt x="48" y="14"/>
                      <a:pt x="48" y="14"/>
                      <a:pt x="47" y="14"/>
                    </a:cubicBezTo>
                    <a:cubicBezTo>
                      <a:pt x="47" y="14"/>
                      <a:pt x="47" y="14"/>
                      <a:pt x="47" y="14"/>
                    </a:cubicBezTo>
                    <a:cubicBezTo>
                      <a:pt x="47" y="14"/>
                      <a:pt x="47" y="14"/>
                      <a:pt x="47" y="14"/>
                    </a:cubicBezTo>
                    <a:cubicBezTo>
                      <a:pt x="47" y="14"/>
                      <a:pt x="47" y="14"/>
                      <a:pt x="47" y="14"/>
                    </a:cubicBezTo>
                    <a:cubicBezTo>
                      <a:pt x="47" y="14"/>
                      <a:pt x="47" y="14"/>
                      <a:pt x="47" y="14"/>
                    </a:cubicBezTo>
                    <a:cubicBezTo>
                      <a:pt x="47" y="14"/>
                      <a:pt x="47" y="14"/>
                      <a:pt x="47" y="14"/>
                    </a:cubicBezTo>
                    <a:cubicBezTo>
                      <a:pt x="47" y="14"/>
                      <a:pt x="47" y="14"/>
                      <a:pt x="47" y="14"/>
                    </a:cubicBezTo>
                    <a:cubicBezTo>
                      <a:pt x="47" y="14"/>
                      <a:pt x="47" y="14"/>
                      <a:pt x="47" y="14"/>
                    </a:cubicBezTo>
                    <a:cubicBezTo>
                      <a:pt x="47" y="14"/>
                      <a:pt x="47" y="14"/>
                      <a:pt x="47" y="14"/>
                    </a:cubicBezTo>
                    <a:cubicBezTo>
                      <a:pt x="47" y="14"/>
                      <a:pt x="47" y="14"/>
                      <a:pt x="46" y="14"/>
                    </a:cubicBezTo>
                    <a:cubicBezTo>
                      <a:pt x="46" y="14"/>
                      <a:pt x="46" y="14"/>
                      <a:pt x="46" y="14"/>
                    </a:cubicBezTo>
                    <a:cubicBezTo>
                      <a:pt x="46" y="14"/>
                      <a:pt x="46" y="14"/>
                      <a:pt x="46" y="14"/>
                    </a:cubicBezTo>
                    <a:cubicBezTo>
                      <a:pt x="46" y="14"/>
                      <a:pt x="46" y="14"/>
                      <a:pt x="46" y="14"/>
                    </a:cubicBezTo>
                    <a:cubicBezTo>
                      <a:pt x="46" y="14"/>
                      <a:pt x="46" y="14"/>
                      <a:pt x="46" y="14"/>
                    </a:cubicBezTo>
                    <a:cubicBezTo>
                      <a:pt x="46" y="14"/>
                      <a:pt x="46" y="14"/>
                      <a:pt x="46" y="14"/>
                    </a:cubicBezTo>
                    <a:cubicBezTo>
                      <a:pt x="46" y="14"/>
                      <a:pt x="46" y="14"/>
                      <a:pt x="46" y="14"/>
                    </a:cubicBezTo>
                    <a:cubicBezTo>
                      <a:pt x="46" y="14"/>
                      <a:pt x="46" y="14"/>
                      <a:pt x="46" y="14"/>
                    </a:cubicBezTo>
                    <a:cubicBezTo>
                      <a:pt x="46" y="13"/>
                      <a:pt x="46" y="13"/>
                      <a:pt x="46" y="13"/>
                    </a:cubicBezTo>
                    <a:cubicBezTo>
                      <a:pt x="46" y="13"/>
                      <a:pt x="46" y="13"/>
                      <a:pt x="46" y="13"/>
                    </a:cubicBezTo>
                    <a:cubicBezTo>
                      <a:pt x="46" y="13"/>
                      <a:pt x="46" y="13"/>
                      <a:pt x="46" y="13"/>
                    </a:cubicBezTo>
                    <a:cubicBezTo>
                      <a:pt x="46" y="13"/>
                      <a:pt x="46" y="13"/>
                      <a:pt x="46" y="13"/>
                    </a:cubicBezTo>
                    <a:cubicBezTo>
                      <a:pt x="45" y="13"/>
                      <a:pt x="45" y="13"/>
                      <a:pt x="45" y="13"/>
                    </a:cubicBezTo>
                    <a:cubicBezTo>
                      <a:pt x="45" y="13"/>
                      <a:pt x="45" y="13"/>
                      <a:pt x="45" y="13"/>
                    </a:cubicBezTo>
                    <a:cubicBezTo>
                      <a:pt x="45" y="13"/>
                      <a:pt x="45" y="13"/>
                      <a:pt x="45" y="13"/>
                    </a:cubicBezTo>
                    <a:cubicBezTo>
                      <a:pt x="45" y="13"/>
                      <a:pt x="45" y="13"/>
                      <a:pt x="45" y="13"/>
                    </a:cubicBezTo>
                    <a:cubicBezTo>
                      <a:pt x="45" y="13"/>
                      <a:pt x="45" y="13"/>
                      <a:pt x="45" y="13"/>
                    </a:cubicBezTo>
                    <a:cubicBezTo>
                      <a:pt x="45" y="13"/>
                      <a:pt x="45" y="13"/>
                      <a:pt x="45" y="13"/>
                    </a:cubicBezTo>
                    <a:cubicBezTo>
                      <a:pt x="45" y="13"/>
                      <a:pt x="45" y="13"/>
                      <a:pt x="44" y="13"/>
                    </a:cubicBezTo>
                    <a:cubicBezTo>
                      <a:pt x="44" y="13"/>
                      <a:pt x="44" y="13"/>
                      <a:pt x="44" y="13"/>
                    </a:cubicBezTo>
                    <a:cubicBezTo>
                      <a:pt x="44" y="13"/>
                      <a:pt x="44" y="13"/>
                      <a:pt x="44" y="13"/>
                    </a:cubicBezTo>
                    <a:cubicBezTo>
                      <a:pt x="44" y="13"/>
                      <a:pt x="44" y="13"/>
                      <a:pt x="44" y="13"/>
                    </a:cubicBezTo>
                    <a:cubicBezTo>
                      <a:pt x="44" y="13"/>
                      <a:pt x="44" y="13"/>
                      <a:pt x="44" y="13"/>
                    </a:cubicBezTo>
                    <a:cubicBezTo>
                      <a:pt x="44" y="13"/>
                      <a:pt x="44" y="13"/>
                      <a:pt x="44" y="13"/>
                    </a:cubicBezTo>
                    <a:cubicBezTo>
                      <a:pt x="44" y="13"/>
                      <a:pt x="44" y="13"/>
                      <a:pt x="44" y="13"/>
                    </a:cubicBezTo>
                    <a:cubicBezTo>
                      <a:pt x="44" y="13"/>
                      <a:pt x="44" y="13"/>
                      <a:pt x="44" y="12"/>
                    </a:cubicBezTo>
                    <a:cubicBezTo>
                      <a:pt x="44" y="12"/>
                      <a:pt x="44" y="12"/>
                      <a:pt x="44" y="12"/>
                    </a:cubicBezTo>
                    <a:cubicBezTo>
                      <a:pt x="44" y="12"/>
                      <a:pt x="44" y="12"/>
                      <a:pt x="44" y="12"/>
                    </a:cubicBezTo>
                    <a:cubicBezTo>
                      <a:pt x="44" y="12"/>
                      <a:pt x="44" y="12"/>
                      <a:pt x="44" y="12"/>
                    </a:cubicBezTo>
                    <a:cubicBezTo>
                      <a:pt x="44" y="12"/>
                      <a:pt x="44" y="12"/>
                      <a:pt x="44" y="12"/>
                    </a:cubicBezTo>
                    <a:cubicBezTo>
                      <a:pt x="44" y="12"/>
                      <a:pt x="44" y="12"/>
                      <a:pt x="44" y="12"/>
                    </a:cubicBezTo>
                    <a:cubicBezTo>
                      <a:pt x="44" y="12"/>
                      <a:pt x="44" y="12"/>
                      <a:pt x="44" y="12"/>
                    </a:cubicBezTo>
                    <a:cubicBezTo>
                      <a:pt x="44" y="12"/>
                      <a:pt x="44" y="12"/>
                      <a:pt x="44" y="12"/>
                    </a:cubicBezTo>
                    <a:cubicBezTo>
                      <a:pt x="44" y="12"/>
                      <a:pt x="43" y="12"/>
                      <a:pt x="43" y="12"/>
                    </a:cubicBezTo>
                    <a:cubicBezTo>
                      <a:pt x="43" y="12"/>
                      <a:pt x="43" y="12"/>
                      <a:pt x="43" y="12"/>
                    </a:cubicBezTo>
                    <a:cubicBezTo>
                      <a:pt x="43" y="12"/>
                      <a:pt x="43" y="12"/>
                      <a:pt x="43" y="11"/>
                    </a:cubicBezTo>
                    <a:cubicBezTo>
                      <a:pt x="43" y="11"/>
                      <a:pt x="43" y="11"/>
                      <a:pt x="43" y="11"/>
                    </a:cubicBezTo>
                    <a:cubicBezTo>
                      <a:pt x="43" y="11"/>
                      <a:pt x="43" y="11"/>
                      <a:pt x="43" y="11"/>
                    </a:cubicBezTo>
                    <a:cubicBezTo>
                      <a:pt x="43" y="11"/>
                      <a:pt x="43" y="11"/>
                      <a:pt x="43" y="12"/>
                    </a:cubicBezTo>
                    <a:cubicBezTo>
                      <a:pt x="42" y="12"/>
                      <a:pt x="42" y="12"/>
                      <a:pt x="42" y="12"/>
                    </a:cubicBezTo>
                    <a:cubicBezTo>
                      <a:pt x="42" y="12"/>
                      <a:pt x="42" y="12"/>
                      <a:pt x="42" y="12"/>
                    </a:cubicBezTo>
                    <a:cubicBezTo>
                      <a:pt x="42" y="12"/>
                      <a:pt x="42" y="12"/>
                      <a:pt x="42" y="12"/>
                    </a:cubicBezTo>
                    <a:cubicBezTo>
                      <a:pt x="42" y="12"/>
                      <a:pt x="42" y="12"/>
                      <a:pt x="42" y="12"/>
                    </a:cubicBezTo>
                    <a:cubicBezTo>
                      <a:pt x="41" y="12"/>
                      <a:pt x="41" y="12"/>
                      <a:pt x="41" y="12"/>
                    </a:cubicBezTo>
                    <a:cubicBezTo>
                      <a:pt x="41" y="12"/>
                      <a:pt x="41" y="12"/>
                      <a:pt x="41" y="12"/>
                    </a:cubicBezTo>
                    <a:cubicBezTo>
                      <a:pt x="41" y="12"/>
                      <a:pt x="41"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39" y="12"/>
                      <a:pt x="39" y="12"/>
                    </a:cubicBezTo>
                    <a:cubicBezTo>
                      <a:pt x="39" y="12"/>
                      <a:pt x="39" y="12"/>
                      <a:pt x="39" y="12"/>
                    </a:cubicBezTo>
                    <a:cubicBezTo>
                      <a:pt x="39" y="12"/>
                      <a:pt x="39" y="12"/>
                      <a:pt x="39" y="12"/>
                    </a:cubicBezTo>
                    <a:cubicBezTo>
                      <a:pt x="39" y="12"/>
                      <a:pt x="39" y="12"/>
                      <a:pt x="39" y="12"/>
                    </a:cubicBezTo>
                    <a:cubicBezTo>
                      <a:pt x="39" y="12"/>
                      <a:pt x="39" y="12"/>
                      <a:pt x="39" y="12"/>
                    </a:cubicBezTo>
                    <a:cubicBezTo>
                      <a:pt x="39" y="12"/>
                      <a:pt x="39" y="12"/>
                      <a:pt x="39" y="12"/>
                    </a:cubicBezTo>
                    <a:cubicBezTo>
                      <a:pt x="39" y="12"/>
                      <a:pt x="39" y="12"/>
                      <a:pt x="39" y="12"/>
                    </a:cubicBezTo>
                    <a:cubicBezTo>
                      <a:pt x="39" y="12"/>
                      <a:pt x="38" y="12"/>
                      <a:pt x="38" y="12"/>
                    </a:cubicBezTo>
                    <a:cubicBezTo>
                      <a:pt x="38" y="12"/>
                      <a:pt x="38" y="12"/>
                      <a:pt x="38" y="12"/>
                    </a:cubicBezTo>
                    <a:cubicBezTo>
                      <a:pt x="38" y="12"/>
                      <a:pt x="38" y="12"/>
                      <a:pt x="38" y="13"/>
                    </a:cubicBezTo>
                    <a:cubicBezTo>
                      <a:pt x="38" y="13"/>
                      <a:pt x="38" y="13"/>
                      <a:pt x="38" y="13"/>
                    </a:cubicBezTo>
                    <a:cubicBezTo>
                      <a:pt x="38" y="13"/>
                      <a:pt x="38" y="13"/>
                      <a:pt x="38" y="13"/>
                    </a:cubicBezTo>
                    <a:cubicBezTo>
                      <a:pt x="38" y="13"/>
                      <a:pt x="38" y="13"/>
                      <a:pt x="37" y="13"/>
                    </a:cubicBezTo>
                    <a:cubicBezTo>
                      <a:pt x="37" y="13"/>
                      <a:pt x="37" y="13"/>
                      <a:pt x="37" y="13"/>
                    </a:cubicBezTo>
                    <a:cubicBezTo>
                      <a:pt x="37" y="13"/>
                      <a:pt x="37" y="13"/>
                      <a:pt x="37" y="13"/>
                    </a:cubicBezTo>
                    <a:cubicBezTo>
                      <a:pt x="37" y="13"/>
                      <a:pt x="37" y="13"/>
                      <a:pt x="37" y="13"/>
                    </a:cubicBezTo>
                    <a:cubicBezTo>
                      <a:pt x="37" y="13"/>
                      <a:pt x="37" y="13"/>
                      <a:pt x="37" y="13"/>
                    </a:cubicBezTo>
                    <a:cubicBezTo>
                      <a:pt x="37" y="13"/>
                      <a:pt x="37" y="13"/>
                      <a:pt x="37" y="13"/>
                    </a:cubicBezTo>
                    <a:cubicBezTo>
                      <a:pt x="37" y="13"/>
                      <a:pt x="37" y="14"/>
                      <a:pt x="37" y="14"/>
                    </a:cubicBezTo>
                    <a:cubicBezTo>
                      <a:pt x="37" y="14"/>
                      <a:pt x="37" y="14"/>
                      <a:pt x="37" y="14"/>
                    </a:cubicBezTo>
                    <a:cubicBezTo>
                      <a:pt x="37" y="14"/>
                      <a:pt x="37" y="14"/>
                      <a:pt x="37" y="14"/>
                    </a:cubicBezTo>
                    <a:cubicBezTo>
                      <a:pt x="37" y="14"/>
                      <a:pt x="37" y="14"/>
                      <a:pt x="37" y="14"/>
                    </a:cubicBezTo>
                    <a:cubicBezTo>
                      <a:pt x="37" y="14"/>
                      <a:pt x="37" y="14"/>
                      <a:pt x="37" y="14"/>
                    </a:cubicBezTo>
                    <a:cubicBezTo>
                      <a:pt x="37" y="15"/>
                      <a:pt x="37" y="15"/>
                      <a:pt x="37" y="15"/>
                    </a:cubicBezTo>
                    <a:cubicBezTo>
                      <a:pt x="37" y="15"/>
                      <a:pt x="37" y="15"/>
                      <a:pt x="36" y="15"/>
                    </a:cubicBezTo>
                    <a:cubicBezTo>
                      <a:pt x="36" y="15"/>
                      <a:pt x="36" y="15"/>
                      <a:pt x="36" y="15"/>
                    </a:cubicBezTo>
                    <a:cubicBezTo>
                      <a:pt x="36" y="15"/>
                      <a:pt x="36" y="15"/>
                      <a:pt x="36" y="15"/>
                    </a:cubicBezTo>
                    <a:cubicBezTo>
                      <a:pt x="36" y="15"/>
                      <a:pt x="36" y="15"/>
                      <a:pt x="36" y="15"/>
                    </a:cubicBezTo>
                    <a:cubicBezTo>
                      <a:pt x="36" y="15"/>
                      <a:pt x="36" y="15"/>
                      <a:pt x="36" y="15"/>
                    </a:cubicBezTo>
                    <a:cubicBezTo>
                      <a:pt x="36" y="15"/>
                      <a:pt x="36" y="15"/>
                      <a:pt x="36" y="15"/>
                    </a:cubicBezTo>
                    <a:cubicBezTo>
                      <a:pt x="36" y="15"/>
                      <a:pt x="36" y="15"/>
                      <a:pt x="36" y="15"/>
                    </a:cubicBezTo>
                    <a:cubicBezTo>
                      <a:pt x="36" y="15"/>
                      <a:pt x="36" y="15"/>
                      <a:pt x="36" y="15"/>
                    </a:cubicBezTo>
                    <a:cubicBezTo>
                      <a:pt x="36" y="15"/>
                      <a:pt x="36" y="15"/>
                      <a:pt x="36" y="15"/>
                    </a:cubicBezTo>
                    <a:cubicBezTo>
                      <a:pt x="36" y="15"/>
                      <a:pt x="36" y="15"/>
                      <a:pt x="35" y="15"/>
                    </a:cubicBezTo>
                    <a:cubicBezTo>
                      <a:pt x="35" y="15"/>
                      <a:pt x="35" y="15"/>
                      <a:pt x="35" y="15"/>
                    </a:cubicBezTo>
                    <a:cubicBezTo>
                      <a:pt x="35" y="16"/>
                      <a:pt x="35" y="16"/>
                      <a:pt x="35" y="16"/>
                    </a:cubicBezTo>
                    <a:cubicBezTo>
                      <a:pt x="35" y="16"/>
                      <a:pt x="35" y="16"/>
                      <a:pt x="35" y="16"/>
                    </a:cubicBezTo>
                    <a:cubicBezTo>
                      <a:pt x="35" y="16"/>
                      <a:pt x="35" y="16"/>
                      <a:pt x="35" y="16"/>
                    </a:cubicBezTo>
                    <a:cubicBezTo>
                      <a:pt x="35" y="16"/>
                      <a:pt x="35" y="16"/>
                      <a:pt x="35" y="16"/>
                    </a:cubicBezTo>
                    <a:cubicBezTo>
                      <a:pt x="35" y="16"/>
                      <a:pt x="35" y="16"/>
                      <a:pt x="35" y="16"/>
                    </a:cubicBezTo>
                    <a:cubicBezTo>
                      <a:pt x="35" y="17"/>
                      <a:pt x="35" y="17"/>
                      <a:pt x="35" y="17"/>
                    </a:cubicBezTo>
                    <a:cubicBezTo>
                      <a:pt x="35" y="17"/>
                      <a:pt x="35" y="17"/>
                      <a:pt x="35" y="17"/>
                    </a:cubicBezTo>
                    <a:cubicBezTo>
                      <a:pt x="35" y="17"/>
                      <a:pt x="35" y="17"/>
                      <a:pt x="35" y="17"/>
                    </a:cubicBezTo>
                    <a:cubicBezTo>
                      <a:pt x="34" y="17"/>
                      <a:pt x="34" y="17"/>
                      <a:pt x="34" y="17"/>
                    </a:cubicBezTo>
                    <a:cubicBezTo>
                      <a:pt x="34" y="18"/>
                      <a:pt x="34" y="18"/>
                      <a:pt x="34" y="18"/>
                    </a:cubicBezTo>
                    <a:cubicBezTo>
                      <a:pt x="34" y="18"/>
                      <a:pt x="34" y="18"/>
                      <a:pt x="34" y="18"/>
                    </a:cubicBezTo>
                    <a:cubicBezTo>
                      <a:pt x="34" y="18"/>
                      <a:pt x="34" y="18"/>
                      <a:pt x="34" y="18"/>
                    </a:cubicBezTo>
                    <a:cubicBezTo>
                      <a:pt x="34" y="18"/>
                      <a:pt x="34" y="18"/>
                      <a:pt x="34" y="18"/>
                    </a:cubicBezTo>
                    <a:cubicBezTo>
                      <a:pt x="34" y="18"/>
                      <a:pt x="34" y="18"/>
                      <a:pt x="34" y="18"/>
                    </a:cubicBezTo>
                    <a:cubicBezTo>
                      <a:pt x="34" y="19"/>
                      <a:pt x="34" y="19"/>
                      <a:pt x="34" y="19"/>
                    </a:cubicBezTo>
                    <a:cubicBezTo>
                      <a:pt x="34" y="19"/>
                      <a:pt x="34" y="19"/>
                      <a:pt x="34" y="19"/>
                    </a:cubicBezTo>
                    <a:cubicBezTo>
                      <a:pt x="34" y="19"/>
                      <a:pt x="34" y="19"/>
                      <a:pt x="34" y="19"/>
                    </a:cubicBezTo>
                    <a:cubicBezTo>
                      <a:pt x="34" y="19"/>
                      <a:pt x="34" y="19"/>
                      <a:pt x="34" y="19"/>
                    </a:cubicBezTo>
                    <a:cubicBezTo>
                      <a:pt x="34" y="19"/>
                      <a:pt x="34" y="20"/>
                      <a:pt x="34" y="20"/>
                    </a:cubicBezTo>
                    <a:cubicBezTo>
                      <a:pt x="34" y="20"/>
                      <a:pt x="34" y="20"/>
                      <a:pt x="34" y="20"/>
                    </a:cubicBezTo>
                    <a:cubicBezTo>
                      <a:pt x="34" y="20"/>
                      <a:pt x="34" y="20"/>
                      <a:pt x="34" y="20"/>
                    </a:cubicBezTo>
                    <a:cubicBezTo>
                      <a:pt x="34" y="20"/>
                      <a:pt x="34" y="20"/>
                      <a:pt x="34" y="20"/>
                    </a:cubicBezTo>
                    <a:cubicBezTo>
                      <a:pt x="34" y="20"/>
                      <a:pt x="34" y="20"/>
                      <a:pt x="34" y="20"/>
                    </a:cubicBezTo>
                    <a:cubicBezTo>
                      <a:pt x="34" y="20"/>
                      <a:pt x="34" y="20"/>
                      <a:pt x="35" y="20"/>
                    </a:cubicBezTo>
                    <a:cubicBezTo>
                      <a:pt x="35" y="20"/>
                      <a:pt x="35" y="20"/>
                      <a:pt x="35" y="20"/>
                    </a:cubicBezTo>
                    <a:cubicBezTo>
                      <a:pt x="35" y="20"/>
                      <a:pt x="35" y="20"/>
                      <a:pt x="35" y="20"/>
                    </a:cubicBezTo>
                    <a:cubicBezTo>
                      <a:pt x="35" y="20"/>
                      <a:pt x="35" y="20"/>
                      <a:pt x="35" y="20"/>
                    </a:cubicBezTo>
                    <a:cubicBezTo>
                      <a:pt x="35" y="21"/>
                      <a:pt x="35" y="21"/>
                      <a:pt x="35" y="21"/>
                    </a:cubicBezTo>
                    <a:cubicBezTo>
                      <a:pt x="35" y="21"/>
                      <a:pt x="34" y="21"/>
                      <a:pt x="34" y="21"/>
                    </a:cubicBezTo>
                    <a:cubicBezTo>
                      <a:pt x="34" y="21"/>
                      <a:pt x="34" y="21"/>
                      <a:pt x="34" y="22"/>
                    </a:cubicBezTo>
                    <a:cubicBezTo>
                      <a:pt x="34" y="22"/>
                      <a:pt x="34" y="22"/>
                      <a:pt x="34" y="22"/>
                    </a:cubicBezTo>
                    <a:cubicBezTo>
                      <a:pt x="34" y="22"/>
                      <a:pt x="34" y="22"/>
                      <a:pt x="34" y="22"/>
                    </a:cubicBezTo>
                    <a:cubicBezTo>
                      <a:pt x="34" y="22"/>
                      <a:pt x="34" y="22"/>
                      <a:pt x="34" y="22"/>
                    </a:cubicBezTo>
                    <a:cubicBezTo>
                      <a:pt x="34" y="22"/>
                      <a:pt x="34" y="22"/>
                      <a:pt x="34" y="22"/>
                    </a:cubicBezTo>
                    <a:cubicBezTo>
                      <a:pt x="34" y="22"/>
                      <a:pt x="34" y="22"/>
                      <a:pt x="34" y="22"/>
                    </a:cubicBezTo>
                    <a:cubicBezTo>
                      <a:pt x="34" y="22"/>
                      <a:pt x="34" y="22"/>
                      <a:pt x="34" y="22"/>
                    </a:cubicBezTo>
                    <a:cubicBezTo>
                      <a:pt x="34" y="22"/>
                      <a:pt x="34" y="22"/>
                      <a:pt x="35" y="22"/>
                    </a:cubicBezTo>
                    <a:cubicBezTo>
                      <a:pt x="35" y="22"/>
                      <a:pt x="35" y="22"/>
                      <a:pt x="35" y="23"/>
                    </a:cubicBezTo>
                    <a:cubicBezTo>
                      <a:pt x="35" y="23"/>
                      <a:pt x="35" y="23"/>
                      <a:pt x="35" y="23"/>
                    </a:cubicBezTo>
                    <a:cubicBezTo>
                      <a:pt x="35" y="23"/>
                      <a:pt x="35" y="23"/>
                      <a:pt x="35" y="23"/>
                    </a:cubicBezTo>
                    <a:cubicBezTo>
                      <a:pt x="35" y="23"/>
                      <a:pt x="35" y="23"/>
                      <a:pt x="35" y="23"/>
                    </a:cubicBezTo>
                    <a:cubicBezTo>
                      <a:pt x="35" y="23"/>
                      <a:pt x="35" y="23"/>
                      <a:pt x="35" y="23"/>
                    </a:cubicBezTo>
                    <a:cubicBezTo>
                      <a:pt x="35" y="23"/>
                      <a:pt x="35" y="23"/>
                      <a:pt x="35" y="23"/>
                    </a:cubicBezTo>
                    <a:cubicBezTo>
                      <a:pt x="35" y="23"/>
                      <a:pt x="36" y="23"/>
                      <a:pt x="36" y="24"/>
                    </a:cubicBezTo>
                    <a:cubicBezTo>
                      <a:pt x="36" y="24"/>
                      <a:pt x="36" y="24"/>
                      <a:pt x="36" y="24"/>
                    </a:cubicBezTo>
                    <a:cubicBezTo>
                      <a:pt x="36" y="24"/>
                      <a:pt x="36" y="25"/>
                      <a:pt x="36" y="25"/>
                    </a:cubicBezTo>
                    <a:cubicBezTo>
                      <a:pt x="36" y="25"/>
                      <a:pt x="36" y="25"/>
                      <a:pt x="36" y="25"/>
                    </a:cubicBezTo>
                    <a:cubicBezTo>
                      <a:pt x="36" y="25"/>
                      <a:pt x="36" y="25"/>
                      <a:pt x="36" y="25"/>
                    </a:cubicBezTo>
                    <a:cubicBezTo>
                      <a:pt x="36" y="25"/>
                      <a:pt x="36" y="25"/>
                      <a:pt x="36" y="25"/>
                    </a:cubicBezTo>
                    <a:cubicBezTo>
                      <a:pt x="36" y="25"/>
                      <a:pt x="36" y="25"/>
                      <a:pt x="36" y="25"/>
                    </a:cubicBezTo>
                    <a:cubicBezTo>
                      <a:pt x="36" y="25"/>
                      <a:pt x="36" y="25"/>
                      <a:pt x="36" y="25"/>
                    </a:cubicBezTo>
                    <a:cubicBezTo>
                      <a:pt x="37" y="25"/>
                      <a:pt x="37" y="25"/>
                      <a:pt x="37" y="25"/>
                    </a:cubicBezTo>
                    <a:cubicBezTo>
                      <a:pt x="37" y="25"/>
                      <a:pt x="37" y="25"/>
                      <a:pt x="37" y="25"/>
                    </a:cubicBezTo>
                    <a:cubicBezTo>
                      <a:pt x="37" y="25"/>
                      <a:pt x="37" y="26"/>
                      <a:pt x="37" y="26"/>
                    </a:cubicBezTo>
                    <a:cubicBezTo>
                      <a:pt x="37" y="26"/>
                      <a:pt x="37" y="26"/>
                      <a:pt x="38" y="26"/>
                    </a:cubicBezTo>
                    <a:cubicBezTo>
                      <a:pt x="38" y="26"/>
                      <a:pt x="38" y="26"/>
                      <a:pt x="38" y="26"/>
                    </a:cubicBezTo>
                    <a:cubicBezTo>
                      <a:pt x="38" y="26"/>
                      <a:pt x="38" y="26"/>
                      <a:pt x="38" y="26"/>
                    </a:cubicBezTo>
                    <a:cubicBezTo>
                      <a:pt x="38" y="26"/>
                      <a:pt x="38" y="26"/>
                      <a:pt x="38" y="26"/>
                    </a:cubicBezTo>
                    <a:cubicBezTo>
                      <a:pt x="38" y="26"/>
                      <a:pt x="38" y="26"/>
                      <a:pt x="38" y="26"/>
                    </a:cubicBezTo>
                    <a:cubicBezTo>
                      <a:pt x="38" y="26"/>
                      <a:pt x="38" y="26"/>
                      <a:pt x="38" y="26"/>
                    </a:cubicBezTo>
                    <a:cubicBezTo>
                      <a:pt x="38" y="26"/>
                      <a:pt x="38" y="26"/>
                      <a:pt x="38" y="26"/>
                    </a:cubicBezTo>
                    <a:cubicBezTo>
                      <a:pt x="38" y="26"/>
                      <a:pt x="38" y="26"/>
                      <a:pt x="38" y="26"/>
                    </a:cubicBezTo>
                    <a:cubicBezTo>
                      <a:pt x="38" y="27"/>
                      <a:pt x="39" y="27"/>
                      <a:pt x="39" y="27"/>
                    </a:cubicBezTo>
                    <a:cubicBezTo>
                      <a:pt x="39" y="27"/>
                      <a:pt x="39" y="27"/>
                      <a:pt x="39" y="27"/>
                    </a:cubicBezTo>
                    <a:cubicBezTo>
                      <a:pt x="39" y="27"/>
                      <a:pt x="39" y="27"/>
                      <a:pt x="39" y="27"/>
                    </a:cubicBezTo>
                    <a:cubicBezTo>
                      <a:pt x="39" y="27"/>
                      <a:pt x="39" y="27"/>
                      <a:pt x="39" y="27"/>
                    </a:cubicBezTo>
                    <a:cubicBezTo>
                      <a:pt x="39" y="27"/>
                      <a:pt x="39" y="27"/>
                      <a:pt x="39" y="27"/>
                    </a:cubicBezTo>
                    <a:cubicBezTo>
                      <a:pt x="39" y="27"/>
                      <a:pt x="39" y="27"/>
                      <a:pt x="39" y="27"/>
                    </a:cubicBezTo>
                    <a:cubicBezTo>
                      <a:pt x="39" y="27"/>
                      <a:pt x="39" y="27"/>
                      <a:pt x="39" y="27"/>
                    </a:cubicBezTo>
                    <a:cubicBezTo>
                      <a:pt x="39" y="27"/>
                      <a:pt x="40" y="27"/>
                      <a:pt x="40" y="27"/>
                    </a:cubicBezTo>
                    <a:cubicBezTo>
                      <a:pt x="40" y="27"/>
                      <a:pt x="40" y="27"/>
                      <a:pt x="40" y="27"/>
                    </a:cubicBezTo>
                    <a:cubicBezTo>
                      <a:pt x="40" y="27"/>
                      <a:pt x="40" y="27"/>
                      <a:pt x="40" y="27"/>
                    </a:cubicBezTo>
                    <a:cubicBezTo>
                      <a:pt x="40" y="27"/>
                      <a:pt x="40" y="27"/>
                      <a:pt x="40" y="27"/>
                    </a:cubicBezTo>
                    <a:cubicBezTo>
                      <a:pt x="40" y="27"/>
                      <a:pt x="40" y="27"/>
                      <a:pt x="40" y="27"/>
                    </a:cubicBezTo>
                    <a:cubicBezTo>
                      <a:pt x="40" y="27"/>
                      <a:pt x="40" y="27"/>
                      <a:pt x="40" y="27"/>
                    </a:cubicBezTo>
                    <a:cubicBezTo>
                      <a:pt x="40" y="27"/>
                      <a:pt x="40" y="27"/>
                      <a:pt x="40" y="27"/>
                    </a:cubicBezTo>
                    <a:cubicBezTo>
                      <a:pt x="40" y="27"/>
                      <a:pt x="40" y="27"/>
                      <a:pt x="41" y="27"/>
                    </a:cubicBezTo>
                    <a:cubicBezTo>
                      <a:pt x="41" y="27"/>
                      <a:pt x="41" y="27"/>
                      <a:pt x="41" y="27"/>
                    </a:cubicBezTo>
                    <a:cubicBezTo>
                      <a:pt x="41" y="27"/>
                      <a:pt x="41" y="27"/>
                      <a:pt x="41" y="27"/>
                    </a:cubicBezTo>
                    <a:cubicBezTo>
                      <a:pt x="41" y="27"/>
                      <a:pt x="41" y="27"/>
                      <a:pt x="41" y="27"/>
                    </a:cubicBezTo>
                    <a:cubicBezTo>
                      <a:pt x="41" y="27"/>
                      <a:pt x="41" y="27"/>
                      <a:pt x="41" y="27"/>
                    </a:cubicBezTo>
                    <a:cubicBezTo>
                      <a:pt x="41" y="27"/>
                      <a:pt x="41" y="27"/>
                      <a:pt x="41" y="27"/>
                    </a:cubicBezTo>
                    <a:cubicBezTo>
                      <a:pt x="42" y="27"/>
                      <a:pt x="42" y="27"/>
                      <a:pt x="42" y="27"/>
                    </a:cubicBezTo>
                    <a:cubicBezTo>
                      <a:pt x="42" y="27"/>
                      <a:pt x="42" y="27"/>
                      <a:pt x="42" y="27"/>
                    </a:cubicBezTo>
                    <a:cubicBezTo>
                      <a:pt x="42" y="27"/>
                      <a:pt x="42" y="27"/>
                      <a:pt x="42" y="27"/>
                    </a:cubicBezTo>
                    <a:cubicBezTo>
                      <a:pt x="42" y="27"/>
                      <a:pt x="42" y="27"/>
                      <a:pt x="42" y="27"/>
                    </a:cubicBezTo>
                    <a:cubicBezTo>
                      <a:pt x="42" y="27"/>
                      <a:pt x="42" y="27"/>
                      <a:pt x="42" y="27"/>
                    </a:cubicBezTo>
                    <a:cubicBezTo>
                      <a:pt x="42" y="27"/>
                      <a:pt x="42" y="27"/>
                      <a:pt x="42" y="27"/>
                    </a:cubicBezTo>
                    <a:cubicBezTo>
                      <a:pt x="42" y="27"/>
                      <a:pt x="42" y="27"/>
                      <a:pt x="42" y="27"/>
                    </a:cubicBezTo>
                    <a:cubicBezTo>
                      <a:pt x="42" y="27"/>
                      <a:pt x="42" y="27"/>
                      <a:pt x="42" y="27"/>
                    </a:cubicBezTo>
                    <a:cubicBezTo>
                      <a:pt x="42" y="27"/>
                      <a:pt x="42" y="27"/>
                      <a:pt x="42" y="27"/>
                    </a:cubicBezTo>
                    <a:cubicBezTo>
                      <a:pt x="42" y="26"/>
                      <a:pt x="42" y="26"/>
                      <a:pt x="43" y="26"/>
                    </a:cubicBezTo>
                    <a:cubicBezTo>
                      <a:pt x="43" y="26"/>
                      <a:pt x="43" y="26"/>
                      <a:pt x="43" y="26"/>
                    </a:cubicBezTo>
                    <a:cubicBezTo>
                      <a:pt x="43" y="26"/>
                      <a:pt x="43" y="26"/>
                      <a:pt x="43" y="26"/>
                    </a:cubicBezTo>
                    <a:cubicBezTo>
                      <a:pt x="43" y="26"/>
                      <a:pt x="43" y="26"/>
                      <a:pt x="43" y="26"/>
                    </a:cubicBezTo>
                    <a:cubicBezTo>
                      <a:pt x="43" y="26"/>
                      <a:pt x="43" y="26"/>
                      <a:pt x="43" y="26"/>
                    </a:cubicBezTo>
                    <a:cubicBezTo>
                      <a:pt x="44" y="26"/>
                      <a:pt x="44" y="26"/>
                      <a:pt x="44" y="26"/>
                    </a:cubicBezTo>
                    <a:cubicBezTo>
                      <a:pt x="44" y="26"/>
                      <a:pt x="44" y="26"/>
                      <a:pt x="44" y="26"/>
                    </a:cubicBezTo>
                    <a:cubicBezTo>
                      <a:pt x="44" y="26"/>
                      <a:pt x="44" y="26"/>
                      <a:pt x="44" y="26"/>
                    </a:cubicBezTo>
                    <a:cubicBezTo>
                      <a:pt x="45" y="26"/>
                      <a:pt x="45" y="26"/>
                      <a:pt x="45" y="26"/>
                    </a:cubicBezTo>
                    <a:cubicBezTo>
                      <a:pt x="45" y="26"/>
                      <a:pt x="45" y="26"/>
                      <a:pt x="45" y="27"/>
                    </a:cubicBezTo>
                    <a:cubicBezTo>
                      <a:pt x="45" y="27"/>
                      <a:pt x="45" y="27"/>
                      <a:pt x="45" y="27"/>
                    </a:cubicBezTo>
                    <a:cubicBezTo>
                      <a:pt x="45" y="27"/>
                      <a:pt x="45" y="27"/>
                      <a:pt x="45" y="27"/>
                    </a:cubicBezTo>
                    <a:cubicBezTo>
                      <a:pt x="45" y="27"/>
                      <a:pt x="45" y="27"/>
                      <a:pt x="45" y="27"/>
                    </a:cubicBezTo>
                    <a:cubicBezTo>
                      <a:pt x="45" y="27"/>
                      <a:pt x="45" y="27"/>
                      <a:pt x="45" y="27"/>
                    </a:cubicBezTo>
                    <a:cubicBezTo>
                      <a:pt x="45" y="27"/>
                      <a:pt x="45" y="27"/>
                      <a:pt x="45" y="27"/>
                    </a:cubicBezTo>
                    <a:cubicBezTo>
                      <a:pt x="45" y="27"/>
                      <a:pt x="45" y="27"/>
                      <a:pt x="45" y="27"/>
                    </a:cubicBezTo>
                    <a:cubicBezTo>
                      <a:pt x="45" y="27"/>
                      <a:pt x="45" y="27"/>
                      <a:pt x="45" y="27"/>
                    </a:cubicBezTo>
                    <a:cubicBezTo>
                      <a:pt x="45" y="27"/>
                      <a:pt x="45" y="27"/>
                      <a:pt x="45" y="27"/>
                    </a:cubicBezTo>
                    <a:cubicBezTo>
                      <a:pt x="45" y="27"/>
                      <a:pt x="45" y="27"/>
                      <a:pt x="45" y="27"/>
                    </a:cubicBezTo>
                    <a:cubicBezTo>
                      <a:pt x="46" y="27"/>
                      <a:pt x="46" y="27"/>
                      <a:pt x="46" y="27"/>
                    </a:cubicBezTo>
                    <a:cubicBezTo>
                      <a:pt x="46" y="27"/>
                      <a:pt x="46" y="27"/>
                      <a:pt x="46" y="27"/>
                    </a:cubicBezTo>
                    <a:cubicBezTo>
                      <a:pt x="46" y="27"/>
                      <a:pt x="46" y="27"/>
                      <a:pt x="46" y="27"/>
                    </a:cubicBezTo>
                    <a:cubicBezTo>
                      <a:pt x="46" y="27"/>
                      <a:pt x="47" y="28"/>
                      <a:pt x="47" y="28"/>
                    </a:cubicBezTo>
                    <a:cubicBezTo>
                      <a:pt x="47" y="28"/>
                      <a:pt x="46" y="28"/>
                      <a:pt x="46" y="28"/>
                    </a:cubicBezTo>
                    <a:cubicBezTo>
                      <a:pt x="46" y="28"/>
                      <a:pt x="46" y="28"/>
                      <a:pt x="46" y="28"/>
                    </a:cubicBezTo>
                    <a:cubicBezTo>
                      <a:pt x="46" y="28"/>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30"/>
                      <a:pt x="46" y="30"/>
                    </a:cubicBezTo>
                    <a:cubicBezTo>
                      <a:pt x="46" y="30"/>
                      <a:pt x="46" y="30"/>
                      <a:pt x="46" y="30"/>
                    </a:cubicBezTo>
                    <a:cubicBezTo>
                      <a:pt x="46" y="30"/>
                      <a:pt x="46" y="30"/>
                      <a:pt x="46" y="30"/>
                    </a:cubicBezTo>
                    <a:cubicBezTo>
                      <a:pt x="46" y="30"/>
                      <a:pt x="47" y="30"/>
                      <a:pt x="47" y="30"/>
                    </a:cubicBezTo>
                    <a:cubicBezTo>
                      <a:pt x="47" y="30"/>
                      <a:pt x="47" y="30"/>
                      <a:pt x="47" y="30"/>
                    </a:cubicBezTo>
                    <a:cubicBezTo>
                      <a:pt x="47" y="30"/>
                      <a:pt x="47" y="30"/>
                      <a:pt x="47" y="30"/>
                    </a:cubicBezTo>
                    <a:cubicBezTo>
                      <a:pt x="47" y="30"/>
                      <a:pt x="47" y="31"/>
                      <a:pt x="47" y="31"/>
                    </a:cubicBezTo>
                    <a:cubicBezTo>
                      <a:pt x="47" y="31"/>
                      <a:pt x="47" y="31"/>
                      <a:pt x="47" y="31"/>
                    </a:cubicBezTo>
                    <a:cubicBezTo>
                      <a:pt x="47" y="31"/>
                      <a:pt x="47" y="31"/>
                      <a:pt x="47" y="31"/>
                    </a:cubicBezTo>
                    <a:cubicBezTo>
                      <a:pt x="47" y="31"/>
                      <a:pt x="47" y="31"/>
                      <a:pt x="47" y="31"/>
                    </a:cubicBezTo>
                    <a:cubicBezTo>
                      <a:pt x="47" y="31"/>
                      <a:pt x="47" y="31"/>
                      <a:pt x="47" y="31"/>
                    </a:cubicBezTo>
                    <a:cubicBezTo>
                      <a:pt x="47" y="32"/>
                      <a:pt x="47" y="32"/>
                      <a:pt x="48" y="32"/>
                    </a:cubicBezTo>
                    <a:cubicBezTo>
                      <a:pt x="48" y="32"/>
                      <a:pt x="48" y="32"/>
                      <a:pt x="48" y="32"/>
                    </a:cubicBezTo>
                    <a:cubicBezTo>
                      <a:pt x="48" y="32"/>
                      <a:pt x="48" y="32"/>
                      <a:pt x="48" y="32"/>
                    </a:cubicBezTo>
                    <a:cubicBezTo>
                      <a:pt x="48" y="32"/>
                      <a:pt x="48" y="32"/>
                      <a:pt x="48" y="32"/>
                    </a:cubicBezTo>
                    <a:cubicBezTo>
                      <a:pt x="48" y="32"/>
                      <a:pt x="48" y="32"/>
                      <a:pt x="48" y="32"/>
                    </a:cubicBezTo>
                    <a:cubicBezTo>
                      <a:pt x="48" y="32"/>
                      <a:pt x="48" y="32"/>
                      <a:pt x="48" y="32"/>
                    </a:cubicBezTo>
                    <a:cubicBezTo>
                      <a:pt x="48" y="32"/>
                      <a:pt x="48" y="32"/>
                      <a:pt x="48" y="32"/>
                    </a:cubicBezTo>
                    <a:cubicBezTo>
                      <a:pt x="48" y="32"/>
                      <a:pt x="48" y="32"/>
                      <a:pt x="48" y="32"/>
                    </a:cubicBezTo>
                    <a:cubicBezTo>
                      <a:pt x="48" y="32"/>
                      <a:pt x="48" y="32"/>
                      <a:pt x="48" y="32"/>
                    </a:cubicBezTo>
                    <a:cubicBezTo>
                      <a:pt x="48" y="32"/>
                      <a:pt x="48" y="32"/>
                      <a:pt x="48" y="32"/>
                    </a:cubicBezTo>
                    <a:cubicBezTo>
                      <a:pt x="48" y="33"/>
                      <a:pt x="48" y="33"/>
                      <a:pt x="48" y="33"/>
                    </a:cubicBezTo>
                    <a:cubicBezTo>
                      <a:pt x="48" y="33"/>
                      <a:pt x="48" y="33"/>
                      <a:pt x="48" y="33"/>
                    </a:cubicBezTo>
                    <a:cubicBezTo>
                      <a:pt x="48" y="33"/>
                      <a:pt x="48" y="34"/>
                      <a:pt x="48" y="34"/>
                    </a:cubicBezTo>
                    <a:cubicBezTo>
                      <a:pt x="48" y="34"/>
                      <a:pt x="48" y="34"/>
                      <a:pt x="48" y="34"/>
                    </a:cubicBezTo>
                    <a:cubicBezTo>
                      <a:pt x="48" y="34"/>
                      <a:pt x="48" y="34"/>
                      <a:pt x="48" y="34"/>
                    </a:cubicBezTo>
                    <a:cubicBezTo>
                      <a:pt x="48" y="34"/>
                      <a:pt x="48" y="34"/>
                      <a:pt x="48" y="34"/>
                    </a:cubicBezTo>
                    <a:cubicBezTo>
                      <a:pt x="48" y="34"/>
                      <a:pt x="48" y="34"/>
                      <a:pt x="48" y="34"/>
                    </a:cubicBezTo>
                    <a:cubicBezTo>
                      <a:pt x="48" y="34"/>
                      <a:pt x="48" y="35"/>
                      <a:pt x="48" y="35"/>
                    </a:cubicBezTo>
                    <a:cubicBezTo>
                      <a:pt x="48" y="35"/>
                      <a:pt x="48" y="35"/>
                      <a:pt x="48" y="35"/>
                    </a:cubicBezTo>
                    <a:cubicBezTo>
                      <a:pt x="48" y="35"/>
                      <a:pt x="48" y="35"/>
                      <a:pt x="48" y="35"/>
                    </a:cubicBezTo>
                    <a:cubicBezTo>
                      <a:pt x="48" y="35"/>
                      <a:pt x="48" y="35"/>
                      <a:pt x="48" y="35"/>
                    </a:cubicBezTo>
                    <a:cubicBezTo>
                      <a:pt x="48" y="35"/>
                      <a:pt x="48" y="35"/>
                      <a:pt x="48" y="35"/>
                    </a:cubicBezTo>
                    <a:cubicBezTo>
                      <a:pt x="47" y="35"/>
                      <a:pt x="47" y="35"/>
                      <a:pt x="47" y="35"/>
                    </a:cubicBezTo>
                    <a:cubicBezTo>
                      <a:pt x="47" y="35"/>
                      <a:pt x="47" y="35"/>
                      <a:pt x="47" y="36"/>
                    </a:cubicBezTo>
                    <a:cubicBezTo>
                      <a:pt x="47" y="36"/>
                      <a:pt x="47" y="36"/>
                      <a:pt x="47" y="36"/>
                    </a:cubicBezTo>
                    <a:cubicBezTo>
                      <a:pt x="47" y="36"/>
                      <a:pt x="47" y="36"/>
                      <a:pt x="47" y="36"/>
                    </a:cubicBezTo>
                    <a:cubicBezTo>
                      <a:pt x="47" y="36"/>
                      <a:pt x="47" y="36"/>
                      <a:pt x="47" y="36"/>
                    </a:cubicBezTo>
                    <a:cubicBezTo>
                      <a:pt x="47" y="37"/>
                      <a:pt x="47" y="37"/>
                      <a:pt x="47" y="37"/>
                    </a:cubicBezTo>
                    <a:cubicBezTo>
                      <a:pt x="47" y="37"/>
                      <a:pt x="47" y="37"/>
                      <a:pt x="47" y="37"/>
                    </a:cubicBezTo>
                    <a:cubicBezTo>
                      <a:pt x="47" y="37"/>
                      <a:pt x="47" y="37"/>
                      <a:pt x="47" y="37"/>
                    </a:cubicBezTo>
                    <a:cubicBezTo>
                      <a:pt x="47" y="37"/>
                      <a:pt x="47" y="37"/>
                      <a:pt x="47" y="37"/>
                    </a:cubicBezTo>
                    <a:cubicBezTo>
                      <a:pt x="47" y="37"/>
                      <a:pt x="47" y="37"/>
                      <a:pt x="47" y="37"/>
                    </a:cubicBezTo>
                    <a:cubicBezTo>
                      <a:pt x="47" y="37"/>
                      <a:pt x="47" y="37"/>
                      <a:pt x="47" y="37"/>
                    </a:cubicBezTo>
                    <a:cubicBezTo>
                      <a:pt x="47" y="37"/>
                      <a:pt x="47" y="37"/>
                      <a:pt x="47" y="37"/>
                    </a:cubicBezTo>
                    <a:cubicBezTo>
                      <a:pt x="46" y="37"/>
                      <a:pt x="46" y="37"/>
                      <a:pt x="46" y="37"/>
                    </a:cubicBezTo>
                    <a:cubicBezTo>
                      <a:pt x="46" y="37"/>
                      <a:pt x="46" y="37"/>
                      <a:pt x="46" y="37"/>
                    </a:cubicBezTo>
                    <a:cubicBezTo>
                      <a:pt x="46" y="37"/>
                      <a:pt x="46" y="37"/>
                      <a:pt x="46" y="37"/>
                    </a:cubicBezTo>
                    <a:cubicBezTo>
                      <a:pt x="46" y="37"/>
                      <a:pt x="46" y="37"/>
                      <a:pt x="46" y="37"/>
                    </a:cubicBezTo>
                    <a:cubicBezTo>
                      <a:pt x="46" y="40"/>
                      <a:pt x="46" y="40"/>
                      <a:pt x="46" y="40"/>
                    </a:cubicBezTo>
                    <a:cubicBezTo>
                      <a:pt x="46" y="40"/>
                      <a:pt x="46" y="40"/>
                      <a:pt x="46" y="40"/>
                    </a:cubicBezTo>
                    <a:cubicBezTo>
                      <a:pt x="46" y="40"/>
                      <a:pt x="46" y="40"/>
                      <a:pt x="46" y="40"/>
                    </a:cubicBezTo>
                    <a:cubicBezTo>
                      <a:pt x="46" y="40"/>
                      <a:pt x="46" y="40"/>
                      <a:pt x="46" y="40"/>
                    </a:cubicBezTo>
                    <a:cubicBezTo>
                      <a:pt x="46" y="40"/>
                      <a:pt x="46" y="40"/>
                      <a:pt x="46" y="40"/>
                    </a:cubicBezTo>
                    <a:cubicBezTo>
                      <a:pt x="46" y="40"/>
                      <a:pt x="46" y="40"/>
                      <a:pt x="46" y="40"/>
                    </a:cubicBezTo>
                    <a:cubicBezTo>
                      <a:pt x="46" y="40"/>
                      <a:pt x="46" y="40"/>
                      <a:pt x="46" y="40"/>
                    </a:cubicBezTo>
                    <a:cubicBezTo>
                      <a:pt x="46" y="40"/>
                      <a:pt x="47" y="40"/>
                      <a:pt x="47" y="40"/>
                    </a:cubicBezTo>
                    <a:cubicBezTo>
                      <a:pt x="47" y="40"/>
                      <a:pt x="47" y="40"/>
                      <a:pt x="47" y="40"/>
                    </a:cubicBezTo>
                    <a:cubicBezTo>
                      <a:pt x="47" y="40"/>
                      <a:pt x="47" y="40"/>
                      <a:pt x="47" y="40"/>
                    </a:cubicBezTo>
                    <a:cubicBezTo>
                      <a:pt x="47" y="40"/>
                      <a:pt x="47" y="40"/>
                      <a:pt x="47" y="40"/>
                    </a:cubicBezTo>
                    <a:cubicBezTo>
                      <a:pt x="47" y="40"/>
                      <a:pt x="47" y="40"/>
                      <a:pt x="47" y="40"/>
                    </a:cubicBezTo>
                    <a:cubicBezTo>
                      <a:pt x="47" y="40"/>
                      <a:pt x="47" y="40"/>
                      <a:pt x="47" y="40"/>
                    </a:cubicBezTo>
                    <a:cubicBezTo>
                      <a:pt x="47" y="40"/>
                      <a:pt x="47" y="41"/>
                      <a:pt x="47" y="41"/>
                    </a:cubicBezTo>
                    <a:cubicBezTo>
                      <a:pt x="47" y="41"/>
                      <a:pt x="47" y="41"/>
                      <a:pt x="47" y="41"/>
                    </a:cubicBezTo>
                    <a:cubicBezTo>
                      <a:pt x="47" y="41"/>
                      <a:pt x="47" y="41"/>
                      <a:pt x="47" y="41"/>
                    </a:cubicBezTo>
                    <a:cubicBezTo>
                      <a:pt x="46" y="41"/>
                      <a:pt x="46" y="41"/>
                      <a:pt x="46" y="41"/>
                    </a:cubicBezTo>
                    <a:cubicBezTo>
                      <a:pt x="46" y="43"/>
                      <a:pt x="46" y="43"/>
                      <a:pt x="46" y="43"/>
                    </a:cubicBezTo>
                    <a:cubicBezTo>
                      <a:pt x="47" y="43"/>
                      <a:pt x="47" y="43"/>
                      <a:pt x="47" y="43"/>
                    </a:cubicBezTo>
                    <a:cubicBezTo>
                      <a:pt x="47" y="43"/>
                      <a:pt x="47" y="43"/>
                      <a:pt x="47" y="44"/>
                    </a:cubicBezTo>
                    <a:cubicBezTo>
                      <a:pt x="47" y="44"/>
                      <a:pt x="47" y="44"/>
                      <a:pt x="47" y="44"/>
                    </a:cubicBezTo>
                    <a:cubicBezTo>
                      <a:pt x="47" y="44"/>
                      <a:pt x="47" y="44"/>
                      <a:pt x="47" y="44"/>
                    </a:cubicBezTo>
                    <a:cubicBezTo>
                      <a:pt x="47" y="44"/>
                      <a:pt x="47" y="45"/>
                      <a:pt x="47" y="45"/>
                    </a:cubicBezTo>
                    <a:cubicBezTo>
                      <a:pt x="47" y="45"/>
                      <a:pt x="47" y="45"/>
                      <a:pt x="46" y="45"/>
                    </a:cubicBezTo>
                    <a:cubicBezTo>
                      <a:pt x="46" y="45"/>
                      <a:pt x="46" y="45"/>
                      <a:pt x="46" y="45"/>
                    </a:cubicBezTo>
                    <a:cubicBezTo>
                      <a:pt x="46" y="45"/>
                      <a:pt x="46" y="45"/>
                      <a:pt x="46" y="45"/>
                    </a:cubicBezTo>
                    <a:cubicBezTo>
                      <a:pt x="46" y="45"/>
                      <a:pt x="46" y="45"/>
                      <a:pt x="46" y="45"/>
                    </a:cubicBezTo>
                    <a:cubicBezTo>
                      <a:pt x="46" y="45"/>
                      <a:pt x="46" y="45"/>
                      <a:pt x="46" y="46"/>
                    </a:cubicBezTo>
                    <a:cubicBezTo>
                      <a:pt x="46" y="46"/>
                      <a:pt x="46" y="46"/>
                      <a:pt x="46" y="46"/>
                    </a:cubicBezTo>
                    <a:cubicBezTo>
                      <a:pt x="46" y="46"/>
                      <a:pt x="46" y="46"/>
                      <a:pt x="46" y="46"/>
                    </a:cubicBezTo>
                    <a:cubicBezTo>
                      <a:pt x="46" y="46"/>
                      <a:pt x="47" y="46"/>
                      <a:pt x="47" y="46"/>
                    </a:cubicBezTo>
                    <a:cubicBezTo>
                      <a:pt x="47" y="46"/>
                      <a:pt x="47" y="46"/>
                      <a:pt x="47" y="46"/>
                    </a:cubicBezTo>
                    <a:cubicBezTo>
                      <a:pt x="47" y="46"/>
                      <a:pt x="47" y="46"/>
                      <a:pt x="47" y="46"/>
                    </a:cubicBezTo>
                    <a:cubicBezTo>
                      <a:pt x="47" y="46"/>
                      <a:pt x="48" y="46"/>
                      <a:pt x="48" y="46"/>
                    </a:cubicBezTo>
                    <a:cubicBezTo>
                      <a:pt x="48" y="46"/>
                      <a:pt x="48" y="46"/>
                      <a:pt x="49" y="45"/>
                    </a:cubicBezTo>
                    <a:cubicBezTo>
                      <a:pt x="49" y="45"/>
                      <a:pt x="49" y="45"/>
                      <a:pt x="49" y="45"/>
                    </a:cubicBezTo>
                    <a:cubicBezTo>
                      <a:pt x="49" y="45"/>
                      <a:pt x="49" y="45"/>
                      <a:pt x="49" y="45"/>
                    </a:cubicBezTo>
                    <a:cubicBezTo>
                      <a:pt x="49" y="45"/>
                      <a:pt x="49" y="45"/>
                      <a:pt x="49" y="45"/>
                    </a:cubicBezTo>
                    <a:cubicBezTo>
                      <a:pt x="49" y="45"/>
                      <a:pt x="49" y="45"/>
                      <a:pt x="49" y="45"/>
                    </a:cubicBezTo>
                    <a:cubicBezTo>
                      <a:pt x="49" y="45"/>
                      <a:pt x="49" y="45"/>
                      <a:pt x="49" y="45"/>
                    </a:cubicBezTo>
                    <a:cubicBezTo>
                      <a:pt x="49" y="45"/>
                      <a:pt x="49" y="45"/>
                      <a:pt x="50" y="45"/>
                    </a:cubicBezTo>
                    <a:cubicBezTo>
                      <a:pt x="50" y="45"/>
                      <a:pt x="50" y="45"/>
                      <a:pt x="50" y="45"/>
                    </a:cubicBezTo>
                    <a:cubicBezTo>
                      <a:pt x="50" y="45"/>
                      <a:pt x="50" y="45"/>
                      <a:pt x="50" y="45"/>
                    </a:cubicBezTo>
                    <a:cubicBezTo>
                      <a:pt x="50" y="44"/>
                      <a:pt x="50" y="44"/>
                      <a:pt x="50" y="44"/>
                    </a:cubicBezTo>
                    <a:cubicBezTo>
                      <a:pt x="50" y="44"/>
                      <a:pt x="50" y="44"/>
                      <a:pt x="51" y="44"/>
                    </a:cubicBezTo>
                    <a:cubicBezTo>
                      <a:pt x="51" y="44"/>
                      <a:pt x="51" y="44"/>
                      <a:pt x="51" y="44"/>
                    </a:cubicBezTo>
                    <a:cubicBezTo>
                      <a:pt x="51" y="44"/>
                      <a:pt x="51" y="44"/>
                      <a:pt x="51" y="44"/>
                    </a:cubicBezTo>
                    <a:cubicBezTo>
                      <a:pt x="51" y="44"/>
                      <a:pt x="51" y="44"/>
                      <a:pt x="51" y="44"/>
                    </a:cubicBezTo>
                    <a:cubicBezTo>
                      <a:pt x="51" y="44"/>
                      <a:pt x="51" y="44"/>
                      <a:pt x="51" y="44"/>
                    </a:cubicBezTo>
                    <a:cubicBezTo>
                      <a:pt x="52" y="44"/>
                      <a:pt x="52" y="43"/>
                      <a:pt x="52" y="43"/>
                    </a:cubicBezTo>
                    <a:cubicBezTo>
                      <a:pt x="52" y="43"/>
                      <a:pt x="52" y="43"/>
                      <a:pt x="52" y="43"/>
                    </a:cubicBezTo>
                    <a:cubicBezTo>
                      <a:pt x="52" y="43"/>
                      <a:pt x="52" y="43"/>
                      <a:pt x="52" y="43"/>
                    </a:cubicBezTo>
                    <a:cubicBezTo>
                      <a:pt x="52" y="43"/>
                      <a:pt x="52" y="43"/>
                      <a:pt x="52" y="43"/>
                    </a:cubicBezTo>
                    <a:cubicBezTo>
                      <a:pt x="52" y="42"/>
                      <a:pt x="52" y="42"/>
                      <a:pt x="52" y="42"/>
                    </a:cubicBezTo>
                    <a:cubicBezTo>
                      <a:pt x="52" y="42"/>
                      <a:pt x="51" y="42"/>
                      <a:pt x="51" y="42"/>
                    </a:cubicBezTo>
                    <a:cubicBezTo>
                      <a:pt x="51" y="42"/>
                      <a:pt x="51" y="42"/>
                      <a:pt x="52" y="42"/>
                    </a:cubicBezTo>
                    <a:cubicBezTo>
                      <a:pt x="52" y="42"/>
                      <a:pt x="52" y="42"/>
                      <a:pt x="52" y="42"/>
                    </a:cubicBezTo>
                    <a:cubicBezTo>
                      <a:pt x="52" y="42"/>
                      <a:pt x="52" y="42"/>
                      <a:pt x="52" y="42"/>
                    </a:cubicBezTo>
                    <a:cubicBezTo>
                      <a:pt x="52" y="42"/>
                      <a:pt x="52" y="42"/>
                      <a:pt x="52" y="42"/>
                    </a:cubicBezTo>
                    <a:cubicBezTo>
                      <a:pt x="52" y="42"/>
                      <a:pt x="52" y="42"/>
                      <a:pt x="52" y="42"/>
                    </a:cubicBezTo>
                    <a:cubicBezTo>
                      <a:pt x="52" y="42"/>
                      <a:pt x="52" y="42"/>
                      <a:pt x="52" y="42"/>
                    </a:cubicBezTo>
                    <a:cubicBezTo>
                      <a:pt x="52" y="42"/>
                      <a:pt x="52" y="42"/>
                      <a:pt x="52" y="42"/>
                    </a:cubicBezTo>
                    <a:cubicBezTo>
                      <a:pt x="52" y="42"/>
                      <a:pt x="52" y="42"/>
                      <a:pt x="52" y="42"/>
                    </a:cubicBezTo>
                    <a:cubicBezTo>
                      <a:pt x="52" y="41"/>
                      <a:pt x="52" y="41"/>
                      <a:pt x="52" y="41"/>
                    </a:cubicBezTo>
                    <a:cubicBezTo>
                      <a:pt x="52" y="41"/>
                      <a:pt x="52" y="41"/>
                      <a:pt x="52" y="41"/>
                    </a:cubicBezTo>
                    <a:cubicBezTo>
                      <a:pt x="52" y="41"/>
                      <a:pt x="52" y="41"/>
                      <a:pt x="52" y="41"/>
                    </a:cubicBezTo>
                    <a:cubicBezTo>
                      <a:pt x="52" y="41"/>
                      <a:pt x="52" y="41"/>
                      <a:pt x="52" y="41"/>
                    </a:cubicBezTo>
                    <a:cubicBezTo>
                      <a:pt x="52" y="41"/>
                      <a:pt x="52" y="41"/>
                      <a:pt x="52" y="41"/>
                    </a:cubicBezTo>
                    <a:cubicBezTo>
                      <a:pt x="52" y="41"/>
                      <a:pt x="53" y="41"/>
                      <a:pt x="53" y="41"/>
                    </a:cubicBezTo>
                    <a:cubicBezTo>
                      <a:pt x="53" y="41"/>
                      <a:pt x="53" y="40"/>
                      <a:pt x="53" y="40"/>
                    </a:cubicBezTo>
                    <a:cubicBezTo>
                      <a:pt x="53" y="40"/>
                      <a:pt x="53" y="40"/>
                      <a:pt x="53" y="40"/>
                    </a:cubicBezTo>
                    <a:cubicBezTo>
                      <a:pt x="53" y="40"/>
                      <a:pt x="53" y="40"/>
                      <a:pt x="53" y="40"/>
                    </a:cubicBezTo>
                    <a:cubicBezTo>
                      <a:pt x="53" y="40"/>
                      <a:pt x="53" y="40"/>
                      <a:pt x="53" y="40"/>
                    </a:cubicBezTo>
                    <a:cubicBezTo>
                      <a:pt x="53" y="40"/>
                      <a:pt x="53" y="40"/>
                      <a:pt x="53" y="40"/>
                    </a:cubicBezTo>
                    <a:cubicBezTo>
                      <a:pt x="53" y="39"/>
                      <a:pt x="53" y="39"/>
                      <a:pt x="53" y="39"/>
                    </a:cubicBezTo>
                    <a:cubicBezTo>
                      <a:pt x="53" y="39"/>
                      <a:pt x="53" y="39"/>
                      <a:pt x="53" y="39"/>
                    </a:cubicBezTo>
                    <a:cubicBezTo>
                      <a:pt x="53" y="39"/>
                      <a:pt x="53" y="39"/>
                      <a:pt x="53" y="39"/>
                    </a:cubicBezTo>
                    <a:cubicBezTo>
                      <a:pt x="53" y="39"/>
                      <a:pt x="53" y="39"/>
                      <a:pt x="53" y="39"/>
                    </a:cubicBezTo>
                    <a:cubicBezTo>
                      <a:pt x="53" y="39"/>
                      <a:pt x="54" y="39"/>
                      <a:pt x="54" y="39"/>
                    </a:cubicBezTo>
                    <a:cubicBezTo>
                      <a:pt x="54" y="39"/>
                      <a:pt x="54" y="38"/>
                      <a:pt x="54" y="38"/>
                    </a:cubicBezTo>
                    <a:cubicBezTo>
                      <a:pt x="54" y="38"/>
                      <a:pt x="54" y="38"/>
                      <a:pt x="54" y="38"/>
                    </a:cubicBezTo>
                    <a:cubicBezTo>
                      <a:pt x="54" y="38"/>
                      <a:pt x="54" y="38"/>
                      <a:pt x="54" y="38"/>
                    </a:cubicBezTo>
                    <a:cubicBezTo>
                      <a:pt x="54" y="38"/>
                      <a:pt x="54" y="38"/>
                      <a:pt x="54" y="38"/>
                    </a:cubicBezTo>
                    <a:cubicBezTo>
                      <a:pt x="54" y="37"/>
                      <a:pt x="54" y="37"/>
                      <a:pt x="55" y="37"/>
                    </a:cubicBezTo>
                    <a:cubicBezTo>
                      <a:pt x="55" y="37"/>
                      <a:pt x="55" y="37"/>
                      <a:pt x="55" y="37"/>
                    </a:cubicBezTo>
                    <a:cubicBezTo>
                      <a:pt x="55" y="37"/>
                      <a:pt x="55" y="37"/>
                      <a:pt x="55" y="37"/>
                    </a:cubicBezTo>
                    <a:cubicBezTo>
                      <a:pt x="55" y="36"/>
                      <a:pt x="55" y="36"/>
                      <a:pt x="55" y="36"/>
                    </a:cubicBezTo>
                    <a:cubicBezTo>
                      <a:pt x="55" y="36"/>
                      <a:pt x="55" y="36"/>
                      <a:pt x="55" y="36"/>
                    </a:cubicBezTo>
                    <a:cubicBezTo>
                      <a:pt x="55" y="36"/>
                      <a:pt x="55" y="35"/>
                      <a:pt x="55" y="35"/>
                    </a:cubicBezTo>
                    <a:cubicBezTo>
                      <a:pt x="55" y="35"/>
                      <a:pt x="55" y="35"/>
                      <a:pt x="55" y="35"/>
                    </a:cubicBezTo>
                    <a:cubicBezTo>
                      <a:pt x="55" y="35"/>
                      <a:pt x="55" y="34"/>
                      <a:pt x="55" y="34"/>
                    </a:cubicBezTo>
                    <a:cubicBezTo>
                      <a:pt x="55" y="34"/>
                      <a:pt x="55" y="34"/>
                      <a:pt x="55" y="34"/>
                    </a:cubicBezTo>
                    <a:cubicBezTo>
                      <a:pt x="55" y="34"/>
                      <a:pt x="55" y="34"/>
                      <a:pt x="55" y="34"/>
                    </a:cubicBezTo>
                    <a:cubicBezTo>
                      <a:pt x="55" y="34"/>
                      <a:pt x="55" y="34"/>
                      <a:pt x="55" y="34"/>
                    </a:cubicBezTo>
                    <a:cubicBezTo>
                      <a:pt x="55" y="34"/>
                      <a:pt x="55" y="34"/>
                      <a:pt x="55" y="34"/>
                    </a:cubicBezTo>
                    <a:cubicBezTo>
                      <a:pt x="55" y="34"/>
                      <a:pt x="55" y="34"/>
                      <a:pt x="55" y="34"/>
                    </a:cubicBezTo>
                    <a:cubicBezTo>
                      <a:pt x="56" y="34"/>
                      <a:pt x="56" y="34"/>
                      <a:pt x="56" y="34"/>
                    </a:cubicBezTo>
                    <a:cubicBezTo>
                      <a:pt x="56" y="34"/>
                      <a:pt x="56" y="34"/>
                      <a:pt x="56" y="34"/>
                    </a:cubicBezTo>
                    <a:cubicBezTo>
                      <a:pt x="56" y="34"/>
                      <a:pt x="56" y="33"/>
                      <a:pt x="56" y="33"/>
                    </a:cubicBezTo>
                    <a:cubicBezTo>
                      <a:pt x="56" y="32"/>
                      <a:pt x="56" y="32"/>
                      <a:pt x="56" y="32"/>
                    </a:cubicBezTo>
                    <a:cubicBezTo>
                      <a:pt x="56" y="31"/>
                      <a:pt x="56" y="31"/>
                      <a:pt x="56" y="31"/>
                    </a:cubicBezTo>
                    <a:cubicBezTo>
                      <a:pt x="56" y="31"/>
                      <a:pt x="56" y="31"/>
                      <a:pt x="56" y="31"/>
                    </a:cubicBezTo>
                    <a:cubicBezTo>
                      <a:pt x="56" y="30"/>
                      <a:pt x="56" y="30"/>
                      <a:pt x="56" y="30"/>
                    </a:cubicBezTo>
                    <a:cubicBezTo>
                      <a:pt x="56" y="30"/>
                      <a:pt x="56" y="30"/>
                      <a:pt x="56" y="30"/>
                    </a:cubicBezTo>
                    <a:cubicBezTo>
                      <a:pt x="56" y="30"/>
                      <a:pt x="56" y="30"/>
                      <a:pt x="56" y="30"/>
                    </a:cubicBezTo>
                    <a:cubicBezTo>
                      <a:pt x="56" y="30"/>
                      <a:pt x="56" y="30"/>
                      <a:pt x="56" y="30"/>
                    </a:cubicBezTo>
                    <a:cubicBezTo>
                      <a:pt x="56" y="30"/>
                      <a:pt x="56" y="30"/>
                      <a:pt x="56" y="30"/>
                    </a:cubicBezTo>
                    <a:cubicBezTo>
                      <a:pt x="56" y="30"/>
                      <a:pt x="56" y="30"/>
                      <a:pt x="56" y="30"/>
                    </a:cubicBezTo>
                    <a:cubicBezTo>
                      <a:pt x="56" y="30"/>
                      <a:pt x="56" y="30"/>
                      <a:pt x="56" y="30"/>
                    </a:cubicBezTo>
                    <a:cubicBezTo>
                      <a:pt x="56" y="30"/>
                      <a:pt x="56" y="30"/>
                      <a:pt x="56" y="30"/>
                    </a:cubicBezTo>
                    <a:cubicBezTo>
                      <a:pt x="56" y="30"/>
                      <a:pt x="56" y="30"/>
                      <a:pt x="56" y="30"/>
                    </a:cubicBezTo>
                    <a:cubicBezTo>
                      <a:pt x="56" y="30"/>
                      <a:pt x="56" y="30"/>
                      <a:pt x="56" y="30"/>
                    </a:cubicBezTo>
                    <a:cubicBezTo>
                      <a:pt x="56" y="29"/>
                      <a:pt x="56" y="29"/>
                      <a:pt x="56" y="29"/>
                    </a:cubicBezTo>
                    <a:cubicBezTo>
                      <a:pt x="56" y="29"/>
                      <a:pt x="56" y="29"/>
                      <a:pt x="56" y="29"/>
                    </a:cubicBezTo>
                    <a:cubicBezTo>
                      <a:pt x="56" y="29"/>
                      <a:pt x="56" y="29"/>
                      <a:pt x="56" y="29"/>
                    </a:cubicBezTo>
                    <a:cubicBezTo>
                      <a:pt x="56" y="29"/>
                      <a:pt x="56" y="29"/>
                      <a:pt x="56" y="28"/>
                    </a:cubicBezTo>
                    <a:cubicBezTo>
                      <a:pt x="56" y="28"/>
                      <a:pt x="56" y="28"/>
                      <a:pt x="56" y="28"/>
                    </a:cubicBezTo>
                    <a:cubicBezTo>
                      <a:pt x="56" y="28"/>
                      <a:pt x="56" y="28"/>
                      <a:pt x="56" y="28"/>
                    </a:cubicBezTo>
                    <a:cubicBezTo>
                      <a:pt x="56" y="28"/>
                      <a:pt x="56" y="28"/>
                      <a:pt x="56" y="28"/>
                    </a:cubicBezTo>
                    <a:cubicBezTo>
                      <a:pt x="56" y="28"/>
                      <a:pt x="56" y="28"/>
                      <a:pt x="56" y="28"/>
                    </a:cubicBezTo>
                    <a:cubicBezTo>
                      <a:pt x="56" y="28"/>
                      <a:pt x="56" y="27"/>
                      <a:pt x="56" y="27"/>
                    </a:cubicBezTo>
                    <a:cubicBezTo>
                      <a:pt x="56" y="27"/>
                      <a:pt x="56" y="27"/>
                      <a:pt x="56" y="27"/>
                    </a:cubicBezTo>
                    <a:cubicBezTo>
                      <a:pt x="56" y="27"/>
                      <a:pt x="56" y="27"/>
                      <a:pt x="56" y="27"/>
                    </a:cubicBezTo>
                    <a:cubicBezTo>
                      <a:pt x="56" y="27"/>
                      <a:pt x="56" y="27"/>
                      <a:pt x="56" y="27"/>
                    </a:cubicBezTo>
                    <a:cubicBezTo>
                      <a:pt x="56" y="26"/>
                      <a:pt x="56" y="26"/>
                      <a:pt x="56" y="26"/>
                    </a:cubicBezTo>
                    <a:cubicBezTo>
                      <a:pt x="56" y="26"/>
                      <a:pt x="56" y="26"/>
                      <a:pt x="56" y="26"/>
                    </a:cubicBezTo>
                    <a:cubicBezTo>
                      <a:pt x="57" y="26"/>
                      <a:pt x="57" y="26"/>
                      <a:pt x="57" y="26"/>
                    </a:cubicBezTo>
                    <a:cubicBezTo>
                      <a:pt x="57" y="25"/>
                      <a:pt x="57" y="25"/>
                      <a:pt x="57" y="25"/>
                    </a:cubicBezTo>
                    <a:cubicBezTo>
                      <a:pt x="57" y="25"/>
                      <a:pt x="57" y="25"/>
                      <a:pt x="57" y="25"/>
                    </a:cubicBezTo>
                    <a:cubicBezTo>
                      <a:pt x="57" y="25"/>
                      <a:pt x="57" y="24"/>
                      <a:pt x="56" y="24"/>
                    </a:cubicBezTo>
                    <a:cubicBezTo>
                      <a:pt x="56" y="24"/>
                      <a:pt x="56" y="24"/>
                      <a:pt x="56" y="24"/>
                    </a:cubicBezTo>
                    <a:cubicBezTo>
                      <a:pt x="56" y="24"/>
                      <a:pt x="56" y="24"/>
                      <a:pt x="56" y="24"/>
                    </a:cubicBezTo>
                    <a:cubicBezTo>
                      <a:pt x="56" y="23"/>
                      <a:pt x="56" y="23"/>
                      <a:pt x="56" y="23"/>
                    </a:cubicBezTo>
                    <a:cubicBezTo>
                      <a:pt x="56" y="23"/>
                      <a:pt x="56" y="23"/>
                      <a:pt x="56" y="23"/>
                    </a:cubicBezTo>
                    <a:cubicBezTo>
                      <a:pt x="56" y="23"/>
                      <a:pt x="56" y="23"/>
                      <a:pt x="56" y="23"/>
                    </a:cubicBezTo>
                    <a:cubicBezTo>
                      <a:pt x="56" y="23"/>
                      <a:pt x="56" y="23"/>
                      <a:pt x="56" y="23"/>
                    </a:cubicBezTo>
                    <a:cubicBezTo>
                      <a:pt x="56" y="23"/>
                      <a:pt x="56" y="23"/>
                      <a:pt x="56" y="23"/>
                    </a:cubicBezTo>
                    <a:cubicBezTo>
                      <a:pt x="56" y="23"/>
                      <a:pt x="55" y="22"/>
                      <a:pt x="55" y="22"/>
                    </a:cubicBezTo>
                    <a:cubicBezTo>
                      <a:pt x="55" y="22"/>
                      <a:pt x="55" y="22"/>
                      <a:pt x="55" y="22"/>
                    </a:cubicBezTo>
                    <a:cubicBezTo>
                      <a:pt x="55" y="22"/>
                      <a:pt x="55" y="22"/>
                      <a:pt x="55" y="22"/>
                    </a:cubicBezTo>
                    <a:cubicBezTo>
                      <a:pt x="55" y="22"/>
                      <a:pt x="55" y="22"/>
                      <a:pt x="55" y="22"/>
                    </a:cubicBezTo>
                    <a:cubicBezTo>
                      <a:pt x="55" y="22"/>
                      <a:pt x="55" y="22"/>
                      <a:pt x="55" y="22"/>
                    </a:cubicBezTo>
                    <a:cubicBezTo>
                      <a:pt x="55" y="22"/>
                      <a:pt x="55" y="22"/>
                      <a:pt x="55" y="22"/>
                    </a:cubicBezTo>
                    <a:cubicBezTo>
                      <a:pt x="55" y="22"/>
                      <a:pt x="55" y="22"/>
                      <a:pt x="55" y="22"/>
                    </a:cubicBezTo>
                    <a:cubicBezTo>
                      <a:pt x="55" y="21"/>
                      <a:pt x="55" y="21"/>
                      <a:pt x="55" y="21"/>
                    </a:cubicBezTo>
                    <a:cubicBezTo>
                      <a:pt x="55" y="21"/>
                      <a:pt x="55" y="21"/>
                      <a:pt x="55" y="21"/>
                    </a:cubicBezTo>
                    <a:cubicBezTo>
                      <a:pt x="55" y="21"/>
                      <a:pt x="55" y="21"/>
                      <a:pt x="55" y="21"/>
                    </a:cubicBezTo>
                    <a:cubicBezTo>
                      <a:pt x="54" y="21"/>
                      <a:pt x="54" y="21"/>
                      <a:pt x="54" y="21"/>
                    </a:cubicBezTo>
                    <a:cubicBezTo>
                      <a:pt x="54" y="21"/>
                      <a:pt x="54" y="21"/>
                      <a:pt x="54" y="21"/>
                    </a:cubicBezTo>
                    <a:cubicBezTo>
                      <a:pt x="54" y="20"/>
                      <a:pt x="54" y="20"/>
                      <a:pt x="54" y="20"/>
                    </a:cubicBezTo>
                    <a:cubicBezTo>
                      <a:pt x="54" y="20"/>
                      <a:pt x="54" y="20"/>
                      <a:pt x="54" y="20"/>
                    </a:cubicBezTo>
                    <a:cubicBezTo>
                      <a:pt x="54" y="19"/>
                      <a:pt x="54" y="19"/>
                      <a:pt x="54" y="19"/>
                    </a:cubicBezTo>
                    <a:cubicBezTo>
                      <a:pt x="54" y="19"/>
                      <a:pt x="54" y="19"/>
                      <a:pt x="54" y="19"/>
                    </a:cubicBezTo>
                    <a:cubicBezTo>
                      <a:pt x="54" y="19"/>
                      <a:pt x="54" y="19"/>
                      <a:pt x="53" y="19"/>
                    </a:cubicBezTo>
                    <a:cubicBezTo>
                      <a:pt x="53" y="19"/>
                      <a:pt x="53" y="19"/>
                      <a:pt x="53" y="19"/>
                    </a:cubicBezTo>
                    <a:cubicBezTo>
                      <a:pt x="53" y="19"/>
                      <a:pt x="53" y="19"/>
                      <a:pt x="53" y="19"/>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2" y="17"/>
                    </a:cubicBezTo>
                    <a:cubicBezTo>
                      <a:pt x="52" y="17"/>
                      <a:pt x="52" y="17"/>
                      <a:pt x="52" y="17"/>
                    </a:cubicBezTo>
                    <a:cubicBezTo>
                      <a:pt x="52" y="16"/>
                      <a:pt x="52" y="16"/>
                      <a:pt x="52" y="16"/>
                    </a:cubicBezTo>
                    <a:cubicBezTo>
                      <a:pt x="52" y="16"/>
                      <a:pt x="51" y="16"/>
                      <a:pt x="51" y="15"/>
                    </a:cubicBezTo>
                    <a:cubicBezTo>
                      <a:pt x="51" y="15"/>
                      <a:pt x="51" y="15"/>
                      <a:pt x="51" y="15"/>
                    </a:cubicBezTo>
                    <a:cubicBezTo>
                      <a:pt x="51" y="15"/>
                      <a:pt x="51" y="15"/>
                      <a:pt x="51" y="15"/>
                    </a:cubicBezTo>
                    <a:cubicBezTo>
                      <a:pt x="52" y="15"/>
                      <a:pt x="52" y="15"/>
                      <a:pt x="52" y="16"/>
                    </a:cubicBezTo>
                    <a:cubicBezTo>
                      <a:pt x="52" y="16"/>
                      <a:pt x="52" y="16"/>
                      <a:pt x="52" y="16"/>
                    </a:cubicBezTo>
                    <a:cubicBezTo>
                      <a:pt x="52" y="16"/>
                      <a:pt x="52" y="16"/>
                      <a:pt x="52" y="16"/>
                    </a:cubicBezTo>
                    <a:cubicBezTo>
                      <a:pt x="52" y="16"/>
                      <a:pt x="52" y="16"/>
                      <a:pt x="52" y="16"/>
                    </a:cubicBezTo>
                    <a:cubicBezTo>
                      <a:pt x="52" y="16"/>
                      <a:pt x="52" y="16"/>
                      <a:pt x="52" y="16"/>
                    </a:cubicBezTo>
                    <a:cubicBezTo>
                      <a:pt x="52" y="16"/>
                      <a:pt x="52" y="16"/>
                      <a:pt x="52" y="16"/>
                    </a:cubicBezTo>
                    <a:cubicBezTo>
                      <a:pt x="52" y="16"/>
                      <a:pt x="52" y="16"/>
                      <a:pt x="52" y="16"/>
                    </a:cubicBezTo>
                    <a:cubicBezTo>
                      <a:pt x="52" y="16"/>
                      <a:pt x="52" y="16"/>
                      <a:pt x="52" y="16"/>
                    </a:cubicBezTo>
                    <a:cubicBezTo>
                      <a:pt x="52" y="16"/>
                      <a:pt x="52" y="16"/>
                      <a:pt x="52" y="16"/>
                    </a:cubicBezTo>
                    <a:cubicBezTo>
                      <a:pt x="52" y="17"/>
                      <a:pt x="52" y="17"/>
                      <a:pt x="52" y="17"/>
                    </a:cubicBezTo>
                    <a:cubicBezTo>
                      <a:pt x="52" y="17"/>
                      <a:pt x="52" y="17"/>
                      <a:pt x="52" y="17"/>
                    </a:cubicBezTo>
                    <a:cubicBezTo>
                      <a:pt x="52" y="17"/>
                      <a:pt x="52" y="17"/>
                      <a:pt x="52" y="17"/>
                    </a:cubicBezTo>
                    <a:cubicBezTo>
                      <a:pt x="52" y="17"/>
                      <a:pt x="52" y="17"/>
                      <a:pt x="52" y="17"/>
                    </a:cubicBezTo>
                    <a:cubicBezTo>
                      <a:pt x="52" y="17"/>
                      <a:pt x="52" y="17"/>
                      <a:pt x="52" y="17"/>
                    </a:cubicBezTo>
                    <a:cubicBezTo>
                      <a:pt x="52" y="17"/>
                      <a:pt x="52" y="17"/>
                      <a:pt x="52" y="17"/>
                    </a:cubicBezTo>
                    <a:cubicBezTo>
                      <a:pt x="52" y="17"/>
                      <a:pt x="53" y="17"/>
                      <a:pt x="53" y="17"/>
                    </a:cubicBezTo>
                    <a:cubicBezTo>
                      <a:pt x="53" y="17"/>
                      <a:pt x="53" y="17"/>
                      <a:pt x="53" y="17"/>
                    </a:cubicBezTo>
                    <a:cubicBezTo>
                      <a:pt x="53" y="17"/>
                      <a:pt x="53" y="17"/>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9"/>
                      <a:pt x="54" y="19"/>
                    </a:cubicBezTo>
                    <a:cubicBezTo>
                      <a:pt x="54" y="19"/>
                      <a:pt x="54" y="19"/>
                      <a:pt x="54" y="19"/>
                    </a:cubicBezTo>
                    <a:cubicBezTo>
                      <a:pt x="54" y="19"/>
                      <a:pt x="54" y="19"/>
                      <a:pt x="54" y="19"/>
                    </a:cubicBezTo>
                    <a:cubicBezTo>
                      <a:pt x="54" y="19"/>
                      <a:pt x="54" y="19"/>
                      <a:pt x="54" y="19"/>
                    </a:cubicBezTo>
                    <a:cubicBezTo>
                      <a:pt x="54" y="19"/>
                      <a:pt x="54" y="19"/>
                      <a:pt x="54" y="19"/>
                    </a:cubicBezTo>
                    <a:cubicBezTo>
                      <a:pt x="54" y="19"/>
                      <a:pt x="54" y="19"/>
                      <a:pt x="54" y="19"/>
                    </a:cubicBezTo>
                    <a:cubicBezTo>
                      <a:pt x="54" y="19"/>
                      <a:pt x="54" y="19"/>
                      <a:pt x="54" y="19"/>
                    </a:cubicBezTo>
                    <a:cubicBezTo>
                      <a:pt x="54" y="19"/>
                      <a:pt x="54" y="19"/>
                      <a:pt x="54" y="19"/>
                    </a:cubicBezTo>
                    <a:cubicBezTo>
                      <a:pt x="54" y="19"/>
                      <a:pt x="54" y="19"/>
                      <a:pt x="54" y="19"/>
                    </a:cubicBezTo>
                    <a:cubicBezTo>
                      <a:pt x="54" y="19"/>
                      <a:pt x="54" y="19"/>
                      <a:pt x="54" y="20"/>
                    </a:cubicBezTo>
                    <a:cubicBezTo>
                      <a:pt x="54" y="20"/>
                      <a:pt x="54" y="20"/>
                      <a:pt x="54" y="20"/>
                    </a:cubicBezTo>
                    <a:cubicBezTo>
                      <a:pt x="54" y="20"/>
                      <a:pt x="54" y="20"/>
                      <a:pt x="54" y="20"/>
                    </a:cubicBezTo>
                    <a:cubicBezTo>
                      <a:pt x="54" y="20"/>
                      <a:pt x="54" y="20"/>
                      <a:pt x="54" y="20"/>
                    </a:cubicBezTo>
                    <a:cubicBezTo>
                      <a:pt x="54" y="20"/>
                      <a:pt x="54" y="20"/>
                      <a:pt x="54" y="20"/>
                    </a:cubicBezTo>
                    <a:cubicBezTo>
                      <a:pt x="54" y="20"/>
                      <a:pt x="54" y="20"/>
                      <a:pt x="55" y="20"/>
                    </a:cubicBezTo>
                    <a:cubicBezTo>
                      <a:pt x="55" y="20"/>
                      <a:pt x="55" y="20"/>
                      <a:pt x="55" y="20"/>
                    </a:cubicBezTo>
                    <a:cubicBezTo>
                      <a:pt x="55" y="20"/>
                      <a:pt x="55" y="20"/>
                      <a:pt x="55" y="20"/>
                    </a:cubicBezTo>
                    <a:cubicBezTo>
                      <a:pt x="55" y="21"/>
                      <a:pt x="55" y="21"/>
                      <a:pt x="55" y="21"/>
                    </a:cubicBezTo>
                    <a:cubicBezTo>
                      <a:pt x="55" y="21"/>
                      <a:pt x="55" y="21"/>
                      <a:pt x="55" y="21"/>
                    </a:cubicBezTo>
                    <a:cubicBezTo>
                      <a:pt x="55" y="21"/>
                      <a:pt x="55" y="21"/>
                      <a:pt x="55" y="21"/>
                    </a:cubicBezTo>
                    <a:cubicBezTo>
                      <a:pt x="55" y="21"/>
                      <a:pt x="55" y="21"/>
                      <a:pt x="55" y="22"/>
                    </a:cubicBezTo>
                    <a:cubicBezTo>
                      <a:pt x="55" y="22"/>
                      <a:pt x="55" y="22"/>
                      <a:pt x="56" y="22"/>
                    </a:cubicBezTo>
                    <a:cubicBezTo>
                      <a:pt x="56" y="22"/>
                      <a:pt x="56" y="22"/>
                      <a:pt x="56" y="22"/>
                    </a:cubicBezTo>
                    <a:cubicBezTo>
                      <a:pt x="56" y="22"/>
                      <a:pt x="56" y="22"/>
                      <a:pt x="56" y="22"/>
                    </a:cubicBezTo>
                    <a:cubicBezTo>
                      <a:pt x="56" y="21"/>
                      <a:pt x="55" y="20"/>
                      <a:pt x="55" y="20"/>
                    </a:cubicBezTo>
                    <a:cubicBezTo>
                      <a:pt x="55" y="19"/>
                      <a:pt x="55" y="19"/>
                      <a:pt x="55" y="19"/>
                    </a:cubicBezTo>
                    <a:close/>
                    <a:moveTo>
                      <a:pt x="39" y="3"/>
                    </a:moveTo>
                    <a:cubicBezTo>
                      <a:pt x="39" y="3"/>
                      <a:pt x="39" y="3"/>
                      <a:pt x="38" y="3"/>
                    </a:cubicBezTo>
                    <a:cubicBezTo>
                      <a:pt x="38" y="3"/>
                      <a:pt x="38" y="3"/>
                      <a:pt x="38" y="3"/>
                    </a:cubicBezTo>
                    <a:cubicBezTo>
                      <a:pt x="38" y="3"/>
                      <a:pt x="38" y="3"/>
                      <a:pt x="38" y="3"/>
                    </a:cubicBezTo>
                    <a:cubicBezTo>
                      <a:pt x="38" y="3"/>
                      <a:pt x="39" y="3"/>
                      <a:pt x="39" y="3"/>
                    </a:cubicBezTo>
                    <a:cubicBezTo>
                      <a:pt x="39" y="4"/>
                      <a:pt x="39" y="4"/>
                      <a:pt x="39" y="4"/>
                    </a:cubicBezTo>
                    <a:cubicBezTo>
                      <a:pt x="39" y="4"/>
                      <a:pt x="39" y="4"/>
                      <a:pt x="39" y="4"/>
                    </a:cubicBezTo>
                    <a:cubicBezTo>
                      <a:pt x="39" y="4"/>
                      <a:pt x="39" y="4"/>
                      <a:pt x="39" y="4"/>
                    </a:cubicBezTo>
                    <a:cubicBezTo>
                      <a:pt x="39" y="4"/>
                      <a:pt x="39" y="4"/>
                      <a:pt x="39" y="4"/>
                    </a:cubicBezTo>
                    <a:cubicBezTo>
                      <a:pt x="39" y="4"/>
                      <a:pt x="39" y="4"/>
                      <a:pt x="39" y="4"/>
                    </a:cubicBezTo>
                    <a:cubicBezTo>
                      <a:pt x="39" y="4"/>
                      <a:pt x="39" y="4"/>
                      <a:pt x="39" y="4"/>
                    </a:cubicBezTo>
                    <a:cubicBezTo>
                      <a:pt x="39" y="4"/>
                      <a:pt x="39" y="4"/>
                      <a:pt x="39" y="4"/>
                    </a:cubicBezTo>
                    <a:cubicBezTo>
                      <a:pt x="38" y="4"/>
                      <a:pt x="38" y="4"/>
                      <a:pt x="38" y="4"/>
                    </a:cubicBezTo>
                    <a:cubicBezTo>
                      <a:pt x="38" y="4"/>
                      <a:pt x="38" y="4"/>
                      <a:pt x="38" y="4"/>
                    </a:cubicBezTo>
                    <a:cubicBezTo>
                      <a:pt x="38" y="4"/>
                      <a:pt x="38" y="4"/>
                      <a:pt x="38" y="4"/>
                    </a:cubicBezTo>
                    <a:cubicBezTo>
                      <a:pt x="38" y="5"/>
                      <a:pt x="38" y="5"/>
                      <a:pt x="38" y="5"/>
                    </a:cubicBezTo>
                    <a:cubicBezTo>
                      <a:pt x="39" y="5"/>
                      <a:pt x="39" y="5"/>
                      <a:pt x="39" y="5"/>
                    </a:cubicBezTo>
                    <a:cubicBezTo>
                      <a:pt x="39" y="5"/>
                      <a:pt x="39" y="5"/>
                      <a:pt x="39" y="5"/>
                    </a:cubicBezTo>
                    <a:cubicBezTo>
                      <a:pt x="40" y="5"/>
                      <a:pt x="40" y="5"/>
                      <a:pt x="40" y="5"/>
                    </a:cubicBezTo>
                    <a:cubicBezTo>
                      <a:pt x="40" y="5"/>
                      <a:pt x="40" y="5"/>
                      <a:pt x="40" y="5"/>
                    </a:cubicBezTo>
                    <a:cubicBezTo>
                      <a:pt x="40" y="5"/>
                      <a:pt x="40" y="5"/>
                      <a:pt x="40" y="5"/>
                    </a:cubicBezTo>
                    <a:cubicBezTo>
                      <a:pt x="40" y="5"/>
                      <a:pt x="40" y="5"/>
                      <a:pt x="40" y="5"/>
                    </a:cubicBezTo>
                    <a:cubicBezTo>
                      <a:pt x="40" y="5"/>
                      <a:pt x="40" y="5"/>
                      <a:pt x="40" y="5"/>
                    </a:cubicBezTo>
                    <a:cubicBezTo>
                      <a:pt x="40" y="5"/>
                      <a:pt x="40" y="5"/>
                      <a:pt x="40" y="5"/>
                    </a:cubicBezTo>
                    <a:cubicBezTo>
                      <a:pt x="40" y="4"/>
                      <a:pt x="40" y="4"/>
                      <a:pt x="40" y="4"/>
                    </a:cubicBezTo>
                    <a:cubicBezTo>
                      <a:pt x="40" y="4"/>
                      <a:pt x="40" y="4"/>
                      <a:pt x="40" y="4"/>
                    </a:cubicBezTo>
                    <a:cubicBezTo>
                      <a:pt x="39" y="4"/>
                      <a:pt x="39" y="4"/>
                      <a:pt x="39" y="4"/>
                    </a:cubicBezTo>
                    <a:cubicBezTo>
                      <a:pt x="39" y="4"/>
                      <a:pt x="39" y="4"/>
                      <a:pt x="39" y="4"/>
                    </a:cubicBezTo>
                    <a:cubicBezTo>
                      <a:pt x="39" y="4"/>
                      <a:pt x="39" y="4"/>
                      <a:pt x="39" y="4"/>
                    </a:cubicBezTo>
                    <a:cubicBezTo>
                      <a:pt x="39" y="4"/>
                      <a:pt x="39" y="4"/>
                      <a:pt x="39" y="4"/>
                    </a:cubicBezTo>
                    <a:cubicBezTo>
                      <a:pt x="40" y="4"/>
                      <a:pt x="40" y="4"/>
                      <a:pt x="40" y="4"/>
                    </a:cubicBezTo>
                    <a:cubicBezTo>
                      <a:pt x="40" y="4"/>
                      <a:pt x="40" y="4"/>
                      <a:pt x="40" y="3"/>
                    </a:cubicBezTo>
                    <a:cubicBezTo>
                      <a:pt x="40" y="3"/>
                      <a:pt x="40" y="3"/>
                      <a:pt x="40" y="3"/>
                    </a:cubicBezTo>
                    <a:cubicBezTo>
                      <a:pt x="40" y="3"/>
                      <a:pt x="40" y="3"/>
                      <a:pt x="40" y="3"/>
                    </a:cubicBezTo>
                    <a:cubicBezTo>
                      <a:pt x="40" y="3"/>
                      <a:pt x="40" y="3"/>
                      <a:pt x="40" y="3"/>
                    </a:cubicBezTo>
                    <a:cubicBezTo>
                      <a:pt x="40" y="3"/>
                      <a:pt x="40" y="3"/>
                      <a:pt x="40" y="3"/>
                    </a:cubicBezTo>
                    <a:cubicBezTo>
                      <a:pt x="40" y="3"/>
                      <a:pt x="40" y="3"/>
                      <a:pt x="40" y="3"/>
                    </a:cubicBezTo>
                    <a:cubicBezTo>
                      <a:pt x="40" y="3"/>
                      <a:pt x="40" y="3"/>
                      <a:pt x="40" y="3"/>
                    </a:cubicBezTo>
                    <a:cubicBezTo>
                      <a:pt x="39" y="3"/>
                      <a:pt x="39" y="3"/>
                      <a:pt x="39" y="3"/>
                    </a:cubicBezTo>
                    <a:cubicBezTo>
                      <a:pt x="39" y="3"/>
                      <a:pt x="39" y="3"/>
                      <a:pt x="39" y="3"/>
                    </a:cubicBezTo>
                    <a:cubicBezTo>
                      <a:pt x="39" y="3"/>
                      <a:pt x="39" y="3"/>
                      <a:pt x="39" y="3"/>
                    </a:cubicBezTo>
                    <a:cubicBezTo>
                      <a:pt x="39" y="3"/>
                      <a:pt x="39" y="3"/>
                      <a:pt x="39" y="3"/>
                    </a:cubicBezTo>
                    <a:close/>
                    <a:moveTo>
                      <a:pt x="37" y="3"/>
                    </a:moveTo>
                    <a:cubicBezTo>
                      <a:pt x="37" y="3"/>
                      <a:pt x="37" y="3"/>
                      <a:pt x="37" y="3"/>
                    </a:cubicBezTo>
                    <a:cubicBezTo>
                      <a:pt x="37" y="3"/>
                      <a:pt x="37" y="3"/>
                      <a:pt x="37" y="3"/>
                    </a:cubicBezTo>
                    <a:cubicBezTo>
                      <a:pt x="37" y="3"/>
                      <a:pt x="37" y="3"/>
                      <a:pt x="37" y="3"/>
                    </a:cubicBezTo>
                    <a:cubicBezTo>
                      <a:pt x="37" y="3"/>
                      <a:pt x="37" y="3"/>
                      <a:pt x="37" y="3"/>
                    </a:cubicBezTo>
                    <a:cubicBezTo>
                      <a:pt x="37" y="3"/>
                      <a:pt x="37" y="3"/>
                      <a:pt x="37" y="3"/>
                    </a:cubicBezTo>
                    <a:cubicBezTo>
                      <a:pt x="36" y="3"/>
                      <a:pt x="36" y="3"/>
                      <a:pt x="36" y="3"/>
                    </a:cubicBezTo>
                    <a:cubicBezTo>
                      <a:pt x="36" y="3"/>
                      <a:pt x="36" y="3"/>
                      <a:pt x="36" y="3"/>
                    </a:cubicBezTo>
                    <a:cubicBezTo>
                      <a:pt x="36" y="3"/>
                      <a:pt x="36" y="3"/>
                      <a:pt x="36" y="3"/>
                    </a:cubicBezTo>
                    <a:cubicBezTo>
                      <a:pt x="36" y="3"/>
                      <a:pt x="36" y="3"/>
                      <a:pt x="36" y="3"/>
                    </a:cubicBezTo>
                    <a:cubicBezTo>
                      <a:pt x="36" y="3"/>
                      <a:pt x="36" y="3"/>
                      <a:pt x="36" y="3"/>
                    </a:cubicBezTo>
                    <a:cubicBezTo>
                      <a:pt x="36" y="3"/>
                      <a:pt x="36" y="3"/>
                      <a:pt x="36" y="3"/>
                    </a:cubicBezTo>
                    <a:cubicBezTo>
                      <a:pt x="36" y="3"/>
                      <a:pt x="36" y="3"/>
                      <a:pt x="36" y="3"/>
                    </a:cubicBezTo>
                    <a:cubicBezTo>
                      <a:pt x="36" y="3"/>
                      <a:pt x="36" y="3"/>
                      <a:pt x="36" y="3"/>
                    </a:cubicBezTo>
                    <a:cubicBezTo>
                      <a:pt x="36" y="3"/>
                      <a:pt x="36" y="3"/>
                      <a:pt x="36" y="3"/>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7" y="5"/>
                    </a:cubicBezTo>
                    <a:cubicBezTo>
                      <a:pt x="37" y="5"/>
                      <a:pt x="37" y="5"/>
                      <a:pt x="37" y="5"/>
                    </a:cubicBezTo>
                    <a:cubicBezTo>
                      <a:pt x="37" y="5"/>
                      <a:pt x="37" y="5"/>
                      <a:pt x="37" y="5"/>
                    </a:cubicBezTo>
                    <a:cubicBezTo>
                      <a:pt x="37" y="5"/>
                      <a:pt x="37" y="5"/>
                      <a:pt x="37" y="5"/>
                    </a:cubicBezTo>
                    <a:cubicBezTo>
                      <a:pt x="37" y="5"/>
                      <a:pt x="38" y="5"/>
                      <a:pt x="38" y="5"/>
                    </a:cubicBezTo>
                    <a:cubicBezTo>
                      <a:pt x="38" y="5"/>
                      <a:pt x="38" y="5"/>
                      <a:pt x="38" y="5"/>
                    </a:cubicBezTo>
                    <a:cubicBezTo>
                      <a:pt x="38" y="5"/>
                      <a:pt x="38" y="4"/>
                      <a:pt x="38" y="4"/>
                    </a:cubicBezTo>
                    <a:cubicBezTo>
                      <a:pt x="38" y="4"/>
                      <a:pt x="38" y="4"/>
                      <a:pt x="38" y="4"/>
                    </a:cubicBezTo>
                    <a:cubicBezTo>
                      <a:pt x="38" y="4"/>
                      <a:pt x="38" y="4"/>
                      <a:pt x="38" y="4"/>
                    </a:cubicBezTo>
                    <a:cubicBezTo>
                      <a:pt x="38" y="4"/>
                      <a:pt x="38" y="4"/>
                      <a:pt x="38" y="4"/>
                    </a:cubicBezTo>
                    <a:cubicBezTo>
                      <a:pt x="38" y="4"/>
                      <a:pt x="38" y="4"/>
                      <a:pt x="38" y="3"/>
                    </a:cubicBezTo>
                    <a:cubicBezTo>
                      <a:pt x="38" y="3"/>
                      <a:pt x="38" y="3"/>
                      <a:pt x="38" y="3"/>
                    </a:cubicBezTo>
                    <a:cubicBezTo>
                      <a:pt x="38" y="3"/>
                      <a:pt x="38" y="3"/>
                      <a:pt x="38" y="3"/>
                    </a:cubicBezTo>
                    <a:cubicBezTo>
                      <a:pt x="38" y="3"/>
                      <a:pt x="38" y="3"/>
                      <a:pt x="38" y="3"/>
                    </a:cubicBezTo>
                    <a:cubicBezTo>
                      <a:pt x="38" y="3"/>
                      <a:pt x="38" y="3"/>
                      <a:pt x="38" y="3"/>
                    </a:cubicBezTo>
                    <a:cubicBezTo>
                      <a:pt x="38" y="3"/>
                      <a:pt x="38" y="3"/>
                      <a:pt x="38" y="3"/>
                    </a:cubicBezTo>
                    <a:cubicBezTo>
                      <a:pt x="38" y="3"/>
                      <a:pt x="38" y="3"/>
                      <a:pt x="38" y="3"/>
                    </a:cubicBezTo>
                    <a:cubicBezTo>
                      <a:pt x="38" y="3"/>
                      <a:pt x="38" y="3"/>
                      <a:pt x="38" y="3"/>
                    </a:cubicBezTo>
                    <a:cubicBezTo>
                      <a:pt x="38" y="3"/>
                      <a:pt x="38" y="3"/>
                      <a:pt x="38" y="3"/>
                    </a:cubicBezTo>
                    <a:cubicBezTo>
                      <a:pt x="38" y="3"/>
                      <a:pt x="38" y="2"/>
                      <a:pt x="38" y="2"/>
                    </a:cubicBezTo>
                    <a:cubicBezTo>
                      <a:pt x="38" y="2"/>
                      <a:pt x="38" y="2"/>
                      <a:pt x="37" y="2"/>
                    </a:cubicBezTo>
                    <a:cubicBezTo>
                      <a:pt x="37" y="2"/>
                      <a:pt x="37" y="2"/>
                      <a:pt x="37" y="2"/>
                    </a:cubicBezTo>
                    <a:cubicBezTo>
                      <a:pt x="37" y="2"/>
                      <a:pt x="37" y="2"/>
                      <a:pt x="37" y="2"/>
                    </a:cubicBezTo>
                    <a:cubicBezTo>
                      <a:pt x="37" y="2"/>
                      <a:pt x="37" y="2"/>
                      <a:pt x="37" y="2"/>
                    </a:cubicBezTo>
                    <a:cubicBezTo>
                      <a:pt x="37" y="2"/>
                      <a:pt x="37" y="2"/>
                      <a:pt x="37" y="2"/>
                    </a:cubicBezTo>
                    <a:cubicBezTo>
                      <a:pt x="37" y="2"/>
                      <a:pt x="37" y="2"/>
                      <a:pt x="37" y="2"/>
                    </a:cubicBezTo>
                    <a:cubicBezTo>
                      <a:pt x="37" y="2"/>
                      <a:pt x="37" y="2"/>
                      <a:pt x="37" y="2"/>
                    </a:cubicBezTo>
                    <a:cubicBezTo>
                      <a:pt x="37" y="2"/>
                      <a:pt x="37" y="2"/>
                      <a:pt x="37" y="2"/>
                    </a:cubicBezTo>
                    <a:cubicBezTo>
                      <a:pt x="37" y="2"/>
                      <a:pt x="37" y="2"/>
                      <a:pt x="37" y="2"/>
                    </a:cubicBezTo>
                    <a:cubicBezTo>
                      <a:pt x="37" y="2"/>
                      <a:pt x="37" y="2"/>
                      <a:pt x="37" y="2"/>
                    </a:cubicBezTo>
                    <a:cubicBezTo>
                      <a:pt x="37" y="2"/>
                      <a:pt x="37" y="2"/>
                      <a:pt x="37" y="2"/>
                    </a:cubicBezTo>
                    <a:cubicBezTo>
                      <a:pt x="36" y="2"/>
                      <a:pt x="36" y="2"/>
                      <a:pt x="36" y="2"/>
                    </a:cubicBezTo>
                    <a:cubicBezTo>
                      <a:pt x="36" y="2"/>
                      <a:pt x="36" y="2"/>
                      <a:pt x="36" y="2"/>
                    </a:cubicBezTo>
                    <a:cubicBezTo>
                      <a:pt x="36" y="2"/>
                      <a:pt x="36" y="2"/>
                      <a:pt x="36" y="2"/>
                    </a:cubicBezTo>
                    <a:cubicBezTo>
                      <a:pt x="36" y="2"/>
                      <a:pt x="36" y="2"/>
                      <a:pt x="36" y="3"/>
                    </a:cubicBezTo>
                    <a:cubicBezTo>
                      <a:pt x="36" y="3"/>
                      <a:pt x="36" y="3"/>
                      <a:pt x="36" y="3"/>
                    </a:cubicBezTo>
                    <a:cubicBezTo>
                      <a:pt x="37" y="3"/>
                      <a:pt x="37" y="3"/>
                      <a:pt x="37" y="3"/>
                    </a:cubicBezTo>
                    <a:cubicBezTo>
                      <a:pt x="37" y="3"/>
                      <a:pt x="37" y="3"/>
                      <a:pt x="37" y="3"/>
                    </a:cubicBezTo>
                    <a:close/>
                    <a:moveTo>
                      <a:pt x="55" y="38"/>
                    </a:moveTo>
                    <a:cubicBezTo>
                      <a:pt x="56" y="38"/>
                      <a:pt x="56" y="38"/>
                      <a:pt x="56" y="37"/>
                    </a:cubicBezTo>
                    <a:cubicBezTo>
                      <a:pt x="56" y="37"/>
                      <a:pt x="56" y="37"/>
                      <a:pt x="56" y="37"/>
                    </a:cubicBezTo>
                    <a:cubicBezTo>
                      <a:pt x="56" y="37"/>
                      <a:pt x="56" y="37"/>
                      <a:pt x="56" y="37"/>
                    </a:cubicBezTo>
                    <a:cubicBezTo>
                      <a:pt x="56" y="37"/>
                      <a:pt x="56" y="37"/>
                      <a:pt x="56" y="37"/>
                    </a:cubicBezTo>
                    <a:cubicBezTo>
                      <a:pt x="56" y="37"/>
                      <a:pt x="56" y="37"/>
                      <a:pt x="56" y="37"/>
                    </a:cubicBezTo>
                    <a:cubicBezTo>
                      <a:pt x="56" y="37"/>
                      <a:pt x="56" y="37"/>
                      <a:pt x="56"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5" y="38"/>
                      <a:pt x="55" y="38"/>
                    </a:cubicBezTo>
                    <a:cubicBezTo>
                      <a:pt x="55" y="38"/>
                      <a:pt x="55" y="38"/>
                      <a:pt x="55" y="38"/>
                    </a:cubicBezTo>
                    <a:cubicBezTo>
                      <a:pt x="55" y="38"/>
                      <a:pt x="54" y="38"/>
                      <a:pt x="54" y="38"/>
                    </a:cubicBezTo>
                    <a:cubicBezTo>
                      <a:pt x="54" y="38"/>
                      <a:pt x="54" y="38"/>
                      <a:pt x="54" y="38"/>
                    </a:cubicBezTo>
                    <a:cubicBezTo>
                      <a:pt x="54" y="38"/>
                      <a:pt x="54" y="38"/>
                      <a:pt x="54" y="38"/>
                    </a:cubicBezTo>
                    <a:cubicBezTo>
                      <a:pt x="54" y="38"/>
                      <a:pt x="54" y="39"/>
                      <a:pt x="54" y="39"/>
                    </a:cubicBezTo>
                    <a:cubicBezTo>
                      <a:pt x="54" y="39"/>
                      <a:pt x="54" y="39"/>
                      <a:pt x="54" y="39"/>
                    </a:cubicBezTo>
                    <a:cubicBezTo>
                      <a:pt x="54" y="39"/>
                      <a:pt x="54" y="39"/>
                      <a:pt x="54" y="39"/>
                    </a:cubicBezTo>
                    <a:cubicBezTo>
                      <a:pt x="54" y="39"/>
                      <a:pt x="54" y="39"/>
                      <a:pt x="54" y="39"/>
                    </a:cubicBezTo>
                    <a:cubicBezTo>
                      <a:pt x="54" y="40"/>
                      <a:pt x="54" y="40"/>
                      <a:pt x="54" y="40"/>
                    </a:cubicBezTo>
                    <a:cubicBezTo>
                      <a:pt x="54" y="40"/>
                      <a:pt x="54" y="41"/>
                      <a:pt x="54" y="41"/>
                    </a:cubicBezTo>
                    <a:cubicBezTo>
                      <a:pt x="54" y="41"/>
                      <a:pt x="54" y="41"/>
                      <a:pt x="54" y="41"/>
                    </a:cubicBezTo>
                    <a:cubicBezTo>
                      <a:pt x="54" y="41"/>
                      <a:pt x="54" y="41"/>
                      <a:pt x="54" y="41"/>
                    </a:cubicBezTo>
                    <a:cubicBezTo>
                      <a:pt x="54" y="41"/>
                      <a:pt x="54" y="41"/>
                      <a:pt x="54" y="41"/>
                    </a:cubicBezTo>
                    <a:cubicBezTo>
                      <a:pt x="55" y="41"/>
                      <a:pt x="55" y="40"/>
                      <a:pt x="55" y="40"/>
                    </a:cubicBezTo>
                    <a:cubicBezTo>
                      <a:pt x="55" y="40"/>
                      <a:pt x="55" y="40"/>
                      <a:pt x="55" y="40"/>
                    </a:cubicBezTo>
                    <a:cubicBezTo>
                      <a:pt x="55" y="40"/>
                      <a:pt x="55" y="40"/>
                      <a:pt x="55" y="40"/>
                    </a:cubicBezTo>
                    <a:cubicBezTo>
                      <a:pt x="55" y="40"/>
                      <a:pt x="55" y="40"/>
                      <a:pt x="55" y="40"/>
                    </a:cubicBezTo>
                    <a:cubicBezTo>
                      <a:pt x="55" y="40"/>
                      <a:pt x="55" y="39"/>
                      <a:pt x="55" y="39"/>
                    </a:cubicBezTo>
                    <a:cubicBezTo>
                      <a:pt x="55" y="39"/>
                      <a:pt x="55" y="39"/>
                      <a:pt x="55" y="39"/>
                    </a:cubicBezTo>
                    <a:cubicBezTo>
                      <a:pt x="55" y="39"/>
                      <a:pt x="55" y="39"/>
                      <a:pt x="55" y="39"/>
                    </a:cubicBezTo>
                    <a:cubicBezTo>
                      <a:pt x="55" y="39"/>
                      <a:pt x="55" y="39"/>
                      <a:pt x="55" y="39"/>
                    </a:cubicBezTo>
                    <a:cubicBezTo>
                      <a:pt x="55" y="39"/>
                      <a:pt x="55" y="39"/>
                      <a:pt x="55" y="39"/>
                    </a:cubicBezTo>
                    <a:cubicBezTo>
                      <a:pt x="55" y="39"/>
                      <a:pt x="55" y="39"/>
                      <a:pt x="55" y="39"/>
                    </a:cubicBezTo>
                    <a:cubicBezTo>
                      <a:pt x="55" y="39"/>
                      <a:pt x="55" y="39"/>
                      <a:pt x="55" y="39"/>
                    </a:cubicBezTo>
                    <a:cubicBezTo>
                      <a:pt x="55" y="39"/>
                      <a:pt x="55" y="38"/>
                      <a:pt x="55" y="38"/>
                    </a:cubicBezTo>
                    <a:cubicBezTo>
                      <a:pt x="55" y="38"/>
                      <a:pt x="55" y="38"/>
                      <a:pt x="55" y="38"/>
                    </a:cubicBezTo>
                    <a:cubicBezTo>
                      <a:pt x="55" y="38"/>
                      <a:pt x="55" y="38"/>
                      <a:pt x="55" y="38"/>
                    </a:cubicBezTo>
                    <a:close/>
                  </a:path>
                </a:pathLst>
              </a:custGeom>
              <a:solidFill>
                <a:schemeClr val="bg1">
                  <a:lumMod val="95000"/>
                </a:schemeClr>
              </a:solidFill>
              <a:ln>
                <a:noFill/>
              </a:ln>
              <a:extLst/>
            </p:spPr>
            <p:txBody>
              <a:bodyPr vert="horz" wrap="square" lIns="81015" tIns="40507" rIns="81015" bIns="40507" numCol="1" anchor="t" anchorCtr="0" compatLnSpc="1">
                <a:prstTxWarp prst="textNoShape">
                  <a:avLst/>
                </a:prstTxWarp>
              </a:bodyPr>
              <a:lstStyle>
                <a:defPPr>
                  <a:defRPr lang="zh-CN"/>
                </a:defPPr>
                <a:lvl1pPr marL="0" algn="l" defTabSz="1234440" rtl="0" eaLnBrk="1" latinLnBrk="0" hangingPunct="1">
                  <a:defRPr sz="2400" kern="1200">
                    <a:solidFill>
                      <a:schemeClr val="tx1"/>
                    </a:solidFill>
                    <a:latin typeface="+mn-lt"/>
                    <a:ea typeface="+mn-ea"/>
                    <a:cs typeface="+mn-cs"/>
                  </a:defRPr>
                </a:lvl1pPr>
                <a:lvl2pPr marL="617220" algn="l" defTabSz="1234440" rtl="0" eaLnBrk="1" latinLnBrk="0" hangingPunct="1">
                  <a:defRPr sz="2400" kern="1200">
                    <a:solidFill>
                      <a:schemeClr val="tx1"/>
                    </a:solidFill>
                    <a:latin typeface="+mn-lt"/>
                    <a:ea typeface="+mn-ea"/>
                    <a:cs typeface="+mn-cs"/>
                  </a:defRPr>
                </a:lvl2pPr>
                <a:lvl3pPr marL="1234440" algn="l" defTabSz="1234440" rtl="0" eaLnBrk="1" latinLnBrk="0" hangingPunct="1">
                  <a:defRPr sz="2400" kern="1200">
                    <a:solidFill>
                      <a:schemeClr val="tx1"/>
                    </a:solidFill>
                    <a:latin typeface="+mn-lt"/>
                    <a:ea typeface="+mn-ea"/>
                    <a:cs typeface="+mn-cs"/>
                  </a:defRPr>
                </a:lvl3pPr>
                <a:lvl4pPr marL="1851660" algn="l" defTabSz="1234440" rtl="0" eaLnBrk="1" latinLnBrk="0" hangingPunct="1">
                  <a:defRPr sz="2400" kern="1200">
                    <a:solidFill>
                      <a:schemeClr val="tx1"/>
                    </a:solidFill>
                    <a:latin typeface="+mn-lt"/>
                    <a:ea typeface="+mn-ea"/>
                    <a:cs typeface="+mn-cs"/>
                  </a:defRPr>
                </a:lvl4pPr>
                <a:lvl5pPr marL="2468880" algn="l" defTabSz="1234440" rtl="0" eaLnBrk="1" latinLnBrk="0" hangingPunct="1">
                  <a:defRPr sz="2400" kern="1200">
                    <a:solidFill>
                      <a:schemeClr val="tx1"/>
                    </a:solidFill>
                    <a:latin typeface="+mn-lt"/>
                    <a:ea typeface="+mn-ea"/>
                    <a:cs typeface="+mn-cs"/>
                  </a:defRPr>
                </a:lvl5pPr>
                <a:lvl6pPr marL="3086100" algn="l" defTabSz="1234440" rtl="0" eaLnBrk="1" latinLnBrk="0" hangingPunct="1">
                  <a:defRPr sz="2400" kern="1200">
                    <a:solidFill>
                      <a:schemeClr val="tx1"/>
                    </a:solidFill>
                    <a:latin typeface="+mn-lt"/>
                    <a:ea typeface="+mn-ea"/>
                    <a:cs typeface="+mn-cs"/>
                  </a:defRPr>
                </a:lvl6pPr>
                <a:lvl7pPr marL="3703320" algn="l" defTabSz="1234440" rtl="0" eaLnBrk="1" latinLnBrk="0" hangingPunct="1">
                  <a:defRPr sz="2400" kern="1200">
                    <a:solidFill>
                      <a:schemeClr val="tx1"/>
                    </a:solidFill>
                    <a:latin typeface="+mn-lt"/>
                    <a:ea typeface="+mn-ea"/>
                    <a:cs typeface="+mn-cs"/>
                  </a:defRPr>
                </a:lvl7pPr>
                <a:lvl8pPr marL="4320540" algn="l" defTabSz="1234440" rtl="0" eaLnBrk="1" latinLnBrk="0" hangingPunct="1">
                  <a:defRPr sz="2400" kern="1200">
                    <a:solidFill>
                      <a:schemeClr val="tx1"/>
                    </a:solidFill>
                    <a:latin typeface="+mn-lt"/>
                    <a:ea typeface="+mn-ea"/>
                    <a:cs typeface="+mn-cs"/>
                  </a:defRPr>
                </a:lvl8pPr>
                <a:lvl9pPr marL="4937760" algn="l" defTabSz="1234440" rtl="0" eaLnBrk="1" latinLnBrk="0" hangingPunct="1">
                  <a:defRPr sz="2400" kern="1200">
                    <a:solidFill>
                      <a:schemeClr val="tx1"/>
                    </a:solidFill>
                    <a:latin typeface="+mn-lt"/>
                    <a:ea typeface="+mn-ea"/>
                    <a:cs typeface="+mn-cs"/>
                  </a:defRPr>
                </a:lvl9pPr>
              </a:lstStyle>
              <a:p>
                <a:endParaRPr lang="zh-CN" altLang="en-US">
                  <a:latin typeface="微软雅黑" pitchFamily="34" charset="-122"/>
                  <a:ea typeface="微软雅黑" pitchFamily="34" charset="-122"/>
                </a:endParaRPr>
              </a:p>
            </p:txBody>
          </p:sp>
        </p:grpSp>
      </p:grpSp>
    </p:spTree>
    <p:extLst>
      <p:ext uri="{BB962C8B-B14F-4D97-AF65-F5344CB8AC3E}">
        <p14:creationId xmlns:p14="http://schemas.microsoft.com/office/powerpoint/2010/main" xmlns="" val="492916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64" presetClass="path" presetSubtype="0" decel="30000" fill="hold" grpId="1" nodeType="withEffect">
                                  <p:stCondLst>
                                    <p:cond delay="0"/>
                                  </p:stCondLst>
                                  <p:childTnLst>
                                    <p:animMotion origin="layout" path="M -4.58333E-6 0.03889 L -4.58333E-6 -0.14814 " pathEditMode="relative" rAng="0" ptsTypes="AA">
                                      <p:cBhvr>
                                        <p:cTn id="9" dur="750" spd="-100000" fill="hold"/>
                                        <p:tgtEl>
                                          <p:spTgt spid="21"/>
                                        </p:tgtEl>
                                        <p:attrNameLst>
                                          <p:attrName>ppt_x</p:attrName>
                                          <p:attrName>ppt_y</p:attrName>
                                        </p:attrNameLst>
                                      </p:cBhvr>
                                      <p:rCtr x="0" y="-9352"/>
                                    </p:animMotion>
                                  </p:childTnLst>
                                </p:cTn>
                              </p:par>
                              <p:par>
                                <p:cTn id="10" presetID="64" presetClass="path" presetSubtype="0" accel="30000" decel="30000" fill="hold" grpId="2" nodeType="withEffect">
                                  <p:stCondLst>
                                    <p:cond delay="750"/>
                                  </p:stCondLst>
                                  <p:childTnLst>
                                    <p:animMotion origin="layout" path="M -4.58333E-6 0.03843 L -4.58333E-6 -3.7037E-6 " pathEditMode="relative" rAng="0" ptsTypes="AA">
                                      <p:cBhvr>
                                        <p:cTn id="11" dur="750" fill="hold"/>
                                        <p:tgtEl>
                                          <p:spTgt spid="21"/>
                                        </p:tgtEl>
                                        <p:attrNameLst>
                                          <p:attrName>ppt_x</p:attrName>
                                          <p:attrName>ppt_y</p:attrName>
                                        </p:attrNameLst>
                                      </p:cBhvr>
                                      <p:rCtr x="0" y="-1921"/>
                                    </p:animMotion>
                                  </p:childTnLst>
                                </p:cTn>
                              </p:par>
                              <p:par>
                                <p:cTn id="12" presetID="10" presetClass="entr" presetSubtype="0" fill="hold" grpId="0" nodeType="withEffect">
                                  <p:stCondLst>
                                    <p:cond delay="0"/>
                                  </p:stCondLst>
                                  <p:childTnLst>
                                    <p:set>
                                      <p:cBhvr>
                                        <p:cTn id="13" dur="1" fill="hold">
                                          <p:stCondLst>
                                            <p:cond delay="0"/>
                                          </p:stCondLst>
                                        </p:cTn>
                                        <p:tgtEl>
                                          <p:spTgt spid="108"/>
                                        </p:tgtEl>
                                        <p:attrNameLst>
                                          <p:attrName>style.visibility</p:attrName>
                                        </p:attrNameLst>
                                      </p:cBhvr>
                                      <p:to>
                                        <p:strVal val="visible"/>
                                      </p:to>
                                    </p:set>
                                    <p:animEffect transition="in" filter="fade">
                                      <p:cBhvr>
                                        <p:cTn id="14" dur="750"/>
                                        <p:tgtEl>
                                          <p:spTgt spid="108"/>
                                        </p:tgtEl>
                                      </p:cBhvr>
                                    </p:animEffect>
                                  </p:childTnLst>
                                </p:cTn>
                              </p:par>
                              <p:par>
                                <p:cTn id="15" presetID="63" presetClass="path" presetSubtype="0" decel="50000" fill="hold" grpId="1" nodeType="withEffect">
                                  <p:stCondLst>
                                    <p:cond delay="0"/>
                                  </p:stCondLst>
                                  <p:childTnLst>
                                    <p:animMotion origin="layout" path="M -0.01562 -3.7037E-6 L 0.11081 -3.7037E-6 " pathEditMode="relative" rAng="0" ptsTypes="AA">
                                      <p:cBhvr>
                                        <p:cTn id="16" dur="750" spd="-100000" fill="hold"/>
                                        <p:tgtEl>
                                          <p:spTgt spid="108"/>
                                        </p:tgtEl>
                                        <p:attrNameLst>
                                          <p:attrName>ppt_x</p:attrName>
                                          <p:attrName>ppt_y</p:attrName>
                                        </p:attrNameLst>
                                      </p:cBhvr>
                                      <p:rCtr x="6315" y="0"/>
                                    </p:animMotion>
                                  </p:childTnLst>
                                </p:cTn>
                              </p:par>
                              <p:par>
                                <p:cTn id="17" presetID="35" presetClass="path" presetSubtype="0" accel="50000" decel="50000" fill="hold" grpId="2" nodeType="withEffect">
                                  <p:stCondLst>
                                    <p:cond delay="750"/>
                                  </p:stCondLst>
                                  <p:childTnLst>
                                    <p:animMotion origin="layout" path="M -0.01562 -3.7037E-6 L -2.29167E-6 -3.7037E-6 " pathEditMode="relative" rAng="0" ptsTypes="AA">
                                      <p:cBhvr>
                                        <p:cTn id="18" dur="750" fill="hold"/>
                                        <p:tgtEl>
                                          <p:spTgt spid="108"/>
                                        </p:tgtEl>
                                        <p:attrNameLst>
                                          <p:attrName>ppt_x</p:attrName>
                                          <p:attrName>ppt_y</p:attrName>
                                        </p:attrNameLst>
                                      </p:cBhvr>
                                      <p:rCtr x="781" y="0"/>
                                    </p:animMotion>
                                  </p:childTnLst>
                                </p:cTn>
                              </p:par>
                              <p:par>
                                <p:cTn id="19" presetID="10" presetClass="entr" presetSubtype="0" fill="hold" grpId="0" nodeType="withEffect">
                                  <p:stCondLst>
                                    <p:cond delay="0"/>
                                  </p:stCondLst>
                                  <p:childTnLst>
                                    <p:set>
                                      <p:cBhvr>
                                        <p:cTn id="20" dur="1" fill="hold">
                                          <p:stCondLst>
                                            <p:cond delay="0"/>
                                          </p:stCondLst>
                                        </p:cTn>
                                        <p:tgtEl>
                                          <p:spTgt spid="90"/>
                                        </p:tgtEl>
                                        <p:attrNameLst>
                                          <p:attrName>style.visibility</p:attrName>
                                        </p:attrNameLst>
                                      </p:cBhvr>
                                      <p:to>
                                        <p:strVal val="visible"/>
                                      </p:to>
                                    </p:set>
                                    <p:animEffect transition="in" filter="fade">
                                      <p:cBhvr>
                                        <p:cTn id="21" dur="750"/>
                                        <p:tgtEl>
                                          <p:spTgt spid="90"/>
                                        </p:tgtEl>
                                      </p:cBhvr>
                                    </p:animEffect>
                                  </p:childTnLst>
                                </p:cTn>
                              </p:par>
                              <p:par>
                                <p:cTn id="22" presetID="63" presetClass="path" presetSubtype="0" decel="50000" fill="hold" grpId="1" nodeType="withEffect">
                                  <p:stCondLst>
                                    <p:cond delay="0"/>
                                  </p:stCondLst>
                                  <p:childTnLst>
                                    <p:animMotion origin="layout" path="M 0.01523 -3.7037E-6 L -0.10885 -3.7037E-6 " pathEditMode="relative" rAng="0" ptsTypes="AA">
                                      <p:cBhvr>
                                        <p:cTn id="23" dur="750" spd="-100000" fill="hold"/>
                                        <p:tgtEl>
                                          <p:spTgt spid="90"/>
                                        </p:tgtEl>
                                        <p:attrNameLst>
                                          <p:attrName>ppt_x</p:attrName>
                                          <p:attrName>ppt_y</p:attrName>
                                        </p:attrNameLst>
                                      </p:cBhvr>
                                      <p:rCtr x="-6211" y="0"/>
                                    </p:animMotion>
                                  </p:childTnLst>
                                </p:cTn>
                              </p:par>
                              <p:par>
                                <p:cTn id="24" presetID="35" presetClass="path" presetSubtype="0" accel="50000" decel="50000" fill="hold" grpId="2" nodeType="withEffect">
                                  <p:stCondLst>
                                    <p:cond delay="750"/>
                                  </p:stCondLst>
                                  <p:childTnLst>
                                    <p:animMotion origin="layout" path="M 0.01601 -3.7037E-6 L 8.33333E-7 -3.7037E-6 " pathEditMode="relative" rAng="0" ptsTypes="AA">
                                      <p:cBhvr>
                                        <p:cTn id="25" dur="750" fill="hold"/>
                                        <p:tgtEl>
                                          <p:spTgt spid="90"/>
                                        </p:tgtEl>
                                        <p:attrNameLst>
                                          <p:attrName>ppt_x</p:attrName>
                                          <p:attrName>ppt_y</p:attrName>
                                        </p:attrNameLst>
                                      </p:cBhvr>
                                      <p:rCtr x="-807" y="0"/>
                                    </p:animMotion>
                                  </p:childTnLst>
                                </p:cTn>
                              </p:par>
                              <p:par>
                                <p:cTn id="26" presetID="10" presetClass="entr" presetSubtype="0" fill="hold" grpId="0" nodeType="withEffect">
                                  <p:stCondLst>
                                    <p:cond delay="0"/>
                                  </p:stCondLst>
                                  <p:childTnLst>
                                    <p:set>
                                      <p:cBhvr>
                                        <p:cTn id="27" dur="1" fill="hold">
                                          <p:stCondLst>
                                            <p:cond delay="0"/>
                                          </p:stCondLst>
                                        </p:cTn>
                                        <p:tgtEl>
                                          <p:spTgt spid="85"/>
                                        </p:tgtEl>
                                        <p:attrNameLst>
                                          <p:attrName>style.visibility</p:attrName>
                                        </p:attrNameLst>
                                      </p:cBhvr>
                                      <p:to>
                                        <p:strVal val="visible"/>
                                      </p:to>
                                    </p:set>
                                    <p:animEffect transition="in" filter="fade">
                                      <p:cBhvr>
                                        <p:cTn id="28" dur="750"/>
                                        <p:tgtEl>
                                          <p:spTgt spid="85"/>
                                        </p:tgtEl>
                                      </p:cBhvr>
                                    </p:animEffect>
                                  </p:childTnLst>
                                </p:cTn>
                              </p:par>
                              <p:par>
                                <p:cTn id="29" presetID="63" presetClass="path" presetSubtype="0" decel="50000" fill="hold" grpId="1" nodeType="withEffect">
                                  <p:stCondLst>
                                    <p:cond delay="0"/>
                                  </p:stCondLst>
                                  <p:childTnLst>
                                    <p:animMotion origin="layout" path="M 0.01523 -3.7037E-6 L -0.10885 -3.7037E-6 " pathEditMode="relative" rAng="0" ptsTypes="AA">
                                      <p:cBhvr>
                                        <p:cTn id="30" dur="750" spd="-100000" fill="hold"/>
                                        <p:tgtEl>
                                          <p:spTgt spid="85"/>
                                        </p:tgtEl>
                                        <p:attrNameLst>
                                          <p:attrName>ppt_x</p:attrName>
                                          <p:attrName>ppt_y</p:attrName>
                                        </p:attrNameLst>
                                      </p:cBhvr>
                                      <p:rCtr x="-6211" y="0"/>
                                    </p:animMotion>
                                  </p:childTnLst>
                                </p:cTn>
                              </p:par>
                              <p:par>
                                <p:cTn id="31" presetID="35" presetClass="path" presetSubtype="0" accel="50000" decel="50000" fill="hold" grpId="2" nodeType="withEffect">
                                  <p:stCondLst>
                                    <p:cond delay="750"/>
                                  </p:stCondLst>
                                  <p:childTnLst>
                                    <p:animMotion origin="layout" path="M 0.01601 -3.7037E-6 L 8.33333E-7 -3.7037E-6 " pathEditMode="relative" rAng="0" ptsTypes="AA">
                                      <p:cBhvr>
                                        <p:cTn id="32" dur="750" fill="hold"/>
                                        <p:tgtEl>
                                          <p:spTgt spid="85"/>
                                        </p:tgtEl>
                                        <p:attrNameLst>
                                          <p:attrName>ppt_x</p:attrName>
                                          <p:attrName>ppt_y</p:attrName>
                                        </p:attrNameLst>
                                      </p:cBhvr>
                                      <p:rCtr x="-807" y="0"/>
                                    </p:animMotion>
                                  </p:childTnLst>
                                </p:cTn>
                              </p:par>
                              <p:par>
                                <p:cTn id="33" presetID="10" presetClass="entr" presetSubtype="0" fill="hold" grpId="0" nodeType="withEffect">
                                  <p:stCondLst>
                                    <p:cond delay="0"/>
                                  </p:stCondLst>
                                  <p:childTnLst>
                                    <p:set>
                                      <p:cBhvr>
                                        <p:cTn id="34" dur="1" fill="hold">
                                          <p:stCondLst>
                                            <p:cond delay="0"/>
                                          </p:stCondLst>
                                        </p:cTn>
                                        <p:tgtEl>
                                          <p:spTgt spid="61"/>
                                        </p:tgtEl>
                                        <p:attrNameLst>
                                          <p:attrName>style.visibility</p:attrName>
                                        </p:attrNameLst>
                                      </p:cBhvr>
                                      <p:to>
                                        <p:strVal val="visible"/>
                                      </p:to>
                                    </p:set>
                                    <p:animEffect transition="in" filter="fade">
                                      <p:cBhvr>
                                        <p:cTn id="35" dur="500"/>
                                        <p:tgtEl>
                                          <p:spTgt spid="61"/>
                                        </p:tgtEl>
                                      </p:cBhvr>
                                    </p:animEffect>
                                  </p:childTnLst>
                                </p:cTn>
                              </p:par>
                              <p:par>
                                <p:cTn id="36" presetID="42" presetClass="path" presetSubtype="0" decel="30000" fill="hold" grpId="1" nodeType="withEffect">
                                  <p:stCondLst>
                                    <p:cond delay="0"/>
                                  </p:stCondLst>
                                  <p:childTnLst>
                                    <p:animMotion origin="layout" path="M 3.125E-6 -0.03981 L 3.125E-6 0.14815 " pathEditMode="relative" rAng="0" ptsTypes="AA">
                                      <p:cBhvr>
                                        <p:cTn id="37" dur="750" spd="-100000" fill="hold"/>
                                        <p:tgtEl>
                                          <p:spTgt spid="61"/>
                                        </p:tgtEl>
                                        <p:attrNameLst>
                                          <p:attrName>ppt_x</p:attrName>
                                          <p:attrName>ppt_y</p:attrName>
                                        </p:attrNameLst>
                                      </p:cBhvr>
                                      <p:rCtr x="0" y="9398"/>
                                    </p:animMotion>
                                  </p:childTnLst>
                                </p:cTn>
                              </p:par>
                              <p:par>
                                <p:cTn id="38" presetID="42" presetClass="path" presetSubtype="0" accel="30000" decel="30000" fill="hold" grpId="2" nodeType="withEffect">
                                  <p:stCondLst>
                                    <p:cond delay="750"/>
                                  </p:stCondLst>
                                  <p:childTnLst>
                                    <p:animMotion origin="layout" path="M 3.125E-6 -0.03981 L 3.125E-6 -3.7037E-6 " pathEditMode="relative" rAng="0" ptsTypes="AA">
                                      <p:cBhvr>
                                        <p:cTn id="39" dur="750" fill="hold"/>
                                        <p:tgtEl>
                                          <p:spTgt spid="61"/>
                                        </p:tgtEl>
                                        <p:attrNameLst>
                                          <p:attrName>ppt_x</p:attrName>
                                          <p:attrName>ppt_y</p:attrName>
                                        </p:attrNameLst>
                                      </p:cBhvr>
                                      <p:rCtr x="0" y="1991"/>
                                    </p:animMotion>
                                  </p:childTnLst>
                                </p:cTn>
                              </p:par>
                              <p:par>
                                <p:cTn id="40" presetID="10" presetClass="entr" presetSubtype="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750"/>
                                        <p:tgtEl>
                                          <p:spTgt spid="20"/>
                                        </p:tgtEl>
                                      </p:cBhvr>
                                    </p:animEffect>
                                  </p:childTnLst>
                                </p:cTn>
                              </p:par>
                              <p:par>
                                <p:cTn id="43" presetID="63" presetClass="path" presetSubtype="0" decel="50000" fill="hold" grpId="1" nodeType="withEffect">
                                  <p:stCondLst>
                                    <p:cond delay="0"/>
                                  </p:stCondLst>
                                  <p:childTnLst>
                                    <p:animMotion origin="layout" path="M -0.01562 -3.7037E-6 L 0.11081 -3.7037E-6 " pathEditMode="relative" rAng="0" ptsTypes="AA">
                                      <p:cBhvr>
                                        <p:cTn id="44" dur="750" spd="-100000" fill="hold"/>
                                        <p:tgtEl>
                                          <p:spTgt spid="20"/>
                                        </p:tgtEl>
                                        <p:attrNameLst>
                                          <p:attrName>ppt_x</p:attrName>
                                          <p:attrName>ppt_y</p:attrName>
                                        </p:attrNameLst>
                                      </p:cBhvr>
                                      <p:rCtr x="6315" y="0"/>
                                    </p:animMotion>
                                  </p:childTnLst>
                                </p:cTn>
                              </p:par>
                              <p:par>
                                <p:cTn id="45" presetID="35" presetClass="path" presetSubtype="0" accel="50000" decel="50000" fill="hold" grpId="2" nodeType="withEffect">
                                  <p:stCondLst>
                                    <p:cond delay="750"/>
                                  </p:stCondLst>
                                  <p:childTnLst>
                                    <p:animMotion origin="layout" path="M -0.01562 -3.7037E-6 L -2.29167E-6 -3.7037E-6 " pathEditMode="relative" rAng="0" ptsTypes="AA">
                                      <p:cBhvr>
                                        <p:cTn id="46" dur="750" fill="hold"/>
                                        <p:tgtEl>
                                          <p:spTgt spid="20"/>
                                        </p:tgtEl>
                                        <p:attrNameLst>
                                          <p:attrName>ppt_x</p:attrName>
                                          <p:attrName>ppt_y</p:attrName>
                                        </p:attrNameLst>
                                      </p:cBhvr>
                                      <p:rCtr x="781" y="0"/>
                                    </p:animMotion>
                                  </p:childTnLst>
                                </p:cTn>
                              </p:par>
                              <p:par>
                                <p:cTn id="47" presetID="10" presetClass="entr" presetSubtype="0" fill="hold" grpId="0" nodeType="withEffect">
                                  <p:stCondLst>
                                    <p:cond delay="0"/>
                                  </p:stCondLst>
                                  <p:childTnLst>
                                    <p:set>
                                      <p:cBhvr>
                                        <p:cTn id="48" dur="1" fill="hold">
                                          <p:stCondLst>
                                            <p:cond delay="0"/>
                                          </p:stCondLst>
                                        </p:cTn>
                                        <p:tgtEl>
                                          <p:spTgt spid="84"/>
                                        </p:tgtEl>
                                        <p:attrNameLst>
                                          <p:attrName>style.visibility</p:attrName>
                                        </p:attrNameLst>
                                      </p:cBhvr>
                                      <p:to>
                                        <p:strVal val="visible"/>
                                      </p:to>
                                    </p:set>
                                    <p:animEffect transition="in" filter="fade">
                                      <p:cBhvr>
                                        <p:cTn id="49" dur="500"/>
                                        <p:tgtEl>
                                          <p:spTgt spid="84"/>
                                        </p:tgtEl>
                                      </p:cBhvr>
                                    </p:animEffect>
                                  </p:childTnLst>
                                </p:cTn>
                              </p:par>
                              <p:par>
                                <p:cTn id="50" presetID="64" presetClass="path" presetSubtype="0" decel="30000" fill="hold" grpId="1" nodeType="withEffect">
                                  <p:stCondLst>
                                    <p:cond delay="0"/>
                                  </p:stCondLst>
                                  <p:childTnLst>
                                    <p:animMotion origin="layout" path="M -4.58333E-6 0.03889 L -4.58333E-6 -0.14814 " pathEditMode="relative" rAng="0" ptsTypes="AA">
                                      <p:cBhvr>
                                        <p:cTn id="51" dur="750" spd="-100000" fill="hold"/>
                                        <p:tgtEl>
                                          <p:spTgt spid="84"/>
                                        </p:tgtEl>
                                        <p:attrNameLst>
                                          <p:attrName>ppt_x</p:attrName>
                                          <p:attrName>ppt_y</p:attrName>
                                        </p:attrNameLst>
                                      </p:cBhvr>
                                      <p:rCtr x="0" y="-9352"/>
                                    </p:animMotion>
                                  </p:childTnLst>
                                </p:cTn>
                              </p:par>
                              <p:par>
                                <p:cTn id="52" presetID="64" presetClass="path" presetSubtype="0" accel="30000" decel="30000" fill="hold" grpId="2" nodeType="withEffect">
                                  <p:stCondLst>
                                    <p:cond delay="750"/>
                                  </p:stCondLst>
                                  <p:childTnLst>
                                    <p:animMotion origin="layout" path="M -4.58333E-6 0.03843 L -4.58333E-6 -3.7037E-6 " pathEditMode="relative" rAng="0" ptsTypes="AA">
                                      <p:cBhvr>
                                        <p:cTn id="53" dur="750" fill="hold"/>
                                        <p:tgtEl>
                                          <p:spTgt spid="84"/>
                                        </p:tgtEl>
                                        <p:attrNameLst>
                                          <p:attrName>ppt_x</p:attrName>
                                          <p:attrName>ppt_y</p:attrName>
                                        </p:attrNameLst>
                                      </p:cBhvr>
                                      <p:rCtr x="0" y="-1921"/>
                                    </p:animMotion>
                                  </p:childTnLst>
                                </p:cTn>
                              </p:par>
                              <p:par>
                                <p:cTn id="54" presetID="10" presetClass="entr" presetSubtype="0" fill="hold" grpId="0" nodeType="withEffect">
                                  <p:stCondLst>
                                    <p:cond delay="1200"/>
                                  </p:stCondLst>
                                  <p:childTnLst>
                                    <p:set>
                                      <p:cBhvr>
                                        <p:cTn id="55" dur="1" fill="hold">
                                          <p:stCondLst>
                                            <p:cond delay="0"/>
                                          </p:stCondLst>
                                        </p:cTn>
                                        <p:tgtEl>
                                          <p:spTgt spid="111"/>
                                        </p:tgtEl>
                                        <p:attrNameLst>
                                          <p:attrName>style.visibility</p:attrName>
                                        </p:attrNameLst>
                                      </p:cBhvr>
                                      <p:to>
                                        <p:strVal val="visible"/>
                                      </p:to>
                                    </p:set>
                                    <p:animEffect transition="in" filter="fade">
                                      <p:cBhvr>
                                        <p:cTn id="56" dur="500"/>
                                        <p:tgtEl>
                                          <p:spTgt spid="111"/>
                                        </p:tgtEl>
                                      </p:cBhvr>
                                    </p:animEffect>
                                  </p:childTnLst>
                                </p:cTn>
                              </p:par>
                            </p:childTnLst>
                          </p:cTn>
                        </p:par>
                        <p:par>
                          <p:cTn id="57" fill="hold">
                            <p:stCondLst>
                              <p:cond delay="1700"/>
                            </p:stCondLst>
                            <p:childTnLst>
                              <p:par>
                                <p:cTn id="58" presetID="10" presetClass="entr" presetSubtype="0" fill="hold" grpId="0" nodeType="afterEffect">
                                  <p:stCondLst>
                                    <p:cond delay="0"/>
                                  </p:stCondLst>
                                  <p:childTnLst>
                                    <p:set>
                                      <p:cBhvr>
                                        <p:cTn id="59" dur="1" fill="hold">
                                          <p:stCondLst>
                                            <p:cond delay="0"/>
                                          </p:stCondLst>
                                        </p:cTn>
                                        <p:tgtEl>
                                          <p:spTgt spid="89"/>
                                        </p:tgtEl>
                                        <p:attrNameLst>
                                          <p:attrName>style.visibility</p:attrName>
                                        </p:attrNameLst>
                                      </p:cBhvr>
                                      <p:to>
                                        <p:strVal val="visible"/>
                                      </p:to>
                                    </p:set>
                                    <p:animEffect transition="in" filter="fade">
                                      <p:cBhvr>
                                        <p:cTn id="60" dur="500"/>
                                        <p:tgtEl>
                                          <p:spTgt spid="89"/>
                                        </p:tgtEl>
                                      </p:cBhvr>
                                    </p:animEffect>
                                  </p:childTnLst>
                                </p:cTn>
                              </p:par>
                            </p:childTnLst>
                          </p:cTn>
                        </p:par>
                        <p:par>
                          <p:cTn id="61" fill="hold">
                            <p:stCondLst>
                              <p:cond delay="2200"/>
                            </p:stCondLst>
                            <p:childTnLst>
                              <p:par>
                                <p:cTn id="62" presetID="10" presetClass="entr" presetSubtype="0" fill="hold" grpId="0" nodeType="afterEffect">
                                  <p:stCondLst>
                                    <p:cond delay="0"/>
                                  </p:stCondLst>
                                  <p:childTnLst>
                                    <p:set>
                                      <p:cBhvr>
                                        <p:cTn id="63" dur="1" fill="hold">
                                          <p:stCondLst>
                                            <p:cond delay="0"/>
                                          </p:stCondLst>
                                        </p:cTn>
                                        <p:tgtEl>
                                          <p:spTgt spid="22"/>
                                        </p:tgtEl>
                                        <p:attrNameLst>
                                          <p:attrName>style.visibility</p:attrName>
                                        </p:attrNameLst>
                                      </p:cBhvr>
                                      <p:to>
                                        <p:strVal val="visible"/>
                                      </p:to>
                                    </p:set>
                                    <p:animEffect transition="in" filter="fade">
                                      <p:cBhvr>
                                        <p:cTn id="64" dur="500"/>
                                        <p:tgtEl>
                                          <p:spTgt spid="22"/>
                                        </p:tgtEl>
                                      </p:cBhvr>
                                    </p:animEffect>
                                  </p:childTnLst>
                                </p:cTn>
                              </p:par>
                            </p:childTnLst>
                          </p:cTn>
                        </p:par>
                        <p:par>
                          <p:cTn id="65" fill="hold">
                            <p:stCondLst>
                              <p:cond delay="2700"/>
                            </p:stCondLst>
                            <p:childTnLst>
                              <p:par>
                                <p:cTn id="66" presetID="10" presetClass="entr" presetSubtype="0" fill="hold" nodeType="afterEffect">
                                  <p:stCondLst>
                                    <p:cond delay="0"/>
                                  </p:stCondLst>
                                  <p:childTnLst>
                                    <p:set>
                                      <p:cBhvr>
                                        <p:cTn id="67" dur="1" fill="hold">
                                          <p:stCondLst>
                                            <p:cond delay="0"/>
                                          </p:stCondLst>
                                        </p:cTn>
                                        <p:tgtEl>
                                          <p:spTgt spid="33"/>
                                        </p:tgtEl>
                                        <p:attrNameLst>
                                          <p:attrName>style.visibility</p:attrName>
                                        </p:attrNameLst>
                                      </p:cBhvr>
                                      <p:to>
                                        <p:strVal val="visible"/>
                                      </p:to>
                                    </p:set>
                                    <p:animEffect transition="in" filter="fade">
                                      <p:cBhvr>
                                        <p:cTn id="68" dur="500"/>
                                        <p:tgtEl>
                                          <p:spTgt spid="33"/>
                                        </p:tgtEl>
                                      </p:cBhvr>
                                    </p:animEffect>
                                  </p:childTnLst>
                                </p:cTn>
                              </p:par>
                              <p:par>
                                <p:cTn id="69" presetID="10" presetClass="entr" presetSubtype="0" fill="hold" grpId="0" nodeType="withEffect">
                                  <p:stCondLst>
                                    <p:cond delay="0"/>
                                  </p:stCondLst>
                                  <p:iterate type="lt">
                                    <p:tmPct val="10000"/>
                                  </p:iterate>
                                  <p:childTnLst>
                                    <p:set>
                                      <p:cBhvr>
                                        <p:cTn id="70" dur="1" fill="hold">
                                          <p:stCondLst>
                                            <p:cond delay="0"/>
                                          </p:stCondLst>
                                        </p:cTn>
                                        <p:tgtEl>
                                          <p:spTgt spid="87"/>
                                        </p:tgtEl>
                                        <p:attrNameLst>
                                          <p:attrName>style.visibility</p:attrName>
                                        </p:attrNameLst>
                                      </p:cBhvr>
                                      <p:to>
                                        <p:strVal val="visible"/>
                                      </p:to>
                                    </p:set>
                                    <p:animEffect transition="in" filter="fade">
                                      <p:cBhvr>
                                        <p:cTn id="71" dur="500"/>
                                        <p:tgtEl>
                                          <p:spTgt spid="87"/>
                                        </p:tgtEl>
                                      </p:cBhvr>
                                    </p:animEffect>
                                  </p:childTnLst>
                                </p:cTn>
                              </p:par>
                              <p:par>
                                <p:cTn id="72" presetID="64" presetClass="path" presetSubtype="0" decel="30000" fill="hold" grpId="1" nodeType="withEffect">
                                  <p:stCondLst>
                                    <p:cond delay="0"/>
                                  </p:stCondLst>
                                  <p:iterate type="lt">
                                    <p:tmPct val="10000"/>
                                  </p:iterate>
                                  <p:childTnLst>
                                    <p:animMotion origin="layout" path="M -4.58333E-6 0.03889 L -4.58333E-6 -0.14814 " pathEditMode="relative" rAng="0" ptsTypes="AA">
                                      <p:cBhvr>
                                        <p:cTn id="73" dur="750" spd="-100000" fill="hold"/>
                                        <p:tgtEl>
                                          <p:spTgt spid="87"/>
                                        </p:tgtEl>
                                        <p:attrNameLst>
                                          <p:attrName>ppt_x</p:attrName>
                                          <p:attrName>ppt_y</p:attrName>
                                        </p:attrNameLst>
                                      </p:cBhvr>
                                      <p:rCtr x="0" y="-9352"/>
                                    </p:animMotion>
                                  </p:childTnLst>
                                </p:cTn>
                              </p:par>
                              <p:par>
                                <p:cTn id="74" presetID="64" presetClass="path" presetSubtype="0" accel="30000" decel="30000" fill="hold" grpId="2" nodeType="withEffect">
                                  <p:stCondLst>
                                    <p:cond delay="750"/>
                                  </p:stCondLst>
                                  <p:iterate type="lt">
                                    <p:tmPct val="10000"/>
                                  </p:iterate>
                                  <p:childTnLst>
                                    <p:animMotion origin="layout" path="M -4.58333E-6 0.03843 L -4.58333E-6 -3.7037E-6 " pathEditMode="relative" rAng="0" ptsTypes="AA">
                                      <p:cBhvr>
                                        <p:cTn id="75" dur="750" fill="hold"/>
                                        <p:tgtEl>
                                          <p:spTgt spid="87"/>
                                        </p:tgtEl>
                                        <p:attrNameLst>
                                          <p:attrName>ppt_x</p:attrName>
                                          <p:attrName>ppt_y</p:attrName>
                                        </p:attrNameLst>
                                      </p:cBhvr>
                                      <p:rCtr x="0" y="-1921"/>
                                    </p:animMotion>
                                  </p:childTnLst>
                                </p:cTn>
                              </p:par>
                              <p:par>
                                <p:cTn id="76" presetID="42" presetClass="entr" presetSubtype="0" fill="hold" nodeType="withEffect">
                                  <p:stCondLst>
                                    <p:cond delay="750"/>
                                  </p:stCondLst>
                                  <p:childTnLst>
                                    <p:set>
                                      <p:cBhvr>
                                        <p:cTn id="77" dur="1" fill="hold">
                                          <p:stCondLst>
                                            <p:cond delay="0"/>
                                          </p:stCondLst>
                                        </p:cTn>
                                        <p:tgtEl>
                                          <p:spTgt spid="57"/>
                                        </p:tgtEl>
                                        <p:attrNameLst>
                                          <p:attrName>style.visibility</p:attrName>
                                        </p:attrNameLst>
                                      </p:cBhvr>
                                      <p:to>
                                        <p:strVal val="visible"/>
                                      </p:to>
                                    </p:set>
                                    <p:animEffect transition="in" filter="fade">
                                      <p:cBhvr>
                                        <p:cTn id="78" dur="1000"/>
                                        <p:tgtEl>
                                          <p:spTgt spid="57"/>
                                        </p:tgtEl>
                                      </p:cBhvr>
                                    </p:animEffect>
                                    <p:anim calcmode="lin" valueType="num">
                                      <p:cBhvr>
                                        <p:cTn id="79" dur="1000" fill="hold"/>
                                        <p:tgtEl>
                                          <p:spTgt spid="57"/>
                                        </p:tgtEl>
                                        <p:attrNameLst>
                                          <p:attrName>ppt_x</p:attrName>
                                        </p:attrNameLst>
                                      </p:cBhvr>
                                      <p:tavLst>
                                        <p:tav tm="0">
                                          <p:val>
                                            <p:strVal val="#ppt_x"/>
                                          </p:val>
                                        </p:tav>
                                        <p:tav tm="100000">
                                          <p:val>
                                            <p:strVal val="#ppt_x"/>
                                          </p:val>
                                        </p:tav>
                                      </p:tavLst>
                                    </p:anim>
                                    <p:anim calcmode="lin" valueType="num">
                                      <p:cBhvr>
                                        <p:cTn id="80" dur="1000" fill="hold"/>
                                        <p:tgtEl>
                                          <p:spTgt spid="57"/>
                                        </p:tgtEl>
                                        <p:attrNameLst>
                                          <p:attrName>ppt_y</p:attrName>
                                        </p:attrNameLst>
                                      </p:cBhvr>
                                      <p:tavLst>
                                        <p:tav tm="0">
                                          <p:val>
                                            <p:strVal val="#ppt_y+.1"/>
                                          </p:val>
                                        </p:tav>
                                        <p:tav tm="100000">
                                          <p:val>
                                            <p:strVal val="#ppt_y"/>
                                          </p:val>
                                        </p:tav>
                                      </p:tavLst>
                                    </p:anim>
                                  </p:childTnLst>
                                </p:cTn>
                              </p:par>
                            </p:childTnLst>
                          </p:cTn>
                        </p:par>
                        <p:par>
                          <p:cTn id="81" fill="hold">
                            <p:stCondLst>
                              <p:cond delay="5100"/>
                            </p:stCondLst>
                            <p:childTnLst>
                              <p:par>
                                <p:cTn id="82" presetID="10" presetClass="entr" presetSubtype="0" fill="hold" grpId="0" nodeType="afterEffect">
                                  <p:stCondLst>
                                    <p:cond delay="0"/>
                                  </p:stCondLst>
                                  <p:childTnLst>
                                    <p:set>
                                      <p:cBhvr>
                                        <p:cTn id="83" dur="1" fill="hold">
                                          <p:stCondLst>
                                            <p:cond delay="0"/>
                                          </p:stCondLst>
                                        </p:cTn>
                                        <p:tgtEl>
                                          <p:spTgt spid="13"/>
                                        </p:tgtEl>
                                        <p:attrNameLst>
                                          <p:attrName>style.visibility</p:attrName>
                                        </p:attrNameLst>
                                      </p:cBhvr>
                                      <p:to>
                                        <p:strVal val="visible"/>
                                      </p:to>
                                    </p:set>
                                    <p:animEffect transition="in" filter="fade">
                                      <p:cBhvr>
                                        <p:cTn id="84" dur="500"/>
                                        <p:tgtEl>
                                          <p:spTgt spid="13"/>
                                        </p:tgtEl>
                                      </p:cBhvr>
                                    </p:animEffect>
                                  </p:childTnLst>
                                </p:cTn>
                              </p:par>
                              <p:par>
                                <p:cTn id="85" presetID="10" presetClass="entr" presetSubtype="0" fill="hold" grpId="0" nodeType="withEffect">
                                  <p:stCondLst>
                                    <p:cond delay="0"/>
                                  </p:stCondLst>
                                  <p:iterate type="lt">
                                    <p:tmPct val="10000"/>
                                  </p:iterate>
                                  <p:childTnLst>
                                    <p:set>
                                      <p:cBhvr>
                                        <p:cTn id="86" dur="1" fill="hold">
                                          <p:stCondLst>
                                            <p:cond delay="0"/>
                                          </p:stCondLst>
                                        </p:cTn>
                                        <p:tgtEl>
                                          <p:spTgt spid="93"/>
                                        </p:tgtEl>
                                        <p:attrNameLst>
                                          <p:attrName>style.visibility</p:attrName>
                                        </p:attrNameLst>
                                      </p:cBhvr>
                                      <p:to>
                                        <p:strVal val="visible"/>
                                      </p:to>
                                    </p:set>
                                    <p:animEffect transition="in" filter="fade">
                                      <p:cBhvr>
                                        <p:cTn id="87" dur="750"/>
                                        <p:tgtEl>
                                          <p:spTgt spid="93"/>
                                        </p:tgtEl>
                                      </p:cBhvr>
                                    </p:animEffect>
                                  </p:childTnLst>
                                </p:cTn>
                              </p:par>
                            </p:childTnLst>
                          </p:cTn>
                        </p:par>
                        <p:par>
                          <p:cTn id="88" fill="hold">
                            <p:stCondLst>
                              <p:cond delay="6450"/>
                            </p:stCondLst>
                            <p:childTnLst>
                              <p:par>
                                <p:cTn id="89" presetID="10" presetClass="entr" presetSubtype="0" fill="hold" grpId="0" nodeType="afterEffect">
                                  <p:stCondLst>
                                    <p:cond delay="0"/>
                                  </p:stCondLst>
                                  <p:childTnLst>
                                    <p:set>
                                      <p:cBhvr>
                                        <p:cTn id="90" dur="1" fill="hold">
                                          <p:stCondLst>
                                            <p:cond delay="0"/>
                                          </p:stCondLst>
                                        </p:cTn>
                                        <p:tgtEl>
                                          <p:spTgt spid="97"/>
                                        </p:tgtEl>
                                        <p:attrNameLst>
                                          <p:attrName>style.visibility</p:attrName>
                                        </p:attrNameLst>
                                      </p:cBhvr>
                                      <p:to>
                                        <p:strVal val="visible"/>
                                      </p:to>
                                    </p:set>
                                    <p:animEffect transition="in" filter="fade">
                                      <p:cBhvr>
                                        <p:cTn id="91" dur="500"/>
                                        <p:tgtEl>
                                          <p:spTgt spid="97"/>
                                        </p:tgtEl>
                                      </p:cBhvr>
                                    </p:animEffect>
                                  </p:childTnLst>
                                </p:cTn>
                              </p:par>
                            </p:childTnLst>
                          </p:cTn>
                        </p:par>
                        <p:par>
                          <p:cTn id="92" fill="hold">
                            <p:stCondLst>
                              <p:cond delay="6950"/>
                            </p:stCondLst>
                            <p:childTnLst>
                              <p:par>
                                <p:cTn id="93" presetID="22" presetClass="entr" presetSubtype="8" fill="hold" grpId="0" nodeType="afterEffect">
                                  <p:stCondLst>
                                    <p:cond delay="0"/>
                                  </p:stCondLst>
                                  <p:childTnLst>
                                    <p:set>
                                      <p:cBhvr>
                                        <p:cTn id="94" dur="1" fill="hold">
                                          <p:stCondLst>
                                            <p:cond delay="0"/>
                                          </p:stCondLst>
                                        </p:cTn>
                                        <p:tgtEl>
                                          <p:spTgt spid="115"/>
                                        </p:tgtEl>
                                        <p:attrNameLst>
                                          <p:attrName>style.visibility</p:attrName>
                                        </p:attrNameLst>
                                      </p:cBhvr>
                                      <p:to>
                                        <p:strVal val="visible"/>
                                      </p:to>
                                    </p:set>
                                    <p:animEffect transition="in" filter="wipe(left)">
                                      <p:cBhvr>
                                        <p:cTn id="95" dur="500"/>
                                        <p:tgtEl>
                                          <p:spTgt spid="115"/>
                                        </p:tgtEl>
                                      </p:cBhvr>
                                    </p:animEffect>
                                  </p:childTnLst>
                                </p:cTn>
                              </p:par>
                              <p:par>
                                <p:cTn id="96" presetID="22" presetClass="entr" presetSubtype="8" fill="hold" grpId="0" nodeType="withEffect">
                                  <p:stCondLst>
                                    <p:cond delay="0"/>
                                  </p:stCondLst>
                                  <p:childTnLst>
                                    <p:set>
                                      <p:cBhvr>
                                        <p:cTn id="97" dur="1" fill="hold">
                                          <p:stCondLst>
                                            <p:cond delay="0"/>
                                          </p:stCondLst>
                                        </p:cTn>
                                        <p:tgtEl>
                                          <p:spTgt spid="116"/>
                                        </p:tgtEl>
                                        <p:attrNameLst>
                                          <p:attrName>style.visibility</p:attrName>
                                        </p:attrNameLst>
                                      </p:cBhvr>
                                      <p:to>
                                        <p:strVal val="visible"/>
                                      </p:to>
                                    </p:set>
                                    <p:animEffect transition="in" filter="wipe(left)">
                                      <p:cBhvr>
                                        <p:cTn id="98" dur="500"/>
                                        <p:tgtEl>
                                          <p:spTgt spid="116"/>
                                        </p:tgtEl>
                                      </p:cBhvr>
                                    </p:animEffect>
                                  </p:childTnLst>
                                </p:cTn>
                              </p:par>
                              <p:par>
                                <p:cTn id="99" presetID="22" presetClass="entr" presetSubtype="2" fill="hold" grpId="0" nodeType="withEffect">
                                  <p:stCondLst>
                                    <p:cond delay="0"/>
                                  </p:stCondLst>
                                  <p:childTnLst>
                                    <p:set>
                                      <p:cBhvr>
                                        <p:cTn id="100" dur="1" fill="hold">
                                          <p:stCondLst>
                                            <p:cond delay="0"/>
                                          </p:stCondLst>
                                        </p:cTn>
                                        <p:tgtEl>
                                          <p:spTgt spid="117"/>
                                        </p:tgtEl>
                                        <p:attrNameLst>
                                          <p:attrName>style.visibility</p:attrName>
                                        </p:attrNameLst>
                                      </p:cBhvr>
                                      <p:to>
                                        <p:strVal val="visible"/>
                                      </p:to>
                                    </p:set>
                                    <p:animEffect transition="in" filter="wipe(right)">
                                      <p:cBhvr>
                                        <p:cTn id="101" dur="500"/>
                                        <p:tgtEl>
                                          <p:spTgt spid="117"/>
                                        </p:tgtEl>
                                      </p:cBhvr>
                                    </p:animEffect>
                                  </p:childTnLst>
                                </p:cTn>
                              </p:par>
                              <p:par>
                                <p:cTn id="102" presetID="22" presetClass="entr" presetSubtype="8" fill="hold" grpId="0" nodeType="withEffect">
                                  <p:stCondLst>
                                    <p:cond delay="0"/>
                                  </p:stCondLst>
                                  <p:childTnLst>
                                    <p:set>
                                      <p:cBhvr>
                                        <p:cTn id="103" dur="1" fill="hold">
                                          <p:stCondLst>
                                            <p:cond delay="0"/>
                                          </p:stCondLst>
                                        </p:cTn>
                                        <p:tgtEl>
                                          <p:spTgt spid="118"/>
                                        </p:tgtEl>
                                        <p:attrNameLst>
                                          <p:attrName>style.visibility</p:attrName>
                                        </p:attrNameLst>
                                      </p:cBhvr>
                                      <p:to>
                                        <p:strVal val="visible"/>
                                      </p:to>
                                    </p:set>
                                    <p:animEffect transition="in" filter="wipe(left)">
                                      <p:cBhvr>
                                        <p:cTn id="104" dur="5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animBg="1"/>
      <p:bldP spid="108" grpId="1" animBg="1"/>
      <p:bldP spid="108" grpId="2" animBg="1"/>
      <p:bldP spid="111" grpId="0" animBg="1"/>
      <p:bldP spid="87" grpId="0"/>
      <p:bldP spid="87" grpId="1"/>
      <p:bldP spid="87" grpId="2"/>
      <p:bldP spid="89" grpId="0" animBg="1"/>
      <p:bldP spid="90" grpId="0" animBg="1"/>
      <p:bldP spid="90" grpId="1" animBg="1"/>
      <p:bldP spid="90" grpId="2" animBg="1"/>
      <p:bldP spid="97" grpId="0"/>
      <p:bldP spid="115" grpId="0"/>
      <p:bldP spid="116" grpId="0" animBg="1"/>
      <p:bldP spid="117" grpId="0" animBg="1"/>
      <p:bldP spid="118" grpId="0"/>
      <p:bldP spid="13" grpId="0" animBg="1"/>
      <p:bldP spid="93" grpId="0"/>
      <p:bldP spid="20" grpId="0" animBg="1"/>
      <p:bldP spid="20" grpId="1" animBg="1"/>
      <p:bldP spid="20" grpId="2" animBg="1"/>
      <p:bldP spid="85" grpId="0" animBg="1"/>
      <p:bldP spid="85" grpId="1" animBg="1"/>
      <p:bldP spid="85" grpId="2" animBg="1"/>
      <p:bldP spid="21" grpId="0" animBg="1"/>
      <p:bldP spid="21" grpId="1" animBg="1"/>
      <p:bldP spid="21" grpId="2" animBg="1"/>
      <p:bldP spid="61" grpId="0" animBg="1"/>
      <p:bldP spid="61" grpId="1" animBg="1"/>
      <p:bldP spid="61" grpId="2" animBg="1"/>
      <p:bldP spid="22" grpId="0" animBg="1"/>
      <p:bldP spid="84" grpId="0" animBg="1"/>
      <p:bldP spid="84" grpId="1" animBg="1"/>
      <p:bldP spid="84" grpId="2"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a:spLocks noChangeArrowheads="1"/>
          </p:cNvSpPr>
          <p:nvPr/>
        </p:nvSpPr>
        <p:spPr bwMode="auto">
          <a:xfrm>
            <a:off x="395536" y="267494"/>
            <a:ext cx="1296144" cy="369308"/>
          </a:xfrm>
          <a:prstGeom prst="rect">
            <a:avLst/>
          </a:prstGeom>
          <a:solidFill>
            <a:schemeClr val="tx2">
              <a:lumMod val="60000"/>
              <a:lumOff val="40000"/>
            </a:schemeClr>
          </a:solidFill>
          <a:ln w="9525">
            <a:noFill/>
            <a:miter lim="800000"/>
            <a:headEnd/>
            <a:tailEnd/>
          </a:ln>
        </p:spPr>
        <p:txBody>
          <a:bodyPr wrap="square" lIns="121898" tIns="60948" rIns="121898" bIns="60948">
            <a:spAutoFit/>
          </a:bodyPr>
          <a:lstStyle/>
          <a:p>
            <a:r>
              <a:rPr lang="zh-CN" altLang="en-US" sz="1600" b="1" dirty="0" smtClean="0">
                <a:solidFill>
                  <a:schemeClr val="bg1"/>
                </a:solidFill>
                <a:latin typeface="微软雅黑" pitchFamily="34" charset="-122"/>
                <a:ea typeface="微软雅黑" pitchFamily="34" charset="-122"/>
              </a:rPr>
              <a:t>案例实践：</a:t>
            </a:r>
            <a:endParaRPr lang="zh-CN" altLang="en-US" sz="1600" b="1" dirty="0">
              <a:solidFill>
                <a:schemeClr val="bg1"/>
              </a:solidFill>
              <a:latin typeface="微软雅黑" pitchFamily="34" charset="-122"/>
              <a:ea typeface="微软雅黑" pitchFamily="34" charset="-122"/>
            </a:endParaRPr>
          </a:p>
        </p:txBody>
      </p:sp>
      <p:sp>
        <p:nvSpPr>
          <p:cNvPr id="5" name="TextBox 4"/>
          <p:cNvSpPr txBox="1"/>
          <p:nvPr/>
        </p:nvSpPr>
        <p:spPr>
          <a:xfrm>
            <a:off x="395535" y="1097546"/>
            <a:ext cx="1914047" cy="227755"/>
          </a:xfrm>
          <a:prstGeom prst="rect">
            <a:avLst/>
          </a:prstGeom>
          <a:noFill/>
        </p:spPr>
        <p:txBody>
          <a:bodyPr wrap="square" rtlCol="0">
            <a:spAutoFit/>
          </a:bodyPr>
          <a:lstStyle/>
          <a:p>
            <a:pPr>
              <a:lnSpc>
                <a:spcPct val="130000"/>
              </a:lnSpc>
            </a:pPr>
            <a:r>
              <a:rPr lang="zh-CN" altLang="en-US" sz="750" dirty="0" smtClean="0">
                <a:solidFill>
                  <a:schemeClr val="tx1">
                    <a:lumMod val="65000"/>
                    <a:lumOff val="35000"/>
                  </a:schemeClr>
                </a:solidFill>
                <a:latin typeface="微软雅黑" pitchFamily="34" charset="-122"/>
                <a:ea typeface="微软雅黑" pitchFamily="34" charset="-122"/>
              </a:rPr>
              <a:t>需要引入</a:t>
            </a:r>
            <a:r>
              <a:rPr lang="en-US" altLang="zh-CN" sz="750" dirty="0" smtClean="0">
                <a:solidFill>
                  <a:schemeClr val="tx1">
                    <a:lumMod val="65000"/>
                    <a:lumOff val="35000"/>
                  </a:schemeClr>
                </a:solidFill>
                <a:latin typeface="微软雅黑" pitchFamily="34" charset="-122"/>
                <a:ea typeface="微软雅黑" pitchFamily="34" charset="-122"/>
              </a:rPr>
              <a:t>Spring boot</a:t>
            </a:r>
            <a:r>
              <a:rPr lang="zh-CN" altLang="en-US" sz="750" dirty="0" smtClean="0">
                <a:solidFill>
                  <a:schemeClr val="tx1">
                    <a:lumMod val="65000"/>
                    <a:lumOff val="35000"/>
                  </a:schemeClr>
                </a:solidFill>
                <a:latin typeface="微软雅黑" pitchFamily="34" charset="-122"/>
                <a:ea typeface="微软雅黑" pitchFamily="34" charset="-122"/>
              </a:rPr>
              <a:t>相关依赖包</a:t>
            </a:r>
            <a:endParaRPr lang="zh-CN" altLang="en-US" sz="750" dirty="0">
              <a:solidFill>
                <a:schemeClr val="tx1">
                  <a:lumMod val="65000"/>
                  <a:lumOff val="35000"/>
                </a:schemeClr>
              </a:solidFill>
              <a:latin typeface="微软雅黑" pitchFamily="34" charset="-122"/>
              <a:ea typeface="微软雅黑" pitchFamily="34" charset="-122"/>
            </a:endParaRPr>
          </a:p>
        </p:txBody>
      </p:sp>
      <p:sp>
        <p:nvSpPr>
          <p:cNvPr id="6" name="TextBox 5"/>
          <p:cNvSpPr txBox="1"/>
          <p:nvPr/>
        </p:nvSpPr>
        <p:spPr>
          <a:xfrm>
            <a:off x="395536" y="843558"/>
            <a:ext cx="1512168" cy="242374"/>
          </a:xfrm>
          <a:prstGeom prst="rect">
            <a:avLst/>
          </a:prstGeom>
          <a:noFill/>
        </p:spPr>
        <p:txBody>
          <a:bodyPr wrap="square" tIns="0" bIns="0" rtlCol="0" anchor="t">
            <a:spAutoFit/>
          </a:bodyPr>
          <a:lstStyle/>
          <a:p>
            <a:pPr>
              <a:lnSpc>
                <a:spcPct val="150000"/>
              </a:lnSpc>
            </a:pPr>
            <a:r>
              <a:rPr lang="en-US" altLang="zh-CN" sz="1050" dirty="0" smtClean="0">
                <a:solidFill>
                  <a:schemeClr val="tx1">
                    <a:lumMod val="75000"/>
                    <a:lumOff val="25000"/>
                  </a:schemeClr>
                </a:solidFill>
                <a:latin typeface="微软雅黑" pitchFamily="34" charset="-122"/>
                <a:ea typeface="微软雅黑" pitchFamily="34" charset="-122"/>
                <a:cs typeface="华文黑体" pitchFamily="2" charset="-122"/>
              </a:rPr>
              <a:t>1</a:t>
            </a:r>
            <a:r>
              <a:rPr lang="zh-CN" altLang="en-US" sz="1050" dirty="0" smtClean="0">
                <a:solidFill>
                  <a:schemeClr val="tx1">
                    <a:lumMod val="75000"/>
                    <a:lumOff val="25000"/>
                  </a:schemeClr>
                </a:solidFill>
                <a:latin typeface="微软雅黑" pitchFamily="34" charset="-122"/>
                <a:ea typeface="微软雅黑" pitchFamily="34" charset="-122"/>
                <a:cs typeface="华文黑体" pitchFamily="2" charset="-122"/>
              </a:rPr>
              <a:t>、</a:t>
            </a:r>
            <a:r>
              <a:rPr lang="en-US" altLang="zh-CN" sz="1050" dirty="0" smtClean="0">
                <a:solidFill>
                  <a:schemeClr val="tx1">
                    <a:lumMod val="75000"/>
                    <a:lumOff val="25000"/>
                  </a:schemeClr>
                </a:solidFill>
                <a:latin typeface="微软雅黑" pitchFamily="34" charset="-122"/>
                <a:ea typeface="微软雅黑" pitchFamily="34" charset="-122"/>
                <a:cs typeface="华文黑体" pitchFamily="2" charset="-122"/>
              </a:rPr>
              <a:t>pom</a:t>
            </a:r>
            <a:r>
              <a:rPr lang="zh-CN" altLang="en-US" sz="1050" dirty="0" smtClean="0">
                <a:solidFill>
                  <a:schemeClr val="tx1">
                    <a:lumMod val="75000"/>
                    <a:lumOff val="25000"/>
                  </a:schemeClr>
                </a:solidFill>
                <a:latin typeface="微软雅黑" pitchFamily="34" charset="-122"/>
                <a:ea typeface="微软雅黑" pitchFamily="34" charset="-122"/>
                <a:cs typeface="华文黑体" pitchFamily="2" charset="-122"/>
              </a:rPr>
              <a:t>中添加依赖</a:t>
            </a:r>
            <a:endParaRPr lang="zh-CN" altLang="en-US" sz="1050" dirty="0">
              <a:solidFill>
                <a:schemeClr val="tx1">
                  <a:lumMod val="75000"/>
                  <a:lumOff val="25000"/>
                </a:schemeClr>
              </a:solidFill>
              <a:latin typeface="微软雅黑" pitchFamily="34" charset="-122"/>
              <a:ea typeface="微软雅黑" pitchFamily="34" charset="-122"/>
              <a:cs typeface="华文黑体" pitchFamily="2" charset="-122"/>
            </a:endParaRPr>
          </a:p>
        </p:txBody>
      </p:sp>
      <p:sp>
        <p:nvSpPr>
          <p:cNvPr id="7" name="TextBox 6"/>
          <p:cNvSpPr txBox="1"/>
          <p:nvPr/>
        </p:nvSpPr>
        <p:spPr>
          <a:xfrm>
            <a:off x="323527" y="2969755"/>
            <a:ext cx="2736305" cy="338554"/>
          </a:xfrm>
          <a:prstGeom prst="rect">
            <a:avLst/>
          </a:prstGeom>
          <a:noFill/>
        </p:spPr>
        <p:txBody>
          <a:bodyPr wrap="square" rtlCol="0">
            <a:spAutoFit/>
          </a:bodyPr>
          <a:lstStyle/>
          <a:p>
            <a:r>
              <a:rPr lang="zh-CN" altLang="en-US" sz="750" dirty="0" smtClean="0">
                <a:solidFill>
                  <a:schemeClr val="tx1">
                    <a:lumMod val="65000"/>
                    <a:lumOff val="35000"/>
                  </a:schemeClr>
                </a:solidFill>
                <a:latin typeface="微软雅黑" pitchFamily="34" charset="-122"/>
                <a:ea typeface="微软雅黑" pitchFamily="34" charset="-122"/>
              </a:rPr>
              <a:t>需同时添加</a:t>
            </a:r>
            <a:r>
              <a:rPr lang="en-US" altLang="zh-CN" sz="800" dirty="0" smtClean="0">
                <a:solidFill>
                  <a:srgbClr val="646464"/>
                </a:solidFill>
                <a:latin typeface="Consolas"/>
              </a:rPr>
              <a:t>@SpringBootApplication</a:t>
            </a:r>
            <a:r>
              <a:rPr lang="zh-CN" altLang="en-US" sz="800" dirty="0" smtClean="0">
                <a:solidFill>
                  <a:srgbClr val="646464"/>
                </a:solidFill>
                <a:latin typeface="Consolas"/>
              </a:rPr>
              <a:t>和</a:t>
            </a:r>
            <a:endParaRPr lang="en-US" altLang="zh-CN" sz="800" dirty="0" smtClean="0">
              <a:solidFill>
                <a:srgbClr val="646464"/>
              </a:solidFill>
              <a:latin typeface="Consolas"/>
            </a:endParaRPr>
          </a:p>
          <a:p>
            <a:r>
              <a:rPr lang="en-US" altLang="zh-CN" sz="800" dirty="0" smtClean="0">
                <a:solidFill>
                  <a:srgbClr val="646464"/>
                </a:solidFill>
                <a:latin typeface="Consolas"/>
              </a:rPr>
              <a:t>@EnableEurekaServer</a:t>
            </a:r>
            <a:r>
              <a:rPr lang="zh-CN" altLang="en-US" sz="800" dirty="0" smtClean="0">
                <a:solidFill>
                  <a:srgbClr val="646464"/>
                </a:solidFill>
                <a:latin typeface="Consolas"/>
              </a:rPr>
              <a:t>两个注解</a:t>
            </a:r>
            <a:endParaRPr lang="zh-CN" altLang="en-US" sz="750" dirty="0">
              <a:solidFill>
                <a:schemeClr val="tx1">
                  <a:lumMod val="65000"/>
                  <a:lumOff val="35000"/>
                </a:schemeClr>
              </a:solidFill>
              <a:latin typeface="微软雅黑" pitchFamily="34" charset="-122"/>
              <a:ea typeface="微软雅黑" pitchFamily="34" charset="-122"/>
            </a:endParaRPr>
          </a:p>
        </p:txBody>
      </p:sp>
      <p:sp>
        <p:nvSpPr>
          <p:cNvPr id="8" name="TextBox 7"/>
          <p:cNvSpPr txBox="1"/>
          <p:nvPr/>
        </p:nvSpPr>
        <p:spPr>
          <a:xfrm>
            <a:off x="323528" y="2715766"/>
            <a:ext cx="3672408" cy="242374"/>
          </a:xfrm>
          <a:prstGeom prst="rect">
            <a:avLst/>
          </a:prstGeom>
          <a:noFill/>
        </p:spPr>
        <p:txBody>
          <a:bodyPr wrap="square" tIns="0" bIns="0" rtlCol="0" anchor="t">
            <a:spAutoFit/>
          </a:bodyPr>
          <a:lstStyle/>
          <a:p>
            <a:pPr>
              <a:lnSpc>
                <a:spcPct val="150000"/>
              </a:lnSpc>
            </a:pPr>
            <a:r>
              <a:rPr lang="en-US" altLang="zh-CN" sz="1050" dirty="0" smtClean="0">
                <a:solidFill>
                  <a:schemeClr val="tx1">
                    <a:lumMod val="75000"/>
                    <a:lumOff val="25000"/>
                  </a:schemeClr>
                </a:solidFill>
                <a:latin typeface="微软雅黑" pitchFamily="34" charset="-122"/>
                <a:ea typeface="微软雅黑" pitchFamily="34" charset="-122"/>
                <a:cs typeface="华文黑体" pitchFamily="2" charset="-122"/>
              </a:rPr>
              <a:t>2</a:t>
            </a:r>
            <a:r>
              <a:rPr lang="zh-CN" altLang="en-US" sz="1050" dirty="0" smtClean="0">
                <a:solidFill>
                  <a:schemeClr val="tx1">
                    <a:lumMod val="75000"/>
                    <a:lumOff val="25000"/>
                  </a:schemeClr>
                </a:solidFill>
                <a:latin typeface="微软雅黑" pitchFamily="34" charset="-122"/>
                <a:ea typeface="微软雅黑" pitchFamily="34" charset="-122"/>
                <a:cs typeface="华文黑体" pitchFamily="2" charset="-122"/>
              </a:rPr>
              <a:t>、添加启动代码中添加</a:t>
            </a:r>
            <a:r>
              <a:rPr lang="en-US" altLang="zh-CN" sz="1050" dirty="0" smtClean="0">
                <a:solidFill>
                  <a:schemeClr val="tx1">
                    <a:lumMod val="75000"/>
                    <a:lumOff val="25000"/>
                  </a:schemeClr>
                </a:solidFill>
                <a:latin typeface="微软雅黑" pitchFamily="34" charset="-122"/>
                <a:ea typeface="微软雅黑" pitchFamily="34" charset="-122"/>
                <a:cs typeface="华文黑体" pitchFamily="2" charset="-122"/>
              </a:rPr>
              <a:t>@EnableEurekaServer</a:t>
            </a:r>
            <a:r>
              <a:rPr lang="zh-CN" altLang="en-US" sz="1050" dirty="0" smtClean="0">
                <a:solidFill>
                  <a:schemeClr val="tx1">
                    <a:lumMod val="75000"/>
                    <a:lumOff val="25000"/>
                  </a:schemeClr>
                </a:solidFill>
                <a:latin typeface="微软雅黑" pitchFamily="34" charset="-122"/>
                <a:ea typeface="微软雅黑" pitchFamily="34" charset="-122"/>
                <a:cs typeface="华文黑体" pitchFamily="2" charset="-122"/>
              </a:rPr>
              <a:t>注解</a:t>
            </a:r>
            <a:endParaRPr lang="zh-CN" altLang="en-US" sz="1050" dirty="0">
              <a:solidFill>
                <a:schemeClr val="tx1">
                  <a:lumMod val="75000"/>
                  <a:lumOff val="25000"/>
                </a:schemeClr>
              </a:solidFill>
              <a:latin typeface="微软雅黑" pitchFamily="34" charset="-122"/>
              <a:ea typeface="微软雅黑" pitchFamily="34" charset="-122"/>
              <a:cs typeface="华文黑体" pitchFamily="2" charset="-122"/>
            </a:endParaRPr>
          </a:p>
        </p:txBody>
      </p:sp>
      <p:pic>
        <p:nvPicPr>
          <p:cNvPr id="1026" name="Picture 2"/>
          <p:cNvPicPr>
            <a:picLocks noChangeAspect="1" noChangeArrowheads="1"/>
          </p:cNvPicPr>
          <p:nvPr/>
        </p:nvPicPr>
        <p:blipFill>
          <a:blip r:embed="rId2"/>
          <a:srcRect/>
          <a:stretch>
            <a:fillRect/>
          </a:stretch>
        </p:blipFill>
        <p:spPr bwMode="auto">
          <a:xfrm>
            <a:off x="2915816" y="555526"/>
            <a:ext cx="4968552" cy="2054758"/>
          </a:xfrm>
          <a:prstGeom prst="rect">
            <a:avLst/>
          </a:prstGeom>
          <a:noFill/>
          <a:ln w="9525">
            <a:noFill/>
            <a:miter lim="800000"/>
            <a:headEnd/>
            <a:tailEnd/>
          </a:ln>
        </p:spPr>
      </p:pic>
      <p:pic>
        <p:nvPicPr>
          <p:cNvPr id="1028" name="Picture 4"/>
          <p:cNvPicPr>
            <a:picLocks noChangeAspect="1" noChangeArrowheads="1"/>
          </p:cNvPicPr>
          <p:nvPr/>
        </p:nvPicPr>
        <p:blipFill>
          <a:blip r:embed="rId3"/>
          <a:srcRect/>
          <a:stretch>
            <a:fillRect/>
          </a:stretch>
        </p:blipFill>
        <p:spPr bwMode="auto">
          <a:xfrm>
            <a:off x="2915816" y="3147814"/>
            <a:ext cx="5130552" cy="17811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par>
                          <p:cTn id="13" fill="hold">
                            <p:stCondLst>
                              <p:cond delay="500"/>
                            </p:stCondLst>
                            <p:childTnLst>
                              <p:par>
                                <p:cTn id="14" presetID="2" presetClass="entr" presetSubtype="2" decel="10000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1+#ppt_w/2"/>
                                          </p:val>
                                        </p:tav>
                                        <p:tav tm="100000">
                                          <p:val>
                                            <p:strVal val="#ppt_x"/>
                                          </p:val>
                                        </p:tav>
                                      </p:tavLst>
                                    </p:anim>
                                    <p:anim calcmode="lin" valueType="num">
                                      <p:cBhvr additive="base">
                                        <p:cTn id="17"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26"/>
                                        </p:tgtEl>
                                        <p:attrNameLst>
                                          <p:attrName>style.visibility</p:attrName>
                                        </p:attrNameLst>
                                      </p:cBhvr>
                                      <p:to>
                                        <p:strVal val="visible"/>
                                      </p:to>
                                    </p:set>
                                    <p:animEffect transition="in" filter="blinds(horizontal)">
                                      <p:cBhvr>
                                        <p:cTn id="22" dur="500"/>
                                        <p:tgtEl>
                                          <p:spTgt spid="102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par>
                          <p:cTn id="28" fill="hold">
                            <p:stCondLst>
                              <p:cond delay="1000"/>
                            </p:stCondLst>
                            <p:childTnLst>
                              <p:par>
                                <p:cTn id="29" presetID="2" presetClass="entr" presetSubtype="2" decel="100000" fill="hold" grpId="0" nodeType="after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1+#ppt_w/2"/>
                                          </p:val>
                                        </p:tav>
                                        <p:tav tm="100000">
                                          <p:val>
                                            <p:strVal val="#ppt_x"/>
                                          </p:val>
                                        </p:tav>
                                      </p:tavLst>
                                    </p:anim>
                                    <p:anim calcmode="lin" valueType="num">
                                      <p:cBhvr additive="base">
                                        <p:cTn id="32"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028"/>
                                        </p:tgtEl>
                                        <p:attrNameLst>
                                          <p:attrName>style.visibility</p:attrName>
                                        </p:attrNameLst>
                                      </p:cBhvr>
                                      <p:to>
                                        <p:strVal val="visible"/>
                                      </p:to>
                                    </p:set>
                                    <p:animEffect transition="in" filter="blinds(horizontal)">
                                      <p:cBhvr>
                                        <p:cTn id="37"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6" grpId="0"/>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7" y="521483"/>
            <a:ext cx="2736305" cy="1015663"/>
          </a:xfrm>
          <a:prstGeom prst="rect">
            <a:avLst/>
          </a:prstGeom>
          <a:noFill/>
        </p:spPr>
        <p:txBody>
          <a:bodyPr wrap="square" rtlCol="0">
            <a:spAutoFit/>
          </a:bodyPr>
          <a:lstStyle/>
          <a:p>
            <a:pPr>
              <a:buFont typeface="Wingdings" pitchFamily="2" charset="2"/>
              <a:buChar char="l"/>
            </a:pPr>
            <a:r>
              <a:rPr lang="en-US" altLang="zh-CN" sz="750" dirty="0" smtClean="0">
                <a:solidFill>
                  <a:schemeClr val="tx1">
                    <a:lumMod val="65000"/>
                    <a:lumOff val="35000"/>
                  </a:schemeClr>
                </a:solidFill>
                <a:latin typeface="微软雅黑" pitchFamily="34" charset="-122"/>
                <a:ea typeface="微软雅黑" pitchFamily="34" charset="-122"/>
              </a:rPr>
              <a:t> eureka.client.register-with-eureka </a:t>
            </a:r>
            <a:r>
              <a:rPr lang="zh-CN" altLang="en-US" sz="750" dirty="0" smtClean="0">
                <a:solidFill>
                  <a:schemeClr val="tx1">
                    <a:lumMod val="65000"/>
                    <a:lumOff val="35000"/>
                  </a:schemeClr>
                </a:solidFill>
                <a:latin typeface="微软雅黑" pitchFamily="34" charset="-122"/>
                <a:ea typeface="微软雅黑" pitchFamily="34" charset="-122"/>
              </a:rPr>
              <a:t>：表示是否将自己注册到</a:t>
            </a:r>
            <a:r>
              <a:rPr lang="en-US" altLang="zh-CN" sz="750" dirty="0" smtClean="0">
                <a:solidFill>
                  <a:schemeClr val="tx1">
                    <a:lumMod val="65000"/>
                    <a:lumOff val="35000"/>
                  </a:schemeClr>
                </a:solidFill>
                <a:latin typeface="微软雅黑" pitchFamily="34" charset="-122"/>
                <a:ea typeface="微软雅黑" pitchFamily="34" charset="-122"/>
              </a:rPr>
              <a:t>Eureka Server</a:t>
            </a:r>
            <a:r>
              <a:rPr lang="zh-CN" altLang="en-US" sz="750" dirty="0" smtClean="0">
                <a:solidFill>
                  <a:schemeClr val="tx1">
                    <a:lumMod val="65000"/>
                    <a:lumOff val="35000"/>
                  </a:schemeClr>
                </a:solidFill>
                <a:latin typeface="微软雅黑" pitchFamily="34" charset="-122"/>
                <a:ea typeface="微软雅黑" pitchFamily="34" charset="-122"/>
              </a:rPr>
              <a:t>，默认为</a:t>
            </a:r>
            <a:r>
              <a:rPr lang="en-US" altLang="zh-CN" sz="750" dirty="0" smtClean="0">
                <a:solidFill>
                  <a:schemeClr val="tx1">
                    <a:lumMod val="65000"/>
                    <a:lumOff val="35000"/>
                  </a:schemeClr>
                </a:solidFill>
                <a:latin typeface="微软雅黑" pitchFamily="34" charset="-122"/>
                <a:ea typeface="微软雅黑" pitchFamily="34" charset="-122"/>
              </a:rPr>
              <a:t>true</a:t>
            </a:r>
            <a:r>
              <a:rPr lang="zh-CN" altLang="en-US" sz="750" dirty="0" smtClean="0">
                <a:solidFill>
                  <a:schemeClr val="tx1">
                    <a:lumMod val="65000"/>
                    <a:lumOff val="35000"/>
                  </a:schemeClr>
                </a:solidFill>
                <a:latin typeface="微软雅黑" pitchFamily="34" charset="-122"/>
                <a:ea typeface="微软雅黑" pitchFamily="34" charset="-122"/>
              </a:rPr>
              <a:t>。</a:t>
            </a:r>
          </a:p>
          <a:p>
            <a:pPr>
              <a:buFont typeface="Wingdings" pitchFamily="2" charset="2"/>
              <a:buChar char="l"/>
            </a:pPr>
            <a:r>
              <a:rPr lang="en-US" altLang="zh-CN" sz="750" dirty="0" smtClean="0">
                <a:solidFill>
                  <a:schemeClr val="tx1">
                    <a:lumMod val="65000"/>
                    <a:lumOff val="35000"/>
                  </a:schemeClr>
                </a:solidFill>
                <a:latin typeface="微软雅黑" pitchFamily="34" charset="-122"/>
                <a:ea typeface="微软雅黑" pitchFamily="34" charset="-122"/>
              </a:rPr>
              <a:t> eureka.client.fetch-registry </a:t>
            </a:r>
            <a:r>
              <a:rPr lang="zh-CN" altLang="en-US" sz="750" dirty="0" smtClean="0">
                <a:solidFill>
                  <a:schemeClr val="tx1">
                    <a:lumMod val="65000"/>
                    <a:lumOff val="35000"/>
                  </a:schemeClr>
                </a:solidFill>
                <a:latin typeface="微软雅黑" pitchFamily="34" charset="-122"/>
                <a:ea typeface="微软雅黑" pitchFamily="34" charset="-122"/>
              </a:rPr>
              <a:t>：表示是否从</a:t>
            </a:r>
            <a:r>
              <a:rPr lang="en-US" altLang="zh-CN" sz="750" dirty="0" smtClean="0">
                <a:solidFill>
                  <a:schemeClr val="tx1">
                    <a:lumMod val="65000"/>
                    <a:lumOff val="35000"/>
                  </a:schemeClr>
                </a:solidFill>
                <a:latin typeface="微软雅黑" pitchFamily="34" charset="-122"/>
                <a:ea typeface="微软雅黑" pitchFamily="34" charset="-122"/>
              </a:rPr>
              <a:t>Eureka Server</a:t>
            </a:r>
            <a:r>
              <a:rPr lang="zh-CN" altLang="en-US" sz="750" dirty="0" smtClean="0">
                <a:solidFill>
                  <a:schemeClr val="tx1">
                    <a:lumMod val="65000"/>
                    <a:lumOff val="35000"/>
                  </a:schemeClr>
                </a:solidFill>
                <a:latin typeface="微软雅黑" pitchFamily="34" charset="-122"/>
                <a:ea typeface="微软雅黑" pitchFamily="34" charset="-122"/>
              </a:rPr>
              <a:t>获取注册信息，默认为</a:t>
            </a:r>
            <a:r>
              <a:rPr lang="en-US" altLang="zh-CN" sz="750" dirty="0" smtClean="0">
                <a:solidFill>
                  <a:schemeClr val="tx1">
                    <a:lumMod val="65000"/>
                    <a:lumOff val="35000"/>
                  </a:schemeClr>
                </a:solidFill>
                <a:latin typeface="微软雅黑" pitchFamily="34" charset="-122"/>
                <a:ea typeface="微软雅黑" pitchFamily="34" charset="-122"/>
              </a:rPr>
              <a:t>true</a:t>
            </a:r>
            <a:r>
              <a:rPr lang="zh-CN" altLang="en-US" sz="750" dirty="0" smtClean="0">
                <a:solidFill>
                  <a:schemeClr val="tx1">
                    <a:lumMod val="65000"/>
                    <a:lumOff val="35000"/>
                  </a:schemeClr>
                </a:solidFill>
                <a:latin typeface="微软雅黑" pitchFamily="34" charset="-122"/>
                <a:ea typeface="微软雅黑" pitchFamily="34" charset="-122"/>
              </a:rPr>
              <a:t>。</a:t>
            </a:r>
          </a:p>
          <a:p>
            <a:pPr>
              <a:buFont typeface="Wingdings" pitchFamily="2" charset="2"/>
              <a:buChar char="l"/>
            </a:pPr>
            <a:r>
              <a:rPr lang="en-US" altLang="zh-CN" sz="750" dirty="0" smtClean="0">
                <a:solidFill>
                  <a:schemeClr val="tx1">
                    <a:lumMod val="65000"/>
                    <a:lumOff val="35000"/>
                  </a:schemeClr>
                </a:solidFill>
                <a:latin typeface="微软雅黑" pitchFamily="34" charset="-122"/>
                <a:ea typeface="微软雅黑" pitchFamily="34" charset="-122"/>
              </a:rPr>
              <a:t> eureka.client.serviceUrl.defaultZone </a:t>
            </a:r>
            <a:r>
              <a:rPr lang="zh-CN" altLang="en-US" sz="750" dirty="0" smtClean="0">
                <a:solidFill>
                  <a:schemeClr val="tx1">
                    <a:lumMod val="65000"/>
                    <a:lumOff val="35000"/>
                  </a:schemeClr>
                </a:solidFill>
                <a:latin typeface="微软雅黑" pitchFamily="34" charset="-122"/>
                <a:ea typeface="微软雅黑" pitchFamily="34" charset="-122"/>
              </a:rPr>
              <a:t>：设置与</a:t>
            </a:r>
            <a:r>
              <a:rPr lang="en-US" altLang="zh-CN" sz="750" dirty="0" smtClean="0">
                <a:solidFill>
                  <a:schemeClr val="tx1">
                    <a:lumMod val="65000"/>
                    <a:lumOff val="35000"/>
                  </a:schemeClr>
                </a:solidFill>
                <a:latin typeface="微软雅黑" pitchFamily="34" charset="-122"/>
                <a:ea typeface="微软雅黑" pitchFamily="34" charset="-122"/>
              </a:rPr>
              <a:t>Eureka Server</a:t>
            </a:r>
            <a:r>
              <a:rPr lang="zh-CN" altLang="en-US" sz="750" dirty="0" smtClean="0">
                <a:solidFill>
                  <a:schemeClr val="tx1">
                    <a:lumMod val="65000"/>
                    <a:lumOff val="35000"/>
                  </a:schemeClr>
                </a:solidFill>
                <a:latin typeface="微软雅黑" pitchFamily="34" charset="-122"/>
                <a:ea typeface="微软雅黑" pitchFamily="34" charset="-122"/>
              </a:rPr>
              <a:t>交互的地址，查询服务和注册服务都需要依赖这个地址。默认是</a:t>
            </a:r>
            <a:r>
              <a:rPr lang="en-US" altLang="zh-CN" sz="750" dirty="0" smtClean="0">
                <a:solidFill>
                  <a:schemeClr val="tx1">
                    <a:lumMod val="65000"/>
                    <a:lumOff val="35000"/>
                  </a:schemeClr>
                </a:solidFill>
                <a:latin typeface="微软雅黑" pitchFamily="34" charset="-122"/>
                <a:ea typeface="微软雅黑" pitchFamily="34" charset="-122"/>
              </a:rPr>
              <a:t>http://localhost:8761/eureka </a:t>
            </a:r>
            <a:r>
              <a:rPr lang="zh-CN" altLang="en-US" sz="750" dirty="0" smtClean="0">
                <a:solidFill>
                  <a:schemeClr val="tx1">
                    <a:lumMod val="65000"/>
                    <a:lumOff val="35000"/>
                  </a:schemeClr>
                </a:solidFill>
                <a:latin typeface="微软雅黑" pitchFamily="34" charset="-122"/>
                <a:ea typeface="微软雅黑" pitchFamily="34" charset="-122"/>
              </a:rPr>
              <a:t>；多个地址可使用 </a:t>
            </a:r>
            <a:r>
              <a:rPr lang="en-US" altLang="zh-CN" sz="750" dirty="0" smtClean="0">
                <a:solidFill>
                  <a:schemeClr val="tx1">
                    <a:lumMod val="65000"/>
                    <a:lumOff val="35000"/>
                  </a:schemeClr>
                </a:solidFill>
                <a:latin typeface="微软雅黑" pitchFamily="34" charset="-122"/>
                <a:ea typeface="微软雅黑" pitchFamily="34" charset="-122"/>
              </a:rPr>
              <a:t>, </a:t>
            </a:r>
            <a:r>
              <a:rPr lang="zh-CN" altLang="en-US" sz="750" dirty="0" smtClean="0">
                <a:solidFill>
                  <a:schemeClr val="tx1">
                    <a:lumMod val="65000"/>
                    <a:lumOff val="35000"/>
                  </a:schemeClr>
                </a:solidFill>
                <a:latin typeface="微软雅黑" pitchFamily="34" charset="-122"/>
                <a:ea typeface="微软雅黑" pitchFamily="34" charset="-122"/>
              </a:rPr>
              <a:t>分隔。</a:t>
            </a:r>
            <a:endParaRPr lang="zh-CN" altLang="en-US" sz="750" dirty="0">
              <a:solidFill>
                <a:schemeClr val="tx1">
                  <a:lumMod val="65000"/>
                  <a:lumOff val="35000"/>
                </a:schemeClr>
              </a:solidFill>
              <a:latin typeface="微软雅黑" pitchFamily="34" charset="-122"/>
              <a:ea typeface="微软雅黑" pitchFamily="34" charset="-122"/>
            </a:endParaRPr>
          </a:p>
        </p:txBody>
      </p:sp>
      <p:sp>
        <p:nvSpPr>
          <p:cNvPr id="3" name="TextBox 2"/>
          <p:cNvSpPr txBox="1"/>
          <p:nvPr/>
        </p:nvSpPr>
        <p:spPr>
          <a:xfrm>
            <a:off x="323528" y="267494"/>
            <a:ext cx="1728192" cy="242374"/>
          </a:xfrm>
          <a:prstGeom prst="rect">
            <a:avLst/>
          </a:prstGeom>
          <a:noFill/>
        </p:spPr>
        <p:txBody>
          <a:bodyPr wrap="square" tIns="0" bIns="0" rtlCol="0" anchor="t">
            <a:spAutoFit/>
          </a:bodyPr>
          <a:lstStyle/>
          <a:p>
            <a:pPr>
              <a:lnSpc>
                <a:spcPct val="150000"/>
              </a:lnSpc>
            </a:pPr>
            <a:r>
              <a:rPr lang="en-US" altLang="zh-CN" sz="1050" dirty="0" smtClean="0">
                <a:solidFill>
                  <a:schemeClr val="tx1">
                    <a:lumMod val="75000"/>
                    <a:lumOff val="25000"/>
                  </a:schemeClr>
                </a:solidFill>
                <a:latin typeface="微软雅黑" pitchFamily="34" charset="-122"/>
                <a:ea typeface="微软雅黑" pitchFamily="34" charset="-122"/>
                <a:cs typeface="华文黑体" pitchFamily="2" charset="-122"/>
              </a:rPr>
              <a:t>3</a:t>
            </a:r>
            <a:r>
              <a:rPr lang="zh-CN" altLang="en-US" sz="1050" dirty="0" smtClean="0">
                <a:solidFill>
                  <a:schemeClr val="tx1">
                    <a:lumMod val="75000"/>
                    <a:lumOff val="25000"/>
                  </a:schemeClr>
                </a:solidFill>
                <a:latin typeface="微软雅黑" pitchFamily="34" charset="-122"/>
                <a:ea typeface="微软雅黑" pitchFamily="34" charset="-122"/>
                <a:cs typeface="华文黑体" pitchFamily="2" charset="-122"/>
              </a:rPr>
              <a:t>、配置文件</a:t>
            </a:r>
            <a:endParaRPr lang="zh-CN" altLang="en-US" sz="1050" dirty="0">
              <a:solidFill>
                <a:schemeClr val="tx1">
                  <a:lumMod val="75000"/>
                  <a:lumOff val="25000"/>
                </a:schemeClr>
              </a:solidFill>
              <a:latin typeface="微软雅黑" pitchFamily="34" charset="-122"/>
              <a:ea typeface="微软雅黑" pitchFamily="34" charset="-122"/>
              <a:cs typeface="华文黑体" pitchFamily="2" charset="-122"/>
            </a:endParaRPr>
          </a:p>
        </p:txBody>
      </p:sp>
      <p:pic>
        <p:nvPicPr>
          <p:cNvPr id="2050" name="Picture 2"/>
          <p:cNvPicPr>
            <a:picLocks noChangeAspect="1" noChangeArrowheads="1"/>
          </p:cNvPicPr>
          <p:nvPr/>
        </p:nvPicPr>
        <p:blipFill>
          <a:blip r:embed="rId2"/>
          <a:srcRect/>
          <a:stretch>
            <a:fillRect/>
          </a:stretch>
        </p:blipFill>
        <p:spPr bwMode="auto">
          <a:xfrm>
            <a:off x="3059832" y="339502"/>
            <a:ext cx="5414931" cy="1368152"/>
          </a:xfrm>
          <a:prstGeom prst="rect">
            <a:avLst/>
          </a:prstGeom>
          <a:noFill/>
          <a:ln w="9525">
            <a:noFill/>
            <a:miter lim="800000"/>
            <a:headEnd/>
            <a:tailEnd/>
          </a:ln>
        </p:spPr>
      </p:pic>
      <p:sp>
        <p:nvSpPr>
          <p:cNvPr id="7" name="TextBox 6"/>
          <p:cNvSpPr txBox="1"/>
          <p:nvPr/>
        </p:nvSpPr>
        <p:spPr>
          <a:xfrm>
            <a:off x="323527" y="2105659"/>
            <a:ext cx="2736305" cy="323165"/>
          </a:xfrm>
          <a:prstGeom prst="rect">
            <a:avLst/>
          </a:prstGeom>
          <a:noFill/>
        </p:spPr>
        <p:txBody>
          <a:bodyPr wrap="square" rtlCol="0">
            <a:spAutoFit/>
          </a:bodyPr>
          <a:lstStyle/>
          <a:p>
            <a:r>
              <a:rPr lang="zh-CN" altLang="en-US" sz="750" dirty="0" smtClean="0">
                <a:solidFill>
                  <a:schemeClr val="tx1">
                    <a:lumMod val="65000"/>
                    <a:lumOff val="35000"/>
                  </a:schemeClr>
                </a:solidFill>
                <a:latin typeface="微软雅黑" pitchFamily="34" charset="-122"/>
                <a:ea typeface="微软雅黑" pitchFamily="34" charset="-122"/>
              </a:rPr>
              <a:t>启动工程后，访问：</a:t>
            </a:r>
            <a:r>
              <a:rPr lang="en-US" altLang="zh-CN" sz="750" dirty="0" smtClean="0">
                <a:solidFill>
                  <a:schemeClr val="tx1">
                    <a:lumMod val="65000"/>
                    <a:lumOff val="35000"/>
                  </a:schemeClr>
                </a:solidFill>
                <a:latin typeface="微软雅黑" pitchFamily="34" charset="-122"/>
                <a:ea typeface="微软雅黑" pitchFamily="34" charset="-122"/>
              </a:rPr>
              <a:t>http://localhost:8000/</a:t>
            </a:r>
            <a:r>
              <a:rPr lang="zh-CN" altLang="en-US" sz="750" dirty="0" smtClean="0">
                <a:solidFill>
                  <a:schemeClr val="tx1">
                    <a:lumMod val="65000"/>
                    <a:lumOff val="35000"/>
                  </a:schemeClr>
                </a:solidFill>
                <a:latin typeface="微软雅黑" pitchFamily="34" charset="-122"/>
                <a:ea typeface="微软雅黑" pitchFamily="34" charset="-122"/>
              </a:rPr>
              <a:t>，可以看到下面的页面，其中还没有发现任何服务</a:t>
            </a:r>
            <a:endParaRPr lang="zh-CN" altLang="en-US" sz="750" dirty="0">
              <a:solidFill>
                <a:schemeClr val="tx1">
                  <a:lumMod val="65000"/>
                  <a:lumOff val="35000"/>
                </a:schemeClr>
              </a:solidFill>
              <a:latin typeface="微软雅黑" pitchFamily="34" charset="-122"/>
              <a:ea typeface="微软雅黑" pitchFamily="34" charset="-122"/>
            </a:endParaRPr>
          </a:p>
        </p:txBody>
      </p:sp>
      <p:sp>
        <p:nvSpPr>
          <p:cNvPr id="8" name="TextBox 7"/>
          <p:cNvSpPr txBox="1"/>
          <p:nvPr/>
        </p:nvSpPr>
        <p:spPr>
          <a:xfrm>
            <a:off x="323528" y="1851670"/>
            <a:ext cx="1728192" cy="213841"/>
          </a:xfrm>
          <a:prstGeom prst="rect">
            <a:avLst/>
          </a:prstGeom>
          <a:noFill/>
        </p:spPr>
        <p:txBody>
          <a:bodyPr wrap="square" tIns="0" bIns="0" rtlCol="0" anchor="t">
            <a:spAutoFit/>
          </a:bodyPr>
          <a:lstStyle/>
          <a:p>
            <a:pPr>
              <a:lnSpc>
                <a:spcPct val="150000"/>
              </a:lnSpc>
            </a:pPr>
            <a:r>
              <a:rPr lang="en-US" altLang="zh-CN" sz="1050" dirty="0" smtClean="0">
                <a:solidFill>
                  <a:schemeClr val="tx1">
                    <a:lumMod val="75000"/>
                    <a:lumOff val="25000"/>
                  </a:schemeClr>
                </a:solidFill>
                <a:latin typeface="微软雅黑" pitchFamily="34" charset="-122"/>
                <a:ea typeface="微软雅黑" pitchFamily="34" charset="-122"/>
                <a:cs typeface="华文黑体" pitchFamily="2" charset="-122"/>
              </a:rPr>
              <a:t>4</a:t>
            </a:r>
            <a:r>
              <a:rPr lang="zh-CN" altLang="en-US" sz="1050" dirty="0" smtClean="0">
                <a:solidFill>
                  <a:schemeClr val="tx1">
                    <a:lumMod val="75000"/>
                    <a:lumOff val="25000"/>
                  </a:schemeClr>
                </a:solidFill>
                <a:latin typeface="微软雅黑" pitchFamily="34" charset="-122"/>
                <a:ea typeface="微软雅黑" pitchFamily="34" charset="-122"/>
                <a:cs typeface="华文黑体" pitchFamily="2" charset="-122"/>
              </a:rPr>
              <a:t>、管理平台</a:t>
            </a:r>
            <a:endParaRPr lang="zh-CN" altLang="en-US" sz="1050" dirty="0">
              <a:solidFill>
                <a:schemeClr val="tx1">
                  <a:lumMod val="75000"/>
                  <a:lumOff val="25000"/>
                </a:schemeClr>
              </a:solidFill>
              <a:latin typeface="微软雅黑" pitchFamily="34" charset="-122"/>
              <a:ea typeface="微软雅黑" pitchFamily="34" charset="-122"/>
              <a:cs typeface="华文黑体" pitchFamily="2" charset="-122"/>
            </a:endParaRPr>
          </a:p>
        </p:txBody>
      </p:sp>
      <p:pic>
        <p:nvPicPr>
          <p:cNvPr id="2051" name="Picture 3"/>
          <p:cNvPicPr>
            <a:picLocks noChangeAspect="1" noChangeArrowheads="1"/>
          </p:cNvPicPr>
          <p:nvPr/>
        </p:nvPicPr>
        <p:blipFill>
          <a:blip r:embed="rId3"/>
          <a:srcRect/>
          <a:stretch>
            <a:fillRect/>
          </a:stretch>
        </p:blipFill>
        <p:spPr bwMode="auto">
          <a:xfrm>
            <a:off x="3059832" y="2211710"/>
            <a:ext cx="5664051" cy="263936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 presetClass="entr" presetSubtype="2" decel="10000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1+#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050"/>
                                        </p:tgtEl>
                                        <p:attrNameLst>
                                          <p:attrName>style.visibility</p:attrName>
                                        </p:attrNameLst>
                                      </p:cBhvr>
                                      <p:to>
                                        <p:strVal val="visible"/>
                                      </p:to>
                                    </p:set>
                                    <p:animEffect transition="in" filter="blinds(horizontal)">
                                      <p:cBhvr>
                                        <p:cTn id="17" dur="500"/>
                                        <p:tgtEl>
                                          <p:spTgt spid="205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par>
                          <p:cTn id="23" fill="hold">
                            <p:stCondLst>
                              <p:cond delay="500"/>
                            </p:stCondLst>
                            <p:childTnLst>
                              <p:par>
                                <p:cTn id="24" presetID="2" presetClass="entr" presetSubtype="2" decel="100000"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1+#ppt_w/2"/>
                                          </p:val>
                                        </p:tav>
                                        <p:tav tm="100000">
                                          <p:val>
                                            <p:strVal val="#ppt_x"/>
                                          </p:val>
                                        </p:tav>
                                      </p:tavLst>
                                    </p:anim>
                                    <p:anim calcmode="lin" valueType="num">
                                      <p:cBhvr additive="base">
                                        <p:cTn id="27"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051"/>
                                        </p:tgtEl>
                                        <p:attrNameLst>
                                          <p:attrName>style.visibility</p:attrName>
                                        </p:attrNameLst>
                                      </p:cBhvr>
                                      <p:to>
                                        <p:strVal val="visible"/>
                                      </p:to>
                                    </p:set>
                                    <p:animEffect transition="in" filter="blinds(horizontal)">
                                      <p:cBhvr>
                                        <p:cTn id="32" dur="5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p:cNvSpPr txBox="1">
            <a:spLocks noChangeArrowheads="1"/>
          </p:cNvSpPr>
          <p:nvPr/>
        </p:nvSpPr>
        <p:spPr bwMode="auto">
          <a:xfrm>
            <a:off x="395536" y="267494"/>
            <a:ext cx="2232248" cy="369308"/>
          </a:xfrm>
          <a:prstGeom prst="rect">
            <a:avLst/>
          </a:prstGeom>
          <a:solidFill>
            <a:schemeClr val="tx2">
              <a:lumMod val="60000"/>
              <a:lumOff val="40000"/>
            </a:schemeClr>
          </a:solidFill>
          <a:ln w="9525">
            <a:noFill/>
            <a:miter lim="800000"/>
            <a:headEnd/>
            <a:tailEnd/>
          </a:ln>
        </p:spPr>
        <p:txBody>
          <a:bodyPr wrap="square" lIns="121898" tIns="60948" rIns="121898" bIns="60948">
            <a:spAutoFit/>
          </a:bodyPr>
          <a:lstStyle/>
          <a:p>
            <a:r>
              <a:rPr lang="en-US" altLang="zh-CN" sz="1600" b="1" dirty="0" smtClean="0">
                <a:solidFill>
                  <a:schemeClr val="bg1"/>
                </a:solidFill>
                <a:latin typeface="微软雅黑" pitchFamily="34" charset="-122"/>
                <a:ea typeface="微软雅黑" pitchFamily="34" charset="-122"/>
              </a:rPr>
              <a:t>eureka</a:t>
            </a:r>
            <a:r>
              <a:rPr lang="zh-CN" altLang="en-US" sz="1600" b="1" dirty="0" smtClean="0">
                <a:solidFill>
                  <a:schemeClr val="bg1"/>
                </a:solidFill>
                <a:latin typeface="微软雅黑" pitchFamily="34" charset="-122"/>
                <a:ea typeface="微软雅黑" pitchFamily="34" charset="-122"/>
              </a:rPr>
              <a:t>集群使用：</a:t>
            </a:r>
            <a:endParaRPr lang="zh-CN" altLang="en-US" sz="1600" b="1" dirty="0">
              <a:solidFill>
                <a:schemeClr val="bg1"/>
              </a:solidFill>
              <a:latin typeface="微软雅黑" pitchFamily="34" charset="-122"/>
              <a:ea typeface="微软雅黑" pitchFamily="34" charset="-122"/>
            </a:endParaRPr>
          </a:p>
        </p:txBody>
      </p:sp>
      <p:sp>
        <p:nvSpPr>
          <p:cNvPr id="3" name="TextBox 2"/>
          <p:cNvSpPr txBox="1"/>
          <p:nvPr/>
        </p:nvSpPr>
        <p:spPr>
          <a:xfrm>
            <a:off x="323528" y="843558"/>
            <a:ext cx="2736305" cy="669414"/>
          </a:xfrm>
          <a:prstGeom prst="rect">
            <a:avLst/>
          </a:prstGeom>
          <a:noFill/>
        </p:spPr>
        <p:txBody>
          <a:bodyPr wrap="square" rtlCol="0">
            <a:spAutoFit/>
          </a:bodyPr>
          <a:lstStyle/>
          <a:p>
            <a:r>
              <a:rPr lang="zh-CN" altLang="en-US" sz="750" dirty="0" smtClean="0">
                <a:solidFill>
                  <a:schemeClr val="tx1">
                    <a:lumMod val="65000"/>
                    <a:lumOff val="35000"/>
                  </a:schemeClr>
                </a:solidFill>
                <a:latin typeface="微软雅黑" pitchFamily="34" charset="-122"/>
                <a:ea typeface="微软雅黑" pitchFamily="34" charset="-122"/>
              </a:rPr>
              <a:t>在生产中我们可能需要三台或者大于三台的注册中心来保证服务的稳定性，配置的原理其实都一样，将注册中心分别指向其它的注册中心。这里只介绍三台集群的配置情况，其实和双节点的注册中心类似，每台注册中心分别又指向其它两个节点即可，使用</a:t>
            </a:r>
            <a:r>
              <a:rPr lang="en-US" altLang="zh-CN" sz="750" dirty="0" smtClean="0">
                <a:solidFill>
                  <a:schemeClr val="tx1">
                    <a:lumMod val="65000"/>
                    <a:lumOff val="35000"/>
                  </a:schemeClr>
                </a:solidFill>
                <a:latin typeface="微软雅黑" pitchFamily="34" charset="-122"/>
                <a:ea typeface="微软雅黑" pitchFamily="34" charset="-122"/>
              </a:rPr>
              <a:t>application.yml</a:t>
            </a:r>
            <a:r>
              <a:rPr lang="zh-CN" altLang="en-US" sz="750" dirty="0" smtClean="0">
                <a:solidFill>
                  <a:schemeClr val="tx1">
                    <a:lumMod val="65000"/>
                    <a:lumOff val="35000"/>
                  </a:schemeClr>
                </a:solidFill>
                <a:latin typeface="微软雅黑" pitchFamily="34" charset="-122"/>
                <a:ea typeface="微软雅黑" pitchFamily="34" charset="-122"/>
              </a:rPr>
              <a:t>来配置</a:t>
            </a:r>
            <a:endParaRPr lang="zh-CN" altLang="en-US" sz="750" dirty="0">
              <a:solidFill>
                <a:schemeClr val="tx1">
                  <a:lumMod val="65000"/>
                  <a:lumOff val="35000"/>
                </a:schemeClr>
              </a:solidFill>
              <a:latin typeface="微软雅黑" pitchFamily="34" charset="-122"/>
              <a:ea typeface="微软雅黑" pitchFamily="34" charset="-122"/>
            </a:endParaRPr>
          </a:p>
        </p:txBody>
      </p:sp>
      <p:pic>
        <p:nvPicPr>
          <p:cNvPr id="3074" name="Picture 2"/>
          <p:cNvPicPr>
            <a:picLocks noChangeAspect="1" noChangeArrowheads="1"/>
          </p:cNvPicPr>
          <p:nvPr/>
        </p:nvPicPr>
        <p:blipFill>
          <a:blip r:embed="rId2"/>
          <a:srcRect/>
          <a:stretch>
            <a:fillRect/>
          </a:stretch>
        </p:blipFill>
        <p:spPr bwMode="auto">
          <a:xfrm>
            <a:off x="3059833" y="195487"/>
            <a:ext cx="2504570" cy="3744416"/>
          </a:xfrm>
          <a:prstGeom prst="rect">
            <a:avLst/>
          </a:prstGeom>
          <a:noFill/>
          <a:ln w="9525">
            <a:noFill/>
            <a:miter lim="800000"/>
            <a:headEnd/>
            <a:tailEnd/>
          </a:ln>
        </p:spPr>
      </p:pic>
      <p:pic>
        <p:nvPicPr>
          <p:cNvPr id="3075" name="Picture 3"/>
          <p:cNvPicPr>
            <a:picLocks noChangeAspect="1" noChangeArrowheads="1"/>
          </p:cNvPicPr>
          <p:nvPr/>
        </p:nvPicPr>
        <p:blipFill>
          <a:blip r:embed="rId3"/>
          <a:srcRect/>
          <a:stretch>
            <a:fillRect/>
          </a:stretch>
        </p:blipFill>
        <p:spPr bwMode="auto">
          <a:xfrm>
            <a:off x="3059832" y="4155926"/>
            <a:ext cx="4551213" cy="577120"/>
          </a:xfrm>
          <a:prstGeom prst="rect">
            <a:avLst/>
          </a:prstGeom>
          <a:noFill/>
          <a:ln w="9525">
            <a:noFill/>
            <a:miter lim="800000"/>
            <a:headEnd/>
            <a:tailEnd/>
          </a:ln>
        </p:spPr>
      </p:pic>
      <p:sp>
        <p:nvSpPr>
          <p:cNvPr id="6" name="TextBox 5"/>
          <p:cNvSpPr txBox="1"/>
          <p:nvPr/>
        </p:nvSpPr>
        <p:spPr>
          <a:xfrm>
            <a:off x="179512" y="4083918"/>
            <a:ext cx="2736305" cy="323165"/>
          </a:xfrm>
          <a:prstGeom prst="rect">
            <a:avLst/>
          </a:prstGeom>
          <a:noFill/>
        </p:spPr>
        <p:txBody>
          <a:bodyPr wrap="square" rtlCol="0">
            <a:spAutoFit/>
          </a:bodyPr>
          <a:lstStyle/>
          <a:p>
            <a:r>
              <a:rPr lang="zh-CN" altLang="en-US" sz="750" dirty="0" smtClean="0">
                <a:solidFill>
                  <a:schemeClr val="tx1">
                    <a:lumMod val="65000"/>
                    <a:lumOff val="35000"/>
                  </a:schemeClr>
                </a:solidFill>
                <a:latin typeface="微软雅黑" pitchFamily="34" charset="-122"/>
                <a:ea typeface="微软雅黑" pitchFamily="34" charset="-122"/>
              </a:rPr>
              <a:t>分别以</a:t>
            </a:r>
            <a:r>
              <a:rPr lang="en-US" altLang="zh-CN" sz="750" dirty="0" smtClean="0">
                <a:solidFill>
                  <a:schemeClr val="tx1">
                    <a:lumMod val="65000"/>
                    <a:lumOff val="35000"/>
                  </a:schemeClr>
                </a:solidFill>
                <a:latin typeface="微软雅黑" pitchFamily="34" charset="-122"/>
                <a:ea typeface="微软雅黑" pitchFamily="34" charset="-122"/>
              </a:rPr>
              <a:t>peer1</a:t>
            </a:r>
            <a:r>
              <a:rPr lang="zh-CN" altLang="en-US" sz="750" dirty="0" smtClean="0">
                <a:solidFill>
                  <a:schemeClr val="tx1">
                    <a:lumMod val="65000"/>
                    <a:lumOff val="35000"/>
                  </a:schemeClr>
                </a:solidFill>
                <a:latin typeface="微软雅黑" pitchFamily="34" charset="-122"/>
                <a:ea typeface="微软雅黑" pitchFamily="34" charset="-122"/>
              </a:rPr>
              <a:t>、</a:t>
            </a:r>
            <a:r>
              <a:rPr lang="en-US" altLang="zh-CN" sz="750" dirty="0" smtClean="0">
                <a:solidFill>
                  <a:schemeClr val="tx1">
                    <a:lumMod val="65000"/>
                    <a:lumOff val="35000"/>
                  </a:schemeClr>
                </a:solidFill>
                <a:latin typeface="微软雅黑" pitchFamily="34" charset="-122"/>
                <a:ea typeface="微软雅黑" pitchFamily="34" charset="-122"/>
              </a:rPr>
              <a:t>peer2</a:t>
            </a:r>
            <a:r>
              <a:rPr lang="zh-CN" altLang="en-US" sz="750" dirty="0" smtClean="0">
                <a:solidFill>
                  <a:schemeClr val="tx1">
                    <a:lumMod val="65000"/>
                    <a:lumOff val="35000"/>
                  </a:schemeClr>
                </a:solidFill>
                <a:latin typeface="微软雅黑" pitchFamily="34" charset="-122"/>
                <a:ea typeface="微软雅黑" pitchFamily="34" charset="-122"/>
              </a:rPr>
              <a:t>、</a:t>
            </a:r>
            <a:r>
              <a:rPr lang="en-US" altLang="zh-CN" sz="750" dirty="0" smtClean="0">
                <a:solidFill>
                  <a:schemeClr val="tx1">
                    <a:lumMod val="65000"/>
                    <a:lumOff val="35000"/>
                  </a:schemeClr>
                </a:solidFill>
                <a:latin typeface="微软雅黑" pitchFamily="34" charset="-122"/>
                <a:ea typeface="微软雅黑" pitchFamily="34" charset="-122"/>
              </a:rPr>
              <a:t>peer3</a:t>
            </a:r>
            <a:r>
              <a:rPr lang="zh-CN" altLang="en-US" sz="750" dirty="0" smtClean="0">
                <a:solidFill>
                  <a:schemeClr val="tx1">
                    <a:lumMod val="65000"/>
                    <a:lumOff val="35000"/>
                  </a:schemeClr>
                </a:solidFill>
                <a:latin typeface="微软雅黑" pitchFamily="34" charset="-122"/>
                <a:ea typeface="微软雅黑" pitchFamily="34" charset="-122"/>
              </a:rPr>
              <a:t>的配置参数启动</a:t>
            </a:r>
            <a:r>
              <a:rPr lang="en-US" altLang="zh-CN" sz="750" dirty="0" smtClean="0">
                <a:solidFill>
                  <a:schemeClr val="tx1">
                    <a:lumMod val="65000"/>
                    <a:lumOff val="35000"/>
                  </a:schemeClr>
                </a:solidFill>
                <a:latin typeface="微软雅黑" pitchFamily="34" charset="-122"/>
                <a:ea typeface="微软雅黑" pitchFamily="34" charset="-122"/>
              </a:rPr>
              <a:t>eureka</a:t>
            </a:r>
            <a:r>
              <a:rPr lang="zh-CN" altLang="en-US" sz="750" dirty="0" smtClean="0">
                <a:solidFill>
                  <a:schemeClr val="tx1">
                    <a:lumMod val="65000"/>
                    <a:lumOff val="35000"/>
                  </a:schemeClr>
                </a:solidFill>
                <a:latin typeface="微软雅黑" pitchFamily="34" charset="-122"/>
                <a:ea typeface="微软雅黑" pitchFamily="34" charset="-122"/>
              </a:rPr>
              <a:t>注册中心。</a:t>
            </a:r>
            <a:endParaRPr lang="zh-CN" altLang="en-US" sz="750" dirty="0">
              <a:solidFill>
                <a:schemeClr val="tx1">
                  <a:lumMod val="65000"/>
                  <a:lumOff val="35000"/>
                </a:schemeClr>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decel="10000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1+#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074"/>
                                        </p:tgtEl>
                                        <p:attrNameLst>
                                          <p:attrName>style.visibility</p:attrName>
                                        </p:attrNameLst>
                                      </p:cBhvr>
                                      <p:to>
                                        <p:strVal val="visible"/>
                                      </p:to>
                                    </p:set>
                                    <p:animEffect transition="in" filter="blinds(horizontal)">
                                      <p:cBhvr>
                                        <p:cTn id="18" dur="500"/>
                                        <p:tgtEl>
                                          <p:spTgt spid="3074"/>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2" decel="10000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1+#ppt_w/2"/>
                                          </p:val>
                                        </p:tav>
                                        <p:tav tm="100000">
                                          <p:val>
                                            <p:strVal val="#ppt_x"/>
                                          </p:val>
                                        </p:tav>
                                      </p:tavLst>
                                    </p:anim>
                                    <p:anim calcmode="lin" valueType="num">
                                      <p:cBhvr additive="base">
                                        <p:cTn id="2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3075"/>
                                        </p:tgtEl>
                                        <p:attrNameLst>
                                          <p:attrName>style.visibility</p:attrName>
                                        </p:attrNameLst>
                                      </p:cBhvr>
                                      <p:to>
                                        <p:strVal val="visible"/>
                                      </p:to>
                                    </p:set>
                                    <p:animEffect transition="in" filter="blinds(horizontal)">
                                      <p:cBhvr>
                                        <p:cTn id="29" dur="5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692990" y="987879"/>
            <a:ext cx="3996378" cy="3398501"/>
            <a:chOff x="-4798513" y="274911"/>
            <a:chExt cx="7552299" cy="6418848"/>
          </a:xfrm>
          <a:solidFill>
            <a:schemeClr val="tx2"/>
          </a:solidFill>
        </p:grpSpPr>
        <p:sp>
          <p:nvSpPr>
            <p:cNvPr id="3" name="椭圆 2"/>
            <p:cNvSpPr/>
            <p:nvPr/>
          </p:nvSpPr>
          <p:spPr>
            <a:xfrm>
              <a:off x="-4798513" y="274911"/>
              <a:ext cx="6419015" cy="6418848"/>
            </a:xfrm>
            <a:prstGeom prst="ellipse">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8" tIns="60948" rIns="121898" bIns="60948" anchor="ctr"/>
            <a:lstStyle/>
            <a:p>
              <a:pPr algn="ctr">
                <a:defRPr/>
              </a:pPr>
              <a:endParaRPr lang="zh-CN" altLang="en-US"/>
            </a:p>
          </p:txBody>
        </p:sp>
        <p:sp>
          <p:nvSpPr>
            <p:cNvPr id="4" name="文本框 2"/>
            <p:cNvSpPr txBox="1">
              <a:spLocks noChangeArrowheads="1"/>
            </p:cNvSpPr>
            <p:nvPr/>
          </p:nvSpPr>
          <p:spPr bwMode="auto">
            <a:xfrm>
              <a:off x="-1741835" y="1972493"/>
              <a:ext cx="4495621" cy="3023682"/>
            </a:xfrm>
            <a:prstGeom prst="rect">
              <a:avLst/>
            </a:prstGeom>
            <a:noFill/>
            <a:ln w="9525">
              <a:noFill/>
              <a:miter lim="800000"/>
              <a:headEnd/>
              <a:tailEnd/>
            </a:ln>
          </p:spPr>
          <p:txBody>
            <a:bodyPr vert="horz" wrap="square" lIns="121898" tIns="60948" rIns="121898" bIns="60948">
              <a:spAutoFit/>
            </a:bodyPr>
            <a:lstStyle/>
            <a:p>
              <a:pPr algn="ctr"/>
              <a:r>
                <a:rPr lang="zh-CN" altLang="en-US" sz="4800" b="1" dirty="0">
                  <a:solidFill>
                    <a:schemeClr val="bg1"/>
                  </a:solidFill>
                  <a:latin typeface="微软雅黑" pitchFamily="34" charset="-122"/>
                  <a:ea typeface="微软雅黑" pitchFamily="34" charset="-122"/>
                </a:rPr>
                <a:t>目</a:t>
              </a:r>
              <a:endParaRPr lang="en-US" altLang="zh-CN" sz="4800" b="1" dirty="0">
                <a:solidFill>
                  <a:schemeClr val="bg1"/>
                </a:solidFill>
                <a:latin typeface="微软雅黑" pitchFamily="34" charset="-122"/>
                <a:ea typeface="微软雅黑" pitchFamily="34" charset="-122"/>
              </a:endParaRPr>
            </a:p>
            <a:p>
              <a:pPr algn="ctr"/>
              <a:r>
                <a:rPr lang="zh-CN" altLang="en-US" sz="4800" b="1" dirty="0">
                  <a:solidFill>
                    <a:schemeClr val="bg1"/>
                  </a:solidFill>
                  <a:latin typeface="微软雅黑" pitchFamily="34" charset="-122"/>
                  <a:ea typeface="微软雅黑" pitchFamily="34" charset="-122"/>
                </a:rPr>
                <a:t>录</a:t>
              </a:r>
            </a:p>
          </p:txBody>
        </p:sp>
      </p:grpSp>
      <p:sp>
        <p:nvSpPr>
          <p:cNvPr id="5" name="圆角矩形 4"/>
          <p:cNvSpPr/>
          <p:nvPr/>
        </p:nvSpPr>
        <p:spPr>
          <a:xfrm>
            <a:off x="3635896" y="1635646"/>
            <a:ext cx="454559" cy="453877"/>
          </a:xfrm>
          <a:prstGeom prst="roundRect">
            <a:avLst/>
          </a:prstGeom>
          <a:solidFill>
            <a:schemeClr val="tx2">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063" tIns="54032" rIns="108063" bIns="54032" anchor="ctr"/>
          <a:lstStyle/>
          <a:p>
            <a:pPr algn="ctr">
              <a:defRPr/>
            </a:pPr>
            <a:r>
              <a:rPr lang="en-US" altLang="zh-CN" sz="3200" dirty="0" smtClean="0">
                <a:latin typeface="+mj-lt"/>
                <a:ea typeface="Arial Unicode MS" panose="020B0604020202020204" pitchFamily="34" charset="-122"/>
                <a:cs typeface="Arial Unicode MS" panose="020B0604020202020204" pitchFamily="34" charset="-122"/>
              </a:rPr>
              <a:t>2</a:t>
            </a:r>
            <a:endParaRPr lang="zh-CN" altLang="en-US" sz="3200" dirty="0">
              <a:latin typeface="+mj-lt"/>
              <a:ea typeface="Arial Unicode MS" panose="020B0604020202020204" pitchFamily="34" charset="-122"/>
              <a:cs typeface="Arial Unicode MS" panose="020B0604020202020204" pitchFamily="34" charset="-122"/>
            </a:endParaRPr>
          </a:p>
        </p:txBody>
      </p:sp>
      <p:grpSp>
        <p:nvGrpSpPr>
          <p:cNvPr id="6" name="组合 5"/>
          <p:cNvGrpSpPr/>
          <p:nvPr/>
        </p:nvGrpSpPr>
        <p:grpSpPr>
          <a:xfrm>
            <a:off x="4417101" y="1635647"/>
            <a:ext cx="3316169" cy="453876"/>
            <a:chOff x="6339097" y="1573726"/>
            <a:chExt cx="3744416" cy="511504"/>
          </a:xfrm>
          <a:solidFill>
            <a:schemeClr val="tx2">
              <a:lumMod val="60000"/>
              <a:lumOff val="40000"/>
            </a:schemeClr>
          </a:solidFill>
        </p:grpSpPr>
        <p:sp>
          <p:nvSpPr>
            <p:cNvPr id="7" name="圆角矩形 6"/>
            <p:cNvSpPr/>
            <p:nvPr/>
          </p:nvSpPr>
          <p:spPr>
            <a:xfrm>
              <a:off x="6339097" y="1573726"/>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200" dirty="0">
                <a:latin typeface="+mj-lt"/>
                <a:ea typeface="Arial Unicode MS" panose="020B0604020202020204" pitchFamily="34" charset="-122"/>
                <a:cs typeface="Arial Unicode MS" panose="020B0604020202020204" pitchFamily="34" charset="-122"/>
              </a:endParaRPr>
            </a:p>
          </p:txBody>
        </p:sp>
        <p:sp>
          <p:nvSpPr>
            <p:cNvPr id="8" name="矩形 7"/>
            <p:cNvSpPr/>
            <p:nvPr/>
          </p:nvSpPr>
          <p:spPr>
            <a:xfrm>
              <a:off x="6723350" y="1614014"/>
              <a:ext cx="2653073" cy="451096"/>
            </a:xfrm>
            <a:prstGeom prst="rect">
              <a:avLst/>
            </a:prstGeom>
            <a:grpFill/>
          </p:spPr>
          <p:txBody>
            <a:bodyPr wrap="square" lIns="121960" tIns="60980" rIns="121960" bIns="60980">
              <a:spAutoFit/>
            </a:bodyPr>
            <a:lstStyle/>
            <a:p>
              <a:pPr>
                <a:defRPr/>
              </a:pPr>
              <a:r>
                <a:rPr lang="zh-CN" altLang="en-US"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注册中心</a:t>
              </a:r>
              <a:r>
                <a:rPr lang="en-US" altLang="zh-CN"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Eureka</a:t>
              </a:r>
              <a:endParaRPr lang="zh-CN"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9" name="圆角矩形 8"/>
          <p:cNvSpPr/>
          <p:nvPr/>
        </p:nvSpPr>
        <p:spPr>
          <a:xfrm>
            <a:off x="3635896" y="2355726"/>
            <a:ext cx="454559" cy="453877"/>
          </a:xfrm>
          <a:prstGeom prst="roundRect">
            <a:avLst/>
          </a:prstGeom>
          <a:solidFill>
            <a:schemeClr val="tx2">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063" tIns="54032" rIns="108063" bIns="54032" anchor="ctr"/>
          <a:lstStyle/>
          <a:p>
            <a:pPr algn="ctr">
              <a:defRPr/>
            </a:pPr>
            <a:r>
              <a:rPr lang="en-US" altLang="zh-CN" sz="3200" dirty="0" smtClean="0">
                <a:latin typeface="+mj-lt"/>
                <a:ea typeface="Arial Unicode MS" panose="020B0604020202020204" pitchFamily="34" charset="-122"/>
                <a:cs typeface="Arial Unicode MS" panose="020B0604020202020204" pitchFamily="34" charset="-122"/>
              </a:rPr>
              <a:t>3</a:t>
            </a:r>
            <a:endParaRPr lang="zh-CN" altLang="en-US" sz="3200" dirty="0">
              <a:latin typeface="+mj-lt"/>
              <a:ea typeface="Arial Unicode MS" panose="020B0604020202020204" pitchFamily="34" charset="-122"/>
              <a:cs typeface="Arial Unicode MS" panose="020B0604020202020204" pitchFamily="34" charset="-122"/>
            </a:endParaRPr>
          </a:p>
        </p:txBody>
      </p:sp>
      <p:grpSp>
        <p:nvGrpSpPr>
          <p:cNvPr id="10" name="组合 9"/>
          <p:cNvGrpSpPr/>
          <p:nvPr/>
        </p:nvGrpSpPr>
        <p:grpSpPr>
          <a:xfrm>
            <a:off x="4395936" y="2355726"/>
            <a:ext cx="3316169" cy="453876"/>
            <a:chOff x="6315199" y="2410178"/>
            <a:chExt cx="3744416" cy="511504"/>
          </a:xfrm>
          <a:solidFill>
            <a:schemeClr val="tx2">
              <a:lumMod val="60000"/>
              <a:lumOff val="40000"/>
            </a:schemeClr>
          </a:solidFill>
        </p:grpSpPr>
        <p:sp>
          <p:nvSpPr>
            <p:cNvPr id="11" name="圆角矩形 10"/>
            <p:cNvSpPr/>
            <p:nvPr/>
          </p:nvSpPr>
          <p:spPr>
            <a:xfrm>
              <a:off x="6315199" y="2410178"/>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200" dirty="0">
                <a:latin typeface="+mj-lt"/>
                <a:ea typeface="Arial Unicode MS" panose="020B0604020202020204" pitchFamily="34" charset="-122"/>
                <a:cs typeface="Arial Unicode MS" panose="020B0604020202020204" pitchFamily="34" charset="-122"/>
              </a:endParaRPr>
            </a:p>
          </p:txBody>
        </p:sp>
        <p:sp>
          <p:nvSpPr>
            <p:cNvPr id="12" name="矩形 11"/>
            <p:cNvSpPr/>
            <p:nvPr/>
          </p:nvSpPr>
          <p:spPr>
            <a:xfrm>
              <a:off x="6747248" y="2450468"/>
              <a:ext cx="2653073" cy="451097"/>
            </a:xfrm>
            <a:prstGeom prst="rect">
              <a:avLst/>
            </a:prstGeom>
            <a:grpFill/>
          </p:spPr>
          <p:txBody>
            <a:bodyPr wrap="square" lIns="121960" tIns="60980" rIns="121960" bIns="60980">
              <a:spAutoFit/>
            </a:bodyPr>
            <a:lstStyle/>
            <a:p>
              <a:pPr>
                <a:defRPr/>
              </a:pPr>
              <a:r>
                <a:rPr lang="zh-CN" altLang="en-US"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服务提供与调用</a:t>
              </a:r>
              <a:endParaRPr lang="zh-CN"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13" name="圆角矩形 12"/>
          <p:cNvSpPr/>
          <p:nvPr/>
        </p:nvSpPr>
        <p:spPr>
          <a:xfrm>
            <a:off x="3635896" y="3075806"/>
            <a:ext cx="454559" cy="453877"/>
          </a:xfrm>
          <a:prstGeom prst="roundRect">
            <a:avLst/>
          </a:prstGeom>
          <a:solidFill>
            <a:schemeClr val="tx2">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063" tIns="54032" rIns="108063" bIns="54032" anchor="ctr"/>
          <a:lstStyle/>
          <a:p>
            <a:pPr algn="ctr">
              <a:defRPr/>
            </a:pPr>
            <a:r>
              <a:rPr lang="en-US" altLang="zh-CN" sz="3200" dirty="0" smtClean="0">
                <a:latin typeface="+mj-lt"/>
                <a:ea typeface="Arial Unicode MS" panose="020B0604020202020204" pitchFamily="34" charset="-122"/>
                <a:cs typeface="Arial Unicode MS" panose="020B0604020202020204" pitchFamily="34" charset="-122"/>
              </a:rPr>
              <a:t>4</a:t>
            </a:r>
            <a:endParaRPr lang="zh-CN" altLang="en-US" sz="3200" dirty="0">
              <a:latin typeface="+mj-lt"/>
              <a:ea typeface="Arial Unicode MS" panose="020B0604020202020204" pitchFamily="34" charset="-122"/>
              <a:cs typeface="Arial Unicode MS" panose="020B0604020202020204" pitchFamily="34" charset="-122"/>
            </a:endParaRPr>
          </a:p>
        </p:txBody>
      </p:sp>
      <p:grpSp>
        <p:nvGrpSpPr>
          <p:cNvPr id="14" name="组合 13"/>
          <p:cNvGrpSpPr/>
          <p:nvPr/>
        </p:nvGrpSpPr>
        <p:grpSpPr>
          <a:xfrm>
            <a:off x="4417101" y="3075807"/>
            <a:ext cx="3316169" cy="453876"/>
            <a:chOff x="6339097" y="3296031"/>
            <a:chExt cx="3744416" cy="511504"/>
          </a:xfrm>
          <a:solidFill>
            <a:schemeClr val="tx2">
              <a:lumMod val="60000"/>
              <a:lumOff val="40000"/>
            </a:schemeClr>
          </a:solidFill>
        </p:grpSpPr>
        <p:sp>
          <p:nvSpPr>
            <p:cNvPr id="15" name="圆角矩形 14"/>
            <p:cNvSpPr/>
            <p:nvPr/>
          </p:nvSpPr>
          <p:spPr>
            <a:xfrm>
              <a:off x="6339097" y="3296031"/>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200" dirty="0">
                <a:latin typeface="+mj-lt"/>
                <a:ea typeface="Arial Unicode MS" panose="020B0604020202020204" pitchFamily="34" charset="-122"/>
                <a:cs typeface="Arial Unicode MS" panose="020B0604020202020204" pitchFamily="34" charset="-122"/>
              </a:endParaRPr>
            </a:p>
          </p:txBody>
        </p:sp>
        <p:sp>
          <p:nvSpPr>
            <p:cNvPr id="16" name="矩形 15"/>
            <p:cNvSpPr/>
            <p:nvPr/>
          </p:nvSpPr>
          <p:spPr>
            <a:xfrm>
              <a:off x="6723349" y="3336319"/>
              <a:ext cx="2736304" cy="451096"/>
            </a:xfrm>
            <a:prstGeom prst="rect">
              <a:avLst/>
            </a:prstGeom>
            <a:grpFill/>
          </p:spPr>
          <p:txBody>
            <a:bodyPr wrap="square" lIns="121960" tIns="60980" rIns="121960" bIns="60980">
              <a:spAutoFit/>
            </a:bodyPr>
            <a:lstStyle/>
            <a:p>
              <a:pPr>
                <a:defRPr/>
              </a:pPr>
              <a:r>
                <a:rPr lang="zh-CN" altLang="en-US"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熔断器</a:t>
              </a:r>
              <a:r>
                <a:rPr lang="en-US" altLang="zh-CN"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Hystrix</a:t>
              </a:r>
              <a:endParaRPr lang="zh-CN"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17" name="圆角矩形 16"/>
          <p:cNvSpPr/>
          <p:nvPr/>
        </p:nvSpPr>
        <p:spPr>
          <a:xfrm>
            <a:off x="3635896" y="3795886"/>
            <a:ext cx="454559" cy="453877"/>
          </a:xfrm>
          <a:prstGeom prst="roundRect">
            <a:avLst/>
          </a:prstGeom>
          <a:solidFill>
            <a:schemeClr val="tx2">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063" tIns="54032" rIns="108063" bIns="54032" anchor="ctr"/>
          <a:lstStyle/>
          <a:p>
            <a:pPr algn="ctr">
              <a:defRPr/>
            </a:pPr>
            <a:r>
              <a:rPr lang="en-US" altLang="zh-CN" sz="3200" dirty="0" smtClean="0">
                <a:latin typeface="+mj-lt"/>
                <a:ea typeface="Arial Unicode MS" panose="020B0604020202020204" pitchFamily="34" charset="-122"/>
                <a:cs typeface="Arial Unicode MS" panose="020B0604020202020204" pitchFamily="34" charset="-122"/>
              </a:rPr>
              <a:t>5</a:t>
            </a:r>
            <a:endParaRPr lang="zh-CN" altLang="en-US" sz="3200" dirty="0">
              <a:latin typeface="+mj-lt"/>
              <a:ea typeface="Arial Unicode MS" panose="020B0604020202020204" pitchFamily="34" charset="-122"/>
              <a:cs typeface="Arial Unicode MS" panose="020B0604020202020204" pitchFamily="34" charset="-122"/>
            </a:endParaRPr>
          </a:p>
        </p:txBody>
      </p:sp>
      <p:grpSp>
        <p:nvGrpSpPr>
          <p:cNvPr id="18" name="组合 17"/>
          <p:cNvGrpSpPr/>
          <p:nvPr/>
        </p:nvGrpSpPr>
        <p:grpSpPr>
          <a:xfrm>
            <a:off x="4417101" y="3795883"/>
            <a:ext cx="3316169" cy="453876"/>
            <a:chOff x="6339097" y="4180903"/>
            <a:chExt cx="3744416" cy="511504"/>
          </a:xfrm>
          <a:solidFill>
            <a:schemeClr val="tx2">
              <a:lumMod val="60000"/>
              <a:lumOff val="40000"/>
            </a:schemeClr>
          </a:solidFill>
        </p:grpSpPr>
        <p:sp>
          <p:nvSpPr>
            <p:cNvPr id="19" name="圆角矩形 18"/>
            <p:cNvSpPr/>
            <p:nvPr/>
          </p:nvSpPr>
          <p:spPr>
            <a:xfrm>
              <a:off x="6339097" y="4180903"/>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200" dirty="0">
                <a:latin typeface="+mj-lt"/>
                <a:ea typeface="Arial Unicode MS" panose="020B0604020202020204" pitchFamily="34" charset="-122"/>
                <a:cs typeface="Arial Unicode MS" panose="020B0604020202020204" pitchFamily="34" charset="-122"/>
              </a:endParaRPr>
            </a:p>
          </p:txBody>
        </p:sp>
        <p:sp>
          <p:nvSpPr>
            <p:cNvPr id="20" name="矩形 19"/>
            <p:cNvSpPr/>
            <p:nvPr/>
          </p:nvSpPr>
          <p:spPr>
            <a:xfrm>
              <a:off x="6723349" y="4221882"/>
              <a:ext cx="2736304" cy="451096"/>
            </a:xfrm>
            <a:prstGeom prst="rect">
              <a:avLst/>
            </a:prstGeom>
            <a:grpFill/>
          </p:spPr>
          <p:txBody>
            <a:bodyPr wrap="square" lIns="121960" tIns="60980" rIns="121960" bIns="60980">
              <a:spAutoFit/>
            </a:bodyPr>
            <a:lstStyle/>
            <a:p>
              <a:pPr>
                <a:defRPr/>
              </a:pPr>
              <a:r>
                <a:rPr lang="zh-CN" altLang="en-US"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配置中心</a:t>
              </a:r>
              <a:endParaRPr lang="zh-CN"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1" name="圆角矩形 20"/>
          <p:cNvSpPr/>
          <p:nvPr/>
        </p:nvSpPr>
        <p:spPr>
          <a:xfrm>
            <a:off x="3635896" y="4515966"/>
            <a:ext cx="454559" cy="453877"/>
          </a:xfrm>
          <a:prstGeom prst="roundRect">
            <a:avLst/>
          </a:prstGeom>
          <a:solidFill>
            <a:schemeClr val="tx2">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063" tIns="54032" rIns="108063" bIns="54032" anchor="ctr"/>
          <a:lstStyle/>
          <a:p>
            <a:pPr algn="ctr">
              <a:defRPr/>
            </a:pPr>
            <a:r>
              <a:rPr lang="en-US" altLang="zh-CN" sz="3200" dirty="0" smtClean="0">
                <a:latin typeface="+mj-lt"/>
                <a:ea typeface="Arial Unicode MS" panose="020B0604020202020204" pitchFamily="34" charset="-122"/>
                <a:cs typeface="Arial Unicode MS" panose="020B0604020202020204" pitchFamily="34" charset="-122"/>
              </a:rPr>
              <a:t>6</a:t>
            </a:r>
            <a:endParaRPr lang="zh-CN" altLang="en-US" sz="3200" dirty="0">
              <a:latin typeface="+mj-lt"/>
              <a:ea typeface="Arial Unicode MS" panose="020B0604020202020204" pitchFamily="34" charset="-122"/>
              <a:cs typeface="Arial Unicode MS" panose="020B0604020202020204" pitchFamily="34" charset="-122"/>
            </a:endParaRPr>
          </a:p>
        </p:txBody>
      </p:sp>
      <p:grpSp>
        <p:nvGrpSpPr>
          <p:cNvPr id="22" name="组合 21"/>
          <p:cNvGrpSpPr/>
          <p:nvPr/>
        </p:nvGrpSpPr>
        <p:grpSpPr>
          <a:xfrm>
            <a:off x="4416987" y="4515966"/>
            <a:ext cx="3316169" cy="453877"/>
            <a:chOff x="6339097" y="5057483"/>
            <a:chExt cx="3744416" cy="511504"/>
          </a:xfrm>
          <a:solidFill>
            <a:schemeClr val="tx2">
              <a:lumMod val="60000"/>
              <a:lumOff val="40000"/>
            </a:schemeClr>
          </a:solidFill>
        </p:grpSpPr>
        <p:sp>
          <p:nvSpPr>
            <p:cNvPr id="23" name="圆角矩形 22"/>
            <p:cNvSpPr/>
            <p:nvPr/>
          </p:nvSpPr>
          <p:spPr>
            <a:xfrm>
              <a:off x="6339097" y="5057483"/>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200" dirty="0">
                <a:latin typeface="+mj-lt"/>
                <a:ea typeface="Arial Unicode MS" panose="020B0604020202020204" pitchFamily="34" charset="-122"/>
                <a:cs typeface="Arial Unicode MS" panose="020B0604020202020204" pitchFamily="34" charset="-122"/>
              </a:endParaRPr>
            </a:p>
          </p:txBody>
        </p:sp>
        <p:sp>
          <p:nvSpPr>
            <p:cNvPr id="24" name="矩形 23"/>
            <p:cNvSpPr/>
            <p:nvPr/>
          </p:nvSpPr>
          <p:spPr>
            <a:xfrm>
              <a:off x="6723480" y="5085978"/>
              <a:ext cx="2736174" cy="451095"/>
            </a:xfrm>
            <a:prstGeom prst="rect">
              <a:avLst/>
            </a:prstGeom>
            <a:grpFill/>
          </p:spPr>
          <p:txBody>
            <a:bodyPr wrap="square" lIns="121960" tIns="60980" rIns="121960" bIns="60980">
              <a:spAutoFit/>
            </a:bodyPr>
            <a:lstStyle/>
            <a:p>
              <a:pPr>
                <a:defRPr/>
              </a:pPr>
              <a:r>
                <a:rPr lang="zh-CN" altLang="en-US"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服务网关</a:t>
              </a:r>
              <a:r>
                <a:rPr lang="en-US" altLang="zh-CN"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zuul</a:t>
              </a:r>
              <a:endParaRPr lang="zh-CN"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5" name="下箭头 24"/>
          <p:cNvSpPr/>
          <p:nvPr/>
        </p:nvSpPr>
        <p:spPr>
          <a:xfrm rot="16200000">
            <a:off x="2673241" y="2238261"/>
            <a:ext cx="511163" cy="602077"/>
          </a:xfrm>
          <a:prstGeom prst="downArrow">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1020" tIns="40511" rIns="81020" bIns="40511" rtlCol="0" anchor="ctr"/>
          <a:lstStyle/>
          <a:p>
            <a:pPr algn="ctr"/>
            <a:endParaRPr lang="zh-CN" altLang="en-US"/>
          </a:p>
        </p:txBody>
      </p:sp>
      <p:sp>
        <p:nvSpPr>
          <p:cNvPr id="27" name="圆角矩形 26"/>
          <p:cNvSpPr/>
          <p:nvPr/>
        </p:nvSpPr>
        <p:spPr>
          <a:xfrm>
            <a:off x="3635896" y="915566"/>
            <a:ext cx="454559" cy="453877"/>
          </a:xfrm>
          <a:prstGeom prst="roundRect">
            <a:avLst/>
          </a:prstGeom>
          <a:solidFill>
            <a:schemeClr val="tx2">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063" tIns="54032" rIns="108063" bIns="54032" anchor="ctr"/>
          <a:lstStyle/>
          <a:p>
            <a:pPr algn="ctr">
              <a:defRPr/>
            </a:pPr>
            <a:r>
              <a:rPr lang="en-US" altLang="zh-CN" sz="3200" dirty="0" smtClean="0">
                <a:latin typeface="+mj-lt"/>
                <a:ea typeface="Arial Unicode MS" panose="020B0604020202020204" pitchFamily="34" charset="-122"/>
                <a:cs typeface="Arial Unicode MS" panose="020B0604020202020204" pitchFamily="34" charset="-122"/>
              </a:rPr>
              <a:t>1</a:t>
            </a:r>
            <a:endParaRPr lang="zh-CN" altLang="en-US" sz="3200" dirty="0">
              <a:latin typeface="+mj-lt"/>
              <a:ea typeface="Arial Unicode MS" panose="020B0604020202020204" pitchFamily="34" charset="-122"/>
              <a:cs typeface="Arial Unicode MS" panose="020B0604020202020204" pitchFamily="34" charset="-122"/>
            </a:endParaRPr>
          </a:p>
        </p:txBody>
      </p:sp>
      <p:grpSp>
        <p:nvGrpSpPr>
          <p:cNvPr id="26" name="组合 27"/>
          <p:cNvGrpSpPr/>
          <p:nvPr/>
        </p:nvGrpSpPr>
        <p:grpSpPr>
          <a:xfrm>
            <a:off x="4416987" y="915566"/>
            <a:ext cx="3316169" cy="453877"/>
            <a:chOff x="6339097" y="5057483"/>
            <a:chExt cx="3744416" cy="511504"/>
          </a:xfrm>
          <a:solidFill>
            <a:schemeClr val="tx2">
              <a:lumMod val="60000"/>
              <a:lumOff val="40000"/>
            </a:schemeClr>
          </a:solidFill>
        </p:grpSpPr>
        <p:sp>
          <p:nvSpPr>
            <p:cNvPr id="29" name="圆角矩形 28"/>
            <p:cNvSpPr/>
            <p:nvPr/>
          </p:nvSpPr>
          <p:spPr>
            <a:xfrm>
              <a:off x="6339097" y="5057483"/>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200" dirty="0">
                <a:latin typeface="+mj-lt"/>
                <a:ea typeface="Arial Unicode MS" panose="020B0604020202020204" pitchFamily="34" charset="-122"/>
                <a:cs typeface="Arial Unicode MS" panose="020B0604020202020204" pitchFamily="34" charset="-122"/>
              </a:endParaRPr>
            </a:p>
          </p:txBody>
        </p:sp>
        <p:sp>
          <p:nvSpPr>
            <p:cNvPr id="30" name="矩形 29"/>
            <p:cNvSpPr/>
            <p:nvPr/>
          </p:nvSpPr>
          <p:spPr>
            <a:xfrm>
              <a:off x="6723480" y="5085978"/>
              <a:ext cx="2736174" cy="451095"/>
            </a:xfrm>
            <a:prstGeom prst="rect">
              <a:avLst/>
            </a:prstGeom>
            <a:grpFill/>
          </p:spPr>
          <p:txBody>
            <a:bodyPr wrap="square" lIns="121960" tIns="60980" rIns="121960" bIns="60980">
              <a:spAutoFit/>
            </a:bodyPr>
            <a:lstStyle/>
            <a:p>
              <a:pPr>
                <a:defRPr/>
              </a:pPr>
              <a:r>
                <a:rPr lang="en-US" altLang="zh-CN"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Spring Cloud</a:t>
              </a:r>
              <a:r>
                <a:rPr lang="zh-CN" altLang="en-US"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简介</a:t>
              </a:r>
              <a:endParaRPr lang="zh-CN"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xmlns="" val="2467673866"/>
      </p:ext>
    </p:extLst>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ppt_x"/>
                                          </p:val>
                                        </p:tav>
                                        <p:tav tm="100000">
                                          <p:val>
                                            <p:strVal val="#ppt_x"/>
                                          </p:val>
                                        </p:tav>
                                      </p:tavLst>
                                    </p:anim>
                                    <p:anim calcmode="lin" valueType="num">
                                      <p:cBhvr additive="base">
                                        <p:cTn id="12" dur="500" fill="hold"/>
                                        <p:tgtEl>
                                          <p:spTgt spid="2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fill="hold"/>
                                        <p:tgtEl>
                                          <p:spTgt spid="26"/>
                                        </p:tgtEl>
                                        <p:attrNameLst>
                                          <p:attrName>ppt_x</p:attrName>
                                        </p:attrNameLst>
                                      </p:cBhvr>
                                      <p:tavLst>
                                        <p:tav tm="0">
                                          <p:val>
                                            <p:strVal val="#ppt_x"/>
                                          </p:val>
                                        </p:tav>
                                        <p:tav tm="100000">
                                          <p:val>
                                            <p:strVal val="#ppt_x"/>
                                          </p:val>
                                        </p:tav>
                                      </p:tavLst>
                                    </p:anim>
                                    <p:anim calcmode="lin" valueType="num">
                                      <p:cBhvr additive="base">
                                        <p:cTn id="16" dur="500" fill="hold"/>
                                        <p:tgtEl>
                                          <p:spTgt spid="26"/>
                                        </p:tgtEl>
                                        <p:attrNameLst>
                                          <p:attrName>ppt_y</p:attrName>
                                        </p:attrNameLst>
                                      </p:cBhvr>
                                      <p:tavLst>
                                        <p:tav tm="0">
                                          <p:val>
                                            <p:strVal val="1+#ppt_h/2"/>
                                          </p:val>
                                        </p:tav>
                                        <p:tav tm="100000">
                                          <p:val>
                                            <p:strVal val="#ppt_y"/>
                                          </p:val>
                                        </p:tav>
                                      </p:tavLst>
                                    </p:anim>
                                  </p:childTnLst>
                                </p:cTn>
                              </p:par>
                            </p:childTnLst>
                          </p:cTn>
                        </p:par>
                        <p:par>
                          <p:cTn id="17" fill="hold">
                            <p:stCondLst>
                              <p:cond delay="1000"/>
                            </p:stCondLst>
                            <p:childTnLst>
                              <p:par>
                                <p:cTn id="18" presetID="2" presetClass="entr" presetSubtype="4"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ppt_x"/>
                                          </p:val>
                                        </p:tav>
                                        <p:tav tm="100000">
                                          <p:val>
                                            <p:strVal val="#ppt_x"/>
                                          </p:val>
                                        </p:tav>
                                      </p:tavLst>
                                    </p:anim>
                                    <p:anim calcmode="lin" valueType="num">
                                      <p:cBhvr additive="base">
                                        <p:cTn id="21" dur="500" fill="hold"/>
                                        <p:tgtEl>
                                          <p:spTgt spid="5"/>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ppt_x"/>
                                          </p:val>
                                        </p:tav>
                                        <p:tav tm="100000">
                                          <p:val>
                                            <p:strVal val="#ppt_x"/>
                                          </p:val>
                                        </p:tav>
                                      </p:tavLst>
                                    </p:anim>
                                    <p:anim calcmode="lin" valueType="num">
                                      <p:cBhvr additive="base">
                                        <p:cTn id="25" dur="500" fill="hold"/>
                                        <p:tgtEl>
                                          <p:spTgt spid="6"/>
                                        </p:tgtEl>
                                        <p:attrNameLst>
                                          <p:attrName>ppt_y</p:attrName>
                                        </p:attrNameLst>
                                      </p:cBhvr>
                                      <p:tavLst>
                                        <p:tav tm="0">
                                          <p:val>
                                            <p:strVal val="1+#ppt_h/2"/>
                                          </p:val>
                                        </p:tav>
                                        <p:tav tm="100000">
                                          <p:val>
                                            <p:strVal val="#ppt_y"/>
                                          </p:val>
                                        </p:tav>
                                      </p:tavLst>
                                    </p:anim>
                                  </p:childTnLst>
                                </p:cTn>
                              </p:par>
                            </p:childTnLst>
                          </p:cTn>
                        </p:par>
                        <p:par>
                          <p:cTn id="26" fill="hold">
                            <p:stCondLst>
                              <p:cond delay="1500"/>
                            </p:stCondLst>
                            <p:childTnLst>
                              <p:par>
                                <p:cTn id="27" presetID="2" presetClass="entr" presetSubtype="4"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additive="base">
                                        <p:cTn id="33" dur="500" fill="hold"/>
                                        <p:tgtEl>
                                          <p:spTgt spid="10"/>
                                        </p:tgtEl>
                                        <p:attrNameLst>
                                          <p:attrName>ppt_x</p:attrName>
                                        </p:attrNameLst>
                                      </p:cBhvr>
                                      <p:tavLst>
                                        <p:tav tm="0">
                                          <p:val>
                                            <p:strVal val="#ppt_x"/>
                                          </p:val>
                                        </p:tav>
                                        <p:tav tm="100000">
                                          <p:val>
                                            <p:strVal val="#ppt_x"/>
                                          </p:val>
                                        </p:tav>
                                      </p:tavLst>
                                    </p:anim>
                                    <p:anim calcmode="lin" valueType="num">
                                      <p:cBhvr additive="base">
                                        <p:cTn id="34" dur="500" fill="hold"/>
                                        <p:tgtEl>
                                          <p:spTgt spid="10"/>
                                        </p:tgtEl>
                                        <p:attrNameLst>
                                          <p:attrName>ppt_y</p:attrName>
                                        </p:attrNameLst>
                                      </p:cBhvr>
                                      <p:tavLst>
                                        <p:tav tm="0">
                                          <p:val>
                                            <p:strVal val="1+#ppt_h/2"/>
                                          </p:val>
                                        </p:tav>
                                        <p:tav tm="100000">
                                          <p:val>
                                            <p:strVal val="#ppt_y"/>
                                          </p:val>
                                        </p:tav>
                                      </p:tavLst>
                                    </p:anim>
                                  </p:childTnLst>
                                </p:cTn>
                              </p:par>
                            </p:childTnLst>
                          </p:cTn>
                        </p:par>
                        <p:par>
                          <p:cTn id="35" fill="hold">
                            <p:stCondLst>
                              <p:cond delay="2000"/>
                            </p:stCondLst>
                            <p:childTnLst>
                              <p:par>
                                <p:cTn id="36" presetID="2" presetClass="entr" presetSubtype="4" fill="hold" grpId="0" nodeType="afterEffect">
                                  <p:stCondLst>
                                    <p:cond delay="0"/>
                                  </p:stCondLst>
                                  <p:childTnLst>
                                    <p:set>
                                      <p:cBhvr>
                                        <p:cTn id="37" dur="1" fill="hold">
                                          <p:stCondLst>
                                            <p:cond delay="0"/>
                                          </p:stCondLst>
                                        </p:cTn>
                                        <p:tgtEl>
                                          <p:spTgt spid="13"/>
                                        </p:tgtEl>
                                        <p:attrNameLst>
                                          <p:attrName>style.visibility</p:attrName>
                                        </p:attrNameLst>
                                      </p:cBhvr>
                                      <p:to>
                                        <p:strVal val="visible"/>
                                      </p:to>
                                    </p:set>
                                    <p:anim calcmode="lin" valueType="num">
                                      <p:cBhvr additive="base">
                                        <p:cTn id="38" dur="500" fill="hold"/>
                                        <p:tgtEl>
                                          <p:spTgt spid="13"/>
                                        </p:tgtEl>
                                        <p:attrNameLst>
                                          <p:attrName>ppt_x</p:attrName>
                                        </p:attrNameLst>
                                      </p:cBhvr>
                                      <p:tavLst>
                                        <p:tav tm="0">
                                          <p:val>
                                            <p:strVal val="#ppt_x"/>
                                          </p:val>
                                        </p:tav>
                                        <p:tav tm="100000">
                                          <p:val>
                                            <p:strVal val="#ppt_x"/>
                                          </p:val>
                                        </p:tav>
                                      </p:tavLst>
                                    </p:anim>
                                    <p:anim calcmode="lin" valueType="num">
                                      <p:cBhvr additive="base">
                                        <p:cTn id="39" dur="500" fill="hold"/>
                                        <p:tgtEl>
                                          <p:spTgt spid="13"/>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14"/>
                                        </p:tgtEl>
                                        <p:attrNameLst>
                                          <p:attrName>style.visibility</p:attrName>
                                        </p:attrNameLst>
                                      </p:cBhvr>
                                      <p:to>
                                        <p:strVal val="visible"/>
                                      </p:to>
                                    </p:set>
                                    <p:anim calcmode="lin" valueType="num">
                                      <p:cBhvr additive="base">
                                        <p:cTn id="42" dur="500" fill="hold"/>
                                        <p:tgtEl>
                                          <p:spTgt spid="14"/>
                                        </p:tgtEl>
                                        <p:attrNameLst>
                                          <p:attrName>ppt_x</p:attrName>
                                        </p:attrNameLst>
                                      </p:cBhvr>
                                      <p:tavLst>
                                        <p:tav tm="0">
                                          <p:val>
                                            <p:strVal val="#ppt_x"/>
                                          </p:val>
                                        </p:tav>
                                        <p:tav tm="100000">
                                          <p:val>
                                            <p:strVal val="#ppt_x"/>
                                          </p:val>
                                        </p:tav>
                                      </p:tavLst>
                                    </p:anim>
                                    <p:anim calcmode="lin" valueType="num">
                                      <p:cBhvr additive="base">
                                        <p:cTn id="43" dur="500" fill="hold"/>
                                        <p:tgtEl>
                                          <p:spTgt spid="14"/>
                                        </p:tgtEl>
                                        <p:attrNameLst>
                                          <p:attrName>ppt_y</p:attrName>
                                        </p:attrNameLst>
                                      </p:cBhvr>
                                      <p:tavLst>
                                        <p:tav tm="0">
                                          <p:val>
                                            <p:strVal val="1+#ppt_h/2"/>
                                          </p:val>
                                        </p:tav>
                                        <p:tav tm="100000">
                                          <p:val>
                                            <p:strVal val="#ppt_y"/>
                                          </p:val>
                                        </p:tav>
                                      </p:tavLst>
                                    </p:anim>
                                  </p:childTnLst>
                                </p:cTn>
                              </p:par>
                            </p:childTnLst>
                          </p:cTn>
                        </p:par>
                        <p:par>
                          <p:cTn id="44" fill="hold">
                            <p:stCondLst>
                              <p:cond delay="2500"/>
                            </p:stCondLst>
                            <p:childTnLst>
                              <p:par>
                                <p:cTn id="45" presetID="2" presetClass="entr" presetSubtype="4" fill="hold" grpId="0" nodeType="afterEffect">
                                  <p:stCondLst>
                                    <p:cond delay="0"/>
                                  </p:stCondLst>
                                  <p:childTnLst>
                                    <p:set>
                                      <p:cBhvr>
                                        <p:cTn id="46" dur="1" fill="hold">
                                          <p:stCondLst>
                                            <p:cond delay="0"/>
                                          </p:stCondLst>
                                        </p:cTn>
                                        <p:tgtEl>
                                          <p:spTgt spid="17"/>
                                        </p:tgtEl>
                                        <p:attrNameLst>
                                          <p:attrName>style.visibility</p:attrName>
                                        </p:attrNameLst>
                                      </p:cBhvr>
                                      <p:to>
                                        <p:strVal val="visible"/>
                                      </p:to>
                                    </p:set>
                                    <p:anim calcmode="lin" valueType="num">
                                      <p:cBhvr additive="base">
                                        <p:cTn id="47" dur="500" fill="hold"/>
                                        <p:tgtEl>
                                          <p:spTgt spid="17"/>
                                        </p:tgtEl>
                                        <p:attrNameLst>
                                          <p:attrName>ppt_x</p:attrName>
                                        </p:attrNameLst>
                                      </p:cBhvr>
                                      <p:tavLst>
                                        <p:tav tm="0">
                                          <p:val>
                                            <p:strVal val="#ppt_x"/>
                                          </p:val>
                                        </p:tav>
                                        <p:tav tm="100000">
                                          <p:val>
                                            <p:strVal val="#ppt_x"/>
                                          </p:val>
                                        </p:tav>
                                      </p:tavLst>
                                    </p:anim>
                                    <p:anim calcmode="lin" valueType="num">
                                      <p:cBhvr additive="base">
                                        <p:cTn id="48" dur="500" fill="hold"/>
                                        <p:tgtEl>
                                          <p:spTgt spid="17"/>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500" fill="hold"/>
                                        <p:tgtEl>
                                          <p:spTgt spid="18"/>
                                        </p:tgtEl>
                                        <p:attrNameLst>
                                          <p:attrName>ppt_x</p:attrName>
                                        </p:attrNameLst>
                                      </p:cBhvr>
                                      <p:tavLst>
                                        <p:tav tm="0">
                                          <p:val>
                                            <p:strVal val="#ppt_x"/>
                                          </p:val>
                                        </p:tav>
                                        <p:tav tm="100000">
                                          <p:val>
                                            <p:strVal val="#ppt_x"/>
                                          </p:val>
                                        </p:tav>
                                      </p:tavLst>
                                    </p:anim>
                                    <p:anim calcmode="lin" valueType="num">
                                      <p:cBhvr additive="base">
                                        <p:cTn id="52" dur="500" fill="hold"/>
                                        <p:tgtEl>
                                          <p:spTgt spid="18"/>
                                        </p:tgtEl>
                                        <p:attrNameLst>
                                          <p:attrName>ppt_y</p:attrName>
                                        </p:attrNameLst>
                                      </p:cBhvr>
                                      <p:tavLst>
                                        <p:tav tm="0">
                                          <p:val>
                                            <p:strVal val="1+#ppt_h/2"/>
                                          </p:val>
                                        </p:tav>
                                        <p:tav tm="100000">
                                          <p:val>
                                            <p:strVal val="#ppt_y"/>
                                          </p:val>
                                        </p:tav>
                                      </p:tavLst>
                                    </p:anim>
                                  </p:childTnLst>
                                </p:cTn>
                              </p:par>
                            </p:childTnLst>
                          </p:cTn>
                        </p:par>
                        <p:par>
                          <p:cTn id="53" fill="hold">
                            <p:stCondLst>
                              <p:cond delay="3000"/>
                            </p:stCondLst>
                            <p:childTnLst>
                              <p:par>
                                <p:cTn id="54" presetID="2" presetClass="entr" presetSubtype="4" fill="hold" grpId="0" nodeType="afterEffect">
                                  <p:stCondLst>
                                    <p:cond delay="0"/>
                                  </p:stCondLst>
                                  <p:childTnLst>
                                    <p:set>
                                      <p:cBhvr>
                                        <p:cTn id="55" dur="1" fill="hold">
                                          <p:stCondLst>
                                            <p:cond delay="0"/>
                                          </p:stCondLst>
                                        </p:cTn>
                                        <p:tgtEl>
                                          <p:spTgt spid="21"/>
                                        </p:tgtEl>
                                        <p:attrNameLst>
                                          <p:attrName>style.visibility</p:attrName>
                                        </p:attrNameLst>
                                      </p:cBhvr>
                                      <p:to>
                                        <p:strVal val="visible"/>
                                      </p:to>
                                    </p:set>
                                    <p:anim calcmode="lin" valueType="num">
                                      <p:cBhvr additive="base">
                                        <p:cTn id="56" dur="500" fill="hold"/>
                                        <p:tgtEl>
                                          <p:spTgt spid="21"/>
                                        </p:tgtEl>
                                        <p:attrNameLst>
                                          <p:attrName>ppt_x</p:attrName>
                                        </p:attrNameLst>
                                      </p:cBhvr>
                                      <p:tavLst>
                                        <p:tav tm="0">
                                          <p:val>
                                            <p:strVal val="#ppt_x"/>
                                          </p:val>
                                        </p:tav>
                                        <p:tav tm="100000">
                                          <p:val>
                                            <p:strVal val="#ppt_x"/>
                                          </p:val>
                                        </p:tav>
                                      </p:tavLst>
                                    </p:anim>
                                    <p:anim calcmode="lin" valueType="num">
                                      <p:cBhvr additive="base">
                                        <p:cTn id="57" dur="500" fill="hold"/>
                                        <p:tgtEl>
                                          <p:spTgt spid="21"/>
                                        </p:tgtEl>
                                        <p:attrNameLst>
                                          <p:attrName>ppt_y</p:attrName>
                                        </p:attrNameLst>
                                      </p:cBhvr>
                                      <p:tavLst>
                                        <p:tav tm="0">
                                          <p:val>
                                            <p:strVal val="1+#ppt_h/2"/>
                                          </p:val>
                                        </p:tav>
                                        <p:tav tm="100000">
                                          <p:val>
                                            <p:strVal val="#ppt_y"/>
                                          </p:val>
                                        </p:tav>
                                      </p:tavLst>
                                    </p:anim>
                                  </p:childTnLst>
                                </p:cTn>
                              </p:par>
                              <p:par>
                                <p:cTn id="58" presetID="2" presetClass="entr" presetSubtype="4" fill="hold" nodeType="withEffect">
                                  <p:stCondLst>
                                    <p:cond delay="0"/>
                                  </p:stCondLst>
                                  <p:childTnLst>
                                    <p:set>
                                      <p:cBhvr>
                                        <p:cTn id="59" dur="1" fill="hold">
                                          <p:stCondLst>
                                            <p:cond delay="0"/>
                                          </p:stCondLst>
                                        </p:cTn>
                                        <p:tgtEl>
                                          <p:spTgt spid="22"/>
                                        </p:tgtEl>
                                        <p:attrNameLst>
                                          <p:attrName>style.visibility</p:attrName>
                                        </p:attrNameLst>
                                      </p:cBhvr>
                                      <p:to>
                                        <p:strVal val="visible"/>
                                      </p:to>
                                    </p:set>
                                    <p:anim calcmode="lin" valueType="num">
                                      <p:cBhvr additive="base">
                                        <p:cTn id="60" dur="500" fill="hold"/>
                                        <p:tgtEl>
                                          <p:spTgt spid="22"/>
                                        </p:tgtEl>
                                        <p:attrNameLst>
                                          <p:attrName>ppt_x</p:attrName>
                                        </p:attrNameLst>
                                      </p:cBhvr>
                                      <p:tavLst>
                                        <p:tav tm="0">
                                          <p:val>
                                            <p:strVal val="#ppt_x"/>
                                          </p:val>
                                        </p:tav>
                                        <p:tav tm="100000">
                                          <p:val>
                                            <p:strVal val="#ppt_x"/>
                                          </p:val>
                                        </p:tav>
                                      </p:tavLst>
                                    </p:anim>
                                    <p:anim calcmode="lin" valueType="num">
                                      <p:cBhvr additive="base">
                                        <p:cTn id="61" dur="500" fill="hold"/>
                                        <p:tgtEl>
                                          <p:spTgt spid="22"/>
                                        </p:tgtEl>
                                        <p:attrNameLst>
                                          <p:attrName>ppt_y</p:attrName>
                                        </p:attrNameLst>
                                      </p:cBhvr>
                                      <p:tavLst>
                                        <p:tav tm="0">
                                          <p:val>
                                            <p:strVal val="1+#ppt_h/2"/>
                                          </p:val>
                                        </p:tav>
                                        <p:tav tm="100000">
                                          <p:val>
                                            <p:strVal val="#ppt_y"/>
                                          </p:val>
                                        </p:tav>
                                      </p:tavLst>
                                    </p:anim>
                                  </p:childTnLst>
                                </p:cTn>
                              </p:par>
                            </p:childTnLst>
                          </p:cTn>
                        </p:par>
                        <p:par>
                          <p:cTn id="62" fill="hold">
                            <p:stCondLst>
                              <p:cond delay="3500"/>
                            </p:stCondLst>
                            <p:childTnLst>
                              <p:par>
                                <p:cTn id="63" presetID="5" presetClass="entr" presetSubtype="10" fill="hold" grpId="0" nodeType="afterEffect">
                                  <p:stCondLst>
                                    <p:cond delay="0"/>
                                  </p:stCondLst>
                                  <p:childTnLst>
                                    <p:set>
                                      <p:cBhvr>
                                        <p:cTn id="64" dur="1" fill="hold">
                                          <p:stCondLst>
                                            <p:cond delay="0"/>
                                          </p:stCondLst>
                                        </p:cTn>
                                        <p:tgtEl>
                                          <p:spTgt spid="25"/>
                                        </p:tgtEl>
                                        <p:attrNameLst>
                                          <p:attrName>style.visibility</p:attrName>
                                        </p:attrNameLst>
                                      </p:cBhvr>
                                      <p:to>
                                        <p:strVal val="visible"/>
                                      </p:to>
                                    </p:set>
                                    <p:animEffect transition="in" filter="checkerboard(across)">
                                      <p:cBhvr>
                                        <p:cTn id="6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3" grpId="0" animBg="1"/>
      <p:bldP spid="17" grpId="0" animBg="1"/>
      <p:bldP spid="21" grpId="0" animBg="1"/>
      <p:bldP spid="2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p:cNvSpPr txBox="1">
            <a:spLocks noChangeArrowheads="1"/>
          </p:cNvSpPr>
          <p:nvPr/>
        </p:nvSpPr>
        <p:spPr bwMode="auto">
          <a:xfrm>
            <a:off x="395536" y="267494"/>
            <a:ext cx="2232248" cy="369308"/>
          </a:xfrm>
          <a:prstGeom prst="rect">
            <a:avLst/>
          </a:prstGeom>
          <a:solidFill>
            <a:schemeClr val="tx2">
              <a:lumMod val="60000"/>
              <a:lumOff val="40000"/>
            </a:schemeClr>
          </a:solidFill>
          <a:ln w="9525">
            <a:noFill/>
            <a:miter lim="800000"/>
            <a:headEnd/>
            <a:tailEnd/>
          </a:ln>
        </p:spPr>
        <p:txBody>
          <a:bodyPr wrap="square" lIns="121898" tIns="60948" rIns="121898" bIns="60948">
            <a:spAutoFit/>
          </a:bodyPr>
          <a:lstStyle/>
          <a:p>
            <a:r>
              <a:rPr lang="zh-CN" altLang="en-US" sz="1600" b="1" dirty="0" smtClean="0">
                <a:solidFill>
                  <a:schemeClr val="bg1"/>
                </a:solidFill>
                <a:latin typeface="微软雅黑" pitchFamily="34" charset="-122"/>
                <a:ea typeface="微软雅黑" pitchFamily="34" charset="-122"/>
              </a:rPr>
              <a:t>服务提供与调用：</a:t>
            </a:r>
            <a:endParaRPr lang="zh-CN" altLang="en-US" sz="1600" b="1" dirty="0">
              <a:solidFill>
                <a:schemeClr val="bg1"/>
              </a:solidFill>
              <a:latin typeface="微软雅黑" pitchFamily="34" charset="-122"/>
              <a:ea typeface="微软雅黑" pitchFamily="34" charset="-122"/>
            </a:endParaRPr>
          </a:p>
        </p:txBody>
      </p:sp>
      <p:sp>
        <p:nvSpPr>
          <p:cNvPr id="3" name="TextBox 2"/>
          <p:cNvSpPr txBox="1"/>
          <p:nvPr/>
        </p:nvSpPr>
        <p:spPr bwMode="auto">
          <a:xfrm>
            <a:off x="827584" y="915566"/>
            <a:ext cx="1107996" cy="369332"/>
          </a:xfrm>
          <a:prstGeom prst="rect">
            <a:avLst/>
          </a:prstGeom>
          <a:noFill/>
        </p:spPr>
        <p:txBody>
          <a:bodyPr wrap="none">
            <a:spAutoFit/>
          </a:bodyPr>
          <a:lstStyle/>
          <a:p>
            <a:pPr defTabSz="822960">
              <a:defRPr/>
            </a:pPr>
            <a:r>
              <a:rPr lang="zh-CN" altLang="en-US" kern="0" dirty="0" smtClean="0">
                <a:solidFill>
                  <a:prstClr val="black">
                    <a:lumMod val="85000"/>
                    <a:lumOff val="15000"/>
                  </a:prstClr>
                </a:solidFill>
                <a:latin typeface="微软雅黑" pitchFamily="34" charset="-122"/>
                <a:ea typeface="微软雅黑" pitchFamily="34" charset="-122"/>
              </a:rPr>
              <a:t>服务提供</a:t>
            </a:r>
            <a:endParaRPr lang="zh-CN" altLang="en-US" kern="0" dirty="0">
              <a:solidFill>
                <a:prstClr val="black">
                  <a:lumMod val="85000"/>
                  <a:lumOff val="15000"/>
                </a:prstClr>
              </a:solidFill>
              <a:latin typeface="微软雅黑" pitchFamily="34" charset="-122"/>
              <a:ea typeface="微软雅黑" pitchFamily="34" charset="-122"/>
            </a:endParaRPr>
          </a:p>
        </p:txBody>
      </p:sp>
      <p:sp>
        <p:nvSpPr>
          <p:cNvPr id="5" name="TextBox 4"/>
          <p:cNvSpPr txBox="1"/>
          <p:nvPr/>
        </p:nvSpPr>
        <p:spPr>
          <a:xfrm>
            <a:off x="395536" y="771550"/>
            <a:ext cx="522900" cy="701731"/>
          </a:xfrm>
          <a:prstGeom prst="rect">
            <a:avLst/>
          </a:prstGeom>
          <a:noFill/>
        </p:spPr>
        <p:txBody>
          <a:bodyPr wrap="none" rtlCol="0">
            <a:spAutoFit/>
          </a:bodyPr>
          <a:lstStyle/>
          <a:p>
            <a:r>
              <a:rPr lang="en-US" altLang="zh-CN" sz="3960" dirty="0">
                <a:solidFill>
                  <a:srgbClr val="0070C0"/>
                </a:solidFill>
                <a:latin typeface="Arial Black" pitchFamily="34" charset="0"/>
              </a:rPr>
              <a:t>1</a:t>
            </a:r>
            <a:endParaRPr lang="zh-CN" altLang="en-US" sz="3960" dirty="0">
              <a:solidFill>
                <a:srgbClr val="0070C0"/>
              </a:solidFill>
              <a:latin typeface="Arial Black" pitchFamily="34" charset="0"/>
            </a:endParaRPr>
          </a:p>
        </p:txBody>
      </p:sp>
      <p:sp>
        <p:nvSpPr>
          <p:cNvPr id="7" name="TextBox 6"/>
          <p:cNvSpPr txBox="1"/>
          <p:nvPr/>
        </p:nvSpPr>
        <p:spPr>
          <a:xfrm>
            <a:off x="467544" y="1419622"/>
            <a:ext cx="1512168" cy="242374"/>
          </a:xfrm>
          <a:prstGeom prst="rect">
            <a:avLst/>
          </a:prstGeom>
          <a:noFill/>
        </p:spPr>
        <p:txBody>
          <a:bodyPr wrap="square" tIns="0" bIns="0" rtlCol="0" anchor="t">
            <a:spAutoFit/>
          </a:bodyPr>
          <a:lstStyle/>
          <a:p>
            <a:pPr>
              <a:lnSpc>
                <a:spcPct val="150000"/>
              </a:lnSpc>
            </a:pPr>
            <a:r>
              <a:rPr lang="en-US" altLang="zh-CN" sz="1050" dirty="0" smtClean="0">
                <a:solidFill>
                  <a:schemeClr val="tx1">
                    <a:lumMod val="75000"/>
                    <a:lumOff val="25000"/>
                  </a:schemeClr>
                </a:solidFill>
                <a:latin typeface="微软雅黑" pitchFamily="34" charset="-122"/>
                <a:ea typeface="微软雅黑" pitchFamily="34" charset="-122"/>
                <a:cs typeface="华文黑体" pitchFamily="2" charset="-122"/>
              </a:rPr>
              <a:t>1</a:t>
            </a:r>
            <a:r>
              <a:rPr lang="zh-CN" altLang="en-US" sz="1050" dirty="0" smtClean="0">
                <a:solidFill>
                  <a:schemeClr val="tx1">
                    <a:lumMod val="75000"/>
                    <a:lumOff val="25000"/>
                  </a:schemeClr>
                </a:solidFill>
                <a:latin typeface="微软雅黑" pitchFamily="34" charset="-122"/>
                <a:ea typeface="微软雅黑" pitchFamily="34" charset="-122"/>
                <a:cs typeface="华文黑体" pitchFamily="2" charset="-122"/>
              </a:rPr>
              <a:t>、</a:t>
            </a:r>
            <a:r>
              <a:rPr lang="en-US" altLang="zh-CN" sz="1050" dirty="0" smtClean="0">
                <a:solidFill>
                  <a:schemeClr val="tx1">
                    <a:lumMod val="75000"/>
                    <a:lumOff val="25000"/>
                  </a:schemeClr>
                </a:solidFill>
                <a:latin typeface="微软雅黑" pitchFamily="34" charset="-122"/>
                <a:ea typeface="微软雅黑" pitchFamily="34" charset="-122"/>
                <a:cs typeface="华文黑体" pitchFamily="2" charset="-122"/>
              </a:rPr>
              <a:t>pom</a:t>
            </a:r>
            <a:r>
              <a:rPr lang="zh-CN" altLang="en-US" sz="1050" dirty="0" smtClean="0">
                <a:solidFill>
                  <a:schemeClr val="tx1">
                    <a:lumMod val="75000"/>
                    <a:lumOff val="25000"/>
                  </a:schemeClr>
                </a:solidFill>
                <a:latin typeface="微软雅黑" pitchFamily="34" charset="-122"/>
                <a:ea typeface="微软雅黑" pitchFamily="34" charset="-122"/>
                <a:cs typeface="华文黑体" pitchFamily="2" charset="-122"/>
              </a:rPr>
              <a:t>中添加依赖</a:t>
            </a:r>
            <a:endParaRPr lang="zh-CN" altLang="en-US" sz="1050" dirty="0">
              <a:solidFill>
                <a:schemeClr val="tx1">
                  <a:lumMod val="75000"/>
                  <a:lumOff val="25000"/>
                </a:schemeClr>
              </a:solidFill>
              <a:latin typeface="微软雅黑" pitchFamily="34" charset="-122"/>
              <a:ea typeface="微软雅黑" pitchFamily="34" charset="-122"/>
              <a:cs typeface="华文黑体" pitchFamily="2" charset="-122"/>
            </a:endParaRPr>
          </a:p>
        </p:txBody>
      </p:sp>
      <p:pic>
        <p:nvPicPr>
          <p:cNvPr id="4098" name="Picture 2"/>
          <p:cNvPicPr>
            <a:picLocks noChangeAspect="1" noChangeArrowheads="1"/>
          </p:cNvPicPr>
          <p:nvPr/>
        </p:nvPicPr>
        <p:blipFill>
          <a:blip r:embed="rId2"/>
          <a:srcRect/>
          <a:stretch>
            <a:fillRect/>
          </a:stretch>
        </p:blipFill>
        <p:spPr bwMode="auto">
          <a:xfrm>
            <a:off x="2051720" y="1491630"/>
            <a:ext cx="3632249" cy="1786459"/>
          </a:xfrm>
          <a:prstGeom prst="rect">
            <a:avLst/>
          </a:prstGeom>
          <a:noFill/>
          <a:ln w="9525">
            <a:noFill/>
            <a:miter lim="800000"/>
            <a:headEnd/>
            <a:tailEnd/>
          </a:ln>
        </p:spPr>
      </p:pic>
      <p:sp>
        <p:nvSpPr>
          <p:cNvPr id="10" name="TextBox 9"/>
          <p:cNvSpPr txBox="1"/>
          <p:nvPr/>
        </p:nvSpPr>
        <p:spPr>
          <a:xfrm>
            <a:off x="467544" y="3435846"/>
            <a:ext cx="1512168" cy="242374"/>
          </a:xfrm>
          <a:prstGeom prst="rect">
            <a:avLst/>
          </a:prstGeom>
          <a:noFill/>
        </p:spPr>
        <p:txBody>
          <a:bodyPr wrap="square" tIns="0" bIns="0" rtlCol="0" anchor="t">
            <a:spAutoFit/>
          </a:bodyPr>
          <a:lstStyle/>
          <a:p>
            <a:pPr>
              <a:lnSpc>
                <a:spcPct val="150000"/>
              </a:lnSpc>
            </a:pPr>
            <a:r>
              <a:rPr lang="en-US" altLang="zh-CN" sz="1050" dirty="0" smtClean="0">
                <a:solidFill>
                  <a:schemeClr val="tx1">
                    <a:lumMod val="75000"/>
                    <a:lumOff val="25000"/>
                  </a:schemeClr>
                </a:solidFill>
                <a:latin typeface="微软雅黑" pitchFamily="34" charset="-122"/>
                <a:ea typeface="微软雅黑" pitchFamily="34" charset="-122"/>
                <a:cs typeface="华文黑体" pitchFamily="2" charset="-122"/>
              </a:rPr>
              <a:t>2</a:t>
            </a:r>
            <a:r>
              <a:rPr lang="zh-CN" altLang="en-US" sz="1050" dirty="0" smtClean="0">
                <a:solidFill>
                  <a:schemeClr val="tx1">
                    <a:lumMod val="75000"/>
                    <a:lumOff val="25000"/>
                  </a:schemeClr>
                </a:solidFill>
                <a:latin typeface="微软雅黑" pitchFamily="34" charset="-122"/>
                <a:ea typeface="微软雅黑" pitchFamily="34" charset="-122"/>
                <a:cs typeface="华文黑体" pitchFamily="2" charset="-122"/>
              </a:rPr>
              <a:t>、配置文件</a:t>
            </a:r>
            <a:endParaRPr lang="zh-CN" altLang="en-US" sz="1050" dirty="0">
              <a:solidFill>
                <a:schemeClr val="tx1">
                  <a:lumMod val="75000"/>
                  <a:lumOff val="25000"/>
                </a:schemeClr>
              </a:solidFill>
              <a:latin typeface="微软雅黑" pitchFamily="34" charset="-122"/>
              <a:ea typeface="微软雅黑" pitchFamily="34" charset="-122"/>
              <a:cs typeface="华文黑体" pitchFamily="2" charset="-122"/>
            </a:endParaRPr>
          </a:p>
        </p:txBody>
      </p:sp>
      <p:pic>
        <p:nvPicPr>
          <p:cNvPr id="4099" name="Picture 3"/>
          <p:cNvPicPr>
            <a:picLocks noChangeAspect="1" noChangeArrowheads="1"/>
          </p:cNvPicPr>
          <p:nvPr/>
        </p:nvPicPr>
        <p:blipFill>
          <a:blip r:embed="rId3"/>
          <a:srcRect/>
          <a:stretch>
            <a:fillRect/>
          </a:stretch>
        </p:blipFill>
        <p:spPr bwMode="auto">
          <a:xfrm>
            <a:off x="2051720" y="3867894"/>
            <a:ext cx="4991100" cy="7524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par>
                          <p:cTn id="8" fill="hold">
                            <p:stCondLst>
                              <p:cond delay="500"/>
                            </p:stCondLst>
                            <p:childTnLst>
                              <p:par>
                                <p:cTn id="9" presetID="15"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1000" fill="hold"/>
                                        <p:tgtEl>
                                          <p:spTgt spid="5"/>
                                        </p:tgtEl>
                                        <p:attrNameLst>
                                          <p:attrName>ppt_w</p:attrName>
                                        </p:attrNameLst>
                                      </p:cBhvr>
                                      <p:tavLst>
                                        <p:tav tm="0">
                                          <p:val>
                                            <p:fltVal val="0"/>
                                          </p:val>
                                        </p:tav>
                                        <p:tav tm="100000">
                                          <p:val>
                                            <p:strVal val="#ppt_w"/>
                                          </p:val>
                                        </p:tav>
                                      </p:tavLst>
                                    </p:anim>
                                    <p:anim calcmode="lin" valueType="num">
                                      <p:cBhvr>
                                        <p:cTn id="12" dur="1000" fill="hold"/>
                                        <p:tgtEl>
                                          <p:spTgt spid="5"/>
                                        </p:tgtEl>
                                        <p:attrNameLst>
                                          <p:attrName>ppt_h</p:attrName>
                                        </p:attrNameLst>
                                      </p:cBhvr>
                                      <p:tavLst>
                                        <p:tav tm="0">
                                          <p:val>
                                            <p:fltVal val="0"/>
                                          </p:val>
                                        </p:tav>
                                        <p:tav tm="100000">
                                          <p:val>
                                            <p:strVal val="#ppt_h"/>
                                          </p:val>
                                        </p:tav>
                                      </p:tavLst>
                                    </p:anim>
                                    <p:anim calcmode="lin" valueType="num">
                                      <p:cBhvr>
                                        <p:cTn id="13"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14"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par>
                          <p:cTn id="15" fill="hold">
                            <p:stCondLst>
                              <p:cond delay="1500"/>
                            </p:stCondLst>
                            <p:childTnLst>
                              <p:par>
                                <p:cTn id="16" presetID="42" presetClass="entr" presetSubtype="0"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anim calcmode="lin" valueType="num">
                                      <p:cBhvr>
                                        <p:cTn id="19" dur="500" fill="hold"/>
                                        <p:tgtEl>
                                          <p:spTgt spid="3"/>
                                        </p:tgtEl>
                                        <p:attrNameLst>
                                          <p:attrName>ppt_x</p:attrName>
                                        </p:attrNameLst>
                                      </p:cBhvr>
                                      <p:tavLst>
                                        <p:tav tm="0">
                                          <p:val>
                                            <p:strVal val="#ppt_x"/>
                                          </p:val>
                                        </p:tav>
                                        <p:tav tm="100000">
                                          <p:val>
                                            <p:strVal val="#ppt_x"/>
                                          </p:val>
                                        </p:tav>
                                      </p:tavLst>
                                    </p:anim>
                                    <p:anim calcmode="lin" valueType="num">
                                      <p:cBhvr>
                                        <p:cTn id="20" dur="5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4098"/>
                                        </p:tgtEl>
                                        <p:attrNameLst>
                                          <p:attrName>style.visibility</p:attrName>
                                        </p:attrNameLst>
                                      </p:cBhvr>
                                      <p:to>
                                        <p:strVal val="visible"/>
                                      </p:to>
                                    </p:set>
                                    <p:animEffect transition="in" filter="blinds(horizontal)">
                                      <p:cBhvr>
                                        <p:cTn id="30" dur="500"/>
                                        <p:tgtEl>
                                          <p:spTgt spid="409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4099"/>
                                        </p:tgtEl>
                                        <p:attrNameLst>
                                          <p:attrName>style.visibility</p:attrName>
                                        </p:attrNameLst>
                                      </p:cBhvr>
                                      <p:to>
                                        <p:strVal val="visible"/>
                                      </p:to>
                                    </p:set>
                                    <p:animEffect transition="in" filter="blinds(horizontal)">
                                      <p:cBhvr>
                                        <p:cTn id="40" dur="50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5" grpId="0"/>
      <p:bldP spid="7" grpId="0"/>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67544" y="267494"/>
            <a:ext cx="1512168" cy="242374"/>
          </a:xfrm>
          <a:prstGeom prst="rect">
            <a:avLst/>
          </a:prstGeom>
          <a:noFill/>
        </p:spPr>
        <p:txBody>
          <a:bodyPr wrap="square" tIns="0" bIns="0" rtlCol="0" anchor="t">
            <a:spAutoFit/>
          </a:bodyPr>
          <a:lstStyle/>
          <a:p>
            <a:pPr>
              <a:lnSpc>
                <a:spcPct val="150000"/>
              </a:lnSpc>
            </a:pPr>
            <a:r>
              <a:rPr lang="en-US" altLang="zh-CN" sz="1050" dirty="0" smtClean="0">
                <a:solidFill>
                  <a:schemeClr val="tx1">
                    <a:lumMod val="75000"/>
                    <a:lumOff val="25000"/>
                  </a:schemeClr>
                </a:solidFill>
                <a:latin typeface="微软雅黑" pitchFamily="34" charset="-122"/>
                <a:ea typeface="微软雅黑" pitchFamily="34" charset="-122"/>
                <a:cs typeface="华文黑体" pitchFamily="2" charset="-122"/>
              </a:rPr>
              <a:t>3</a:t>
            </a:r>
            <a:r>
              <a:rPr lang="zh-CN" altLang="en-US" sz="1050" dirty="0" smtClean="0">
                <a:solidFill>
                  <a:schemeClr val="tx1">
                    <a:lumMod val="75000"/>
                    <a:lumOff val="25000"/>
                  </a:schemeClr>
                </a:solidFill>
                <a:latin typeface="微软雅黑" pitchFamily="34" charset="-122"/>
                <a:ea typeface="微软雅黑" pitchFamily="34" charset="-122"/>
                <a:cs typeface="华文黑体" pitchFamily="2" charset="-122"/>
              </a:rPr>
              <a:t>、启动类</a:t>
            </a:r>
            <a:endParaRPr lang="zh-CN" altLang="en-US" sz="1050" dirty="0">
              <a:solidFill>
                <a:schemeClr val="tx1">
                  <a:lumMod val="75000"/>
                  <a:lumOff val="25000"/>
                </a:schemeClr>
              </a:solidFill>
              <a:latin typeface="微软雅黑" pitchFamily="34" charset="-122"/>
              <a:ea typeface="微软雅黑" pitchFamily="34" charset="-122"/>
              <a:cs typeface="华文黑体" pitchFamily="2" charset="-122"/>
            </a:endParaRPr>
          </a:p>
        </p:txBody>
      </p:sp>
      <p:sp>
        <p:nvSpPr>
          <p:cNvPr id="10" name="TextBox 9"/>
          <p:cNvSpPr txBox="1"/>
          <p:nvPr/>
        </p:nvSpPr>
        <p:spPr>
          <a:xfrm>
            <a:off x="467544" y="2283718"/>
            <a:ext cx="1512168" cy="242374"/>
          </a:xfrm>
          <a:prstGeom prst="rect">
            <a:avLst/>
          </a:prstGeom>
          <a:noFill/>
        </p:spPr>
        <p:txBody>
          <a:bodyPr wrap="square" tIns="0" bIns="0" rtlCol="0" anchor="t">
            <a:spAutoFit/>
          </a:bodyPr>
          <a:lstStyle/>
          <a:p>
            <a:pPr>
              <a:lnSpc>
                <a:spcPct val="150000"/>
              </a:lnSpc>
            </a:pPr>
            <a:r>
              <a:rPr lang="en-US" altLang="zh-CN" sz="1050" dirty="0" smtClean="0">
                <a:solidFill>
                  <a:schemeClr val="tx1">
                    <a:lumMod val="75000"/>
                    <a:lumOff val="25000"/>
                  </a:schemeClr>
                </a:solidFill>
                <a:latin typeface="微软雅黑" pitchFamily="34" charset="-122"/>
                <a:ea typeface="微软雅黑" pitchFamily="34" charset="-122"/>
                <a:cs typeface="华文黑体" pitchFamily="2" charset="-122"/>
              </a:rPr>
              <a:t>4</a:t>
            </a:r>
            <a:r>
              <a:rPr lang="zh-CN" altLang="en-US" sz="1050" dirty="0" smtClean="0">
                <a:solidFill>
                  <a:schemeClr val="tx1">
                    <a:lumMod val="75000"/>
                    <a:lumOff val="25000"/>
                  </a:schemeClr>
                </a:solidFill>
                <a:latin typeface="微软雅黑" pitchFamily="34" charset="-122"/>
                <a:ea typeface="微软雅黑" pitchFamily="34" charset="-122"/>
                <a:cs typeface="华文黑体" pitchFamily="2" charset="-122"/>
              </a:rPr>
              <a:t>、启动</a:t>
            </a:r>
            <a:endParaRPr lang="zh-CN" altLang="en-US" sz="1050" dirty="0">
              <a:solidFill>
                <a:schemeClr val="tx1">
                  <a:lumMod val="75000"/>
                  <a:lumOff val="25000"/>
                </a:schemeClr>
              </a:solidFill>
              <a:latin typeface="微软雅黑" pitchFamily="34" charset="-122"/>
              <a:ea typeface="微软雅黑" pitchFamily="34" charset="-122"/>
              <a:cs typeface="华文黑体" pitchFamily="2" charset="-122"/>
            </a:endParaRPr>
          </a:p>
        </p:txBody>
      </p:sp>
      <p:pic>
        <p:nvPicPr>
          <p:cNvPr id="5122" name="Picture 2"/>
          <p:cNvPicPr>
            <a:picLocks noChangeAspect="1" noChangeArrowheads="1"/>
          </p:cNvPicPr>
          <p:nvPr/>
        </p:nvPicPr>
        <p:blipFill>
          <a:blip r:embed="rId2"/>
          <a:srcRect/>
          <a:stretch>
            <a:fillRect/>
          </a:stretch>
        </p:blipFill>
        <p:spPr bwMode="auto">
          <a:xfrm>
            <a:off x="2555776" y="483518"/>
            <a:ext cx="4567146" cy="1584176"/>
          </a:xfrm>
          <a:prstGeom prst="rect">
            <a:avLst/>
          </a:prstGeom>
          <a:noFill/>
          <a:ln w="9525">
            <a:noFill/>
            <a:miter lim="800000"/>
            <a:headEnd/>
            <a:tailEnd/>
          </a:ln>
        </p:spPr>
      </p:pic>
      <p:sp>
        <p:nvSpPr>
          <p:cNvPr id="12" name="TextBox 11"/>
          <p:cNvSpPr txBox="1"/>
          <p:nvPr/>
        </p:nvSpPr>
        <p:spPr>
          <a:xfrm>
            <a:off x="467544" y="2571750"/>
            <a:ext cx="1944216" cy="323165"/>
          </a:xfrm>
          <a:prstGeom prst="rect">
            <a:avLst/>
          </a:prstGeom>
          <a:noFill/>
        </p:spPr>
        <p:txBody>
          <a:bodyPr wrap="square" rtlCol="0">
            <a:spAutoFit/>
          </a:bodyPr>
          <a:lstStyle/>
          <a:p>
            <a:r>
              <a:rPr lang="zh-CN" altLang="en-US" sz="750" dirty="0" smtClean="0">
                <a:solidFill>
                  <a:schemeClr val="tx1">
                    <a:lumMod val="65000"/>
                    <a:lumOff val="35000"/>
                  </a:schemeClr>
                </a:solidFill>
                <a:latin typeface="微软雅黑" pitchFamily="34" charset="-122"/>
                <a:ea typeface="微软雅黑" pitchFamily="34" charset="-122"/>
              </a:rPr>
              <a:t>启动工程后，就可以在注册中心的页面看到</a:t>
            </a:r>
            <a:r>
              <a:rPr lang="en-US" altLang="zh-CN" sz="750" dirty="0" smtClean="0">
                <a:solidFill>
                  <a:schemeClr val="tx1">
                    <a:lumMod val="65000"/>
                    <a:lumOff val="35000"/>
                  </a:schemeClr>
                </a:solidFill>
                <a:latin typeface="微软雅黑" pitchFamily="34" charset="-122"/>
                <a:ea typeface="微软雅黑" pitchFamily="34" charset="-122"/>
              </a:rPr>
              <a:t>SPRING-CLOUD-PRODUCER</a:t>
            </a:r>
            <a:r>
              <a:rPr lang="zh-CN" altLang="en-US" sz="750" dirty="0" smtClean="0">
                <a:solidFill>
                  <a:schemeClr val="tx1">
                    <a:lumMod val="65000"/>
                    <a:lumOff val="35000"/>
                  </a:schemeClr>
                </a:solidFill>
                <a:latin typeface="微软雅黑" pitchFamily="34" charset="-122"/>
                <a:ea typeface="微软雅黑" pitchFamily="34" charset="-122"/>
              </a:rPr>
              <a:t>服务。</a:t>
            </a:r>
            <a:endParaRPr lang="zh-CN" altLang="en-US" sz="750" dirty="0">
              <a:solidFill>
                <a:schemeClr val="tx1">
                  <a:lumMod val="65000"/>
                  <a:lumOff val="35000"/>
                </a:schemeClr>
              </a:solidFill>
              <a:latin typeface="微软雅黑" pitchFamily="34" charset="-122"/>
              <a:ea typeface="微软雅黑" pitchFamily="34" charset="-122"/>
            </a:endParaRPr>
          </a:p>
        </p:txBody>
      </p:sp>
      <p:pic>
        <p:nvPicPr>
          <p:cNvPr id="5123" name="Picture 3"/>
          <p:cNvPicPr>
            <a:picLocks noChangeAspect="1" noChangeArrowheads="1"/>
          </p:cNvPicPr>
          <p:nvPr/>
        </p:nvPicPr>
        <p:blipFill>
          <a:blip r:embed="rId3"/>
          <a:srcRect/>
          <a:stretch>
            <a:fillRect/>
          </a:stretch>
        </p:blipFill>
        <p:spPr bwMode="auto">
          <a:xfrm>
            <a:off x="2411760" y="2571750"/>
            <a:ext cx="6049767" cy="2232248"/>
          </a:xfrm>
          <a:prstGeom prst="rect">
            <a:avLst/>
          </a:prstGeom>
          <a:noFill/>
          <a:ln w="9525">
            <a:noFill/>
            <a:miter lim="800000"/>
            <a:headEnd/>
            <a:tailEnd/>
          </a:ln>
        </p:spPr>
      </p:pic>
      <p:sp>
        <p:nvSpPr>
          <p:cNvPr id="13" name="TextBox 12"/>
          <p:cNvSpPr txBox="1"/>
          <p:nvPr/>
        </p:nvSpPr>
        <p:spPr>
          <a:xfrm>
            <a:off x="539552" y="627534"/>
            <a:ext cx="1944216" cy="323165"/>
          </a:xfrm>
          <a:prstGeom prst="rect">
            <a:avLst/>
          </a:prstGeom>
          <a:noFill/>
        </p:spPr>
        <p:txBody>
          <a:bodyPr wrap="square" rtlCol="0">
            <a:spAutoFit/>
          </a:bodyPr>
          <a:lstStyle/>
          <a:p>
            <a:r>
              <a:rPr lang="zh-CN" altLang="en-US" sz="750" dirty="0" smtClean="0">
                <a:solidFill>
                  <a:schemeClr val="tx1">
                    <a:lumMod val="65000"/>
                    <a:lumOff val="35000"/>
                  </a:schemeClr>
                </a:solidFill>
                <a:latin typeface="微软雅黑" pitchFamily="34" charset="-122"/>
                <a:ea typeface="微软雅黑" pitchFamily="34" charset="-122"/>
              </a:rPr>
              <a:t>启动类中添加</a:t>
            </a:r>
            <a:r>
              <a:rPr lang="en-US" altLang="zh-CN" sz="750" dirty="0" smtClean="0">
                <a:solidFill>
                  <a:schemeClr val="tx1">
                    <a:lumMod val="65000"/>
                    <a:lumOff val="35000"/>
                  </a:schemeClr>
                </a:solidFill>
                <a:latin typeface="微软雅黑" pitchFamily="34" charset="-122"/>
                <a:ea typeface="微软雅黑" pitchFamily="34" charset="-122"/>
              </a:rPr>
              <a:t>@EnableDiscoveryClient</a:t>
            </a:r>
            <a:r>
              <a:rPr lang="zh-CN" altLang="en-US" sz="750" dirty="0" smtClean="0">
                <a:solidFill>
                  <a:schemeClr val="tx1">
                    <a:lumMod val="65000"/>
                    <a:lumOff val="35000"/>
                  </a:schemeClr>
                </a:solidFill>
                <a:latin typeface="微软雅黑" pitchFamily="34" charset="-122"/>
                <a:ea typeface="微软雅黑" pitchFamily="34" charset="-122"/>
              </a:rPr>
              <a:t>注解</a:t>
            </a:r>
            <a:endParaRPr lang="zh-CN" altLang="en-US" sz="750" dirty="0">
              <a:solidFill>
                <a:schemeClr val="tx1">
                  <a:lumMod val="65000"/>
                  <a:lumOff val="35000"/>
                </a:schemeClr>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2" presetClass="entr" presetSubtype="2" decel="10000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1+#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122"/>
                                        </p:tgtEl>
                                        <p:attrNameLst>
                                          <p:attrName>style.visibility</p:attrName>
                                        </p:attrNameLst>
                                      </p:cBhvr>
                                      <p:to>
                                        <p:strVal val="visible"/>
                                      </p:to>
                                    </p:set>
                                    <p:animEffect transition="in" filter="blinds(horizontal)">
                                      <p:cBhvr>
                                        <p:cTn id="17" dur="500"/>
                                        <p:tgtEl>
                                          <p:spTgt spid="512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par>
                          <p:cTn id="23" fill="hold">
                            <p:stCondLst>
                              <p:cond delay="500"/>
                            </p:stCondLst>
                            <p:childTnLst>
                              <p:par>
                                <p:cTn id="24" presetID="2" presetClass="entr" presetSubtype="2" decel="100000"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fill="hold"/>
                                        <p:tgtEl>
                                          <p:spTgt spid="12"/>
                                        </p:tgtEl>
                                        <p:attrNameLst>
                                          <p:attrName>ppt_x</p:attrName>
                                        </p:attrNameLst>
                                      </p:cBhvr>
                                      <p:tavLst>
                                        <p:tav tm="0">
                                          <p:val>
                                            <p:strVal val="1+#ppt_w/2"/>
                                          </p:val>
                                        </p:tav>
                                        <p:tav tm="100000">
                                          <p:val>
                                            <p:strVal val="#ppt_x"/>
                                          </p:val>
                                        </p:tav>
                                      </p:tavLst>
                                    </p:anim>
                                    <p:anim calcmode="lin" valueType="num">
                                      <p:cBhvr additive="base">
                                        <p:cTn id="27"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123"/>
                                        </p:tgtEl>
                                        <p:attrNameLst>
                                          <p:attrName>style.visibility</p:attrName>
                                        </p:attrNameLst>
                                      </p:cBhvr>
                                      <p:to>
                                        <p:strVal val="visible"/>
                                      </p:to>
                                    </p:set>
                                    <p:animEffect transition="in" filter="blinds(horizontal)">
                                      <p:cBhvr>
                                        <p:cTn id="32" dur="500"/>
                                        <p:tgtEl>
                                          <p:spTgt spid="5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2" grpId="0"/>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bwMode="auto">
          <a:xfrm>
            <a:off x="827584" y="483518"/>
            <a:ext cx="1107996" cy="369332"/>
          </a:xfrm>
          <a:prstGeom prst="rect">
            <a:avLst/>
          </a:prstGeom>
          <a:noFill/>
        </p:spPr>
        <p:txBody>
          <a:bodyPr wrap="none">
            <a:spAutoFit/>
          </a:bodyPr>
          <a:lstStyle/>
          <a:p>
            <a:pPr defTabSz="822960">
              <a:defRPr/>
            </a:pPr>
            <a:r>
              <a:rPr lang="zh-CN" altLang="en-US" kern="0" dirty="0" smtClean="0">
                <a:solidFill>
                  <a:prstClr val="black">
                    <a:lumMod val="85000"/>
                    <a:lumOff val="15000"/>
                  </a:prstClr>
                </a:solidFill>
                <a:latin typeface="微软雅黑" pitchFamily="34" charset="-122"/>
                <a:ea typeface="微软雅黑" pitchFamily="34" charset="-122"/>
              </a:rPr>
              <a:t>服务调用</a:t>
            </a:r>
            <a:endParaRPr lang="zh-CN" altLang="en-US" kern="0" dirty="0">
              <a:solidFill>
                <a:prstClr val="black">
                  <a:lumMod val="85000"/>
                  <a:lumOff val="15000"/>
                </a:prstClr>
              </a:solidFill>
              <a:latin typeface="微软雅黑" pitchFamily="34" charset="-122"/>
              <a:ea typeface="微软雅黑" pitchFamily="34" charset="-122"/>
            </a:endParaRPr>
          </a:p>
        </p:txBody>
      </p:sp>
      <p:sp>
        <p:nvSpPr>
          <p:cNvPr id="5" name="TextBox 4"/>
          <p:cNvSpPr txBox="1"/>
          <p:nvPr/>
        </p:nvSpPr>
        <p:spPr>
          <a:xfrm>
            <a:off x="395536" y="339502"/>
            <a:ext cx="522900" cy="701731"/>
          </a:xfrm>
          <a:prstGeom prst="rect">
            <a:avLst/>
          </a:prstGeom>
          <a:noFill/>
        </p:spPr>
        <p:txBody>
          <a:bodyPr wrap="none" rtlCol="0">
            <a:spAutoFit/>
          </a:bodyPr>
          <a:lstStyle/>
          <a:p>
            <a:r>
              <a:rPr lang="en-US" altLang="zh-CN" sz="3960" dirty="0" smtClean="0">
                <a:solidFill>
                  <a:srgbClr val="0070C0"/>
                </a:solidFill>
                <a:latin typeface="Arial Black" pitchFamily="34" charset="0"/>
              </a:rPr>
              <a:t>2</a:t>
            </a:r>
            <a:endParaRPr lang="zh-CN" altLang="en-US" sz="3960" dirty="0">
              <a:solidFill>
                <a:srgbClr val="0070C0"/>
              </a:solidFill>
              <a:latin typeface="Arial Black" pitchFamily="34" charset="0"/>
            </a:endParaRPr>
          </a:p>
        </p:txBody>
      </p:sp>
      <p:sp>
        <p:nvSpPr>
          <p:cNvPr id="7" name="TextBox 6"/>
          <p:cNvSpPr txBox="1"/>
          <p:nvPr/>
        </p:nvSpPr>
        <p:spPr>
          <a:xfrm>
            <a:off x="467544" y="987574"/>
            <a:ext cx="1512168" cy="242374"/>
          </a:xfrm>
          <a:prstGeom prst="rect">
            <a:avLst/>
          </a:prstGeom>
          <a:noFill/>
        </p:spPr>
        <p:txBody>
          <a:bodyPr wrap="square" tIns="0" bIns="0" rtlCol="0" anchor="t">
            <a:spAutoFit/>
          </a:bodyPr>
          <a:lstStyle/>
          <a:p>
            <a:pPr>
              <a:lnSpc>
                <a:spcPct val="150000"/>
              </a:lnSpc>
            </a:pPr>
            <a:r>
              <a:rPr lang="en-US" altLang="zh-CN" sz="1050" dirty="0" smtClean="0">
                <a:solidFill>
                  <a:schemeClr val="tx1">
                    <a:lumMod val="75000"/>
                    <a:lumOff val="25000"/>
                  </a:schemeClr>
                </a:solidFill>
                <a:latin typeface="微软雅黑" pitchFamily="34" charset="-122"/>
                <a:ea typeface="微软雅黑" pitchFamily="34" charset="-122"/>
                <a:cs typeface="华文黑体" pitchFamily="2" charset="-122"/>
              </a:rPr>
              <a:t>1</a:t>
            </a:r>
            <a:r>
              <a:rPr lang="zh-CN" altLang="en-US" sz="1050" dirty="0" smtClean="0">
                <a:solidFill>
                  <a:schemeClr val="tx1">
                    <a:lumMod val="75000"/>
                    <a:lumOff val="25000"/>
                  </a:schemeClr>
                </a:solidFill>
                <a:latin typeface="微软雅黑" pitchFamily="34" charset="-122"/>
                <a:ea typeface="微软雅黑" pitchFamily="34" charset="-122"/>
                <a:cs typeface="华文黑体" pitchFamily="2" charset="-122"/>
              </a:rPr>
              <a:t>、</a:t>
            </a:r>
            <a:r>
              <a:rPr lang="en-US" altLang="zh-CN" sz="1050" dirty="0" smtClean="0">
                <a:solidFill>
                  <a:schemeClr val="tx1">
                    <a:lumMod val="75000"/>
                    <a:lumOff val="25000"/>
                  </a:schemeClr>
                </a:solidFill>
                <a:latin typeface="微软雅黑" pitchFamily="34" charset="-122"/>
                <a:ea typeface="微软雅黑" pitchFamily="34" charset="-122"/>
                <a:cs typeface="华文黑体" pitchFamily="2" charset="-122"/>
              </a:rPr>
              <a:t>pom</a:t>
            </a:r>
            <a:r>
              <a:rPr lang="zh-CN" altLang="en-US" sz="1050" dirty="0" smtClean="0">
                <a:solidFill>
                  <a:schemeClr val="tx1">
                    <a:lumMod val="75000"/>
                    <a:lumOff val="25000"/>
                  </a:schemeClr>
                </a:solidFill>
                <a:latin typeface="微软雅黑" pitchFamily="34" charset="-122"/>
                <a:ea typeface="微软雅黑" pitchFamily="34" charset="-122"/>
                <a:cs typeface="华文黑体" pitchFamily="2" charset="-122"/>
              </a:rPr>
              <a:t>中添加依赖</a:t>
            </a:r>
            <a:endParaRPr lang="zh-CN" altLang="en-US" sz="1050" dirty="0">
              <a:solidFill>
                <a:schemeClr val="tx1">
                  <a:lumMod val="75000"/>
                  <a:lumOff val="25000"/>
                </a:schemeClr>
              </a:solidFill>
              <a:latin typeface="微软雅黑" pitchFamily="34" charset="-122"/>
              <a:ea typeface="微软雅黑" pitchFamily="34" charset="-122"/>
              <a:cs typeface="华文黑体" pitchFamily="2" charset="-122"/>
            </a:endParaRPr>
          </a:p>
        </p:txBody>
      </p:sp>
      <p:sp>
        <p:nvSpPr>
          <p:cNvPr id="10" name="TextBox 9"/>
          <p:cNvSpPr txBox="1"/>
          <p:nvPr/>
        </p:nvSpPr>
        <p:spPr>
          <a:xfrm>
            <a:off x="467544" y="3003798"/>
            <a:ext cx="1512168" cy="242374"/>
          </a:xfrm>
          <a:prstGeom prst="rect">
            <a:avLst/>
          </a:prstGeom>
          <a:noFill/>
        </p:spPr>
        <p:txBody>
          <a:bodyPr wrap="square" tIns="0" bIns="0" rtlCol="0" anchor="t">
            <a:spAutoFit/>
          </a:bodyPr>
          <a:lstStyle/>
          <a:p>
            <a:pPr>
              <a:lnSpc>
                <a:spcPct val="150000"/>
              </a:lnSpc>
            </a:pPr>
            <a:r>
              <a:rPr lang="en-US" altLang="zh-CN" sz="1050" dirty="0" smtClean="0">
                <a:solidFill>
                  <a:schemeClr val="tx1">
                    <a:lumMod val="75000"/>
                    <a:lumOff val="25000"/>
                  </a:schemeClr>
                </a:solidFill>
                <a:latin typeface="微软雅黑" pitchFamily="34" charset="-122"/>
                <a:ea typeface="微软雅黑" pitchFamily="34" charset="-122"/>
                <a:cs typeface="华文黑体" pitchFamily="2" charset="-122"/>
              </a:rPr>
              <a:t>2</a:t>
            </a:r>
            <a:r>
              <a:rPr lang="zh-CN" altLang="en-US" sz="1050" dirty="0" smtClean="0">
                <a:solidFill>
                  <a:schemeClr val="tx1">
                    <a:lumMod val="75000"/>
                    <a:lumOff val="25000"/>
                  </a:schemeClr>
                </a:solidFill>
                <a:latin typeface="微软雅黑" pitchFamily="34" charset="-122"/>
                <a:ea typeface="微软雅黑" pitchFamily="34" charset="-122"/>
                <a:cs typeface="华文黑体" pitchFamily="2" charset="-122"/>
              </a:rPr>
              <a:t>、配置文件</a:t>
            </a:r>
            <a:endParaRPr lang="zh-CN" altLang="en-US" sz="1050" dirty="0">
              <a:solidFill>
                <a:schemeClr val="tx1">
                  <a:lumMod val="75000"/>
                  <a:lumOff val="25000"/>
                </a:schemeClr>
              </a:solidFill>
              <a:latin typeface="微软雅黑" pitchFamily="34" charset="-122"/>
              <a:ea typeface="微软雅黑" pitchFamily="34" charset="-122"/>
              <a:cs typeface="华文黑体" pitchFamily="2" charset="-122"/>
            </a:endParaRPr>
          </a:p>
        </p:txBody>
      </p:sp>
      <p:pic>
        <p:nvPicPr>
          <p:cNvPr id="6146" name="Picture 2"/>
          <p:cNvPicPr>
            <a:picLocks noChangeAspect="1" noChangeArrowheads="1"/>
          </p:cNvPicPr>
          <p:nvPr/>
        </p:nvPicPr>
        <p:blipFill>
          <a:blip r:embed="rId2"/>
          <a:srcRect/>
          <a:stretch>
            <a:fillRect/>
          </a:stretch>
        </p:blipFill>
        <p:spPr bwMode="auto">
          <a:xfrm>
            <a:off x="1979712" y="1059582"/>
            <a:ext cx="4185774" cy="1728192"/>
          </a:xfrm>
          <a:prstGeom prst="rect">
            <a:avLst/>
          </a:prstGeom>
          <a:noFill/>
          <a:ln w="9525">
            <a:noFill/>
            <a:miter lim="800000"/>
            <a:headEnd/>
            <a:tailEnd/>
          </a:ln>
        </p:spPr>
      </p:pic>
      <p:pic>
        <p:nvPicPr>
          <p:cNvPr id="6147" name="Picture 3"/>
          <p:cNvPicPr>
            <a:picLocks noChangeAspect="1" noChangeArrowheads="1"/>
          </p:cNvPicPr>
          <p:nvPr/>
        </p:nvPicPr>
        <p:blipFill>
          <a:blip r:embed="rId3"/>
          <a:srcRect/>
          <a:stretch>
            <a:fillRect/>
          </a:stretch>
        </p:blipFill>
        <p:spPr bwMode="auto">
          <a:xfrm>
            <a:off x="1979712" y="3219822"/>
            <a:ext cx="5429250" cy="7715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000"/>
                            </p:stCondLst>
                            <p:childTnLst>
                              <p:par>
                                <p:cTn id="12" presetID="42" presetClass="entr" presetSubtype="0"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anim calcmode="lin" valueType="num">
                                      <p:cBhvr>
                                        <p:cTn id="15" dur="500" fill="hold"/>
                                        <p:tgtEl>
                                          <p:spTgt spid="3"/>
                                        </p:tgtEl>
                                        <p:attrNameLst>
                                          <p:attrName>ppt_x</p:attrName>
                                        </p:attrNameLst>
                                      </p:cBhvr>
                                      <p:tavLst>
                                        <p:tav tm="0">
                                          <p:val>
                                            <p:strVal val="#ppt_x"/>
                                          </p:val>
                                        </p:tav>
                                        <p:tav tm="100000">
                                          <p:val>
                                            <p:strVal val="#ppt_x"/>
                                          </p:val>
                                        </p:tav>
                                      </p:tavLst>
                                    </p:anim>
                                    <p:anim calcmode="lin" valueType="num">
                                      <p:cBhvr>
                                        <p:cTn id="16" dur="5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6146"/>
                                        </p:tgtEl>
                                        <p:attrNameLst>
                                          <p:attrName>style.visibility</p:attrName>
                                        </p:attrNameLst>
                                      </p:cBhvr>
                                      <p:to>
                                        <p:strVal val="visible"/>
                                      </p:to>
                                    </p:set>
                                    <p:animEffect transition="in" filter="blinds(horizontal)">
                                      <p:cBhvr>
                                        <p:cTn id="26" dur="500"/>
                                        <p:tgtEl>
                                          <p:spTgt spid="614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6147"/>
                                        </p:tgtEl>
                                        <p:attrNameLst>
                                          <p:attrName>style.visibility</p:attrName>
                                        </p:attrNameLst>
                                      </p:cBhvr>
                                      <p:to>
                                        <p:strVal val="visible"/>
                                      </p:to>
                                    </p:set>
                                    <p:animEffect transition="in" filter="blinds(horizontal)">
                                      <p:cBhvr>
                                        <p:cTn id="36" dur="500"/>
                                        <p:tgtEl>
                                          <p:spTgt spid="6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67544" y="267494"/>
            <a:ext cx="1512168" cy="242374"/>
          </a:xfrm>
          <a:prstGeom prst="rect">
            <a:avLst/>
          </a:prstGeom>
          <a:noFill/>
        </p:spPr>
        <p:txBody>
          <a:bodyPr wrap="square" tIns="0" bIns="0" rtlCol="0" anchor="t">
            <a:spAutoFit/>
          </a:bodyPr>
          <a:lstStyle/>
          <a:p>
            <a:pPr>
              <a:lnSpc>
                <a:spcPct val="150000"/>
              </a:lnSpc>
            </a:pPr>
            <a:r>
              <a:rPr lang="en-US" altLang="zh-CN" sz="1050" dirty="0" smtClean="0">
                <a:solidFill>
                  <a:schemeClr val="tx1">
                    <a:lumMod val="75000"/>
                    <a:lumOff val="25000"/>
                  </a:schemeClr>
                </a:solidFill>
                <a:latin typeface="微软雅黑" pitchFamily="34" charset="-122"/>
                <a:ea typeface="微软雅黑" pitchFamily="34" charset="-122"/>
                <a:cs typeface="华文黑体" pitchFamily="2" charset="-122"/>
              </a:rPr>
              <a:t>3</a:t>
            </a:r>
            <a:r>
              <a:rPr lang="zh-CN" altLang="en-US" sz="1050" dirty="0" smtClean="0">
                <a:solidFill>
                  <a:schemeClr val="tx1">
                    <a:lumMod val="75000"/>
                    <a:lumOff val="25000"/>
                  </a:schemeClr>
                </a:solidFill>
                <a:latin typeface="微软雅黑" pitchFamily="34" charset="-122"/>
                <a:ea typeface="微软雅黑" pitchFamily="34" charset="-122"/>
                <a:cs typeface="华文黑体" pitchFamily="2" charset="-122"/>
              </a:rPr>
              <a:t>、启动类</a:t>
            </a:r>
            <a:endParaRPr lang="zh-CN" altLang="en-US" sz="1050" dirty="0">
              <a:solidFill>
                <a:schemeClr val="tx1">
                  <a:lumMod val="75000"/>
                  <a:lumOff val="25000"/>
                </a:schemeClr>
              </a:solidFill>
              <a:latin typeface="微软雅黑" pitchFamily="34" charset="-122"/>
              <a:ea typeface="微软雅黑" pitchFamily="34" charset="-122"/>
              <a:cs typeface="华文黑体" pitchFamily="2" charset="-122"/>
            </a:endParaRPr>
          </a:p>
        </p:txBody>
      </p:sp>
      <p:sp>
        <p:nvSpPr>
          <p:cNvPr id="10" name="TextBox 9"/>
          <p:cNvSpPr txBox="1"/>
          <p:nvPr/>
        </p:nvSpPr>
        <p:spPr>
          <a:xfrm>
            <a:off x="467544" y="2283718"/>
            <a:ext cx="1512168" cy="242374"/>
          </a:xfrm>
          <a:prstGeom prst="rect">
            <a:avLst/>
          </a:prstGeom>
          <a:noFill/>
        </p:spPr>
        <p:txBody>
          <a:bodyPr wrap="square" tIns="0" bIns="0" rtlCol="0" anchor="t">
            <a:spAutoFit/>
          </a:bodyPr>
          <a:lstStyle/>
          <a:p>
            <a:pPr>
              <a:lnSpc>
                <a:spcPct val="150000"/>
              </a:lnSpc>
            </a:pPr>
            <a:r>
              <a:rPr lang="en-US" altLang="zh-CN" sz="1050" dirty="0" smtClean="0">
                <a:solidFill>
                  <a:schemeClr val="tx1">
                    <a:lumMod val="75000"/>
                    <a:lumOff val="25000"/>
                  </a:schemeClr>
                </a:solidFill>
                <a:latin typeface="微软雅黑" pitchFamily="34" charset="-122"/>
                <a:ea typeface="微软雅黑" pitchFamily="34" charset="-122"/>
                <a:cs typeface="华文黑体" pitchFamily="2" charset="-122"/>
              </a:rPr>
              <a:t>4</a:t>
            </a:r>
            <a:r>
              <a:rPr lang="zh-CN" altLang="en-US" sz="1050" dirty="0" smtClean="0">
                <a:solidFill>
                  <a:schemeClr val="tx1">
                    <a:lumMod val="75000"/>
                    <a:lumOff val="25000"/>
                  </a:schemeClr>
                </a:solidFill>
                <a:latin typeface="微软雅黑" pitchFamily="34" charset="-122"/>
                <a:ea typeface="微软雅黑" pitchFamily="34" charset="-122"/>
                <a:cs typeface="华文黑体" pitchFamily="2" charset="-122"/>
              </a:rPr>
              <a:t>、启动</a:t>
            </a:r>
            <a:endParaRPr lang="zh-CN" altLang="en-US" sz="1050" dirty="0">
              <a:solidFill>
                <a:schemeClr val="tx1">
                  <a:lumMod val="75000"/>
                  <a:lumOff val="25000"/>
                </a:schemeClr>
              </a:solidFill>
              <a:latin typeface="微软雅黑" pitchFamily="34" charset="-122"/>
              <a:ea typeface="微软雅黑" pitchFamily="34" charset="-122"/>
              <a:cs typeface="华文黑体" pitchFamily="2" charset="-122"/>
            </a:endParaRPr>
          </a:p>
        </p:txBody>
      </p:sp>
      <p:sp>
        <p:nvSpPr>
          <p:cNvPr id="12" name="TextBox 11"/>
          <p:cNvSpPr txBox="1"/>
          <p:nvPr/>
        </p:nvSpPr>
        <p:spPr>
          <a:xfrm>
            <a:off x="467544" y="2571750"/>
            <a:ext cx="1944216" cy="323165"/>
          </a:xfrm>
          <a:prstGeom prst="rect">
            <a:avLst/>
          </a:prstGeom>
          <a:noFill/>
        </p:spPr>
        <p:txBody>
          <a:bodyPr wrap="square" rtlCol="0">
            <a:spAutoFit/>
          </a:bodyPr>
          <a:lstStyle/>
          <a:p>
            <a:r>
              <a:rPr lang="zh-CN" altLang="en-US" sz="750" dirty="0" smtClean="0">
                <a:solidFill>
                  <a:schemeClr val="tx1">
                    <a:lumMod val="65000"/>
                    <a:lumOff val="35000"/>
                  </a:schemeClr>
                </a:solidFill>
                <a:latin typeface="微软雅黑" pitchFamily="34" charset="-122"/>
                <a:ea typeface="微软雅黑" pitchFamily="34" charset="-122"/>
              </a:rPr>
              <a:t>启动工程后，就可以在注册中心的页面看到</a:t>
            </a:r>
            <a:r>
              <a:rPr lang="en-US" altLang="zh-CN" sz="750" dirty="0" smtClean="0">
                <a:solidFill>
                  <a:schemeClr val="tx1">
                    <a:lumMod val="65000"/>
                    <a:lumOff val="35000"/>
                  </a:schemeClr>
                </a:solidFill>
                <a:latin typeface="微软雅黑" pitchFamily="34" charset="-122"/>
                <a:ea typeface="微软雅黑" pitchFamily="34" charset="-122"/>
              </a:rPr>
              <a:t>SPRING-CLOUD-PRODUCER</a:t>
            </a:r>
            <a:r>
              <a:rPr lang="zh-CN" altLang="en-US" sz="750" dirty="0" smtClean="0">
                <a:solidFill>
                  <a:schemeClr val="tx1">
                    <a:lumMod val="65000"/>
                    <a:lumOff val="35000"/>
                  </a:schemeClr>
                </a:solidFill>
                <a:latin typeface="微软雅黑" pitchFamily="34" charset="-122"/>
                <a:ea typeface="微软雅黑" pitchFamily="34" charset="-122"/>
              </a:rPr>
              <a:t>服务。</a:t>
            </a:r>
            <a:endParaRPr lang="zh-CN" altLang="en-US" sz="750" dirty="0">
              <a:solidFill>
                <a:schemeClr val="tx1">
                  <a:lumMod val="65000"/>
                  <a:lumOff val="35000"/>
                </a:schemeClr>
              </a:solidFill>
              <a:latin typeface="微软雅黑" pitchFamily="34" charset="-122"/>
              <a:ea typeface="微软雅黑" pitchFamily="34" charset="-122"/>
            </a:endParaRPr>
          </a:p>
        </p:txBody>
      </p:sp>
      <p:pic>
        <p:nvPicPr>
          <p:cNvPr id="7170" name="Picture 2"/>
          <p:cNvPicPr>
            <a:picLocks noChangeAspect="1" noChangeArrowheads="1"/>
          </p:cNvPicPr>
          <p:nvPr/>
        </p:nvPicPr>
        <p:blipFill>
          <a:blip r:embed="rId2"/>
          <a:srcRect/>
          <a:stretch>
            <a:fillRect/>
          </a:stretch>
        </p:blipFill>
        <p:spPr bwMode="auto">
          <a:xfrm>
            <a:off x="2411760" y="339502"/>
            <a:ext cx="5019645" cy="2016224"/>
          </a:xfrm>
          <a:prstGeom prst="rect">
            <a:avLst/>
          </a:prstGeom>
          <a:noFill/>
          <a:ln w="9525">
            <a:noFill/>
            <a:miter lim="800000"/>
            <a:headEnd/>
            <a:tailEnd/>
          </a:ln>
        </p:spPr>
      </p:pic>
      <p:sp>
        <p:nvSpPr>
          <p:cNvPr id="8" name="TextBox 7"/>
          <p:cNvSpPr txBox="1"/>
          <p:nvPr/>
        </p:nvSpPr>
        <p:spPr>
          <a:xfrm>
            <a:off x="467544" y="555526"/>
            <a:ext cx="1944216" cy="323165"/>
          </a:xfrm>
          <a:prstGeom prst="rect">
            <a:avLst/>
          </a:prstGeom>
          <a:noFill/>
        </p:spPr>
        <p:txBody>
          <a:bodyPr wrap="square" rtlCol="0">
            <a:spAutoFit/>
          </a:bodyPr>
          <a:lstStyle/>
          <a:p>
            <a:r>
              <a:rPr lang="zh-CN" altLang="en-US" sz="750" dirty="0" smtClean="0">
                <a:solidFill>
                  <a:schemeClr val="tx1">
                    <a:lumMod val="65000"/>
                    <a:lumOff val="35000"/>
                  </a:schemeClr>
                </a:solidFill>
                <a:latin typeface="微软雅黑" pitchFamily="34" charset="-122"/>
                <a:ea typeface="微软雅黑" pitchFamily="34" charset="-122"/>
              </a:rPr>
              <a:t>启动类添加</a:t>
            </a:r>
            <a:r>
              <a:rPr lang="en-US" altLang="zh-CN" sz="750" dirty="0" smtClean="0">
                <a:solidFill>
                  <a:schemeClr val="tx1">
                    <a:lumMod val="65000"/>
                    <a:lumOff val="35000"/>
                  </a:schemeClr>
                </a:solidFill>
                <a:latin typeface="微软雅黑" pitchFamily="34" charset="-122"/>
                <a:ea typeface="微软雅黑" pitchFamily="34" charset="-122"/>
              </a:rPr>
              <a:t>@EnableDiscoveryClient</a:t>
            </a:r>
            <a:r>
              <a:rPr lang="zh-CN" altLang="en-US" sz="750" dirty="0" smtClean="0">
                <a:solidFill>
                  <a:schemeClr val="tx1">
                    <a:lumMod val="65000"/>
                    <a:lumOff val="35000"/>
                  </a:schemeClr>
                </a:solidFill>
                <a:latin typeface="微软雅黑" pitchFamily="34" charset="-122"/>
                <a:ea typeface="微软雅黑" pitchFamily="34" charset="-122"/>
              </a:rPr>
              <a:t>和</a:t>
            </a:r>
            <a:r>
              <a:rPr lang="en-US" altLang="zh-CN" sz="750" dirty="0" smtClean="0">
                <a:solidFill>
                  <a:schemeClr val="tx1">
                    <a:lumMod val="65000"/>
                    <a:lumOff val="35000"/>
                  </a:schemeClr>
                </a:solidFill>
                <a:latin typeface="微软雅黑" pitchFamily="34" charset="-122"/>
                <a:ea typeface="微软雅黑" pitchFamily="34" charset="-122"/>
              </a:rPr>
              <a:t>@EnableFeignClients</a:t>
            </a:r>
            <a:r>
              <a:rPr lang="zh-CN" altLang="en-US" sz="750" dirty="0" smtClean="0">
                <a:solidFill>
                  <a:schemeClr val="tx1">
                    <a:lumMod val="65000"/>
                    <a:lumOff val="35000"/>
                  </a:schemeClr>
                </a:solidFill>
                <a:latin typeface="微软雅黑" pitchFamily="34" charset="-122"/>
                <a:ea typeface="微软雅黑" pitchFamily="34" charset="-122"/>
              </a:rPr>
              <a:t>注解</a:t>
            </a:r>
            <a:endParaRPr lang="zh-CN" altLang="en-US" sz="750" dirty="0">
              <a:solidFill>
                <a:schemeClr val="tx1">
                  <a:lumMod val="65000"/>
                  <a:lumOff val="35000"/>
                </a:schemeClr>
              </a:solidFill>
              <a:latin typeface="微软雅黑" pitchFamily="34" charset="-122"/>
              <a:ea typeface="微软雅黑" pitchFamily="34" charset="-122"/>
            </a:endParaRPr>
          </a:p>
        </p:txBody>
      </p:sp>
      <p:pic>
        <p:nvPicPr>
          <p:cNvPr id="7172" name="Picture 4"/>
          <p:cNvPicPr>
            <a:picLocks noChangeAspect="1" noChangeArrowheads="1"/>
          </p:cNvPicPr>
          <p:nvPr/>
        </p:nvPicPr>
        <p:blipFill>
          <a:blip r:embed="rId3"/>
          <a:srcRect/>
          <a:stretch>
            <a:fillRect/>
          </a:stretch>
        </p:blipFill>
        <p:spPr bwMode="auto">
          <a:xfrm>
            <a:off x="2411760" y="2643758"/>
            <a:ext cx="5112568" cy="2098626"/>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2" presetClass="entr" presetSubtype="2" decel="10000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170"/>
                                        </p:tgtEl>
                                        <p:attrNameLst>
                                          <p:attrName>style.visibility</p:attrName>
                                        </p:attrNameLst>
                                      </p:cBhvr>
                                      <p:to>
                                        <p:strVal val="visible"/>
                                      </p:to>
                                    </p:set>
                                    <p:animEffect transition="in" filter="blinds(horizontal)">
                                      <p:cBhvr>
                                        <p:cTn id="17" dur="500"/>
                                        <p:tgtEl>
                                          <p:spTgt spid="717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par>
                          <p:cTn id="23" fill="hold">
                            <p:stCondLst>
                              <p:cond delay="500"/>
                            </p:stCondLst>
                            <p:childTnLst>
                              <p:par>
                                <p:cTn id="24" presetID="2" presetClass="entr" presetSubtype="2" decel="100000"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fill="hold"/>
                                        <p:tgtEl>
                                          <p:spTgt spid="12"/>
                                        </p:tgtEl>
                                        <p:attrNameLst>
                                          <p:attrName>ppt_x</p:attrName>
                                        </p:attrNameLst>
                                      </p:cBhvr>
                                      <p:tavLst>
                                        <p:tav tm="0">
                                          <p:val>
                                            <p:strVal val="1+#ppt_w/2"/>
                                          </p:val>
                                        </p:tav>
                                        <p:tav tm="100000">
                                          <p:val>
                                            <p:strVal val="#ppt_x"/>
                                          </p:val>
                                        </p:tav>
                                      </p:tavLst>
                                    </p:anim>
                                    <p:anim calcmode="lin" valueType="num">
                                      <p:cBhvr additive="base">
                                        <p:cTn id="27"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172"/>
                                        </p:tgtEl>
                                        <p:attrNameLst>
                                          <p:attrName>style.visibility</p:attrName>
                                        </p:attrNameLst>
                                      </p:cBhvr>
                                      <p:to>
                                        <p:strVal val="visible"/>
                                      </p:to>
                                    </p:set>
                                    <p:animEffect transition="in" filter="blinds(horizontal)">
                                      <p:cBhvr>
                                        <p:cTn id="32" dur="500"/>
                                        <p:tgtEl>
                                          <p:spTgt spid="7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2"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67544" y="267494"/>
            <a:ext cx="1512168" cy="214674"/>
          </a:xfrm>
          <a:prstGeom prst="rect">
            <a:avLst/>
          </a:prstGeom>
          <a:noFill/>
        </p:spPr>
        <p:txBody>
          <a:bodyPr wrap="square" tIns="0" bIns="0" rtlCol="0" anchor="t">
            <a:spAutoFit/>
          </a:bodyPr>
          <a:lstStyle/>
          <a:p>
            <a:pPr>
              <a:lnSpc>
                <a:spcPct val="150000"/>
              </a:lnSpc>
            </a:pPr>
            <a:r>
              <a:rPr lang="en-US" altLang="zh-CN" sz="1050" dirty="0" smtClean="0">
                <a:solidFill>
                  <a:schemeClr val="tx1">
                    <a:lumMod val="75000"/>
                    <a:lumOff val="25000"/>
                  </a:schemeClr>
                </a:solidFill>
                <a:latin typeface="微软雅黑" pitchFamily="34" charset="-122"/>
                <a:ea typeface="微软雅黑" pitchFamily="34" charset="-122"/>
                <a:cs typeface="华文黑体" pitchFamily="2" charset="-122"/>
              </a:rPr>
              <a:t>5</a:t>
            </a:r>
            <a:r>
              <a:rPr lang="zh-CN" altLang="en-US" sz="1050" dirty="0" smtClean="0">
                <a:solidFill>
                  <a:schemeClr val="tx1">
                    <a:lumMod val="75000"/>
                    <a:lumOff val="25000"/>
                  </a:schemeClr>
                </a:solidFill>
                <a:latin typeface="微软雅黑" pitchFamily="34" charset="-122"/>
                <a:ea typeface="微软雅黑" pitchFamily="34" charset="-122"/>
                <a:cs typeface="华文黑体" pitchFamily="2" charset="-122"/>
              </a:rPr>
              <a:t>、</a:t>
            </a:r>
            <a:r>
              <a:rPr lang="en-US" altLang="zh-CN" sz="1050" dirty="0" smtClean="0"/>
              <a:t>Feign</a:t>
            </a:r>
            <a:r>
              <a:rPr lang="zh-CN" altLang="en-US" sz="1050" dirty="0" smtClean="0"/>
              <a:t>简介</a:t>
            </a:r>
            <a:endParaRPr lang="zh-CN" altLang="en-US" sz="1050" dirty="0" smtClean="0"/>
          </a:p>
        </p:txBody>
      </p:sp>
      <p:sp>
        <p:nvSpPr>
          <p:cNvPr id="10" name="TextBox 9"/>
          <p:cNvSpPr txBox="1"/>
          <p:nvPr/>
        </p:nvSpPr>
        <p:spPr>
          <a:xfrm>
            <a:off x="467544" y="2283718"/>
            <a:ext cx="1512168" cy="213841"/>
          </a:xfrm>
          <a:prstGeom prst="rect">
            <a:avLst/>
          </a:prstGeom>
          <a:noFill/>
        </p:spPr>
        <p:txBody>
          <a:bodyPr wrap="square" tIns="0" bIns="0" rtlCol="0" anchor="t">
            <a:spAutoFit/>
          </a:bodyPr>
          <a:lstStyle/>
          <a:p>
            <a:pPr>
              <a:lnSpc>
                <a:spcPct val="150000"/>
              </a:lnSpc>
            </a:pPr>
            <a:r>
              <a:rPr lang="en-US" altLang="zh-CN" sz="1050" dirty="0" smtClean="0">
                <a:solidFill>
                  <a:schemeClr val="tx1">
                    <a:lumMod val="75000"/>
                    <a:lumOff val="25000"/>
                  </a:schemeClr>
                </a:solidFill>
                <a:latin typeface="微软雅黑" pitchFamily="34" charset="-122"/>
                <a:ea typeface="微软雅黑" pitchFamily="34" charset="-122"/>
                <a:cs typeface="华文黑体" pitchFamily="2" charset="-122"/>
              </a:rPr>
              <a:t>6</a:t>
            </a:r>
            <a:r>
              <a:rPr lang="zh-CN" altLang="en-US" sz="1050" dirty="0" smtClean="0">
                <a:solidFill>
                  <a:schemeClr val="tx1">
                    <a:lumMod val="75000"/>
                    <a:lumOff val="25000"/>
                  </a:schemeClr>
                </a:solidFill>
                <a:latin typeface="微软雅黑" pitchFamily="34" charset="-122"/>
                <a:ea typeface="微软雅黑" pitchFamily="34" charset="-122"/>
                <a:cs typeface="华文黑体" pitchFamily="2" charset="-122"/>
              </a:rPr>
              <a:t>、</a:t>
            </a:r>
            <a:r>
              <a:rPr lang="en-US" altLang="zh-CN" sz="1050" dirty="0" smtClean="0">
                <a:solidFill>
                  <a:schemeClr val="tx1">
                    <a:lumMod val="75000"/>
                    <a:lumOff val="25000"/>
                  </a:schemeClr>
                </a:solidFill>
                <a:latin typeface="微软雅黑" pitchFamily="34" charset="-122"/>
                <a:ea typeface="微软雅黑" pitchFamily="34" charset="-122"/>
                <a:cs typeface="华文黑体" pitchFamily="2" charset="-122"/>
              </a:rPr>
              <a:t>Ribbon</a:t>
            </a:r>
            <a:endParaRPr lang="zh-CN" altLang="en-US" sz="1050" dirty="0">
              <a:solidFill>
                <a:schemeClr val="tx1">
                  <a:lumMod val="75000"/>
                  <a:lumOff val="25000"/>
                </a:schemeClr>
              </a:solidFill>
              <a:latin typeface="微软雅黑" pitchFamily="34" charset="-122"/>
              <a:ea typeface="微软雅黑" pitchFamily="34" charset="-122"/>
              <a:cs typeface="华文黑体" pitchFamily="2" charset="-122"/>
            </a:endParaRPr>
          </a:p>
        </p:txBody>
      </p:sp>
      <p:sp>
        <p:nvSpPr>
          <p:cNvPr id="12" name="TextBox 11"/>
          <p:cNvSpPr txBox="1"/>
          <p:nvPr/>
        </p:nvSpPr>
        <p:spPr>
          <a:xfrm>
            <a:off x="467544" y="2571750"/>
            <a:ext cx="1872208" cy="1592744"/>
          </a:xfrm>
          <a:prstGeom prst="rect">
            <a:avLst/>
          </a:prstGeom>
          <a:noFill/>
        </p:spPr>
        <p:txBody>
          <a:bodyPr wrap="square" rtlCol="0">
            <a:spAutoFit/>
          </a:bodyPr>
          <a:lstStyle/>
          <a:p>
            <a:r>
              <a:rPr lang="en-US" altLang="zh-CN" sz="750" dirty="0" smtClean="0">
                <a:solidFill>
                  <a:schemeClr val="tx1">
                    <a:lumMod val="65000"/>
                    <a:lumOff val="35000"/>
                  </a:schemeClr>
                </a:solidFill>
                <a:latin typeface="微软雅黑" pitchFamily="34" charset="-122"/>
                <a:ea typeface="微软雅黑" pitchFamily="34" charset="-122"/>
              </a:rPr>
              <a:t>Ribbon</a:t>
            </a:r>
            <a:r>
              <a:rPr lang="zh-CN" altLang="en-US" sz="750" dirty="0" smtClean="0">
                <a:solidFill>
                  <a:schemeClr val="tx1">
                    <a:lumMod val="65000"/>
                    <a:lumOff val="35000"/>
                  </a:schemeClr>
                </a:solidFill>
                <a:latin typeface="微软雅黑" pitchFamily="34" charset="-122"/>
                <a:ea typeface="微软雅黑" pitchFamily="34" charset="-122"/>
              </a:rPr>
              <a:t>是一个基于</a:t>
            </a:r>
            <a:r>
              <a:rPr lang="en-US" altLang="zh-CN" sz="750" dirty="0" smtClean="0">
                <a:solidFill>
                  <a:schemeClr val="tx1">
                    <a:lumMod val="65000"/>
                    <a:lumOff val="35000"/>
                  </a:schemeClr>
                </a:solidFill>
                <a:latin typeface="微软雅黑" pitchFamily="34" charset="-122"/>
                <a:ea typeface="微软雅黑" pitchFamily="34" charset="-122"/>
              </a:rPr>
              <a:t>HTTP</a:t>
            </a:r>
            <a:r>
              <a:rPr lang="zh-CN" altLang="en-US" sz="750" dirty="0" smtClean="0">
                <a:solidFill>
                  <a:schemeClr val="tx1">
                    <a:lumMod val="65000"/>
                    <a:lumOff val="35000"/>
                  </a:schemeClr>
                </a:solidFill>
                <a:latin typeface="微软雅黑" pitchFamily="34" charset="-122"/>
                <a:ea typeface="微软雅黑" pitchFamily="34" charset="-122"/>
              </a:rPr>
              <a:t>和</a:t>
            </a:r>
            <a:r>
              <a:rPr lang="en-US" altLang="zh-CN" sz="750" dirty="0" smtClean="0">
                <a:solidFill>
                  <a:schemeClr val="tx1">
                    <a:lumMod val="65000"/>
                    <a:lumOff val="35000"/>
                  </a:schemeClr>
                </a:solidFill>
                <a:latin typeface="微软雅黑" pitchFamily="34" charset="-122"/>
                <a:ea typeface="微软雅黑" pitchFamily="34" charset="-122"/>
              </a:rPr>
              <a:t>TCP</a:t>
            </a:r>
            <a:r>
              <a:rPr lang="zh-CN" altLang="en-US" sz="750" dirty="0" smtClean="0">
                <a:solidFill>
                  <a:schemeClr val="tx1">
                    <a:lumMod val="65000"/>
                    <a:lumOff val="35000"/>
                  </a:schemeClr>
                </a:solidFill>
                <a:latin typeface="微软雅黑" pitchFamily="34" charset="-122"/>
                <a:ea typeface="微软雅黑" pitchFamily="34" charset="-122"/>
              </a:rPr>
              <a:t>客户端的负载均衡器。</a:t>
            </a:r>
            <a:r>
              <a:rPr lang="en-US" altLang="zh-CN" sz="750" dirty="0" smtClean="0">
                <a:solidFill>
                  <a:schemeClr val="tx1">
                    <a:lumMod val="65000"/>
                    <a:lumOff val="35000"/>
                  </a:schemeClr>
                </a:solidFill>
                <a:latin typeface="微软雅黑" pitchFamily="34" charset="-122"/>
                <a:ea typeface="微软雅黑" pitchFamily="34" charset="-122"/>
              </a:rPr>
              <a:t>Feign</a:t>
            </a:r>
            <a:r>
              <a:rPr lang="zh-CN" altLang="en-US" sz="750" dirty="0" smtClean="0">
                <a:solidFill>
                  <a:schemeClr val="tx1">
                    <a:lumMod val="65000"/>
                    <a:lumOff val="35000"/>
                  </a:schemeClr>
                </a:solidFill>
                <a:latin typeface="微软雅黑" pitchFamily="34" charset="-122"/>
                <a:ea typeface="微软雅黑" pitchFamily="34" charset="-122"/>
              </a:rPr>
              <a:t>中也使用</a:t>
            </a:r>
            <a:r>
              <a:rPr lang="en-US" altLang="zh-CN" sz="750" dirty="0" smtClean="0">
                <a:solidFill>
                  <a:schemeClr val="tx1">
                    <a:lumMod val="65000"/>
                    <a:lumOff val="35000"/>
                  </a:schemeClr>
                </a:solidFill>
                <a:latin typeface="微软雅黑" pitchFamily="34" charset="-122"/>
                <a:ea typeface="微软雅黑" pitchFamily="34" charset="-122"/>
              </a:rPr>
              <a:t>Ribbon</a:t>
            </a:r>
            <a:r>
              <a:rPr lang="zh-CN" altLang="en-US" sz="750" dirty="0" smtClean="0">
                <a:solidFill>
                  <a:schemeClr val="tx1">
                    <a:lumMod val="65000"/>
                    <a:lumOff val="35000"/>
                  </a:schemeClr>
                </a:solidFill>
                <a:latin typeface="微软雅黑" pitchFamily="34" charset="-122"/>
                <a:ea typeface="微软雅黑" pitchFamily="34" charset="-122"/>
              </a:rPr>
              <a:t>。</a:t>
            </a:r>
            <a:endParaRPr lang="zh-CN" altLang="en-US" sz="750" dirty="0" smtClean="0">
              <a:solidFill>
                <a:schemeClr val="tx1">
                  <a:lumMod val="65000"/>
                  <a:lumOff val="35000"/>
                </a:schemeClr>
              </a:solidFill>
              <a:latin typeface="微软雅黑" pitchFamily="34" charset="-122"/>
              <a:ea typeface="微软雅黑" pitchFamily="34" charset="-122"/>
            </a:endParaRPr>
          </a:p>
          <a:p>
            <a:r>
              <a:rPr lang="en-US" altLang="zh-CN" sz="750" dirty="0" smtClean="0">
                <a:solidFill>
                  <a:schemeClr val="tx1">
                    <a:lumMod val="65000"/>
                    <a:lumOff val="35000"/>
                  </a:schemeClr>
                </a:solidFill>
                <a:latin typeface="微软雅黑" pitchFamily="34" charset="-122"/>
                <a:ea typeface="微软雅黑" pitchFamily="34" charset="-122"/>
              </a:rPr>
              <a:t>Ribbon</a:t>
            </a:r>
            <a:r>
              <a:rPr lang="zh-CN" altLang="en-US" sz="750" dirty="0" smtClean="0">
                <a:solidFill>
                  <a:schemeClr val="tx1">
                    <a:lumMod val="65000"/>
                    <a:lumOff val="35000"/>
                  </a:schemeClr>
                </a:solidFill>
                <a:latin typeface="微软雅黑" pitchFamily="34" charset="-122"/>
                <a:ea typeface="微软雅黑" pitchFamily="34" charset="-122"/>
              </a:rPr>
              <a:t>可以在通过客户端中配置的</a:t>
            </a:r>
            <a:r>
              <a:rPr lang="en-US" altLang="zh-CN" sz="750" dirty="0" smtClean="0">
                <a:solidFill>
                  <a:schemeClr val="tx1">
                    <a:lumMod val="65000"/>
                    <a:lumOff val="35000"/>
                  </a:schemeClr>
                </a:solidFill>
                <a:latin typeface="微软雅黑" pitchFamily="34" charset="-122"/>
                <a:ea typeface="微软雅黑" pitchFamily="34" charset="-122"/>
              </a:rPr>
              <a:t>ribbonServerList</a:t>
            </a:r>
            <a:r>
              <a:rPr lang="zh-CN" altLang="en-US" sz="750" dirty="0" smtClean="0">
                <a:solidFill>
                  <a:schemeClr val="tx1">
                    <a:lumMod val="65000"/>
                    <a:lumOff val="35000"/>
                  </a:schemeClr>
                </a:solidFill>
                <a:latin typeface="微软雅黑" pitchFamily="34" charset="-122"/>
                <a:ea typeface="微软雅黑" pitchFamily="34" charset="-122"/>
              </a:rPr>
              <a:t>服务端列表去轮询访问以达到均衡负载的作用</a:t>
            </a:r>
            <a:r>
              <a:rPr lang="zh-CN" altLang="en-US" sz="750" dirty="0" smtClean="0">
                <a:solidFill>
                  <a:schemeClr val="tx1">
                    <a:lumMod val="65000"/>
                    <a:lumOff val="35000"/>
                  </a:schemeClr>
                </a:solidFill>
                <a:latin typeface="微软雅黑" pitchFamily="34" charset="-122"/>
                <a:ea typeface="微软雅黑" pitchFamily="34" charset="-122"/>
              </a:rPr>
              <a:t>。</a:t>
            </a:r>
            <a:endParaRPr lang="zh-CN" altLang="en-US" sz="750" dirty="0" smtClean="0">
              <a:solidFill>
                <a:schemeClr val="tx1">
                  <a:lumMod val="65000"/>
                  <a:lumOff val="35000"/>
                </a:schemeClr>
              </a:solidFill>
              <a:latin typeface="微软雅黑" pitchFamily="34" charset="-122"/>
              <a:ea typeface="微软雅黑" pitchFamily="34" charset="-122"/>
            </a:endParaRPr>
          </a:p>
          <a:p>
            <a:r>
              <a:rPr lang="zh-CN" altLang="en-US" sz="750" dirty="0" smtClean="0">
                <a:solidFill>
                  <a:schemeClr val="tx1">
                    <a:lumMod val="65000"/>
                    <a:lumOff val="35000"/>
                  </a:schemeClr>
                </a:solidFill>
                <a:latin typeface="微软雅黑" pitchFamily="34" charset="-122"/>
                <a:ea typeface="微软雅黑" pitchFamily="34" charset="-122"/>
              </a:rPr>
              <a:t>当</a:t>
            </a:r>
            <a:r>
              <a:rPr lang="en-US" altLang="zh-CN" sz="750" dirty="0" smtClean="0">
                <a:solidFill>
                  <a:schemeClr val="tx1">
                    <a:lumMod val="65000"/>
                    <a:lumOff val="35000"/>
                  </a:schemeClr>
                </a:solidFill>
                <a:latin typeface="微软雅黑" pitchFamily="34" charset="-122"/>
                <a:ea typeface="微软雅黑" pitchFamily="34" charset="-122"/>
              </a:rPr>
              <a:t>Ribbon</a:t>
            </a:r>
            <a:r>
              <a:rPr lang="zh-CN" altLang="en-US" sz="750" dirty="0" smtClean="0">
                <a:solidFill>
                  <a:schemeClr val="tx1">
                    <a:lumMod val="65000"/>
                    <a:lumOff val="35000"/>
                  </a:schemeClr>
                </a:solidFill>
                <a:latin typeface="微软雅黑" pitchFamily="34" charset="-122"/>
                <a:ea typeface="微软雅黑" pitchFamily="34" charset="-122"/>
              </a:rPr>
              <a:t>与</a:t>
            </a:r>
            <a:r>
              <a:rPr lang="en-US" altLang="zh-CN" sz="750" dirty="0" smtClean="0">
                <a:solidFill>
                  <a:schemeClr val="tx1">
                    <a:lumMod val="65000"/>
                    <a:lumOff val="35000"/>
                  </a:schemeClr>
                </a:solidFill>
                <a:latin typeface="微软雅黑" pitchFamily="34" charset="-122"/>
                <a:ea typeface="微软雅黑" pitchFamily="34" charset="-122"/>
              </a:rPr>
              <a:t>Eureka</a:t>
            </a:r>
            <a:r>
              <a:rPr lang="zh-CN" altLang="en-US" sz="750" dirty="0" smtClean="0">
                <a:solidFill>
                  <a:schemeClr val="tx1">
                    <a:lumMod val="65000"/>
                    <a:lumOff val="35000"/>
                  </a:schemeClr>
                </a:solidFill>
                <a:latin typeface="微软雅黑" pitchFamily="34" charset="-122"/>
                <a:ea typeface="微软雅黑" pitchFamily="34" charset="-122"/>
              </a:rPr>
              <a:t>联合使用时，</a:t>
            </a:r>
            <a:r>
              <a:rPr lang="en-US" altLang="zh-CN" sz="750" dirty="0" smtClean="0">
                <a:solidFill>
                  <a:schemeClr val="tx1">
                    <a:lumMod val="65000"/>
                    <a:lumOff val="35000"/>
                  </a:schemeClr>
                </a:solidFill>
                <a:latin typeface="微软雅黑" pitchFamily="34" charset="-122"/>
                <a:ea typeface="微软雅黑" pitchFamily="34" charset="-122"/>
              </a:rPr>
              <a:t>ribbonServerList</a:t>
            </a:r>
            <a:r>
              <a:rPr lang="zh-CN" altLang="en-US" sz="750" dirty="0" smtClean="0">
                <a:solidFill>
                  <a:schemeClr val="tx1">
                    <a:lumMod val="65000"/>
                    <a:lumOff val="35000"/>
                  </a:schemeClr>
                </a:solidFill>
                <a:latin typeface="微软雅黑" pitchFamily="34" charset="-122"/>
                <a:ea typeface="微软雅黑" pitchFamily="34" charset="-122"/>
              </a:rPr>
              <a:t>会被</a:t>
            </a:r>
            <a:r>
              <a:rPr lang="en-US" altLang="zh-CN" sz="750" dirty="0" smtClean="0">
                <a:solidFill>
                  <a:schemeClr val="tx1">
                    <a:lumMod val="65000"/>
                    <a:lumOff val="35000"/>
                  </a:schemeClr>
                </a:solidFill>
                <a:latin typeface="微软雅黑" pitchFamily="34" charset="-122"/>
                <a:ea typeface="微软雅黑" pitchFamily="34" charset="-122"/>
              </a:rPr>
              <a:t>DiscoveryEnabledNIWSServerList</a:t>
            </a:r>
            <a:r>
              <a:rPr lang="zh-CN" altLang="en-US" sz="750" dirty="0" smtClean="0">
                <a:solidFill>
                  <a:schemeClr val="tx1">
                    <a:lumMod val="65000"/>
                    <a:lumOff val="35000"/>
                  </a:schemeClr>
                </a:solidFill>
                <a:latin typeface="微软雅黑" pitchFamily="34" charset="-122"/>
                <a:ea typeface="微软雅黑" pitchFamily="34" charset="-122"/>
              </a:rPr>
              <a:t>重写，扩展成从</a:t>
            </a:r>
            <a:r>
              <a:rPr lang="en-US" altLang="zh-CN" sz="750" dirty="0" smtClean="0">
                <a:solidFill>
                  <a:schemeClr val="tx1">
                    <a:lumMod val="65000"/>
                    <a:lumOff val="35000"/>
                  </a:schemeClr>
                </a:solidFill>
                <a:latin typeface="微软雅黑" pitchFamily="34" charset="-122"/>
                <a:ea typeface="微软雅黑" pitchFamily="34" charset="-122"/>
              </a:rPr>
              <a:t>Eureka</a:t>
            </a:r>
            <a:r>
              <a:rPr lang="zh-CN" altLang="en-US" sz="750" dirty="0" smtClean="0">
                <a:solidFill>
                  <a:schemeClr val="tx1">
                    <a:lumMod val="65000"/>
                    <a:lumOff val="35000"/>
                  </a:schemeClr>
                </a:solidFill>
                <a:latin typeface="微软雅黑" pitchFamily="34" charset="-122"/>
                <a:ea typeface="微软雅黑" pitchFamily="34" charset="-122"/>
              </a:rPr>
              <a:t>注册中心中获取服务端列表。同时它也会用</a:t>
            </a:r>
            <a:r>
              <a:rPr lang="en-US" altLang="zh-CN" sz="750" dirty="0" smtClean="0">
                <a:solidFill>
                  <a:schemeClr val="tx1">
                    <a:lumMod val="65000"/>
                    <a:lumOff val="35000"/>
                  </a:schemeClr>
                </a:solidFill>
                <a:latin typeface="微软雅黑" pitchFamily="34" charset="-122"/>
                <a:ea typeface="微软雅黑" pitchFamily="34" charset="-122"/>
              </a:rPr>
              <a:t>NIWSDiscoveryPing</a:t>
            </a:r>
            <a:r>
              <a:rPr lang="zh-CN" altLang="en-US" sz="750" dirty="0" smtClean="0">
                <a:solidFill>
                  <a:schemeClr val="tx1">
                    <a:lumMod val="65000"/>
                    <a:lumOff val="35000"/>
                  </a:schemeClr>
                </a:solidFill>
                <a:latin typeface="微软雅黑" pitchFamily="34" charset="-122"/>
                <a:ea typeface="微软雅黑" pitchFamily="34" charset="-122"/>
              </a:rPr>
              <a:t>来取代</a:t>
            </a:r>
            <a:r>
              <a:rPr lang="en-US" altLang="zh-CN" sz="750" dirty="0" smtClean="0">
                <a:solidFill>
                  <a:schemeClr val="tx1">
                    <a:lumMod val="65000"/>
                    <a:lumOff val="35000"/>
                  </a:schemeClr>
                </a:solidFill>
                <a:latin typeface="微软雅黑" pitchFamily="34" charset="-122"/>
                <a:ea typeface="微软雅黑" pitchFamily="34" charset="-122"/>
              </a:rPr>
              <a:t>IPing</a:t>
            </a:r>
            <a:r>
              <a:rPr lang="zh-CN" altLang="en-US" sz="750" dirty="0" smtClean="0">
                <a:solidFill>
                  <a:schemeClr val="tx1">
                    <a:lumMod val="65000"/>
                    <a:lumOff val="35000"/>
                  </a:schemeClr>
                </a:solidFill>
                <a:latin typeface="微软雅黑" pitchFamily="34" charset="-122"/>
                <a:ea typeface="微软雅黑" pitchFamily="34" charset="-122"/>
              </a:rPr>
              <a:t>，它将职责委托给</a:t>
            </a:r>
            <a:r>
              <a:rPr lang="en-US" altLang="zh-CN" sz="750" dirty="0" smtClean="0">
                <a:solidFill>
                  <a:schemeClr val="tx1">
                    <a:lumMod val="65000"/>
                    <a:lumOff val="35000"/>
                  </a:schemeClr>
                </a:solidFill>
                <a:latin typeface="微软雅黑" pitchFamily="34" charset="-122"/>
                <a:ea typeface="微软雅黑" pitchFamily="34" charset="-122"/>
              </a:rPr>
              <a:t>Eureka</a:t>
            </a:r>
            <a:r>
              <a:rPr lang="zh-CN" altLang="en-US" sz="750" dirty="0" smtClean="0">
                <a:solidFill>
                  <a:schemeClr val="tx1">
                    <a:lumMod val="65000"/>
                    <a:lumOff val="35000"/>
                  </a:schemeClr>
                </a:solidFill>
                <a:latin typeface="微软雅黑" pitchFamily="34" charset="-122"/>
                <a:ea typeface="微软雅黑" pitchFamily="34" charset="-122"/>
              </a:rPr>
              <a:t>来确定服务端是否已经启动。</a:t>
            </a:r>
            <a:endParaRPr lang="zh-CN" altLang="en-US" sz="750" dirty="0">
              <a:solidFill>
                <a:schemeClr val="tx1">
                  <a:lumMod val="65000"/>
                  <a:lumOff val="35000"/>
                </a:schemeClr>
              </a:solidFill>
              <a:latin typeface="微软雅黑" pitchFamily="34" charset="-122"/>
              <a:ea typeface="微软雅黑" pitchFamily="34" charset="-122"/>
            </a:endParaRPr>
          </a:p>
        </p:txBody>
      </p:sp>
      <p:sp>
        <p:nvSpPr>
          <p:cNvPr id="8" name="TextBox 7"/>
          <p:cNvSpPr txBox="1"/>
          <p:nvPr/>
        </p:nvSpPr>
        <p:spPr>
          <a:xfrm>
            <a:off x="467544" y="555526"/>
            <a:ext cx="1944216" cy="1077218"/>
          </a:xfrm>
          <a:prstGeom prst="rect">
            <a:avLst/>
          </a:prstGeom>
          <a:noFill/>
        </p:spPr>
        <p:txBody>
          <a:bodyPr wrap="square" rtlCol="0">
            <a:spAutoFit/>
          </a:bodyPr>
          <a:lstStyle/>
          <a:p>
            <a:r>
              <a:rPr lang="en-US" altLang="zh-CN" sz="800" dirty="0" smtClean="0"/>
              <a:t>Feign</a:t>
            </a:r>
            <a:r>
              <a:rPr lang="zh-CN" altLang="en-US" sz="800" dirty="0" smtClean="0"/>
              <a:t>是一种声明式、模板化的</a:t>
            </a:r>
            <a:r>
              <a:rPr lang="en-US" altLang="zh-CN" sz="800" dirty="0" smtClean="0"/>
              <a:t>HTTP</a:t>
            </a:r>
            <a:r>
              <a:rPr lang="zh-CN" altLang="en-US" sz="800" dirty="0" smtClean="0"/>
              <a:t>客户端。在</a:t>
            </a:r>
            <a:r>
              <a:rPr lang="en-US" altLang="zh-CN" sz="800" dirty="0" smtClean="0"/>
              <a:t>Spring Cloud</a:t>
            </a:r>
            <a:r>
              <a:rPr lang="zh-CN" altLang="en-US" sz="800" dirty="0" smtClean="0"/>
              <a:t>中使用</a:t>
            </a:r>
            <a:r>
              <a:rPr lang="en-US" altLang="zh-CN" sz="800" dirty="0" smtClean="0"/>
              <a:t>Feign, </a:t>
            </a:r>
            <a:r>
              <a:rPr lang="zh-CN" altLang="en-US" sz="800" dirty="0" smtClean="0"/>
              <a:t>我们可以做到使用</a:t>
            </a:r>
            <a:r>
              <a:rPr lang="en-US" altLang="zh-CN" sz="800" dirty="0" smtClean="0"/>
              <a:t>HTTP</a:t>
            </a:r>
            <a:r>
              <a:rPr lang="zh-CN" altLang="en-US" sz="800" dirty="0" smtClean="0"/>
              <a:t>请求远程服务时能与调用本地方法一样的编码体验，开发者完全感知不到这是远程方法，更感知不到这是个</a:t>
            </a:r>
            <a:r>
              <a:rPr lang="en-US" altLang="zh-CN" sz="800" dirty="0" smtClean="0"/>
              <a:t>HTTP</a:t>
            </a:r>
            <a:r>
              <a:rPr lang="zh-CN" altLang="en-US" sz="800" dirty="0" smtClean="0"/>
              <a:t>请求，这整个调用过程和</a:t>
            </a:r>
            <a:r>
              <a:rPr lang="en-US" altLang="zh-CN" sz="800" dirty="0" smtClean="0"/>
              <a:t>Dubbo</a:t>
            </a:r>
            <a:r>
              <a:rPr lang="zh-CN" altLang="en-US" sz="800" dirty="0" smtClean="0"/>
              <a:t>的</a:t>
            </a:r>
            <a:r>
              <a:rPr lang="en-US" altLang="zh-CN" sz="800" dirty="0" smtClean="0"/>
              <a:t>RPC</a:t>
            </a:r>
            <a:r>
              <a:rPr lang="zh-CN" altLang="en-US" sz="800" dirty="0" smtClean="0"/>
              <a:t>非常类似。开发起来非常的优雅。</a:t>
            </a:r>
            <a:endParaRPr lang="zh-CN" altLang="en-US" sz="800" dirty="0"/>
          </a:p>
        </p:txBody>
      </p:sp>
      <p:pic>
        <p:nvPicPr>
          <p:cNvPr id="1027" name="Picture 3"/>
          <p:cNvPicPr>
            <a:picLocks noChangeAspect="1" noChangeArrowheads="1"/>
          </p:cNvPicPr>
          <p:nvPr/>
        </p:nvPicPr>
        <p:blipFill>
          <a:blip r:embed="rId2"/>
          <a:srcRect/>
          <a:stretch>
            <a:fillRect/>
          </a:stretch>
        </p:blipFill>
        <p:spPr bwMode="auto">
          <a:xfrm>
            <a:off x="2483768" y="411510"/>
            <a:ext cx="5172075" cy="1219200"/>
          </a:xfrm>
          <a:prstGeom prst="rect">
            <a:avLst/>
          </a:prstGeom>
          <a:noFill/>
          <a:ln w="9525">
            <a:noFill/>
            <a:miter lim="800000"/>
            <a:headEnd/>
            <a:tailEnd/>
          </a:ln>
        </p:spPr>
      </p:pic>
      <p:pic>
        <p:nvPicPr>
          <p:cNvPr id="1028" name="Picture 4"/>
          <p:cNvPicPr>
            <a:picLocks noChangeAspect="1" noChangeArrowheads="1"/>
          </p:cNvPicPr>
          <p:nvPr/>
        </p:nvPicPr>
        <p:blipFill>
          <a:blip r:embed="rId3"/>
          <a:srcRect/>
          <a:stretch>
            <a:fillRect/>
          </a:stretch>
        </p:blipFill>
        <p:spPr bwMode="auto">
          <a:xfrm>
            <a:off x="2483768" y="2643758"/>
            <a:ext cx="4608512" cy="172994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2" presetClass="entr" presetSubtype="2" decel="10000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par>
                          <p:cTn id="18" fill="hold">
                            <p:stCondLst>
                              <p:cond delay="500"/>
                            </p:stCondLst>
                            <p:childTnLst>
                              <p:par>
                                <p:cTn id="19" presetID="2" presetClass="entr" presetSubtype="2" decel="100000"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1+#ppt_w/2"/>
                                          </p:val>
                                        </p:tav>
                                        <p:tav tm="100000">
                                          <p:val>
                                            <p:strVal val="#ppt_x"/>
                                          </p:val>
                                        </p:tav>
                                      </p:tavLst>
                                    </p:anim>
                                    <p:anim calcmode="lin" valueType="num">
                                      <p:cBhvr additive="base">
                                        <p:cTn id="22"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2"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692990" y="987879"/>
            <a:ext cx="3996378" cy="3398501"/>
            <a:chOff x="-4798513" y="274911"/>
            <a:chExt cx="7552299" cy="6418848"/>
          </a:xfrm>
          <a:solidFill>
            <a:schemeClr val="tx2"/>
          </a:solidFill>
        </p:grpSpPr>
        <p:sp>
          <p:nvSpPr>
            <p:cNvPr id="3" name="椭圆 2"/>
            <p:cNvSpPr/>
            <p:nvPr/>
          </p:nvSpPr>
          <p:spPr>
            <a:xfrm>
              <a:off x="-4798513" y="274911"/>
              <a:ext cx="6419015" cy="6418848"/>
            </a:xfrm>
            <a:prstGeom prst="ellipse">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8" tIns="60948" rIns="121898" bIns="60948" anchor="ctr"/>
            <a:lstStyle/>
            <a:p>
              <a:pPr algn="ctr">
                <a:defRPr/>
              </a:pPr>
              <a:endParaRPr lang="zh-CN" altLang="en-US"/>
            </a:p>
          </p:txBody>
        </p:sp>
        <p:sp>
          <p:nvSpPr>
            <p:cNvPr id="4" name="文本框 2"/>
            <p:cNvSpPr txBox="1">
              <a:spLocks noChangeArrowheads="1"/>
            </p:cNvSpPr>
            <p:nvPr/>
          </p:nvSpPr>
          <p:spPr bwMode="auto">
            <a:xfrm>
              <a:off x="-1741835" y="1972493"/>
              <a:ext cx="4495621" cy="3023682"/>
            </a:xfrm>
            <a:prstGeom prst="rect">
              <a:avLst/>
            </a:prstGeom>
            <a:noFill/>
            <a:ln w="9525">
              <a:noFill/>
              <a:miter lim="800000"/>
              <a:headEnd/>
              <a:tailEnd/>
            </a:ln>
          </p:spPr>
          <p:txBody>
            <a:bodyPr vert="horz" wrap="square" lIns="121898" tIns="60948" rIns="121898" bIns="60948">
              <a:spAutoFit/>
            </a:bodyPr>
            <a:lstStyle/>
            <a:p>
              <a:pPr algn="ctr"/>
              <a:r>
                <a:rPr lang="zh-CN" altLang="en-US" sz="4800" b="1" dirty="0">
                  <a:solidFill>
                    <a:schemeClr val="bg1"/>
                  </a:solidFill>
                  <a:latin typeface="微软雅黑" pitchFamily="34" charset="-122"/>
                  <a:ea typeface="微软雅黑" pitchFamily="34" charset="-122"/>
                </a:rPr>
                <a:t>目</a:t>
              </a:r>
              <a:endParaRPr lang="en-US" altLang="zh-CN" sz="4800" b="1" dirty="0">
                <a:solidFill>
                  <a:schemeClr val="bg1"/>
                </a:solidFill>
                <a:latin typeface="微软雅黑" pitchFamily="34" charset="-122"/>
                <a:ea typeface="微软雅黑" pitchFamily="34" charset="-122"/>
              </a:endParaRPr>
            </a:p>
            <a:p>
              <a:pPr algn="ctr"/>
              <a:r>
                <a:rPr lang="zh-CN" altLang="en-US" sz="4800" b="1" dirty="0">
                  <a:solidFill>
                    <a:schemeClr val="bg1"/>
                  </a:solidFill>
                  <a:latin typeface="微软雅黑" pitchFamily="34" charset="-122"/>
                  <a:ea typeface="微软雅黑" pitchFamily="34" charset="-122"/>
                </a:rPr>
                <a:t>录</a:t>
              </a:r>
            </a:p>
          </p:txBody>
        </p:sp>
      </p:grpSp>
      <p:sp>
        <p:nvSpPr>
          <p:cNvPr id="5" name="圆角矩形 4"/>
          <p:cNvSpPr/>
          <p:nvPr/>
        </p:nvSpPr>
        <p:spPr>
          <a:xfrm>
            <a:off x="3635896" y="1635646"/>
            <a:ext cx="454559" cy="453877"/>
          </a:xfrm>
          <a:prstGeom prst="roundRect">
            <a:avLst/>
          </a:prstGeom>
          <a:solidFill>
            <a:schemeClr val="tx2">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063" tIns="54032" rIns="108063" bIns="54032" anchor="ctr"/>
          <a:lstStyle/>
          <a:p>
            <a:pPr algn="ctr">
              <a:defRPr/>
            </a:pPr>
            <a:r>
              <a:rPr lang="en-US" altLang="zh-CN" sz="3200" dirty="0" smtClean="0">
                <a:latin typeface="+mj-lt"/>
                <a:ea typeface="Arial Unicode MS" panose="020B0604020202020204" pitchFamily="34" charset="-122"/>
                <a:cs typeface="Arial Unicode MS" panose="020B0604020202020204" pitchFamily="34" charset="-122"/>
              </a:rPr>
              <a:t>2</a:t>
            </a:r>
            <a:endParaRPr lang="zh-CN" altLang="en-US" sz="3200" dirty="0">
              <a:latin typeface="+mj-lt"/>
              <a:ea typeface="Arial Unicode MS" panose="020B0604020202020204" pitchFamily="34" charset="-122"/>
              <a:cs typeface="Arial Unicode MS" panose="020B0604020202020204" pitchFamily="34" charset="-122"/>
            </a:endParaRPr>
          </a:p>
        </p:txBody>
      </p:sp>
      <p:grpSp>
        <p:nvGrpSpPr>
          <p:cNvPr id="6" name="组合 5"/>
          <p:cNvGrpSpPr/>
          <p:nvPr/>
        </p:nvGrpSpPr>
        <p:grpSpPr>
          <a:xfrm>
            <a:off x="4417101" y="1635647"/>
            <a:ext cx="3316169" cy="453876"/>
            <a:chOff x="6339097" y="1573726"/>
            <a:chExt cx="3744416" cy="511504"/>
          </a:xfrm>
          <a:solidFill>
            <a:schemeClr val="tx2">
              <a:lumMod val="60000"/>
              <a:lumOff val="40000"/>
            </a:schemeClr>
          </a:solidFill>
        </p:grpSpPr>
        <p:sp>
          <p:nvSpPr>
            <p:cNvPr id="7" name="圆角矩形 6"/>
            <p:cNvSpPr/>
            <p:nvPr/>
          </p:nvSpPr>
          <p:spPr>
            <a:xfrm>
              <a:off x="6339097" y="1573726"/>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200" dirty="0">
                <a:latin typeface="+mj-lt"/>
                <a:ea typeface="Arial Unicode MS" panose="020B0604020202020204" pitchFamily="34" charset="-122"/>
                <a:cs typeface="Arial Unicode MS" panose="020B0604020202020204" pitchFamily="34" charset="-122"/>
              </a:endParaRPr>
            </a:p>
          </p:txBody>
        </p:sp>
        <p:sp>
          <p:nvSpPr>
            <p:cNvPr id="8" name="矩形 7"/>
            <p:cNvSpPr/>
            <p:nvPr/>
          </p:nvSpPr>
          <p:spPr>
            <a:xfrm>
              <a:off x="6723350" y="1614014"/>
              <a:ext cx="2653073" cy="451096"/>
            </a:xfrm>
            <a:prstGeom prst="rect">
              <a:avLst/>
            </a:prstGeom>
            <a:grpFill/>
          </p:spPr>
          <p:txBody>
            <a:bodyPr wrap="square" lIns="121960" tIns="60980" rIns="121960" bIns="60980">
              <a:spAutoFit/>
            </a:bodyPr>
            <a:lstStyle/>
            <a:p>
              <a:pPr>
                <a:defRPr/>
              </a:pPr>
              <a:r>
                <a:rPr lang="zh-CN" altLang="en-US"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注册中心</a:t>
              </a:r>
              <a:r>
                <a:rPr lang="en-US" altLang="zh-CN"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Eureka</a:t>
              </a:r>
              <a:endParaRPr lang="zh-CN"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9" name="圆角矩形 8"/>
          <p:cNvSpPr/>
          <p:nvPr/>
        </p:nvSpPr>
        <p:spPr>
          <a:xfrm>
            <a:off x="3635896" y="2355726"/>
            <a:ext cx="454559" cy="453877"/>
          </a:xfrm>
          <a:prstGeom prst="roundRect">
            <a:avLst/>
          </a:prstGeom>
          <a:solidFill>
            <a:schemeClr val="tx2">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063" tIns="54032" rIns="108063" bIns="54032" anchor="ctr"/>
          <a:lstStyle/>
          <a:p>
            <a:pPr algn="ctr">
              <a:defRPr/>
            </a:pPr>
            <a:r>
              <a:rPr lang="en-US" altLang="zh-CN" sz="3200" dirty="0" smtClean="0">
                <a:latin typeface="+mj-lt"/>
                <a:ea typeface="Arial Unicode MS" panose="020B0604020202020204" pitchFamily="34" charset="-122"/>
                <a:cs typeface="Arial Unicode MS" panose="020B0604020202020204" pitchFamily="34" charset="-122"/>
              </a:rPr>
              <a:t>3</a:t>
            </a:r>
            <a:endParaRPr lang="zh-CN" altLang="en-US" sz="3200" dirty="0">
              <a:latin typeface="+mj-lt"/>
              <a:ea typeface="Arial Unicode MS" panose="020B0604020202020204" pitchFamily="34" charset="-122"/>
              <a:cs typeface="Arial Unicode MS" panose="020B0604020202020204" pitchFamily="34" charset="-122"/>
            </a:endParaRPr>
          </a:p>
        </p:txBody>
      </p:sp>
      <p:grpSp>
        <p:nvGrpSpPr>
          <p:cNvPr id="10" name="组合 9"/>
          <p:cNvGrpSpPr/>
          <p:nvPr/>
        </p:nvGrpSpPr>
        <p:grpSpPr>
          <a:xfrm>
            <a:off x="4395936" y="2355726"/>
            <a:ext cx="3316169" cy="453876"/>
            <a:chOff x="6315199" y="2410178"/>
            <a:chExt cx="3744416" cy="511504"/>
          </a:xfrm>
          <a:solidFill>
            <a:schemeClr val="tx2">
              <a:lumMod val="60000"/>
              <a:lumOff val="40000"/>
            </a:schemeClr>
          </a:solidFill>
        </p:grpSpPr>
        <p:sp>
          <p:nvSpPr>
            <p:cNvPr id="11" name="圆角矩形 10"/>
            <p:cNvSpPr/>
            <p:nvPr/>
          </p:nvSpPr>
          <p:spPr>
            <a:xfrm>
              <a:off x="6315199" y="2410178"/>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200" dirty="0">
                <a:latin typeface="+mj-lt"/>
                <a:ea typeface="Arial Unicode MS" panose="020B0604020202020204" pitchFamily="34" charset="-122"/>
                <a:cs typeface="Arial Unicode MS" panose="020B0604020202020204" pitchFamily="34" charset="-122"/>
              </a:endParaRPr>
            </a:p>
          </p:txBody>
        </p:sp>
        <p:sp>
          <p:nvSpPr>
            <p:cNvPr id="12" name="矩形 11"/>
            <p:cNvSpPr/>
            <p:nvPr/>
          </p:nvSpPr>
          <p:spPr>
            <a:xfrm>
              <a:off x="6747248" y="2450468"/>
              <a:ext cx="2653073" cy="451097"/>
            </a:xfrm>
            <a:prstGeom prst="rect">
              <a:avLst/>
            </a:prstGeom>
            <a:grpFill/>
          </p:spPr>
          <p:txBody>
            <a:bodyPr wrap="square" lIns="121960" tIns="60980" rIns="121960" bIns="60980">
              <a:spAutoFit/>
            </a:bodyPr>
            <a:lstStyle/>
            <a:p>
              <a:pPr>
                <a:defRPr/>
              </a:pPr>
              <a:r>
                <a:rPr lang="zh-CN" altLang="en-US"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服务提供与调用</a:t>
              </a:r>
              <a:endParaRPr lang="zh-CN"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13" name="圆角矩形 12"/>
          <p:cNvSpPr/>
          <p:nvPr/>
        </p:nvSpPr>
        <p:spPr>
          <a:xfrm>
            <a:off x="3635896" y="3075806"/>
            <a:ext cx="454559" cy="453877"/>
          </a:xfrm>
          <a:prstGeom prst="roundRect">
            <a:avLst/>
          </a:prstGeom>
          <a:solidFill>
            <a:schemeClr val="tx2">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063" tIns="54032" rIns="108063" bIns="54032" anchor="ctr"/>
          <a:lstStyle/>
          <a:p>
            <a:pPr algn="ctr">
              <a:defRPr/>
            </a:pPr>
            <a:r>
              <a:rPr lang="en-US" altLang="zh-CN" sz="3200" dirty="0" smtClean="0">
                <a:latin typeface="+mj-lt"/>
                <a:ea typeface="Arial Unicode MS" panose="020B0604020202020204" pitchFamily="34" charset="-122"/>
                <a:cs typeface="Arial Unicode MS" panose="020B0604020202020204" pitchFamily="34" charset="-122"/>
              </a:rPr>
              <a:t>4</a:t>
            </a:r>
            <a:endParaRPr lang="zh-CN" altLang="en-US" sz="3200" dirty="0">
              <a:latin typeface="+mj-lt"/>
              <a:ea typeface="Arial Unicode MS" panose="020B0604020202020204" pitchFamily="34" charset="-122"/>
              <a:cs typeface="Arial Unicode MS" panose="020B0604020202020204" pitchFamily="34" charset="-122"/>
            </a:endParaRPr>
          </a:p>
        </p:txBody>
      </p:sp>
      <p:grpSp>
        <p:nvGrpSpPr>
          <p:cNvPr id="14" name="组合 13"/>
          <p:cNvGrpSpPr/>
          <p:nvPr/>
        </p:nvGrpSpPr>
        <p:grpSpPr>
          <a:xfrm>
            <a:off x="4417101" y="3075807"/>
            <a:ext cx="3316169" cy="453876"/>
            <a:chOff x="6339097" y="3296031"/>
            <a:chExt cx="3744416" cy="511504"/>
          </a:xfrm>
          <a:solidFill>
            <a:schemeClr val="tx2">
              <a:lumMod val="60000"/>
              <a:lumOff val="40000"/>
            </a:schemeClr>
          </a:solidFill>
        </p:grpSpPr>
        <p:sp>
          <p:nvSpPr>
            <p:cNvPr id="15" name="圆角矩形 14"/>
            <p:cNvSpPr/>
            <p:nvPr/>
          </p:nvSpPr>
          <p:spPr>
            <a:xfrm>
              <a:off x="6339097" y="3296031"/>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200" dirty="0">
                <a:latin typeface="+mj-lt"/>
                <a:ea typeface="Arial Unicode MS" panose="020B0604020202020204" pitchFamily="34" charset="-122"/>
                <a:cs typeface="Arial Unicode MS" panose="020B0604020202020204" pitchFamily="34" charset="-122"/>
              </a:endParaRPr>
            </a:p>
          </p:txBody>
        </p:sp>
        <p:sp>
          <p:nvSpPr>
            <p:cNvPr id="16" name="矩形 15"/>
            <p:cNvSpPr/>
            <p:nvPr/>
          </p:nvSpPr>
          <p:spPr>
            <a:xfrm>
              <a:off x="6723349" y="3336319"/>
              <a:ext cx="2736304" cy="451096"/>
            </a:xfrm>
            <a:prstGeom prst="rect">
              <a:avLst/>
            </a:prstGeom>
            <a:grpFill/>
          </p:spPr>
          <p:txBody>
            <a:bodyPr wrap="square" lIns="121960" tIns="60980" rIns="121960" bIns="60980">
              <a:spAutoFit/>
            </a:bodyPr>
            <a:lstStyle/>
            <a:p>
              <a:pPr>
                <a:defRPr/>
              </a:pPr>
              <a:r>
                <a:rPr lang="zh-CN" altLang="en-US"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熔断器</a:t>
              </a:r>
              <a:r>
                <a:rPr lang="en-US" altLang="zh-CN"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Hystrix</a:t>
              </a:r>
              <a:endParaRPr lang="zh-CN"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17" name="圆角矩形 16"/>
          <p:cNvSpPr/>
          <p:nvPr/>
        </p:nvSpPr>
        <p:spPr>
          <a:xfrm>
            <a:off x="3635896" y="3795886"/>
            <a:ext cx="454559" cy="453877"/>
          </a:xfrm>
          <a:prstGeom prst="roundRect">
            <a:avLst/>
          </a:prstGeom>
          <a:solidFill>
            <a:schemeClr val="tx2">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063" tIns="54032" rIns="108063" bIns="54032" anchor="ctr"/>
          <a:lstStyle/>
          <a:p>
            <a:pPr algn="ctr">
              <a:defRPr/>
            </a:pPr>
            <a:r>
              <a:rPr lang="en-US" altLang="zh-CN" sz="3200" dirty="0" smtClean="0">
                <a:latin typeface="+mj-lt"/>
                <a:ea typeface="Arial Unicode MS" panose="020B0604020202020204" pitchFamily="34" charset="-122"/>
                <a:cs typeface="Arial Unicode MS" panose="020B0604020202020204" pitchFamily="34" charset="-122"/>
              </a:rPr>
              <a:t>5</a:t>
            </a:r>
            <a:endParaRPr lang="zh-CN" altLang="en-US" sz="3200" dirty="0">
              <a:latin typeface="+mj-lt"/>
              <a:ea typeface="Arial Unicode MS" panose="020B0604020202020204" pitchFamily="34" charset="-122"/>
              <a:cs typeface="Arial Unicode MS" panose="020B0604020202020204" pitchFamily="34" charset="-122"/>
            </a:endParaRPr>
          </a:p>
        </p:txBody>
      </p:sp>
      <p:grpSp>
        <p:nvGrpSpPr>
          <p:cNvPr id="18" name="组合 17"/>
          <p:cNvGrpSpPr/>
          <p:nvPr/>
        </p:nvGrpSpPr>
        <p:grpSpPr>
          <a:xfrm>
            <a:off x="4417101" y="3795883"/>
            <a:ext cx="3316169" cy="453876"/>
            <a:chOff x="6339097" y="4180903"/>
            <a:chExt cx="3744416" cy="511504"/>
          </a:xfrm>
          <a:solidFill>
            <a:schemeClr val="tx2">
              <a:lumMod val="60000"/>
              <a:lumOff val="40000"/>
            </a:schemeClr>
          </a:solidFill>
        </p:grpSpPr>
        <p:sp>
          <p:nvSpPr>
            <p:cNvPr id="19" name="圆角矩形 18"/>
            <p:cNvSpPr/>
            <p:nvPr/>
          </p:nvSpPr>
          <p:spPr>
            <a:xfrm>
              <a:off x="6339097" y="4180903"/>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200" dirty="0">
                <a:latin typeface="+mj-lt"/>
                <a:ea typeface="Arial Unicode MS" panose="020B0604020202020204" pitchFamily="34" charset="-122"/>
                <a:cs typeface="Arial Unicode MS" panose="020B0604020202020204" pitchFamily="34" charset="-122"/>
              </a:endParaRPr>
            </a:p>
          </p:txBody>
        </p:sp>
        <p:sp>
          <p:nvSpPr>
            <p:cNvPr id="20" name="矩形 19"/>
            <p:cNvSpPr/>
            <p:nvPr/>
          </p:nvSpPr>
          <p:spPr>
            <a:xfrm>
              <a:off x="6723349" y="4221882"/>
              <a:ext cx="2736304" cy="451096"/>
            </a:xfrm>
            <a:prstGeom prst="rect">
              <a:avLst/>
            </a:prstGeom>
            <a:grpFill/>
          </p:spPr>
          <p:txBody>
            <a:bodyPr wrap="square" lIns="121960" tIns="60980" rIns="121960" bIns="60980">
              <a:spAutoFit/>
            </a:bodyPr>
            <a:lstStyle/>
            <a:p>
              <a:pPr>
                <a:defRPr/>
              </a:pPr>
              <a:r>
                <a:rPr lang="zh-CN" altLang="en-US"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配置中心</a:t>
              </a:r>
              <a:endParaRPr lang="zh-CN"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1" name="圆角矩形 20"/>
          <p:cNvSpPr/>
          <p:nvPr/>
        </p:nvSpPr>
        <p:spPr>
          <a:xfrm>
            <a:off x="3635896" y="4515966"/>
            <a:ext cx="454559" cy="453877"/>
          </a:xfrm>
          <a:prstGeom prst="roundRect">
            <a:avLst/>
          </a:prstGeom>
          <a:solidFill>
            <a:schemeClr val="tx2">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063" tIns="54032" rIns="108063" bIns="54032" anchor="ctr"/>
          <a:lstStyle/>
          <a:p>
            <a:pPr algn="ctr">
              <a:defRPr/>
            </a:pPr>
            <a:r>
              <a:rPr lang="en-US" altLang="zh-CN" sz="3200" dirty="0" smtClean="0">
                <a:latin typeface="+mj-lt"/>
                <a:ea typeface="Arial Unicode MS" panose="020B0604020202020204" pitchFamily="34" charset="-122"/>
                <a:cs typeface="Arial Unicode MS" panose="020B0604020202020204" pitchFamily="34" charset="-122"/>
              </a:rPr>
              <a:t>6</a:t>
            </a:r>
            <a:endParaRPr lang="zh-CN" altLang="en-US" sz="3200" dirty="0">
              <a:latin typeface="+mj-lt"/>
              <a:ea typeface="Arial Unicode MS" panose="020B0604020202020204" pitchFamily="34" charset="-122"/>
              <a:cs typeface="Arial Unicode MS" panose="020B0604020202020204" pitchFamily="34" charset="-122"/>
            </a:endParaRPr>
          </a:p>
        </p:txBody>
      </p:sp>
      <p:grpSp>
        <p:nvGrpSpPr>
          <p:cNvPr id="22" name="组合 21"/>
          <p:cNvGrpSpPr/>
          <p:nvPr/>
        </p:nvGrpSpPr>
        <p:grpSpPr>
          <a:xfrm>
            <a:off x="4416987" y="4515966"/>
            <a:ext cx="3316169" cy="453877"/>
            <a:chOff x="6339097" y="5057483"/>
            <a:chExt cx="3744416" cy="511504"/>
          </a:xfrm>
          <a:solidFill>
            <a:schemeClr val="tx2">
              <a:lumMod val="60000"/>
              <a:lumOff val="40000"/>
            </a:schemeClr>
          </a:solidFill>
        </p:grpSpPr>
        <p:sp>
          <p:nvSpPr>
            <p:cNvPr id="23" name="圆角矩形 22"/>
            <p:cNvSpPr/>
            <p:nvPr/>
          </p:nvSpPr>
          <p:spPr>
            <a:xfrm>
              <a:off x="6339097" y="5057483"/>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200" dirty="0">
                <a:latin typeface="+mj-lt"/>
                <a:ea typeface="Arial Unicode MS" panose="020B0604020202020204" pitchFamily="34" charset="-122"/>
                <a:cs typeface="Arial Unicode MS" panose="020B0604020202020204" pitchFamily="34" charset="-122"/>
              </a:endParaRPr>
            </a:p>
          </p:txBody>
        </p:sp>
        <p:sp>
          <p:nvSpPr>
            <p:cNvPr id="24" name="矩形 23"/>
            <p:cNvSpPr/>
            <p:nvPr/>
          </p:nvSpPr>
          <p:spPr>
            <a:xfrm>
              <a:off x="6723480" y="5085978"/>
              <a:ext cx="2736174" cy="451095"/>
            </a:xfrm>
            <a:prstGeom prst="rect">
              <a:avLst/>
            </a:prstGeom>
            <a:grpFill/>
          </p:spPr>
          <p:txBody>
            <a:bodyPr wrap="square" lIns="121960" tIns="60980" rIns="121960" bIns="60980">
              <a:spAutoFit/>
            </a:bodyPr>
            <a:lstStyle/>
            <a:p>
              <a:pPr>
                <a:defRPr/>
              </a:pPr>
              <a:r>
                <a:rPr lang="zh-CN" altLang="en-US"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服务网关</a:t>
              </a:r>
              <a:r>
                <a:rPr lang="en-US" altLang="zh-CN"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zuul</a:t>
              </a:r>
              <a:endParaRPr lang="zh-CN"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5" name="下箭头 24"/>
          <p:cNvSpPr/>
          <p:nvPr/>
        </p:nvSpPr>
        <p:spPr>
          <a:xfrm rot="16200000">
            <a:off x="2745249" y="2958341"/>
            <a:ext cx="511163" cy="602077"/>
          </a:xfrm>
          <a:prstGeom prst="downArrow">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1020" tIns="40511" rIns="81020" bIns="40511" rtlCol="0" anchor="ctr"/>
          <a:lstStyle/>
          <a:p>
            <a:pPr algn="ctr"/>
            <a:endParaRPr lang="zh-CN" altLang="en-US"/>
          </a:p>
        </p:txBody>
      </p:sp>
      <p:sp>
        <p:nvSpPr>
          <p:cNvPr id="27" name="圆角矩形 26"/>
          <p:cNvSpPr/>
          <p:nvPr/>
        </p:nvSpPr>
        <p:spPr>
          <a:xfrm>
            <a:off x="3635896" y="915566"/>
            <a:ext cx="454559" cy="453877"/>
          </a:xfrm>
          <a:prstGeom prst="roundRect">
            <a:avLst/>
          </a:prstGeom>
          <a:solidFill>
            <a:schemeClr val="tx2">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063" tIns="54032" rIns="108063" bIns="54032" anchor="ctr"/>
          <a:lstStyle/>
          <a:p>
            <a:pPr algn="ctr">
              <a:defRPr/>
            </a:pPr>
            <a:r>
              <a:rPr lang="en-US" altLang="zh-CN" sz="3200" dirty="0" smtClean="0">
                <a:latin typeface="+mj-lt"/>
                <a:ea typeface="Arial Unicode MS" panose="020B0604020202020204" pitchFamily="34" charset="-122"/>
                <a:cs typeface="Arial Unicode MS" panose="020B0604020202020204" pitchFamily="34" charset="-122"/>
              </a:rPr>
              <a:t>1</a:t>
            </a:r>
            <a:endParaRPr lang="zh-CN" altLang="en-US" sz="3200" dirty="0">
              <a:latin typeface="+mj-lt"/>
              <a:ea typeface="Arial Unicode MS" panose="020B0604020202020204" pitchFamily="34" charset="-122"/>
              <a:cs typeface="Arial Unicode MS" panose="020B0604020202020204" pitchFamily="34" charset="-122"/>
            </a:endParaRPr>
          </a:p>
        </p:txBody>
      </p:sp>
      <p:grpSp>
        <p:nvGrpSpPr>
          <p:cNvPr id="26" name="组合 27"/>
          <p:cNvGrpSpPr/>
          <p:nvPr/>
        </p:nvGrpSpPr>
        <p:grpSpPr>
          <a:xfrm>
            <a:off x="4416987" y="915566"/>
            <a:ext cx="3316169" cy="453877"/>
            <a:chOff x="6339097" y="5057483"/>
            <a:chExt cx="3744416" cy="511504"/>
          </a:xfrm>
          <a:solidFill>
            <a:schemeClr val="tx2">
              <a:lumMod val="60000"/>
              <a:lumOff val="40000"/>
            </a:schemeClr>
          </a:solidFill>
        </p:grpSpPr>
        <p:sp>
          <p:nvSpPr>
            <p:cNvPr id="29" name="圆角矩形 28"/>
            <p:cNvSpPr/>
            <p:nvPr/>
          </p:nvSpPr>
          <p:spPr>
            <a:xfrm>
              <a:off x="6339097" y="5057483"/>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200" dirty="0">
                <a:latin typeface="+mj-lt"/>
                <a:ea typeface="Arial Unicode MS" panose="020B0604020202020204" pitchFamily="34" charset="-122"/>
                <a:cs typeface="Arial Unicode MS" panose="020B0604020202020204" pitchFamily="34" charset="-122"/>
              </a:endParaRPr>
            </a:p>
          </p:txBody>
        </p:sp>
        <p:sp>
          <p:nvSpPr>
            <p:cNvPr id="30" name="矩形 29"/>
            <p:cNvSpPr/>
            <p:nvPr/>
          </p:nvSpPr>
          <p:spPr>
            <a:xfrm>
              <a:off x="6723480" y="5085978"/>
              <a:ext cx="2736174" cy="451095"/>
            </a:xfrm>
            <a:prstGeom prst="rect">
              <a:avLst/>
            </a:prstGeom>
            <a:grpFill/>
          </p:spPr>
          <p:txBody>
            <a:bodyPr wrap="square" lIns="121960" tIns="60980" rIns="121960" bIns="60980">
              <a:spAutoFit/>
            </a:bodyPr>
            <a:lstStyle/>
            <a:p>
              <a:pPr>
                <a:defRPr/>
              </a:pPr>
              <a:r>
                <a:rPr lang="en-US" altLang="zh-CN"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Spring Cloud</a:t>
              </a:r>
              <a:r>
                <a:rPr lang="zh-CN" altLang="en-US"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简介</a:t>
              </a:r>
              <a:endParaRPr lang="zh-CN"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xmlns="" val="2467673866"/>
      </p:ext>
    </p:extLst>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ppt_x"/>
                                          </p:val>
                                        </p:tav>
                                        <p:tav tm="100000">
                                          <p:val>
                                            <p:strVal val="#ppt_x"/>
                                          </p:val>
                                        </p:tav>
                                      </p:tavLst>
                                    </p:anim>
                                    <p:anim calcmode="lin" valueType="num">
                                      <p:cBhvr additive="base">
                                        <p:cTn id="12" dur="500" fill="hold"/>
                                        <p:tgtEl>
                                          <p:spTgt spid="2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fill="hold"/>
                                        <p:tgtEl>
                                          <p:spTgt spid="26"/>
                                        </p:tgtEl>
                                        <p:attrNameLst>
                                          <p:attrName>ppt_x</p:attrName>
                                        </p:attrNameLst>
                                      </p:cBhvr>
                                      <p:tavLst>
                                        <p:tav tm="0">
                                          <p:val>
                                            <p:strVal val="#ppt_x"/>
                                          </p:val>
                                        </p:tav>
                                        <p:tav tm="100000">
                                          <p:val>
                                            <p:strVal val="#ppt_x"/>
                                          </p:val>
                                        </p:tav>
                                      </p:tavLst>
                                    </p:anim>
                                    <p:anim calcmode="lin" valueType="num">
                                      <p:cBhvr additive="base">
                                        <p:cTn id="16" dur="500" fill="hold"/>
                                        <p:tgtEl>
                                          <p:spTgt spid="26"/>
                                        </p:tgtEl>
                                        <p:attrNameLst>
                                          <p:attrName>ppt_y</p:attrName>
                                        </p:attrNameLst>
                                      </p:cBhvr>
                                      <p:tavLst>
                                        <p:tav tm="0">
                                          <p:val>
                                            <p:strVal val="1+#ppt_h/2"/>
                                          </p:val>
                                        </p:tav>
                                        <p:tav tm="100000">
                                          <p:val>
                                            <p:strVal val="#ppt_y"/>
                                          </p:val>
                                        </p:tav>
                                      </p:tavLst>
                                    </p:anim>
                                  </p:childTnLst>
                                </p:cTn>
                              </p:par>
                            </p:childTnLst>
                          </p:cTn>
                        </p:par>
                        <p:par>
                          <p:cTn id="17" fill="hold">
                            <p:stCondLst>
                              <p:cond delay="1000"/>
                            </p:stCondLst>
                            <p:childTnLst>
                              <p:par>
                                <p:cTn id="18" presetID="2" presetClass="entr" presetSubtype="4"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ppt_x"/>
                                          </p:val>
                                        </p:tav>
                                        <p:tav tm="100000">
                                          <p:val>
                                            <p:strVal val="#ppt_x"/>
                                          </p:val>
                                        </p:tav>
                                      </p:tavLst>
                                    </p:anim>
                                    <p:anim calcmode="lin" valueType="num">
                                      <p:cBhvr additive="base">
                                        <p:cTn id="21" dur="500" fill="hold"/>
                                        <p:tgtEl>
                                          <p:spTgt spid="5"/>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ppt_x"/>
                                          </p:val>
                                        </p:tav>
                                        <p:tav tm="100000">
                                          <p:val>
                                            <p:strVal val="#ppt_x"/>
                                          </p:val>
                                        </p:tav>
                                      </p:tavLst>
                                    </p:anim>
                                    <p:anim calcmode="lin" valueType="num">
                                      <p:cBhvr additive="base">
                                        <p:cTn id="25" dur="500" fill="hold"/>
                                        <p:tgtEl>
                                          <p:spTgt spid="6"/>
                                        </p:tgtEl>
                                        <p:attrNameLst>
                                          <p:attrName>ppt_y</p:attrName>
                                        </p:attrNameLst>
                                      </p:cBhvr>
                                      <p:tavLst>
                                        <p:tav tm="0">
                                          <p:val>
                                            <p:strVal val="1+#ppt_h/2"/>
                                          </p:val>
                                        </p:tav>
                                        <p:tav tm="100000">
                                          <p:val>
                                            <p:strVal val="#ppt_y"/>
                                          </p:val>
                                        </p:tav>
                                      </p:tavLst>
                                    </p:anim>
                                  </p:childTnLst>
                                </p:cTn>
                              </p:par>
                            </p:childTnLst>
                          </p:cTn>
                        </p:par>
                        <p:par>
                          <p:cTn id="26" fill="hold">
                            <p:stCondLst>
                              <p:cond delay="1500"/>
                            </p:stCondLst>
                            <p:childTnLst>
                              <p:par>
                                <p:cTn id="27" presetID="2" presetClass="entr" presetSubtype="4"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additive="base">
                                        <p:cTn id="33" dur="500" fill="hold"/>
                                        <p:tgtEl>
                                          <p:spTgt spid="10"/>
                                        </p:tgtEl>
                                        <p:attrNameLst>
                                          <p:attrName>ppt_x</p:attrName>
                                        </p:attrNameLst>
                                      </p:cBhvr>
                                      <p:tavLst>
                                        <p:tav tm="0">
                                          <p:val>
                                            <p:strVal val="#ppt_x"/>
                                          </p:val>
                                        </p:tav>
                                        <p:tav tm="100000">
                                          <p:val>
                                            <p:strVal val="#ppt_x"/>
                                          </p:val>
                                        </p:tav>
                                      </p:tavLst>
                                    </p:anim>
                                    <p:anim calcmode="lin" valueType="num">
                                      <p:cBhvr additive="base">
                                        <p:cTn id="34" dur="500" fill="hold"/>
                                        <p:tgtEl>
                                          <p:spTgt spid="10"/>
                                        </p:tgtEl>
                                        <p:attrNameLst>
                                          <p:attrName>ppt_y</p:attrName>
                                        </p:attrNameLst>
                                      </p:cBhvr>
                                      <p:tavLst>
                                        <p:tav tm="0">
                                          <p:val>
                                            <p:strVal val="1+#ppt_h/2"/>
                                          </p:val>
                                        </p:tav>
                                        <p:tav tm="100000">
                                          <p:val>
                                            <p:strVal val="#ppt_y"/>
                                          </p:val>
                                        </p:tav>
                                      </p:tavLst>
                                    </p:anim>
                                  </p:childTnLst>
                                </p:cTn>
                              </p:par>
                            </p:childTnLst>
                          </p:cTn>
                        </p:par>
                        <p:par>
                          <p:cTn id="35" fill="hold">
                            <p:stCondLst>
                              <p:cond delay="2000"/>
                            </p:stCondLst>
                            <p:childTnLst>
                              <p:par>
                                <p:cTn id="36" presetID="2" presetClass="entr" presetSubtype="4" fill="hold" grpId="0" nodeType="afterEffect">
                                  <p:stCondLst>
                                    <p:cond delay="0"/>
                                  </p:stCondLst>
                                  <p:childTnLst>
                                    <p:set>
                                      <p:cBhvr>
                                        <p:cTn id="37" dur="1" fill="hold">
                                          <p:stCondLst>
                                            <p:cond delay="0"/>
                                          </p:stCondLst>
                                        </p:cTn>
                                        <p:tgtEl>
                                          <p:spTgt spid="13"/>
                                        </p:tgtEl>
                                        <p:attrNameLst>
                                          <p:attrName>style.visibility</p:attrName>
                                        </p:attrNameLst>
                                      </p:cBhvr>
                                      <p:to>
                                        <p:strVal val="visible"/>
                                      </p:to>
                                    </p:set>
                                    <p:anim calcmode="lin" valueType="num">
                                      <p:cBhvr additive="base">
                                        <p:cTn id="38" dur="500" fill="hold"/>
                                        <p:tgtEl>
                                          <p:spTgt spid="13"/>
                                        </p:tgtEl>
                                        <p:attrNameLst>
                                          <p:attrName>ppt_x</p:attrName>
                                        </p:attrNameLst>
                                      </p:cBhvr>
                                      <p:tavLst>
                                        <p:tav tm="0">
                                          <p:val>
                                            <p:strVal val="#ppt_x"/>
                                          </p:val>
                                        </p:tav>
                                        <p:tav tm="100000">
                                          <p:val>
                                            <p:strVal val="#ppt_x"/>
                                          </p:val>
                                        </p:tav>
                                      </p:tavLst>
                                    </p:anim>
                                    <p:anim calcmode="lin" valueType="num">
                                      <p:cBhvr additive="base">
                                        <p:cTn id="39" dur="500" fill="hold"/>
                                        <p:tgtEl>
                                          <p:spTgt spid="13"/>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14"/>
                                        </p:tgtEl>
                                        <p:attrNameLst>
                                          <p:attrName>style.visibility</p:attrName>
                                        </p:attrNameLst>
                                      </p:cBhvr>
                                      <p:to>
                                        <p:strVal val="visible"/>
                                      </p:to>
                                    </p:set>
                                    <p:anim calcmode="lin" valueType="num">
                                      <p:cBhvr additive="base">
                                        <p:cTn id="42" dur="500" fill="hold"/>
                                        <p:tgtEl>
                                          <p:spTgt spid="14"/>
                                        </p:tgtEl>
                                        <p:attrNameLst>
                                          <p:attrName>ppt_x</p:attrName>
                                        </p:attrNameLst>
                                      </p:cBhvr>
                                      <p:tavLst>
                                        <p:tav tm="0">
                                          <p:val>
                                            <p:strVal val="#ppt_x"/>
                                          </p:val>
                                        </p:tav>
                                        <p:tav tm="100000">
                                          <p:val>
                                            <p:strVal val="#ppt_x"/>
                                          </p:val>
                                        </p:tav>
                                      </p:tavLst>
                                    </p:anim>
                                    <p:anim calcmode="lin" valueType="num">
                                      <p:cBhvr additive="base">
                                        <p:cTn id="43" dur="500" fill="hold"/>
                                        <p:tgtEl>
                                          <p:spTgt spid="14"/>
                                        </p:tgtEl>
                                        <p:attrNameLst>
                                          <p:attrName>ppt_y</p:attrName>
                                        </p:attrNameLst>
                                      </p:cBhvr>
                                      <p:tavLst>
                                        <p:tav tm="0">
                                          <p:val>
                                            <p:strVal val="1+#ppt_h/2"/>
                                          </p:val>
                                        </p:tav>
                                        <p:tav tm="100000">
                                          <p:val>
                                            <p:strVal val="#ppt_y"/>
                                          </p:val>
                                        </p:tav>
                                      </p:tavLst>
                                    </p:anim>
                                  </p:childTnLst>
                                </p:cTn>
                              </p:par>
                            </p:childTnLst>
                          </p:cTn>
                        </p:par>
                        <p:par>
                          <p:cTn id="44" fill="hold">
                            <p:stCondLst>
                              <p:cond delay="2500"/>
                            </p:stCondLst>
                            <p:childTnLst>
                              <p:par>
                                <p:cTn id="45" presetID="2" presetClass="entr" presetSubtype="4" fill="hold" grpId="0" nodeType="afterEffect">
                                  <p:stCondLst>
                                    <p:cond delay="0"/>
                                  </p:stCondLst>
                                  <p:childTnLst>
                                    <p:set>
                                      <p:cBhvr>
                                        <p:cTn id="46" dur="1" fill="hold">
                                          <p:stCondLst>
                                            <p:cond delay="0"/>
                                          </p:stCondLst>
                                        </p:cTn>
                                        <p:tgtEl>
                                          <p:spTgt spid="17"/>
                                        </p:tgtEl>
                                        <p:attrNameLst>
                                          <p:attrName>style.visibility</p:attrName>
                                        </p:attrNameLst>
                                      </p:cBhvr>
                                      <p:to>
                                        <p:strVal val="visible"/>
                                      </p:to>
                                    </p:set>
                                    <p:anim calcmode="lin" valueType="num">
                                      <p:cBhvr additive="base">
                                        <p:cTn id="47" dur="500" fill="hold"/>
                                        <p:tgtEl>
                                          <p:spTgt spid="17"/>
                                        </p:tgtEl>
                                        <p:attrNameLst>
                                          <p:attrName>ppt_x</p:attrName>
                                        </p:attrNameLst>
                                      </p:cBhvr>
                                      <p:tavLst>
                                        <p:tav tm="0">
                                          <p:val>
                                            <p:strVal val="#ppt_x"/>
                                          </p:val>
                                        </p:tav>
                                        <p:tav tm="100000">
                                          <p:val>
                                            <p:strVal val="#ppt_x"/>
                                          </p:val>
                                        </p:tav>
                                      </p:tavLst>
                                    </p:anim>
                                    <p:anim calcmode="lin" valueType="num">
                                      <p:cBhvr additive="base">
                                        <p:cTn id="48" dur="500" fill="hold"/>
                                        <p:tgtEl>
                                          <p:spTgt spid="17"/>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500" fill="hold"/>
                                        <p:tgtEl>
                                          <p:spTgt spid="18"/>
                                        </p:tgtEl>
                                        <p:attrNameLst>
                                          <p:attrName>ppt_x</p:attrName>
                                        </p:attrNameLst>
                                      </p:cBhvr>
                                      <p:tavLst>
                                        <p:tav tm="0">
                                          <p:val>
                                            <p:strVal val="#ppt_x"/>
                                          </p:val>
                                        </p:tav>
                                        <p:tav tm="100000">
                                          <p:val>
                                            <p:strVal val="#ppt_x"/>
                                          </p:val>
                                        </p:tav>
                                      </p:tavLst>
                                    </p:anim>
                                    <p:anim calcmode="lin" valueType="num">
                                      <p:cBhvr additive="base">
                                        <p:cTn id="52" dur="500" fill="hold"/>
                                        <p:tgtEl>
                                          <p:spTgt spid="18"/>
                                        </p:tgtEl>
                                        <p:attrNameLst>
                                          <p:attrName>ppt_y</p:attrName>
                                        </p:attrNameLst>
                                      </p:cBhvr>
                                      <p:tavLst>
                                        <p:tav tm="0">
                                          <p:val>
                                            <p:strVal val="1+#ppt_h/2"/>
                                          </p:val>
                                        </p:tav>
                                        <p:tav tm="100000">
                                          <p:val>
                                            <p:strVal val="#ppt_y"/>
                                          </p:val>
                                        </p:tav>
                                      </p:tavLst>
                                    </p:anim>
                                  </p:childTnLst>
                                </p:cTn>
                              </p:par>
                            </p:childTnLst>
                          </p:cTn>
                        </p:par>
                        <p:par>
                          <p:cTn id="53" fill="hold">
                            <p:stCondLst>
                              <p:cond delay="3000"/>
                            </p:stCondLst>
                            <p:childTnLst>
                              <p:par>
                                <p:cTn id="54" presetID="2" presetClass="entr" presetSubtype="4" fill="hold" grpId="0" nodeType="afterEffect">
                                  <p:stCondLst>
                                    <p:cond delay="0"/>
                                  </p:stCondLst>
                                  <p:childTnLst>
                                    <p:set>
                                      <p:cBhvr>
                                        <p:cTn id="55" dur="1" fill="hold">
                                          <p:stCondLst>
                                            <p:cond delay="0"/>
                                          </p:stCondLst>
                                        </p:cTn>
                                        <p:tgtEl>
                                          <p:spTgt spid="21"/>
                                        </p:tgtEl>
                                        <p:attrNameLst>
                                          <p:attrName>style.visibility</p:attrName>
                                        </p:attrNameLst>
                                      </p:cBhvr>
                                      <p:to>
                                        <p:strVal val="visible"/>
                                      </p:to>
                                    </p:set>
                                    <p:anim calcmode="lin" valueType="num">
                                      <p:cBhvr additive="base">
                                        <p:cTn id="56" dur="500" fill="hold"/>
                                        <p:tgtEl>
                                          <p:spTgt spid="21"/>
                                        </p:tgtEl>
                                        <p:attrNameLst>
                                          <p:attrName>ppt_x</p:attrName>
                                        </p:attrNameLst>
                                      </p:cBhvr>
                                      <p:tavLst>
                                        <p:tav tm="0">
                                          <p:val>
                                            <p:strVal val="#ppt_x"/>
                                          </p:val>
                                        </p:tav>
                                        <p:tav tm="100000">
                                          <p:val>
                                            <p:strVal val="#ppt_x"/>
                                          </p:val>
                                        </p:tav>
                                      </p:tavLst>
                                    </p:anim>
                                    <p:anim calcmode="lin" valueType="num">
                                      <p:cBhvr additive="base">
                                        <p:cTn id="57" dur="500" fill="hold"/>
                                        <p:tgtEl>
                                          <p:spTgt spid="21"/>
                                        </p:tgtEl>
                                        <p:attrNameLst>
                                          <p:attrName>ppt_y</p:attrName>
                                        </p:attrNameLst>
                                      </p:cBhvr>
                                      <p:tavLst>
                                        <p:tav tm="0">
                                          <p:val>
                                            <p:strVal val="1+#ppt_h/2"/>
                                          </p:val>
                                        </p:tav>
                                        <p:tav tm="100000">
                                          <p:val>
                                            <p:strVal val="#ppt_y"/>
                                          </p:val>
                                        </p:tav>
                                      </p:tavLst>
                                    </p:anim>
                                  </p:childTnLst>
                                </p:cTn>
                              </p:par>
                              <p:par>
                                <p:cTn id="58" presetID="2" presetClass="entr" presetSubtype="4" fill="hold" nodeType="withEffect">
                                  <p:stCondLst>
                                    <p:cond delay="0"/>
                                  </p:stCondLst>
                                  <p:childTnLst>
                                    <p:set>
                                      <p:cBhvr>
                                        <p:cTn id="59" dur="1" fill="hold">
                                          <p:stCondLst>
                                            <p:cond delay="0"/>
                                          </p:stCondLst>
                                        </p:cTn>
                                        <p:tgtEl>
                                          <p:spTgt spid="22"/>
                                        </p:tgtEl>
                                        <p:attrNameLst>
                                          <p:attrName>style.visibility</p:attrName>
                                        </p:attrNameLst>
                                      </p:cBhvr>
                                      <p:to>
                                        <p:strVal val="visible"/>
                                      </p:to>
                                    </p:set>
                                    <p:anim calcmode="lin" valueType="num">
                                      <p:cBhvr additive="base">
                                        <p:cTn id="60" dur="500" fill="hold"/>
                                        <p:tgtEl>
                                          <p:spTgt spid="22"/>
                                        </p:tgtEl>
                                        <p:attrNameLst>
                                          <p:attrName>ppt_x</p:attrName>
                                        </p:attrNameLst>
                                      </p:cBhvr>
                                      <p:tavLst>
                                        <p:tav tm="0">
                                          <p:val>
                                            <p:strVal val="#ppt_x"/>
                                          </p:val>
                                        </p:tav>
                                        <p:tav tm="100000">
                                          <p:val>
                                            <p:strVal val="#ppt_x"/>
                                          </p:val>
                                        </p:tav>
                                      </p:tavLst>
                                    </p:anim>
                                    <p:anim calcmode="lin" valueType="num">
                                      <p:cBhvr additive="base">
                                        <p:cTn id="61" dur="500" fill="hold"/>
                                        <p:tgtEl>
                                          <p:spTgt spid="22"/>
                                        </p:tgtEl>
                                        <p:attrNameLst>
                                          <p:attrName>ppt_y</p:attrName>
                                        </p:attrNameLst>
                                      </p:cBhvr>
                                      <p:tavLst>
                                        <p:tav tm="0">
                                          <p:val>
                                            <p:strVal val="1+#ppt_h/2"/>
                                          </p:val>
                                        </p:tav>
                                        <p:tav tm="100000">
                                          <p:val>
                                            <p:strVal val="#ppt_y"/>
                                          </p:val>
                                        </p:tav>
                                      </p:tavLst>
                                    </p:anim>
                                  </p:childTnLst>
                                </p:cTn>
                              </p:par>
                            </p:childTnLst>
                          </p:cTn>
                        </p:par>
                        <p:par>
                          <p:cTn id="62" fill="hold">
                            <p:stCondLst>
                              <p:cond delay="3500"/>
                            </p:stCondLst>
                            <p:childTnLst>
                              <p:par>
                                <p:cTn id="63" presetID="5" presetClass="entr" presetSubtype="10" fill="hold" grpId="0" nodeType="afterEffect">
                                  <p:stCondLst>
                                    <p:cond delay="0"/>
                                  </p:stCondLst>
                                  <p:childTnLst>
                                    <p:set>
                                      <p:cBhvr>
                                        <p:cTn id="64" dur="1" fill="hold">
                                          <p:stCondLst>
                                            <p:cond delay="0"/>
                                          </p:stCondLst>
                                        </p:cTn>
                                        <p:tgtEl>
                                          <p:spTgt spid="25"/>
                                        </p:tgtEl>
                                        <p:attrNameLst>
                                          <p:attrName>style.visibility</p:attrName>
                                        </p:attrNameLst>
                                      </p:cBhvr>
                                      <p:to>
                                        <p:strVal val="visible"/>
                                      </p:to>
                                    </p:set>
                                    <p:animEffect transition="in" filter="checkerboard(across)">
                                      <p:cBhvr>
                                        <p:cTn id="6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3" grpId="0" animBg="1"/>
      <p:bldP spid="17" grpId="0" animBg="1"/>
      <p:bldP spid="21" grpId="0" animBg="1"/>
      <p:bldP spid="2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AutoShape 3"/>
          <p:cNvSpPr>
            <a:spLocks noChangeArrowheads="1"/>
          </p:cNvSpPr>
          <p:nvPr/>
        </p:nvSpPr>
        <p:spPr bwMode="auto">
          <a:xfrm>
            <a:off x="251520" y="1707654"/>
            <a:ext cx="8640960" cy="3240360"/>
          </a:xfrm>
          <a:prstGeom prst="rect">
            <a:avLst/>
          </a:prstGeom>
          <a:solidFill>
            <a:srgbClr val="595959">
              <a:alpha val="78000"/>
            </a:srgbClr>
          </a:solidFill>
          <a:ln w="12700" cmpd="sng">
            <a:solidFill>
              <a:schemeClr val="bg1"/>
            </a:solidFill>
            <a:miter lim="800000"/>
            <a:headEnd/>
            <a:tailEnd/>
          </a:ln>
        </p:spPr>
        <p:txBody>
          <a:bodyPr lIns="68603" tIns="34302" rIns="68603" bIns="34302"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p>
        </p:txBody>
      </p:sp>
      <p:sp>
        <p:nvSpPr>
          <p:cNvPr id="61" name="AutoShape 3"/>
          <p:cNvSpPr>
            <a:spLocks noChangeArrowheads="1"/>
          </p:cNvSpPr>
          <p:nvPr/>
        </p:nvSpPr>
        <p:spPr bwMode="auto">
          <a:xfrm>
            <a:off x="395536" y="1347614"/>
            <a:ext cx="8352928" cy="3456384"/>
          </a:xfrm>
          <a:prstGeom prst="rect">
            <a:avLst/>
          </a:prstGeom>
          <a:solidFill>
            <a:schemeClr val="tx2">
              <a:lumMod val="60000"/>
              <a:lumOff val="40000"/>
            </a:schemeClr>
          </a:solidFill>
          <a:ln w="12700" cmpd="sng">
            <a:solidFill>
              <a:schemeClr val="bg1"/>
            </a:solidFill>
            <a:miter lim="800000"/>
            <a:headEnd/>
            <a:tailEnd/>
          </a:ln>
        </p:spPr>
        <p:txBody>
          <a:bodyPr wrap="none" lIns="68603" tIns="34302" rIns="68603" bIns="34302"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endParaRPr lang="zh-CN" altLang="en-US" sz="1500">
              <a:solidFill>
                <a:schemeClr val="tx2"/>
              </a:solidFill>
              <a:ea typeface="微软雅黑" pitchFamily="34" charset="-122"/>
            </a:endParaRPr>
          </a:p>
        </p:txBody>
      </p:sp>
      <p:sp>
        <p:nvSpPr>
          <p:cNvPr id="62" name="TextBox 61"/>
          <p:cNvSpPr txBox="1"/>
          <p:nvPr/>
        </p:nvSpPr>
        <p:spPr>
          <a:xfrm>
            <a:off x="611560" y="1635647"/>
            <a:ext cx="7920880" cy="2977787"/>
          </a:xfrm>
          <a:prstGeom prst="rect">
            <a:avLst/>
          </a:prstGeom>
          <a:noFill/>
        </p:spPr>
        <p:txBody>
          <a:bodyPr wrap="square" lIns="68627" tIns="34314" rIns="68627" bIns="34314" rtlCol="0">
            <a:spAutoFit/>
          </a:bodyPr>
          <a:lstStyle/>
          <a:p>
            <a:r>
              <a:rPr lang="en-US" altLang="zh-CN" sz="1400" dirty="0" smtClean="0">
                <a:solidFill>
                  <a:schemeClr val="bg1"/>
                </a:solidFill>
                <a:latin typeface="microsoft yahei"/>
              </a:rPr>
              <a:t>Spring Cloud</a:t>
            </a:r>
            <a:r>
              <a:rPr lang="zh-CN" altLang="en-US" sz="1400" dirty="0" smtClean="0">
                <a:solidFill>
                  <a:schemeClr val="bg1"/>
                </a:solidFill>
                <a:latin typeface="microsoft yahei"/>
              </a:rPr>
              <a:t>是一个基于</a:t>
            </a:r>
            <a:r>
              <a:rPr lang="en-US" altLang="zh-CN" sz="1400" dirty="0" smtClean="0">
                <a:solidFill>
                  <a:schemeClr val="bg1"/>
                </a:solidFill>
                <a:latin typeface="microsoft yahei"/>
              </a:rPr>
              <a:t>Spring Boot</a:t>
            </a:r>
            <a:r>
              <a:rPr lang="zh-CN" altLang="en-US" sz="1400" dirty="0" smtClean="0">
                <a:solidFill>
                  <a:schemeClr val="bg1"/>
                </a:solidFill>
                <a:latin typeface="microsoft yahei"/>
              </a:rPr>
              <a:t>实现的云应用开发工具，它为基于</a:t>
            </a:r>
            <a:r>
              <a:rPr lang="en-US" altLang="zh-CN" sz="1400" dirty="0" smtClean="0">
                <a:solidFill>
                  <a:schemeClr val="bg1"/>
                </a:solidFill>
                <a:latin typeface="microsoft yahei"/>
              </a:rPr>
              <a:t>JVM</a:t>
            </a:r>
            <a:r>
              <a:rPr lang="zh-CN" altLang="en-US" sz="1400" dirty="0" smtClean="0">
                <a:solidFill>
                  <a:schemeClr val="bg1"/>
                </a:solidFill>
                <a:latin typeface="microsoft yahei"/>
              </a:rPr>
              <a:t>的云应用开发中的配置管理、服务发现、断路器、智能路由、微代理、控制总线、全局锁、决策竞选、分布式会话和集群状态管理等操作提供了一种简单的开发方式。</a:t>
            </a:r>
          </a:p>
          <a:p>
            <a:r>
              <a:rPr lang="zh-CN" altLang="en-US" sz="1400" dirty="0" smtClean="0">
                <a:solidFill>
                  <a:schemeClr val="bg1"/>
                </a:solidFill>
                <a:latin typeface="microsoft yahei"/>
              </a:rPr>
              <a:t>微服务是可以独立部署、水平扩展、独立访问（或者有独立的数据库）的服务单元，</a:t>
            </a:r>
            <a:r>
              <a:rPr lang="en-US" altLang="zh-CN" sz="1400" dirty="0" smtClean="0">
                <a:solidFill>
                  <a:schemeClr val="bg1"/>
                </a:solidFill>
                <a:latin typeface="microsoft yahei"/>
              </a:rPr>
              <a:t>spring cloud</a:t>
            </a:r>
            <a:r>
              <a:rPr lang="zh-CN" altLang="en-US" sz="1400" dirty="0" smtClean="0">
                <a:solidFill>
                  <a:schemeClr val="bg1"/>
                </a:solidFill>
                <a:latin typeface="microsoft yahei"/>
              </a:rPr>
              <a:t>就是这些微服务的大管家，采用了微服务这种架构之后，项目的数量会非常多，</a:t>
            </a:r>
            <a:r>
              <a:rPr lang="en-US" altLang="zh-CN" sz="1400" dirty="0" smtClean="0">
                <a:solidFill>
                  <a:schemeClr val="bg1"/>
                </a:solidFill>
                <a:latin typeface="microsoft yahei"/>
              </a:rPr>
              <a:t>spring cloud</a:t>
            </a:r>
            <a:r>
              <a:rPr lang="zh-CN" altLang="en-US" sz="1400" dirty="0" smtClean="0">
                <a:solidFill>
                  <a:schemeClr val="bg1"/>
                </a:solidFill>
                <a:latin typeface="microsoft yahei"/>
              </a:rPr>
              <a:t>做为大管家需要管理好这些微服务，自然需要很多小弟来帮忙。</a:t>
            </a:r>
            <a:endParaRPr lang="en-US" altLang="zh-CN" sz="1400" dirty="0" smtClean="0">
              <a:solidFill>
                <a:schemeClr val="bg1"/>
              </a:solidFill>
              <a:latin typeface="microsoft yahei"/>
            </a:endParaRPr>
          </a:p>
          <a:p>
            <a:endParaRPr lang="en-US" altLang="zh-CN" sz="1400" dirty="0" smtClean="0">
              <a:solidFill>
                <a:schemeClr val="bg1"/>
              </a:solidFill>
              <a:latin typeface="microsoft yahei"/>
            </a:endParaRPr>
          </a:p>
          <a:p>
            <a:r>
              <a:rPr lang="zh-CN" altLang="en-US" sz="1400" dirty="0" smtClean="0">
                <a:solidFill>
                  <a:schemeClr val="bg1"/>
                </a:solidFill>
                <a:latin typeface="microsoft yahei"/>
              </a:rPr>
              <a:t>主要的小弟有：</a:t>
            </a:r>
            <a:r>
              <a:rPr lang="en-US" altLang="zh-CN" sz="1400" dirty="0" smtClean="0">
                <a:solidFill>
                  <a:schemeClr val="bg1"/>
                </a:solidFill>
                <a:latin typeface="microsoft yahei"/>
              </a:rPr>
              <a:t>Spring Cloud Config</a:t>
            </a:r>
            <a:r>
              <a:rPr lang="zh-CN" altLang="en-US" sz="1400" dirty="0" smtClean="0">
                <a:solidFill>
                  <a:schemeClr val="bg1"/>
                </a:solidFill>
                <a:latin typeface="microsoft yahei"/>
              </a:rPr>
              <a:t>、</a:t>
            </a:r>
            <a:r>
              <a:rPr lang="en-US" altLang="zh-CN" sz="1400" dirty="0" smtClean="0">
                <a:solidFill>
                  <a:schemeClr val="bg1"/>
                </a:solidFill>
                <a:latin typeface="microsoft yahei"/>
              </a:rPr>
              <a:t>Spring Cloud Netflix</a:t>
            </a:r>
            <a:r>
              <a:rPr lang="zh-CN" altLang="en-US" sz="1400" dirty="0" smtClean="0">
                <a:solidFill>
                  <a:schemeClr val="bg1"/>
                </a:solidFill>
                <a:latin typeface="microsoft yahei"/>
              </a:rPr>
              <a:t>（</a:t>
            </a:r>
            <a:r>
              <a:rPr lang="en-US" altLang="zh-CN" sz="1400" dirty="0" smtClean="0">
                <a:solidFill>
                  <a:schemeClr val="bg1"/>
                </a:solidFill>
                <a:latin typeface="microsoft yahei"/>
              </a:rPr>
              <a:t>Eureka</a:t>
            </a:r>
            <a:r>
              <a:rPr lang="zh-CN" altLang="en-US" sz="1400" dirty="0" smtClean="0">
                <a:solidFill>
                  <a:schemeClr val="bg1"/>
                </a:solidFill>
                <a:latin typeface="microsoft yahei"/>
              </a:rPr>
              <a:t>、</a:t>
            </a:r>
            <a:r>
              <a:rPr lang="en-US" altLang="zh-CN" sz="1400" dirty="0" smtClean="0">
                <a:solidFill>
                  <a:schemeClr val="bg1"/>
                </a:solidFill>
                <a:latin typeface="microsoft yahei"/>
              </a:rPr>
              <a:t>Hystrix</a:t>
            </a:r>
            <a:r>
              <a:rPr lang="zh-CN" altLang="en-US" sz="1400" dirty="0" smtClean="0">
                <a:solidFill>
                  <a:schemeClr val="bg1"/>
                </a:solidFill>
                <a:latin typeface="microsoft yahei"/>
              </a:rPr>
              <a:t>、</a:t>
            </a:r>
            <a:r>
              <a:rPr lang="en-US" altLang="zh-CN" sz="1400" dirty="0" smtClean="0">
                <a:solidFill>
                  <a:schemeClr val="bg1"/>
                </a:solidFill>
                <a:latin typeface="microsoft yahei"/>
              </a:rPr>
              <a:t>Zuul</a:t>
            </a:r>
            <a:r>
              <a:rPr lang="zh-CN" altLang="en-US" sz="1400" dirty="0" smtClean="0">
                <a:solidFill>
                  <a:schemeClr val="bg1"/>
                </a:solidFill>
                <a:latin typeface="microsoft yahei"/>
              </a:rPr>
              <a:t>、</a:t>
            </a:r>
            <a:r>
              <a:rPr lang="en-US" altLang="zh-CN" sz="1400" dirty="0" smtClean="0">
                <a:solidFill>
                  <a:schemeClr val="bg1"/>
                </a:solidFill>
                <a:latin typeface="microsoft yahei"/>
              </a:rPr>
              <a:t>Archaius…</a:t>
            </a:r>
            <a:r>
              <a:rPr lang="zh-CN" altLang="en-US" sz="1400" dirty="0" smtClean="0">
                <a:solidFill>
                  <a:schemeClr val="bg1"/>
                </a:solidFill>
                <a:latin typeface="microsoft yahei"/>
              </a:rPr>
              <a:t>）、</a:t>
            </a:r>
            <a:r>
              <a:rPr lang="en-US" altLang="zh-CN" sz="1400" dirty="0" smtClean="0">
                <a:solidFill>
                  <a:schemeClr val="bg1"/>
                </a:solidFill>
                <a:latin typeface="microsoft yahei"/>
              </a:rPr>
              <a:t>Spring Cloud Bus</a:t>
            </a:r>
            <a:r>
              <a:rPr lang="zh-CN" altLang="en-US" sz="1400" dirty="0" smtClean="0">
                <a:solidFill>
                  <a:schemeClr val="bg1"/>
                </a:solidFill>
                <a:latin typeface="microsoft yahei"/>
              </a:rPr>
              <a:t>、</a:t>
            </a:r>
            <a:r>
              <a:rPr lang="en-US" altLang="zh-CN" sz="1400" dirty="0" smtClean="0">
                <a:solidFill>
                  <a:schemeClr val="bg1"/>
                </a:solidFill>
                <a:latin typeface="microsoft yahei"/>
              </a:rPr>
              <a:t>Spring Cloud for Cloud Foundry</a:t>
            </a:r>
            <a:r>
              <a:rPr lang="zh-CN" altLang="en-US" sz="1400" dirty="0" smtClean="0">
                <a:solidFill>
                  <a:schemeClr val="bg1"/>
                </a:solidFill>
                <a:latin typeface="microsoft yahei"/>
              </a:rPr>
              <a:t>、</a:t>
            </a:r>
            <a:r>
              <a:rPr lang="en-US" altLang="zh-CN" sz="1400" dirty="0" smtClean="0">
                <a:solidFill>
                  <a:schemeClr val="bg1"/>
                </a:solidFill>
                <a:latin typeface="microsoft yahei"/>
              </a:rPr>
              <a:t>Spring Cloud Cluster</a:t>
            </a:r>
            <a:r>
              <a:rPr lang="zh-CN" altLang="en-US" sz="1400" dirty="0" smtClean="0">
                <a:solidFill>
                  <a:schemeClr val="bg1"/>
                </a:solidFill>
                <a:latin typeface="microsoft yahei"/>
              </a:rPr>
              <a:t>、</a:t>
            </a:r>
            <a:r>
              <a:rPr lang="en-US" altLang="zh-CN" sz="1400" dirty="0" smtClean="0">
                <a:solidFill>
                  <a:schemeClr val="bg1"/>
                </a:solidFill>
                <a:latin typeface="microsoft yahei"/>
              </a:rPr>
              <a:t>Spring Cloud Consul</a:t>
            </a:r>
            <a:r>
              <a:rPr lang="zh-CN" altLang="en-US" sz="1400" dirty="0" smtClean="0">
                <a:solidFill>
                  <a:schemeClr val="bg1"/>
                </a:solidFill>
                <a:latin typeface="microsoft yahei"/>
              </a:rPr>
              <a:t>、</a:t>
            </a:r>
            <a:r>
              <a:rPr lang="en-US" altLang="zh-CN" sz="1400" dirty="0" smtClean="0">
                <a:solidFill>
                  <a:schemeClr val="bg1"/>
                </a:solidFill>
                <a:latin typeface="microsoft yahei"/>
              </a:rPr>
              <a:t>Spring Cloud Security</a:t>
            </a:r>
            <a:r>
              <a:rPr lang="zh-CN" altLang="en-US" sz="1400" dirty="0" smtClean="0">
                <a:solidFill>
                  <a:schemeClr val="bg1"/>
                </a:solidFill>
                <a:latin typeface="microsoft yahei"/>
              </a:rPr>
              <a:t>、</a:t>
            </a:r>
            <a:r>
              <a:rPr lang="en-US" altLang="zh-CN" sz="1400" dirty="0" smtClean="0">
                <a:solidFill>
                  <a:schemeClr val="bg1"/>
                </a:solidFill>
                <a:latin typeface="microsoft yahei"/>
              </a:rPr>
              <a:t>Spring Cloud Sleuth</a:t>
            </a:r>
            <a:r>
              <a:rPr lang="zh-CN" altLang="en-US" sz="1400" dirty="0" smtClean="0">
                <a:solidFill>
                  <a:schemeClr val="bg1"/>
                </a:solidFill>
                <a:latin typeface="microsoft yahei"/>
              </a:rPr>
              <a:t>、</a:t>
            </a:r>
            <a:r>
              <a:rPr lang="en-US" altLang="zh-CN" sz="1400" dirty="0" smtClean="0">
                <a:solidFill>
                  <a:schemeClr val="bg1"/>
                </a:solidFill>
                <a:latin typeface="microsoft yahei"/>
              </a:rPr>
              <a:t>Spring Cloud Data Flow</a:t>
            </a:r>
            <a:r>
              <a:rPr lang="zh-CN" altLang="en-US" sz="1400" dirty="0" smtClean="0">
                <a:solidFill>
                  <a:schemeClr val="bg1"/>
                </a:solidFill>
                <a:latin typeface="microsoft yahei"/>
              </a:rPr>
              <a:t>、</a:t>
            </a:r>
            <a:r>
              <a:rPr lang="en-US" altLang="zh-CN" sz="1400" dirty="0" smtClean="0">
                <a:solidFill>
                  <a:schemeClr val="bg1"/>
                </a:solidFill>
                <a:latin typeface="microsoft yahei"/>
              </a:rPr>
              <a:t>Spring Cloud Stream</a:t>
            </a:r>
            <a:r>
              <a:rPr lang="zh-CN" altLang="en-US" sz="1400" dirty="0" smtClean="0">
                <a:solidFill>
                  <a:schemeClr val="bg1"/>
                </a:solidFill>
                <a:latin typeface="microsoft yahei"/>
              </a:rPr>
              <a:t>、</a:t>
            </a:r>
            <a:r>
              <a:rPr lang="en-US" altLang="zh-CN" sz="1400" dirty="0" smtClean="0">
                <a:solidFill>
                  <a:schemeClr val="bg1"/>
                </a:solidFill>
                <a:latin typeface="microsoft yahei"/>
              </a:rPr>
              <a:t>Spring Cloud Task</a:t>
            </a:r>
            <a:r>
              <a:rPr lang="zh-CN" altLang="en-US" sz="1400" dirty="0" smtClean="0">
                <a:solidFill>
                  <a:schemeClr val="bg1"/>
                </a:solidFill>
                <a:latin typeface="microsoft yahei"/>
              </a:rPr>
              <a:t>、</a:t>
            </a:r>
            <a:r>
              <a:rPr lang="en-US" altLang="zh-CN" sz="1400" dirty="0" smtClean="0">
                <a:solidFill>
                  <a:schemeClr val="bg1"/>
                </a:solidFill>
                <a:latin typeface="microsoft yahei"/>
              </a:rPr>
              <a:t>Spring Cloud Zookeeper</a:t>
            </a:r>
            <a:r>
              <a:rPr lang="zh-CN" altLang="en-US" sz="1400" dirty="0" smtClean="0">
                <a:solidFill>
                  <a:schemeClr val="bg1"/>
                </a:solidFill>
                <a:latin typeface="microsoft yahei"/>
              </a:rPr>
              <a:t>、</a:t>
            </a:r>
            <a:r>
              <a:rPr lang="en-US" altLang="zh-CN" sz="1400" dirty="0" smtClean="0">
                <a:solidFill>
                  <a:schemeClr val="bg1"/>
                </a:solidFill>
                <a:latin typeface="microsoft yahei"/>
              </a:rPr>
              <a:t>Spring Cloud Connectors</a:t>
            </a:r>
            <a:r>
              <a:rPr lang="zh-CN" altLang="en-US" sz="1400" dirty="0" smtClean="0">
                <a:solidFill>
                  <a:schemeClr val="bg1"/>
                </a:solidFill>
                <a:latin typeface="microsoft yahei"/>
              </a:rPr>
              <a:t>、</a:t>
            </a:r>
            <a:r>
              <a:rPr lang="en-US" altLang="zh-CN" sz="1400" dirty="0" smtClean="0">
                <a:solidFill>
                  <a:schemeClr val="bg1"/>
                </a:solidFill>
                <a:latin typeface="microsoft yahei"/>
              </a:rPr>
              <a:t>Spring Cloud Starters</a:t>
            </a:r>
            <a:r>
              <a:rPr lang="zh-CN" altLang="en-US" sz="1400" dirty="0" smtClean="0">
                <a:solidFill>
                  <a:schemeClr val="bg1"/>
                </a:solidFill>
                <a:latin typeface="microsoft yahei"/>
              </a:rPr>
              <a:t>、</a:t>
            </a:r>
            <a:r>
              <a:rPr lang="en-US" altLang="zh-CN" sz="1400" dirty="0" smtClean="0">
                <a:solidFill>
                  <a:schemeClr val="bg1"/>
                </a:solidFill>
                <a:latin typeface="microsoft yahei"/>
              </a:rPr>
              <a:t>Spring Cloud CLI</a:t>
            </a:r>
            <a:r>
              <a:rPr lang="zh-CN" altLang="en-US" sz="1400" dirty="0" smtClean="0">
                <a:solidFill>
                  <a:schemeClr val="bg1"/>
                </a:solidFill>
                <a:latin typeface="microsoft yahei"/>
              </a:rPr>
              <a:t>，每个小弟身怀独门绝技武功高强</a:t>
            </a:r>
          </a:p>
          <a:p>
            <a:pPr>
              <a:lnSpc>
                <a:spcPct val="150000"/>
              </a:lnSpc>
            </a:pPr>
            <a:endParaRPr lang="zh-CN" altLang="en-US" sz="1400" dirty="0">
              <a:solidFill>
                <a:schemeClr val="bg1"/>
              </a:solidFill>
              <a:latin typeface="微软雅黑" pitchFamily="34" charset="-122"/>
              <a:ea typeface="微软雅黑" pitchFamily="34" charset="-122"/>
            </a:endParaRPr>
          </a:p>
        </p:txBody>
      </p:sp>
      <p:grpSp>
        <p:nvGrpSpPr>
          <p:cNvPr id="63" name="组合 62"/>
          <p:cNvGrpSpPr/>
          <p:nvPr/>
        </p:nvGrpSpPr>
        <p:grpSpPr>
          <a:xfrm>
            <a:off x="2845696" y="-2235050"/>
            <a:ext cx="3396690" cy="3398501"/>
            <a:chOff x="-4798513" y="274911"/>
            <a:chExt cx="6419015" cy="6418848"/>
          </a:xfrm>
          <a:solidFill>
            <a:schemeClr val="tx2">
              <a:lumMod val="60000"/>
              <a:lumOff val="40000"/>
            </a:schemeClr>
          </a:solidFill>
        </p:grpSpPr>
        <p:sp>
          <p:nvSpPr>
            <p:cNvPr id="64" name="椭圆 63"/>
            <p:cNvSpPr/>
            <p:nvPr/>
          </p:nvSpPr>
          <p:spPr>
            <a:xfrm>
              <a:off x="-4798513" y="274911"/>
              <a:ext cx="6419015" cy="6418848"/>
            </a:xfrm>
            <a:prstGeom prst="ellipse">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8" tIns="60948" rIns="121898" bIns="60948" anchor="ctr"/>
            <a:lstStyle/>
            <a:p>
              <a:pPr algn="ctr">
                <a:defRPr/>
              </a:pPr>
              <a:endParaRPr lang="zh-CN" altLang="en-US"/>
            </a:p>
          </p:txBody>
        </p:sp>
        <p:sp>
          <p:nvSpPr>
            <p:cNvPr id="65" name="文本框 2"/>
            <p:cNvSpPr txBox="1">
              <a:spLocks noChangeArrowheads="1"/>
            </p:cNvSpPr>
            <p:nvPr/>
          </p:nvSpPr>
          <p:spPr bwMode="auto">
            <a:xfrm>
              <a:off x="-3574007" y="4972170"/>
              <a:ext cx="4081682" cy="1279223"/>
            </a:xfrm>
            <a:prstGeom prst="rect">
              <a:avLst/>
            </a:prstGeom>
            <a:grpFill/>
            <a:ln w="9525">
              <a:noFill/>
              <a:miter lim="800000"/>
              <a:headEnd/>
              <a:tailEnd/>
            </a:ln>
          </p:spPr>
          <p:txBody>
            <a:bodyPr wrap="square" lIns="121898" tIns="60948" rIns="121898" bIns="60948">
              <a:spAutoFit/>
            </a:bodyPr>
            <a:lstStyle/>
            <a:p>
              <a:pPr algn="ctr"/>
              <a:r>
                <a:rPr lang="zh-CN" altLang="en-US" sz="3600" b="1" dirty="0">
                  <a:solidFill>
                    <a:schemeClr val="bg1"/>
                  </a:solidFill>
                  <a:latin typeface="微软雅黑" pitchFamily="34" charset="-122"/>
                  <a:ea typeface="微软雅黑" pitchFamily="34" charset="-122"/>
                </a:rPr>
                <a:t>前 言</a:t>
              </a:r>
            </a:p>
          </p:txBody>
        </p:sp>
      </p:grpSp>
    </p:spTree>
    <p:extLst>
      <p:ext uri="{BB962C8B-B14F-4D97-AF65-F5344CB8AC3E}">
        <p14:creationId xmlns:p14="http://schemas.microsoft.com/office/powerpoint/2010/main" xmlns="" val="1456637517"/>
      </p:ext>
    </p:extLst>
  </p:cSld>
  <p:clrMapOvr>
    <a:masterClrMapping/>
  </p:clrMapOvr>
  <mc:AlternateContent xmlns:mc="http://schemas.openxmlformats.org/markup-compatibility/2006">
    <mc:Choice xmlns:p14="http://schemas.microsoft.com/office/powerpoint/2010/main" xmlns=""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randombar(horizontal)">
                                      <p:cBhvr>
                                        <p:cTn id="7" dur="500"/>
                                        <p:tgtEl>
                                          <p:spTgt spid="63"/>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49"/>
                                        </p:tgtEl>
                                        <p:attrNameLst>
                                          <p:attrName>style.visibility</p:attrName>
                                        </p:attrNameLst>
                                      </p:cBhvr>
                                      <p:to>
                                        <p:strVal val="visible"/>
                                      </p:to>
                                    </p:set>
                                    <p:animEffect transition="in" filter="slide(fromBottom)">
                                      <p:cBhvr>
                                        <p:cTn id="10"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p:cNvSpPr txBox="1">
            <a:spLocks noChangeArrowheads="1"/>
          </p:cNvSpPr>
          <p:nvPr/>
        </p:nvSpPr>
        <p:spPr bwMode="auto">
          <a:xfrm>
            <a:off x="395536" y="267494"/>
            <a:ext cx="1512168" cy="369308"/>
          </a:xfrm>
          <a:prstGeom prst="rect">
            <a:avLst/>
          </a:prstGeom>
          <a:solidFill>
            <a:schemeClr val="tx2">
              <a:lumMod val="60000"/>
              <a:lumOff val="40000"/>
            </a:schemeClr>
          </a:solidFill>
          <a:ln w="9525">
            <a:noFill/>
            <a:miter lim="800000"/>
            <a:headEnd/>
            <a:tailEnd/>
          </a:ln>
        </p:spPr>
        <p:txBody>
          <a:bodyPr wrap="square" lIns="121898" tIns="60948" rIns="121898" bIns="60948">
            <a:spAutoFit/>
          </a:bodyPr>
          <a:lstStyle/>
          <a:p>
            <a:r>
              <a:rPr lang="zh-CN" altLang="en-US" sz="1600" b="1" dirty="0" smtClean="0">
                <a:solidFill>
                  <a:schemeClr val="bg1"/>
                </a:solidFill>
                <a:latin typeface="微软雅黑" pitchFamily="34" charset="-122"/>
                <a:ea typeface="微软雅黑" pitchFamily="34" charset="-122"/>
              </a:rPr>
              <a:t>雪崩效应：</a:t>
            </a:r>
            <a:endParaRPr lang="zh-CN" altLang="en-US" sz="1600" b="1" dirty="0">
              <a:solidFill>
                <a:schemeClr val="bg1"/>
              </a:solidFill>
              <a:latin typeface="微软雅黑" pitchFamily="34" charset="-122"/>
              <a:ea typeface="微软雅黑" pitchFamily="34" charset="-122"/>
            </a:endParaRPr>
          </a:p>
        </p:txBody>
      </p:sp>
      <p:sp>
        <p:nvSpPr>
          <p:cNvPr id="9" name="TextBox 8"/>
          <p:cNvSpPr txBox="1"/>
          <p:nvPr/>
        </p:nvSpPr>
        <p:spPr>
          <a:xfrm>
            <a:off x="395536" y="843558"/>
            <a:ext cx="2383007" cy="1578124"/>
          </a:xfrm>
          <a:prstGeom prst="rect">
            <a:avLst/>
          </a:prstGeom>
          <a:noFill/>
        </p:spPr>
        <p:txBody>
          <a:bodyPr wrap="square" rtlCol="0">
            <a:spAutoFit/>
          </a:bodyPr>
          <a:lstStyle/>
          <a:p>
            <a:pPr>
              <a:lnSpc>
                <a:spcPct val="130000"/>
              </a:lnSpc>
            </a:pPr>
            <a:r>
              <a:rPr lang="zh-CN" altLang="en-US" sz="750" dirty="0" smtClean="0">
                <a:solidFill>
                  <a:schemeClr val="tx1">
                    <a:lumMod val="75000"/>
                    <a:lumOff val="25000"/>
                  </a:schemeClr>
                </a:solidFill>
                <a:latin typeface="微软雅黑" pitchFamily="34" charset="-122"/>
                <a:ea typeface="微软雅黑" pitchFamily="34" charset="-122"/>
              </a:rPr>
              <a:t>在微服务架构中通常会有多个服务层调用，基础服务的故障可能会导致级联故障，进而造成整个系统不可用的情况，这种现象被称为服务雪崩效应。服务雪崩效应是一种因“服务提供者”的不可用导致“服务消费者”的不可用</a:t>
            </a:r>
            <a:r>
              <a:rPr lang="en-US" altLang="zh-CN" sz="750" dirty="0" smtClean="0">
                <a:solidFill>
                  <a:schemeClr val="tx1">
                    <a:lumMod val="75000"/>
                    <a:lumOff val="25000"/>
                  </a:schemeClr>
                </a:solidFill>
                <a:latin typeface="微软雅黑" pitchFamily="34" charset="-122"/>
                <a:ea typeface="微软雅黑" pitchFamily="34" charset="-122"/>
              </a:rPr>
              <a:t>,</a:t>
            </a:r>
            <a:r>
              <a:rPr lang="zh-CN" altLang="en-US" sz="750" dirty="0" smtClean="0">
                <a:solidFill>
                  <a:schemeClr val="tx1">
                    <a:lumMod val="75000"/>
                    <a:lumOff val="25000"/>
                  </a:schemeClr>
                </a:solidFill>
                <a:latin typeface="微软雅黑" pitchFamily="34" charset="-122"/>
                <a:ea typeface="微软雅黑" pitchFamily="34" charset="-122"/>
              </a:rPr>
              <a:t>并将不可用逐渐放大的过程。</a:t>
            </a:r>
          </a:p>
          <a:p>
            <a:pPr>
              <a:lnSpc>
                <a:spcPct val="130000"/>
              </a:lnSpc>
            </a:pPr>
            <a:endParaRPr lang="zh-CN" altLang="en-US" sz="750" dirty="0" smtClean="0">
              <a:solidFill>
                <a:schemeClr val="tx1">
                  <a:lumMod val="75000"/>
                  <a:lumOff val="25000"/>
                </a:schemeClr>
              </a:solidFill>
              <a:latin typeface="微软雅黑" pitchFamily="34" charset="-122"/>
              <a:ea typeface="微软雅黑" pitchFamily="34" charset="-122"/>
            </a:endParaRPr>
          </a:p>
          <a:p>
            <a:pPr>
              <a:lnSpc>
                <a:spcPct val="130000"/>
              </a:lnSpc>
            </a:pPr>
            <a:r>
              <a:rPr lang="zh-CN" altLang="en-US" sz="750" dirty="0" smtClean="0">
                <a:solidFill>
                  <a:schemeClr val="tx1">
                    <a:lumMod val="75000"/>
                    <a:lumOff val="25000"/>
                  </a:schemeClr>
                </a:solidFill>
                <a:latin typeface="微软雅黑" pitchFamily="34" charset="-122"/>
                <a:ea typeface="微软雅黑" pitchFamily="34" charset="-122"/>
              </a:rPr>
              <a:t>如果下图所示：</a:t>
            </a:r>
            <a:r>
              <a:rPr lang="en-US" altLang="zh-CN" sz="750" dirty="0" smtClean="0">
                <a:solidFill>
                  <a:schemeClr val="tx1">
                    <a:lumMod val="75000"/>
                    <a:lumOff val="25000"/>
                  </a:schemeClr>
                </a:solidFill>
                <a:latin typeface="微软雅黑" pitchFamily="34" charset="-122"/>
                <a:ea typeface="微软雅黑" pitchFamily="34" charset="-122"/>
              </a:rPr>
              <a:t>A</a:t>
            </a:r>
            <a:r>
              <a:rPr lang="zh-CN" altLang="en-US" sz="750" dirty="0" smtClean="0">
                <a:solidFill>
                  <a:schemeClr val="tx1">
                    <a:lumMod val="75000"/>
                    <a:lumOff val="25000"/>
                  </a:schemeClr>
                </a:solidFill>
                <a:latin typeface="微软雅黑" pitchFamily="34" charset="-122"/>
                <a:ea typeface="微软雅黑" pitchFamily="34" charset="-122"/>
              </a:rPr>
              <a:t>作为服务提供者，</a:t>
            </a:r>
            <a:r>
              <a:rPr lang="en-US" altLang="zh-CN" sz="750" dirty="0" smtClean="0">
                <a:solidFill>
                  <a:schemeClr val="tx1">
                    <a:lumMod val="75000"/>
                    <a:lumOff val="25000"/>
                  </a:schemeClr>
                </a:solidFill>
                <a:latin typeface="微软雅黑" pitchFamily="34" charset="-122"/>
                <a:ea typeface="微软雅黑" pitchFamily="34" charset="-122"/>
              </a:rPr>
              <a:t>B</a:t>
            </a:r>
            <a:r>
              <a:rPr lang="zh-CN" altLang="en-US" sz="750" dirty="0" smtClean="0">
                <a:solidFill>
                  <a:schemeClr val="tx1">
                    <a:lumMod val="75000"/>
                    <a:lumOff val="25000"/>
                  </a:schemeClr>
                </a:solidFill>
                <a:latin typeface="微软雅黑" pitchFamily="34" charset="-122"/>
                <a:ea typeface="微软雅黑" pitchFamily="34" charset="-122"/>
              </a:rPr>
              <a:t>为</a:t>
            </a:r>
            <a:r>
              <a:rPr lang="en-US" altLang="zh-CN" sz="750" dirty="0" smtClean="0">
                <a:solidFill>
                  <a:schemeClr val="tx1">
                    <a:lumMod val="75000"/>
                    <a:lumOff val="25000"/>
                  </a:schemeClr>
                </a:solidFill>
                <a:latin typeface="微软雅黑" pitchFamily="34" charset="-122"/>
                <a:ea typeface="微软雅黑" pitchFamily="34" charset="-122"/>
              </a:rPr>
              <a:t>A</a:t>
            </a:r>
            <a:r>
              <a:rPr lang="zh-CN" altLang="en-US" sz="750" dirty="0" smtClean="0">
                <a:solidFill>
                  <a:schemeClr val="tx1">
                    <a:lumMod val="75000"/>
                    <a:lumOff val="25000"/>
                  </a:schemeClr>
                </a:solidFill>
                <a:latin typeface="微软雅黑" pitchFamily="34" charset="-122"/>
                <a:ea typeface="微软雅黑" pitchFamily="34" charset="-122"/>
              </a:rPr>
              <a:t>的服务消费者，</a:t>
            </a:r>
            <a:r>
              <a:rPr lang="en-US" altLang="zh-CN" sz="750" dirty="0" smtClean="0">
                <a:solidFill>
                  <a:schemeClr val="tx1">
                    <a:lumMod val="75000"/>
                    <a:lumOff val="25000"/>
                  </a:schemeClr>
                </a:solidFill>
                <a:latin typeface="微软雅黑" pitchFamily="34" charset="-122"/>
                <a:ea typeface="微软雅黑" pitchFamily="34" charset="-122"/>
              </a:rPr>
              <a:t>C</a:t>
            </a:r>
            <a:r>
              <a:rPr lang="zh-CN" altLang="en-US" sz="750" dirty="0" smtClean="0">
                <a:solidFill>
                  <a:schemeClr val="tx1">
                    <a:lumMod val="75000"/>
                    <a:lumOff val="25000"/>
                  </a:schemeClr>
                </a:solidFill>
                <a:latin typeface="微软雅黑" pitchFamily="34" charset="-122"/>
                <a:ea typeface="微软雅黑" pitchFamily="34" charset="-122"/>
              </a:rPr>
              <a:t>和</a:t>
            </a:r>
            <a:r>
              <a:rPr lang="en-US" altLang="zh-CN" sz="750" dirty="0" smtClean="0">
                <a:solidFill>
                  <a:schemeClr val="tx1">
                    <a:lumMod val="75000"/>
                    <a:lumOff val="25000"/>
                  </a:schemeClr>
                </a:solidFill>
                <a:latin typeface="微软雅黑" pitchFamily="34" charset="-122"/>
                <a:ea typeface="微软雅黑" pitchFamily="34" charset="-122"/>
              </a:rPr>
              <a:t>D</a:t>
            </a:r>
            <a:r>
              <a:rPr lang="zh-CN" altLang="en-US" sz="750" dirty="0" smtClean="0">
                <a:solidFill>
                  <a:schemeClr val="tx1">
                    <a:lumMod val="75000"/>
                    <a:lumOff val="25000"/>
                  </a:schemeClr>
                </a:solidFill>
                <a:latin typeface="微软雅黑" pitchFamily="34" charset="-122"/>
                <a:ea typeface="微软雅黑" pitchFamily="34" charset="-122"/>
              </a:rPr>
              <a:t>是</a:t>
            </a:r>
            <a:r>
              <a:rPr lang="en-US" altLang="zh-CN" sz="750" dirty="0" smtClean="0">
                <a:solidFill>
                  <a:schemeClr val="tx1">
                    <a:lumMod val="75000"/>
                    <a:lumOff val="25000"/>
                  </a:schemeClr>
                </a:solidFill>
                <a:latin typeface="微软雅黑" pitchFamily="34" charset="-122"/>
                <a:ea typeface="微软雅黑" pitchFamily="34" charset="-122"/>
              </a:rPr>
              <a:t>B</a:t>
            </a:r>
            <a:r>
              <a:rPr lang="zh-CN" altLang="en-US" sz="750" dirty="0" smtClean="0">
                <a:solidFill>
                  <a:schemeClr val="tx1">
                    <a:lumMod val="75000"/>
                    <a:lumOff val="25000"/>
                  </a:schemeClr>
                </a:solidFill>
                <a:latin typeface="微软雅黑" pitchFamily="34" charset="-122"/>
                <a:ea typeface="微软雅黑" pitchFamily="34" charset="-122"/>
              </a:rPr>
              <a:t>的服务消费者。</a:t>
            </a:r>
            <a:r>
              <a:rPr lang="en-US" altLang="zh-CN" sz="750" dirty="0" smtClean="0">
                <a:solidFill>
                  <a:schemeClr val="tx1">
                    <a:lumMod val="75000"/>
                    <a:lumOff val="25000"/>
                  </a:schemeClr>
                </a:solidFill>
                <a:latin typeface="微软雅黑" pitchFamily="34" charset="-122"/>
                <a:ea typeface="微软雅黑" pitchFamily="34" charset="-122"/>
              </a:rPr>
              <a:t>A</a:t>
            </a:r>
            <a:r>
              <a:rPr lang="zh-CN" altLang="en-US" sz="750" dirty="0" smtClean="0">
                <a:solidFill>
                  <a:schemeClr val="tx1">
                    <a:lumMod val="75000"/>
                    <a:lumOff val="25000"/>
                  </a:schemeClr>
                </a:solidFill>
                <a:latin typeface="微软雅黑" pitchFamily="34" charset="-122"/>
                <a:ea typeface="微软雅黑" pitchFamily="34" charset="-122"/>
              </a:rPr>
              <a:t>不可用引起了</a:t>
            </a:r>
            <a:r>
              <a:rPr lang="en-US" altLang="zh-CN" sz="750" dirty="0" smtClean="0">
                <a:solidFill>
                  <a:schemeClr val="tx1">
                    <a:lumMod val="75000"/>
                    <a:lumOff val="25000"/>
                  </a:schemeClr>
                </a:solidFill>
                <a:latin typeface="微软雅黑" pitchFamily="34" charset="-122"/>
                <a:ea typeface="微软雅黑" pitchFamily="34" charset="-122"/>
              </a:rPr>
              <a:t>B</a:t>
            </a:r>
            <a:r>
              <a:rPr lang="zh-CN" altLang="en-US" sz="750" dirty="0" smtClean="0">
                <a:solidFill>
                  <a:schemeClr val="tx1">
                    <a:lumMod val="75000"/>
                    <a:lumOff val="25000"/>
                  </a:schemeClr>
                </a:solidFill>
                <a:latin typeface="微软雅黑" pitchFamily="34" charset="-122"/>
                <a:ea typeface="微软雅黑" pitchFamily="34" charset="-122"/>
              </a:rPr>
              <a:t>的不可用，并将不可用像滚雪球一样放大到</a:t>
            </a:r>
            <a:r>
              <a:rPr lang="en-US" altLang="zh-CN" sz="750" dirty="0" smtClean="0">
                <a:solidFill>
                  <a:schemeClr val="tx1">
                    <a:lumMod val="75000"/>
                    <a:lumOff val="25000"/>
                  </a:schemeClr>
                </a:solidFill>
                <a:latin typeface="微软雅黑" pitchFamily="34" charset="-122"/>
                <a:ea typeface="微软雅黑" pitchFamily="34" charset="-122"/>
              </a:rPr>
              <a:t>C</a:t>
            </a:r>
            <a:r>
              <a:rPr lang="zh-CN" altLang="en-US" sz="750" dirty="0" smtClean="0">
                <a:solidFill>
                  <a:schemeClr val="tx1">
                    <a:lumMod val="75000"/>
                    <a:lumOff val="25000"/>
                  </a:schemeClr>
                </a:solidFill>
                <a:latin typeface="微软雅黑" pitchFamily="34" charset="-122"/>
                <a:ea typeface="微软雅黑" pitchFamily="34" charset="-122"/>
              </a:rPr>
              <a:t>和</a:t>
            </a:r>
            <a:r>
              <a:rPr lang="en-US" altLang="zh-CN" sz="750" dirty="0" smtClean="0">
                <a:solidFill>
                  <a:schemeClr val="tx1">
                    <a:lumMod val="75000"/>
                    <a:lumOff val="25000"/>
                  </a:schemeClr>
                </a:solidFill>
                <a:latin typeface="微软雅黑" pitchFamily="34" charset="-122"/>
                <a:ea typeface="微软雅黑" pitchFamily="34" charset="-122"/>
              </a:rPr>
              <a:t>D</a:t>
            </a:r>
            <a:r>
              <a:rPr lang="zh-CN" altLang="en-US" sz="750" dirty="0" smtClean="0">
                <a:solidFill>
                  <a:schemeClr val="tx1">
                    <a:lumMod val="75000"/>
                    <a:lumOff val="25000"/>
                  </a:schemeClr>
                </a:solidFill>
                <a:latin typeface="微软雅黑" pitchFamily="34" charset="-122"/>
                <a:ea typeface="微软雅黑" pitchFamily="34" charset="-122"/>
              </a:rPr>
              <a:t>时，雪崩效应就形成了。</a:t>
            </a:r>
            <a:endParaRPr lang="zh-CN" altLang="en-US" sz="750" dirty="0">
              <a:solidFill>
                <a:schemeClr val="tx1">
                  <a:lumMod val="75000"/>
                  <a:lumOff val="25000"/>
                </a:schemeClr>
              </a:solidFill>
              <a:latin typeface="微软雅黑" pitchFamily="34" charset="-122"/>
              <a:ea typeface="微软雅黑" pitchFamily="34" charset="-122"/>
            </a:endParaRPr>
          </a:p>
        </p:txBody>
      </p:sp>
      <p:pic>
        <p:nvPicPr>
          <p:cNvPr id="11" name="图片 10" descr="hystrix-1.png"/>
          <p:cNvPicPr>
            <a:picLocks noChangeAspect="1"/>
          </p:cNvPicPr>
          <p:nvPr/>
        </p:nvPicPr>
        <p:blipFill>
          <a:blip r:embed="rId2"/>
          <a:stretch>
            <a:fillRect/>
          </a:stretch>
        </p:blipFill>
        <p:spPr>
          <a:xfrm>
            <a:off x="3275856" y="195486"/>
            <a:ext cx="5543550" cy="48291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p:tgtEl>
                                          <p:spTgt spid="9"/>
                                        </p:tgtEl>
                                        <p:attrNameLst>
                                          <p:attrName>ppt_x</p:attrName>
                                        </p:attrNameLst>
                                      </p:cBhvr>
                                      <p:tavLst>
                                        <p:tav tm="0">
                                          <p:val>
                                            <p:strVal val="#ppt_x-#ppt_w*1.125000"/>
                                          </p:val>
                                        </p:tav>
                                        <p:tav tm="100000">
                                          <p:val>
                                            <p:strVal val="#ppt_x"/>
                                          </p:val>
                                        </p:tav>
                                      </p:tavLst>
                                    </p:anim>
                                    <p:animEffect transition="in" filter="wipe(right)">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linds(horizontal)">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p:cNvSpPr txBox="1">
            <a:spLocks noChangeArrowheads="1"/>
          </p:cNvSpPr>
          <p:nvPr/>
        </p:nvSpPr>
        <p:spPr bwMode="auto">
          <a:xfrm>
            <a:off x="395536" y="267494"/>
            <a:ext cx="2736304" cy="369308"/>
          </a:xfrm>
          <a:prstGeom prst="rect">
            <a:avLst/>
          </a:prstGeom>
          <a:solidFill>
            <a:schemeClr val="tx2">
              <a:lumMod val="60000"/>
              <a:lumOff val="40000"/>
            </a:schemeClr>
          </a:solidFill>
          <a:ln w="9525">
            <a:noFill/>
            <a:miter lim="800000"/>
            <a:headEnd/>
            <a:tailEnd/>
          </a:ln>
        </p:spPr>
        <p:txBody>
          <a:bodyPr wrap="square" lIns="121898" tIns="60948" rIns="121898" bIns="60948">
            <a:spAutoFit/>
          </a:bodyPr>
          <a:lstStyle/>
          <a:p>
            <a:r>
              <a:rPr lang="zh-CN" altLang="en-US" sz="1600" b="1" dirty="0" smtClean="0">
                <a:solidFill>
                  <a:schemeClr val="bg1"/>
                </a:solidFill>
                <a:latin typeface="微软雅黑" pitchFamily="34" charset="-122"/>
                <a:ea typeface="微软雅黑" pitchFamily="34" charset="-122"/>
              </a:rPr>
              <a:t>熔断器</a:t>
            </a:r>
            <a:r>
              <a:rPr lang="en-US" altLang="zh-CN" sz="1600" b="1" dirty="0" smtClean="0">
                <a:solidFill>
                  <a:schemeClr val="bg1"/>
                </a:solidFill>
                <a:latin typeface="微软雅黑" pitchFamily="34" charset="-122"/>
                <a:ea typeface="微软雅黑" pitchFamily="34" charset="-122"/>
              </a:rPr>
              <a:t>(CircuitBreaker)</a:t>
            </a:r>
            <a:r>
              <a:rPr lang="zh-CN" altLang="en-US" sz="1600" b="1" dirty="0" smtClean="0">
                <a:solidFill>
                  <a:schemeClr val="bg1"/>
                </a:solidFill>
                <a:latin typeface="微软雅黑" pitchFamily="34" charset="-122"/>
                <a:ea typeface="微软雅黑" pitchFamily="34" charset="-122"/>
              </a:rPr>
              <a:t>：</a:t>
            </a:r>
            <a:endParaRPr lang="zh-CN" altLang="en-US" sz="1600" b="1" dirty="0">
              <a:solidFill>
                <a:schemeClr val="bg1"/>
              </a:solidFill>
              <a:latin typeface="微软雅黑" pitchFamily="34" charset="-122"/>
              <a:ea typeface="微软雅黑" pitchFamily="34" charset="-122"/>
            </a:endParaRPr>
          </a:p>
        </p:txBody>
      </p:sp>
      <p:sp>
        <p:nvSpPr>
          <p:cNvPr id="9" name="TextBox 8"/>
          <p:cNvSpPr txBox="1"/>
          <p:nvPr/>
        </p:nvSpPr>
        <p:spPr>
          <a:xfrm>
            <a:off x="395536" y="843558"/>
            <a:ext cx="2383007" cy="2192908"/>
          </a:xfrm>
          <a:prstGeom prst="rect">
            <a:avLst/>
          </a:prstGeom>
          <a:noFill/>
        </p:spPr>
        <p:txBody>
          <a:bodyPr wrap="square" rtlCol="0">
            <a:spAutoFit/>
          </a:bodyPr>
          <a:lstStyle/>
          <a:p>
            <a:pPr>
              <a:lnSpc>
                <a:spcPct val="130000"/>
              </a:lnSpc>
            </a:pPr>
            <a:r>
              <a:rPr lang="zh-CN" altLang="en-US" sz="750" dirty="0" smtClean="0">
                <a:solidFill>
                  <a:schemeClr val="tx1">
                    <a:lumMod val="75000"/>
                    <a:lumOff val="25000"/>
                  </a:schemeClr>
                </a:solidFill>
                <a:latin typeface="微软雅黑" pitchFamily="34" charset="-122"/>
                <a:ea typeface="微软雅黑" pitchFamily="34" charset="-122"/>
              </a:rPr>
              <a:t>熔断器的原理很简单，如同电力过载保护器。它可以实现快速失败，如果它在一段时间内侦测到许多类似的错误，会强迫其以后的多个调用快速失败，不再访问远程服务器，从而防止应用程序不断地尝试执行可能会失败的操作，使得应用程序继续执行而不用等待修正错误，或者浪费</a:t>
            </a:r>
            <a:r>
              <a:rPr lang="en-US" altLang="zh-CN" sz="750" dirty="0" smtClean="0">
                <a:solidFill>
                  <a:schemeClr val="tx1">
                    <a:lumMod val="75000"/>
                    <a:lumOff val="25000"/>
                  </a:schemeClr>
                </a:solidFill>
                <a:latin typeface="微软雅黑" pitchFamily="34" charset="-122"/>
                <a:ea typeface="微软雅黑" pitchFamily="34" charset="-122"/>
              </a:rPr>
              <a:t>CPU</a:t>
            </a:r>
            <a:r>
              <a:rPr lang="zh-CN" altLang="en-US" sz="750" dirty="0" smtClean="0">
                <a:solidFill>
                  <a:schemeClr val="tx1">
                    <a:lumMod val="75000"/>
                    <a:lumOff val="25000"/>
                  </a:schemeClr>
                </a:solidFill>
                <a:latin typeface="微软雅黑" pitchFamily="34" charset="-122"/>
                <a:ea typeface="微软雅黑" pitchFamily="34" charset="-122"/>
              </a:rPr>
              <a:t>时间去等到长时间的超时产生。熔断器也可以使应用程序能够诊断错误是否已经修正，如果已经修正，应用程序会再次尝试调用操作。</a:t>
            </a:r>
          </a:p>
          <a:p>
            <a:pPr>
              <a:lnSpc>
                <a:spcPct val="130000"/>
              </a:lnSpc>
            </a:pPr>
            <a:endParaRPr lang="zh-CN" altLang="en-US" sz="750" dirty="0" smtClean="0">
              <a:solidFill>
                <a:schemeClr val="tx1">
                  <a:lumMod val="75000"/>
                  <a:lumOff val="25000"/>
                </a:schemeClr>
              </a:solidFill>
              <a:latin typeface="微软雅黑" pitchFamily="34" charset="-122"/>
              <a:ea typeface="微软雅黑" pitchFamily="34" charset="-122"/>
            </a:endParaRPr>
          </a:p>
          <a:p>
            <a:pPr>
              <a:lnSpc>
                <a:spcPct val="130000"/>
              </a:lnSpc>
            </a:pPr>
            <a:r>
              <a:rPr lang="zh-CN" altLang="en-US" sz="750" dirty="0" smtClean="0">
                <a:solidFill>
                  <a:schemeClr val="tx1">
                    <a:lumMod val="75000"/>
                    <a:lumOff val="25000"/>
                  </a:schemeClr>
                </a:solidFill>
                <a:latin typeface="微软雅黑" pitchFamily="34" charset="-122"/>
                <a:ea typeface="微软雅黑" pitchFamily="34" charset="-122"/>
              </a:rPr>
              <a:t>熔断器模式就像是那些容易导致错误的操作的一种代理。这种代理能够记录最近调用发生错误的次数，然后决定使用允许操作继续，或者立即返回错误。</a:t>
            </a:r>
            <a:endParaRPr lang="en-US" altLang="zh-CN" sz="750" dirty="0" smtClean="0">
              <a:solidFill>
                <a:schemeClr val="tx1">
                  <a:lumMod val="75000"/>
                  <a:lumOff val="25000"/>
                </a:schemeClr>
              </a:solidFill>
              <a:latin typeface="微软雅黑" pitchFamily="34" charset="-122"/>
              <a:ea typeface="微软雅黑" pitchFamily="34" charset="-122"/>
            </a:endParaRPr>
          </a:p>
          <a:p>
            <a:pPr>
              <a:lnSpc>
                <a:spcPct val="130000"/>
              </a:lnSpc>
            </a:pPr>
            <a:endParaRPr lang="en-US" altLang="zh-CN" sz="750" dirty="0" smtClean="0">
              <a:solidFill>
                <a:schemeClr val="tx1">
                  <a:lumMod val="75000"/>
                  <a:lumOff val="25000"/>
                </a:schemeClr>
              </a:solidFill>
              <a:latin typeface="微软雅黑" pitchFamily="34" charset="-122"/>
              <a:ea typeface="微软雅黑" pitchFamily="34" charset="-122"/>
            </a:endParaRPr>
          </a:p>
          <a:p>
            <a:pPr>
              <a:lnSpc>
                <a:spcPct val="130000"/>
              </a:lnSpc>
            </a:pPr>
            <a:r>
              <a:rPr lang="zh-CN" altLang="en-US" sz="750" dirty="0" smtClean="0">
                <a:solidFill>
                  <a:srgbClr val="FF0000"/>
                </a:solidFill>
                <a:latin typeface="微软雅黑" pitchFamily="34" charset="-122"/>
                <a:ea typeface="微软雅黑" pitchFamily="34" charset="-122"/>
              </a:rPr>
              <a:t>阈值：缺省是</a:t>
            </a:r>
            <a:r>
              <a:rPr lang="en-US" altLang="zh-CN" sz="750" dirty="0" smtClean="0">
                <a:solidFill>
                  <a:srgbClr val="FF0000"/>
                </a:solidFill>
                <a:latin typeface="微软雅黑" pitchFamily="34" charset="-122"/>
                <a:ea typeface="微软雅黑" pitchFamily="34" charset="-122"/>
              </a:rPr>
              <a:t>5</a:t>
            </a:r>
            <a:r>
              <a:rPr lang="zh-CN" altLang="en-US" sz="750" dirty="0" smtClean="0">
                <a:solidFill>
                  <a:srgbClr val="FF0000"/>
                </a:solidFill>
                <a:latin typeface="微软雅黑" pitchFamily="34" charset="-122"/>
                <a:ea typeface="微软雅黑" pitchFamily="34" charset="-122"/>
              </a:rPr>
              <a:t>秒内</a:t>
            </a:r>
            <a:r>
              <a:rPr lang="en-US" altLang="zh-CN" sz="750" dirty="0" smtClean="0">
                <a:solidFill>
                  <a:srgbClr val="FF0000"/>
                </a:solidFill>
                <a:latin typeface="微软雅黑" pitchFamily="34" charset="-122"/>
                <a:ea typeface="微软雅黑" pitchFamily="34" charset="-122"/>
              </a:rPr>
              <a:t>20</a:t>
            </a:r>
            <a:r>
              <a:rPr lang="zh-CN" altLang="en-US" sz="750" dirty="0" smtClean="0">
                <a:solidFill>
                  <a:srgbClr val="FF0000"/>
                </a:solidFill>
                <a:latin typeface="微软雅黑" pitchFamily="34" charset="-122"/>
                <a:ea typeface="微软雅黑" pitchFamily="34" charset="-122"/>
              </a:rPr>
              <a:t>次调用失败</a:t>
            </a:r>
            <a:endParaRPr lang="en-US" altLang="zh-CN" sz="750" dirty="0" smtClean="0">
              <a:solidFill>
                <a:srgbClr val="FF0000"/>
              </a:solidFill>
              <a:latin typeface="微软雅黑" pitchFamily="34" charset="-122"/>
              <a:ea typeface="微软雅黑" pitchFamily="34" charset="-122"/>
            </a:endParaRPr>
          </a:p>
        </p:txBody>
      </p:sp>
      <p:pic>
        <p:nvPicPr>
          <p:cNvPr id="5" name="图片 4" descr="hystrix-2.png"/>
          <p:cNvPicPr>
            <a:picLocks noChangeAspect="1"/>
          </p:cNvPicPr>
          <p:nvPr/>
        </p:nvPicPr>
        <p:blipFill>
          <a:blip r:embed="rId2"/>
          <a:stretch>
            <a:fillRect/>
          </a:stretch>
        </p:blipFill>
        <p:spPr>
          <a:xfrm>
            <a:off x="3203848" y="915566"/>
            <a:ext cx="5400502" cy="318730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p:tgtEl>
                                          <p:spTgt spid="9"/>
                                        </p:tgtEl>
                                        <p:attrNameLst>
                                          <p:attrName>ppt_x</p:attrName>
                                        </p:attrNameLst>
                                      </p:cBhvr>
                                      <p:tavLst>
                                        <p:tav tm="0">
                                          <p:val>
                                            <p:strVal val="#ppt_x-#ppt_w*1.125000"/>
                                          </p:val>
                                        </p:tav>
                                        <p:tav tm="100000">
                                          <p:val>
                                            <p:strVal val="#ppt_x"/>
                                          </p:val>
                                        </p:tav>
                                      </p:tavLst>
                                    </p:anim>
                                    <p:animEffect transition="in" filter="wipe(right)">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linds(horizontal)">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67544" y="1131590"/>
            <a:ext cx="1512168" cy="242374"/>
          </a:xfrm>
          <a:prstGeom prst="rect">
            <a:avLst/>
          </a:prstGeom>
          <a:noFill/>
        </p:spPr>
        <p:txBody>
          <a:bodyPr wrap="square" tIns="0" bIns="0" rtlCol="0" anchor="t">
            <a:spAutoFit/>
          </a:bodyPr>
          <a:lstStyle/>
          <a:p>
            <a:pPr>
              <a:lnSpc>
                <a:spcPct val="150000"/>
              </a:lnSpc>
            </a:pPr>
            <a:r>
              <a:rPr lang="en-US" altLang="zh-CN" sz="1050" dirty="0" smtClean="0">
                <a:solidFill>
                  <a:schemeClr val="tx1">
                    <a:lumMod val="75000"/>
                    <a:lumOff val="25000"/>
                  </a:schemeClr>
                </a:solidFill>
                <a:latin typeface="微软雅黑" pitchFamily="34" charset="-122"/>
                <a:ea typeface="微软雅黑" pitchFamily="34" charset="-122"/>
                <a:cs typeface="华文黑体" pitchFamily="2" charset="-122"/>
              </a:rPr>
              <a:t>1</a:t>
            </a:r>
            <a:r>
              <a:rPr lang="zh-CN" altLang="en-US" sz="1050" dirty="0" smtClean="0">
                <a:solidFill>
                  <a:schemeClr val="tx1">
                    <a:lumMod val="75000"/>
                    <a:lumOff val="25000"/>
                  </a:schemeClr>
                </a:solidFill>
                <a:latin typeface="微软雅黑" pitchFamily="34" charset="-122"/>
                <a:ea typeface="微软雅黑" pitchFamily="34" charset="-122"/>
                <a:cs typeface="华文黑体" pitchFamily="2" charset="-122"/>
              </a:rPr>
              <a:t>、配置文件</a:t>
            </a:r>
            <a:endParaRPr lang="zh-CN" altLang="en-US" sz="1050" dirty="0">
              <a:solidFill>
                <a:schemeClr val="tx1">
                  <a:lumMod val="75000"/>
                  <a:lumOff val="25000"/>
                </a:schemeClr>
              </a:solidFill>
              <a:latin typeface="微软雅黑" pitchFamily="34" charset="-122"/>
              <a:ea typeface="微软雅黑" pitchFamily="34" charset="-122"/>
              <a:cs typeface="华文黑体" pitchFamily="2" charset="-122"/>
            </a:endParaRPr>
          </a:p>
        </p:txBody>
      </p:sp>
      <p:sp>
        <p:nvSpPr>
          <p:cNvPr id="10" name="TextBox 9"/>
          <p:cNvSpPr txBox="1"/>
          <p:nvPr/>
        </p:nvSpPr>
        <p:spPr>
          <a:xfrm>
            <a:off x="467544" y="1707654"/>
            <a:ext cx="1512168" cy="242374"/>
          </a:xfrm>
          <a:prstGeom prst="rect">
            <a:avLst/>
          </a:prstGeom>
          <a:noFill/>
        </p:spPr>
        <p:txBody>
          <a:bodyPr wrap="square" tIns="0" bIns="0" rtlCol="0" anchor="t">
            <a:spAutoFit/>
          </a:bodyPr>
          <a:lstStyle/>
          <a:p>
            <a:pPr>
              <a:lnSpc>
                <a:spcPct val="150000"/>
              </a:lnSpc>
            </a:pPr>
            <a:r>
              <a:rPr lang="en-US" altLang="zh-CN" sz="1050" dirty="0" smtClean="0">
                <a:solidFill>
                  <a:schemeClr val="tx1">
                    <a:lumMod val="75000"/>
                    <a:lumOff val="25000"/>
                  </a:schemeClr>
                </a:solidFill>
                <a:latin typeface="微软雅黑" pitchFamily="34" charset="-122"/>
                <a:ea typeface="微软雅黑" pitchFamily="34" charset="-122"/>
                <a:cs typeface="华文黑体" pitchFamily="2" charset="-122"/>
              </a:rPr>
              <a:t>2</a:t>
            </a:r>
            <a:r>
              <a:rPr lang="zh-CN" altLang="en-US" sz="1050" dirty="0" smtClean="0">
                <a:solidFill>
                  <a:schemeClr val="tx1">
                    <a:lumMod val="75000"/>
                    <a:lumOff val="25000"/>
                  </a:schemeClr>
                </a:solidFill>
                <a:latin typeface="微软雅黑" pitchFamily="34" charset="-122"/>
                <a:ea typeface="微软雅黑" pitchFamily="34" charset="-122"/>
                <a:cs typeface="华文黑体" pitchFamily="2" charset="-122"/>
              </a:rPr>
              <a:t>、创建回调类</a:t>
            </a:r>
            <a:endParaRPr lang="zh-CN" altLang="en-US" sz="1050" dirty="0">
              <a:solidFill>
                <a:schemeClr val="tx1">
                  <a:lumMod val="75000"/>
                  <a:lumOff val="25000"/>
                </a:schemeClr>
              </a:solidFill>
              <a:latin typeface="微软雅黑" pitchFamily="34" charset="-122"/>
              <a:ea typeface="微软雅黑" pitchFamily="34" charset="-122"/>
              <a:cs typeface="华文黑体" pitchFamily="2" charset="-122"/>
            </a:endParaRPr>
          </a:p>
        </p:txBody>
      </p:sp>
      <p:sp>
        <p:nvSpPr>
          <p:cNvPr id="8" name="TextBox 7"/>
          <p:cNvSpPr txBox="1"/>
          <p:nvPr/>
        </p:nvSpPr>
        <p:spPr>
          <a:xfrm>
            <a:off x="467544" y="699542"/>
            <a:ext cx="1800200" cy="207749"/>
          </a:xfrm>
          <a:prstGeom prst="rect">
            <a:avLst/>
          </a:prstGeom>
          <a:noFill/>
        </p:spPr>
        <p:txBody>
          <a:bodyPr wrap="square" rtlCol="0">
            <a:spAutoFit/>
          </a:bodyPr>
          <a:lstStyle/>
          <a:p>
            <a:r>
              <a:rPr lang="zh-CN" altLang="en-US" sz="750" dirty="0" smtClean="0">
                <a:solidFill>
                  <a:schemeClr val="tx1">
                    <a:lumMod val="65000"/>
                    <a:lumOff val="35000"/>
                  </a:schemeClr>
                </a:solidFill>
                <a:latin typeface="微软雅黑" pitchFamily="34" charset="-122"/>
                <a:ea typeface="微软雅黑" pitchFamily="34" charset="-122"/>
              </a:rPr>
              <a:t>熔断只是作用在服务调用这一端</a:t>
            </a:r>
            <a:endParaRPr lang="zh-CN" altLang="en-US" sz="750" dirty="0">
              <a:solidFill>
                <a:schemeClr val="tx1">
                  <a:lumMod val="65000"/>
                  <a:lumOff val="35000"/>
                </a:schemeClr>
              </a:solidFill>
              <a:latin typeface="微软雅黑" pitchFamily="34" charset="-122"/>
              <a:ea typeface="微软雅黑" pitchFamily="34" charset="-122"/>
            </a:endParaRPr>
          </a:p>
        </p:txBody>
      </p:sp>
      <p:pic>
        <p:nvPicPr>
          <p:cNvPr id="9218" name="Picture 2"/>
          <p:cNvPicPr>
            <a:picLocks noChangeAspect="1" noChangeArrowheads="1"/>
          </p:cNvPicPr>
          <p:nvPr/>
        </p:nvPicPr>
        <p:blipFill>
          <a:blip r:embed="rId2"/>
          <a:srcRect/>
          <a:stretch>
            <a:fillRect/>
          </a:stretch>
        </p:blipFill>
        <p:spPr bwMode="auto">
          <a:xfrm>
            <a:off x="1907704" y="1203598"/>
            <a:ext cx="4400550" cy="276225"/>
          </a:xfrm>
          <a:prstGeom prst="rect">
            <a:avLst/>
          </a:prstGeom>
          <a:noFill/>
          <a:ln w="9525">
            <a:noFill/>
            <a:miter lim="800000"/>
            <a:headEnd/>
            <a:tailEnd/>
          </a:ln>
        </p:spPr>
      </p:pic>
      <p:pic>
        <p:nvPicPr>
          <p:cNvPr id="9219" name="Picture 3"/>
          <p:cNvPicPr>
            <a:picLocks noChangeAspect="1" noChangeArrowheads="1"/>
          </p:cNvPicPr>
          <p:nvPr/>
        </p:nvPicPr>
        <p:blipFill>
          <a:blip r:embed="rId3"/>
          <a:srcRect/>
          <a:stretch>
            <a:fillRect/>
          </a:stretch>
        </p:blipFill>
        <p:spPr bwMode="auto">
          <a:xfrm>
            <a:off x="1907704" y="1851670"/>
            <a:ext cx="4613912" cy="1586284"/>
          </a:xfrm>
          <a:prstGeom prst="rect">
            <a:avLst/>
          </a:prstGeom>
          <a:noFill/>
          <a:ln w="9525">
            <a:noFill/>
            <a:miter lim="800000"/>
            <a:headEnd/>
            <a:tailEnd/>
          </a:ln>
        </p:spPr>
      </p:pic>
      <p:sp>
        <p:nvSpPr>
          <p:cNvPr id="11" name="TextBox 10"/>
          <p:cNvSpPr txBox="1"/>
          <p:nvPr/>
        </p:nvSpPr>
        <p:spPr>
          <a:xfrm>
            <a:off x="467544" y="3579862"/>
            <a:ext cx="1512168" cy="242374"/>
          </a:xfrm>
          <a:prstGeom prst="rect">
            <a:avLst/>
          </a:prstGeom>
          <a:noFill/>
        </p:spPr>
        <p:txBody>
          <a:bodyPr wrap="square" tIns="0" bIns="0" rtlCol="0" anchor="t">
            <a:spAutoFit/>
          </a:bodyPr>
          <a:lstStyle/>
          <a:p>
            <a:pPr>
              <a:lnSpc>
                <a:spcPct val="150000"/>
              </a:lnSpc>
            </a:pPr>
            <a:r>
              <a:rPr lang="en-US" altLang="zh-CN" sz="1050" dirty="0" smtClean="0">
                <a:solidFill>
                  <a:schemeClr val="tx1">
                    <a:lumMod val="75000"/>
                    <a:lumOff val="25000"/>
                  </a:schemeClr>
                </a:solidFill>
                <a:latin typeface="微软雅黑" pitchFamily="34" charset="-122"/>
                <a:ea typeface="微软雅黑" pitchFamily="34" charset="-122"/>
                <a:cs typeface="华文黑体" pitchFamily="2" charset="-122"/>
              </a:rPr>
              <a:t>2</a:t>
            </a:r>
            <a:r>
              <a:rPr lang="zh-CN" altLang="en-US" sz="1050" dirty="0" smtClean="0">
                <a:solidFill>
                  <a:schemeClr val="tx1">
                    <a:lumMod val="75000"/>
                    <a:lumOff val="25000"/>
                  </a:schemeClr>
                </a:solidFill>
                <a:latin typeface="微软雅黑" pitchFamily="34" charset="-122"/>
                <a:ea typeface="微软雅黑" pitchFamily="34" charset="-122"/>
                <a:cs typeface="华文黑体" pitchFamily="2" charset="-122"/>
              </a:rPr>
              <a:t>、添加</a:t>
            </a:r>
            <a:r>
              <a:rPr lang="en-US" altLang="zh-CN" sz="1050" dirty="0" smtClean="0">
                <a:solidFill>
                  <a:schemeClr val="tx1">
                    <a:lumMod val="75000"/>
                    <a:lumOff val="25000"/>
                  </a:schemeClr>
                </a:solidFill>
                <a:latin typeface="微软雅黑" pitchFamily="34" charset="-122"/>
                <a:ea typeface="微软雅黑" pitchFamily="34" charset="-122"/>
                <a:cs typeface="华文黑体" pitchFamily="2" charset="-122"/>
              </a:rPr>
              <a:t>fallback</a:t>
            </a:r>
            <a:r>
              <a:rPr lang="zh-CN" altLang="en-US" sz="1050" dirty="0" smtClean="0">
                <a:solidFill>
                  <a:schemeClr val="tx1">
                    <a:lumMod val="75000"/>
                    <a:lumOff val="25000"/>
                  </a:schemeClr>
                </a:solidFill>
                <a:latin typeface="微软雅黑" pitchFamily="34" charset="-122"/>
                <a:ea typeface="微软雅黑" pitchFamily="34" charset="-122"/>
                <a:cs typeface="华文黑体" pitchFamily="2" charset="-122"/>
              </a:rPr>
              <a:t>属性</a:t>
            </a:r>
            <a:endParaRPr lang="zh-CN" altLang="en-US" sz="1050" dirty="0">
              <a:solidFill>
                <a:schemeClr val="tx1">
                  <a:lumMod val="75000"/>
                  <a:lumOff val="25000"/>
                </a:schemeClr>
              </a:solidFill>
              <a:latin typeface="微软雅黑" pitchFamily="34" charset="-122"/>
              <a:ea typeface="微软雅黑" pitchFamily="34" charset="-122"/>
              <a:cs typeface="华文黑体" pitchFamily="2" charset="-122"/>
            </a:endParaRPr>
          </a:p>
        </p:txBody>
      </p:sp>
      <p:pic>
        <p:nvPicPr>
          <p:cNvPr id="9220" name="Picture 4"/>
          <p:cNvPicPr>
            <a:picLocks noChangeAspect="1" noChangeArrowheads="1"/>
          </p:cNvPicPr>
          <p:nvPr/>
        </p:nvPicPr>
        <p:blipFill>
          <a:blip r:embed="rId4"/>
          <a:srcRect/>
          <a:stretch>
            <a:fillRect/>
          </a:stretch>
        </p:blipFill>
        <p:spPr bwMode="auto">
          <a:xfrm>
            <a:off x="1907704" y="3651870"/>
            <a:ext cx="5090189" cy="1390451"/>
          </a:xfrm>
          <a:prstGeom prst="rect">
            <a:avLst/>
          </a:prstGeom>
          <a:noFill/>
          <a:ln w="9525">
            <a:noFill/>
            <a:miter lim="800000"/>
            <a:headEnd/>
            <a:tailEnd/>
          </a:ln>
        </p:spPr>
      </p:pic>
      <p:sp>
        <p:nvSpPr>
          <p:cNvPr id="14" name="文本框 2"/>
          <p:cNvSpPr txBox="1">
            <a:spLocks noChangeArrowheads="1"/>
          </p:cNvSpPr>
          <p:nvPr/>
        </p:nvSpPr>
        <p:spPr bwMode="auto">
          <a:xfrm>
            <a:off x="467544" y="267494"/>
            <a:ext cx="2088232" cy="369308"/>
          </a:xfrm>
          <a:prstGeom prst="rect">
            <a:avLst/>
          </a:prstGeom>
          <a:solidFill>
            <a:schemeClr val="tx2">
              <a:lumMod val="60000"/>
              <a:lumOff val="40000"/>
            </a:schemeClr>
          </a:solidFill>
          <a:ln w="9525">
            <a:noFill/>
            <a:miter lim="800000"/>
            <a:headEnd/>
            <a:tailEnd/>
          </a:ln>
        </p:spPr>
        <p:txBody>
          <a:bodyPr wrap="square" lIns="121898" tIns="60948" rIns="121898" bIns="60948">
            <a:spAutoFit/>
          </a:bodyPr>
          <a:lstStyle/>
          <a:p>
            <a:r>
              <a:rPr lang="en-US" altLang="zh-CN" sz="1600" b="1" dirty="0" smtClean="0">
                <a:solidFill>
                  <a:schemeClr val="bg1"/>
                </a:solidFill>
                <a:latin typeface="微软雅黑" pitchFamily="34" charset="-122"/>
                <a:ea typeface="微软雅黑" pitchFamily="34" charset="-122"/>
              </a:rPr>
              <a:t>Feign Hystrix</a:t>
            </a:r>
            <a:r>
              <a:rPr lang="zh-CN" altLang="en-US" sz="1600" b="1" dirty="0" smtClean="0">
                <a:solidFill>
                  <a:schemeClr val="bg1"/>
                </a:solidFill>
                <a:latin typeface="微软雅黑" pitchFamily="34" charset="-122"/>
                <a:ea typeface="微软雅黑" pitchFamily="34" charset="-122"/>
              </a:rPr>
              <a:t>：</a:t>
            </a:r>
            <a:endParaRPr lang="zh-CN" altLang="en-US" sz="1600" b="1" dirty="0">
              <a:solidFill>
                <a:schemeClr val="bg1"/>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ox(in)">
                                      <p:cBhvr>
                                        <p:cTn id="7" dur="500"/>
                                        <p:tgtEl>
                                          <p:spTgt spid="14"/>
                                        </p:tgtEl>
                                      </p:cBhvr>
                                    </p:animEffect>
                                  </p:childTnLst>
                                </p:cTn>
                              </p:par>
                            </p:childTnLst>
                          </p:cTn>
                        </p:par>
                        <p:par>
                          <p:cTn id="8" fill="hold">
                            <p:stCondLst>
                              <p:cond delay="500"/>
                            </p:stCondLst>
                            <p:childTnLst>
                              <p:par>
                                <p:cTn id="9" presetID="2" presetClass="entr" presetSubtype="2" decel="10000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218"/>
                                        </p:tgtEl>
                                        <p:attrNameLst>
                                          <p:attrName>style.visibility</p:attrName>
                                        </p:attrNameLst>
                                      </p:cBhvr>
                                      <p:to>
                                        <p:strVal val="visible"/>
                                      </p:to>
                                    </p:set>
                                    <p:animEffect transition="in" filter="blinds(horizontal)">
                                      <p:cBhvr>
                                        <p:cTn id="22" dur="500"/>
                                        <p:tgtEl>
                                          <p:spTgt spid="921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9219"/>
                                        </p:tgtEl>
                                        <p:attrNameLst>
                                          <p:attrName>style.visibility</p:attrName>
                                        </p:attrNameLst>
                                      </p:cBhvr>
                                      <p:to>
                                        <p:strVal val="visible"/>
                                      </p:to>
                                    </p:set>
                                    <p:animEffect transition="in" filter="blinds(horizontal)">
                                      <p:cBhvr>
                                        <p:cTn id="32" dur="500"/>
                                        <p:tgtEl>
                                          <p:spTgt spid="921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9220"/>
                                        </p:tgtEl>
                                        <p:attrNameLst>
                                          <p:attrName>style.visibility</p:attrName>
                                        </p:attrNameLst>
                                      </p:cBhvr>
                                      <p:to>
                                        <p:strVal val="visible"/>
                                      </p:to>
                                    </p:set>
                                    <p:animEffect transition="in" filter="blinds(horizontal)">
                                      <p:cBhvr>
                                        <p:cTn id="42" dur="500"/>
                                        <p:tgtEl>
                                          <p:spTgt spid="9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8" grpId="0"/>
      <p:bldP spid="11" grpId="0"/>
      <p:bldP spid="1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692990" y="987879"/>
            <a:ext cx="3996378" cy="3398501"/>
            <a:chOff x="-4798513" y="274911"/>
            <a:chExt cx="7552299" cy="6418848"/>
          </a:xfrm>
          <a:solidFill>
            <a:schemeClr val="tx2"/>
          </a:solidFill>
        </p:grpSpPr>
        <p:sp>
          <p:nvSpPr>
            <p:cNvPr id="3" name="椭圆 2"/>
            <p:cNvSpPr/>
            <p:nvPr/>
          </p:nvSpPr>
          <p:spPr>
            <a:xfrm>
              <a:off x="-4798513" y="274911"/>
              <a:ext cx="6419015" cy="6418848"/>
            </a:xfrm>
            <a:prstGeom prst="ellipse">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8" tIns="60948" rIns="121898" bIns="60948" anchor="ctr"/>
            <a:lstStyle/>
            <a:p>
              <a:pPr algn="ctr">
                <a:defRPr/>
              </a:pPr>
              <a:endParaRPr lang="zh-CN" altLang="en-US"/>
            </a:p>
          </p:txBody>
        </p:sp>
        <p:sp>
          <p:nvSpPr>
            <p:cNvPr id="4" name="文本框 2"/>
            <p:cNvSpPr txBox="1">
              <a:spLocks noChangeArrowheads="1"/>
            </p:cNvSpPr>
            <p:nvPr/>
          </p:nvSpPr>
          <p:spPr bwMode="auto">
            <a:xfrm>
              <a:off x="-1741835" y="1972493"/>
              <a:ext cx="4495621" cy="3023682"/>
            </a:xfrm>
            <a:prstGeom prst="rect">
              <a:avLst/>
            </a:prstGeom>
            <a:noFill/>
            <a:ln w="9525">
              <a:noFill/>
              <a:miter lim="800000"/>
              <a:headEnd/>
              <a:tailEnd/>
            </a:ln>
          </p:spPr>
          <p:txBody>
            <a:bodyPr vert="horz" wrap="square" lIns="121898" tIns="60948" rIns="121898" bIns="60948">
              <a:spAutoFit/>
            </a:bodyPr>
            <a:lstStyle/>
            <a:p>
              <a:pPr algn="ctr"/>
              <a:r>
                <a:rPr lang="zh-CN" altLang="en-US" sz="4800" b="1" dirty="0">
                  <a:solidFill>
                    <a:schemeClr val="bg1"/>
                  </a:solidFill>
                  <a:latin typeface="微软雅黑" pitchFamily="34" charset="-122"/>
                  <a:ea typeface="微软雅黑" pitchFamily="34" charset="-122"/>
                </a:rPr>
                <a:t>目</a:t>
              </a:r>
              <a:endParaRPr lang="en-US" altLang="zh-CN" sz="4800" b="1" dirty="0">
                <a:solidFill>
                  <a:schemeClr val="bg1"/>
                </a:solidFill>
                <a:latin typeface="微软雅黑" pitchFamily="34" charset="-122"/>
                <a:ea typeface="微软雅黑" pitchFamily="34" charset="-122"/>
              </a:endParaRPr>
            </a:p>
            <a:p>
              <a:pPr algn="ctr"/>
              <a:r>
                <a:rPr lang="zh-CN" altLang="en-US" sz="4800" b="1" dirty="0">
                  <a:solidFill>
                    <a:schemeClr val="bg1"/>
                  </a:solidFill>
                  <a:latin typeface="微软雅黑" pitchFamily="34" charset="-122"/>
                  <a:ea typeface="微软雅黑" pitchFamily="34" charset="-122"/>
                </a:rPr>
                <a:t>录</a:t>
              </a:r>
            </a:p>
          </p:txBody>
        </p:sp>
      </p:grpSp>
      <p:sp>
        <p:nvSpPr>
          <p:cNvPr id="5" name="圆角矩形 4"/>
          <p:cNvSpPr/>
          <p:nvPr/>
        </p:nvSpPr>
        <p:spPr>
          <a:xfrm>
            <a:off x="3635896" y="1635646"/>
            <a:ext cx="454559" cy="453877"/>
          </a:xfrm>
          <a:prstGeom prst="roundRect">
            <a:avLst/>
          </a:prstGeom>
          <a:solidFill>
            <a:schemeClr val="tx2">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063" tIns="54032" rIns="108063" bIns="54032" anchor="ctr"/>
          <a:lstStyle/>
          <a:p>
            <a:pPr algn="ctr">
              <a:defRPr/>
            </a:pPr>
            <a:r>
              <a:rPr lang="en-US" altLang="zh-CN" sz="3200" dirty="0" smtClean="0">
                <a:latin typeface="+mj-lt"/>
                <a:ea typeface="Arial Unicode MS" panose="020B0604020202020204" pitchFamily="34" charset="-122"/>
                <a:cs typeface="Arial Unicode MS" panose="020B0604020202020204" pitchFamily="34" charset="-122"/>
              </a:rPr>
              <a:t>2</a:t>
            </a:r>
            <a:endParaRPr lang="zh-CN" altLang="en-US" sz="3200" dirty="0">
              <a:latin typeface="+mj-lt"/>
              <a:ea typeface="Arial Unicode MS" panose="020B0604020202020204" pitchFamily="34" charset="-122"/>
              <a:cs typeface="Arial Unicode MS" panose="020B0604020202020204" pitchFamily="34" charset="-122"/>
            </a:endParaRPr>
          </a:p>
        </p:txBody>
      </p:sp>
      <p:grpSp>
        <p:nvGrpSpPr>
          <p:cNvPr id="6" name="组合 5"/>
          <p:cNvGrpSpPr/>
          <p:nvPr/>
        </p:nvGrpSpPr>
        <p:grpSpPr>
          <a:xfrm>
            <a:off x="4417101" y="1635647"/>
            <a:ext cx="3316169" cy="453876"/>
            <a:chOff x="6339097" y="1573726"/>
            <a:chExt cx="3744416" cy="511504"/>
          </a:xfrm>
          <a:solidFill>
            <a:schemeClr val="tx2">
              <a:lumMod val="60000"/>
              <a:lumOff val="40000"/>
            </a:schemeClr>
          </a:solidFill>
        </p:grpSpPr>
        <p:sp>
          <p:nvSpPr>
            <p:cNvPr id="7" name="圆角矩形 6"/>
            <p:cNvSpPr/>
            <p:nvPr/>
          </p:nvSpPr>
          <p:spPr>
            <a:xfrm>
              <a:off x="6339097" y="1573726"/>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200" dirty="0">
                <a:latin typeface="+mj-lt"/>
                <a:ea typeface="Arial Unicode MS" panose="020B0604020202020204" pitchFamily="34" charset="-122"/>
                <a:cs typeface="Arial Unicode MS" panose="020B0604020202020204" pitchFamily="34" charset="-122"/>
              </a:endParaRPr>
            </a:p>
          </p:txBody>
        </p:sp>
        <p:sp>
          <p:nvSpPr>
            <p:cNvPr id="8" name="矩形 7"/>
            <p:cNvSpPr/>
            <p:nvPr/>
          </p:nvSpPr>
          <p:spPr>
            <a:xfrm>
              <a:off x="6723350" y="1614014"/>
              <a:ext cx="2653073" cy="451096"/>
            </a:xfrm>
            <a:prstGeom prst="rect">
              <a:avLst/>
            </a:prstGeom>
            <a:grpFill/>
          </p:spPr>
          <p:txBody>
            <a:bodyPr wrap="square" lIns="121960" tIns="60980" rIns="121960" bIns="60980">
              <a:spAutoFit/>
            </a:bodyPr>
            <a:lstStyle/>
            <a:p>
              <a:pPr>
                <a:defRPr/>
              </a:pPr>
              <a:r>
                <a:rPr lang="zh-CN" altLang="en-US"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注册中心</a:t>
              </a:r>
              <a:r>
                <a:rPr lang="en-US" altLang="zh-CN"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Eureka</a:t>
              </a:r>
              <a:endParaRPr lang="zh-CN"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9" name="圆角矩形 8"/>
          <p:cNvSpPr/>
          <p:nvPr/>
        </p:nvSpPr>
        <p:spPr>
          <a:xfrm>
            <a:off x="3635896" y="2355726"/>
            <a:ext cx="454559" cy="453877"/>
          </a:xfrm>
          <a:prstGeom prst="roundRect">
            <a:avLst/>
          </a:prstGeom>
          <a:solidFill>
            <a:schemeClr val="tx2">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063" tIns="54032" rIns="108063" bIns="54032" anchor="ctr"/>
          <a:lstStyle/>
          <a:p>
            <a:pPr algn="ctr">
              <a:defRPr/>
            </a:pPr>
            <a:r>
              <a:rPr lang="en-US" altLang="zh-CN" sz="3200" dirty="0" smtClean="0">
                <a:latin typeface="+mj-lt"/>
                <a:ea typeface="Arial Unicode MS" panose="020B0604020202020204" pitchFamily="34" charset="-122"/>
                <a:cs typeface="Arial Unicode MS" panose="020B0604020202020204" pitchFamily="34" charset="-122"/>
              </a:rPr>
              <a:t>3</a:t>
            </a:r>
            <a:endParaRPr lang="zh-CN" altLang="en-US" sz="3200" dirty="0">
              <a:latin typeface="+mj-lt"/>
              <a:ea typeface="Arial Unicode MS" panose="020B0604020202020204" pitchFamily="34" charset="-122"/>
              <a:cs typeface="Arial Unicode MS" panose="020B0604020202020204" pitchFamily="34" charset="-122"/>
            </a:endParaRPr>
          </a:p>
        </p:txBody>
      </p:sp>
      <p:grpSp>
        <p:nvGrpSpPr>
          <p:cNvPr id="10" name="组合 9"/>
          <p:cNvGrpSpPr/>
          <p:nvPr/>
        </p:nvGrpSpPr>
        <p:grpSpPr>
          <a:xfrm>
            <a:off x="4395936" y="2355726"/>
            <a:ext cx="3316169" cy="453876"/>
            <a:chOff x="6315199" y="2410178"/>
            <a:chExt cx="3744416" cy="511504"/>
          </a:xfrm>
          <a:solidFill>
            <a:schemeClr val="tx2">
              <a:lumMod val="60000"/>
              <a:lumOff val="40000"/>
            </a:schemeClr>
          </a:solidFill>
        </p:grpSpPr>
        <p:sp>
          <p:nvSpPr>
            <p:cNvPr id="11" name="圆角矩形 10"/>
            <p:cNvSpPr/>
            <p:nvPr/>
          </p:nvSpPr>
          <p:spPr>
            <a:xfrm>
              <a:off x="6315199" y="2410178"/>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200" dirty="0">
                <a:latin typeface="+mj-lt"/>
                <a:ea typeface="Arial Unicode MS" panose="020B0604020202020204" pitchFamily="34" charset="-122"/>
                <a:cs typeface="Arial Unicode MS" panose="020B0604020202020204" pitchFamily="34" charset="-122"/>
              </a:endParaRPr>
            </a:p>
          </p:txBody>
        </p:sp>
        <p:sp>
          <p:nvSpPr>
            <p:cNvPr id="12" name="矩形 11"/>
            <p:cNvSpPr/>
            <p:nvPr/>
          </p:nvSpPr>
          <p:spPr>
            <a:xfrm>
              <a:off x="6747248" y="2450468"/>
              <a:ext cx="2653073" cy="451097"/>
            </a:xfrm>
            <a:prstGeom prst="rect">
              <a:avLst/>
            </a:prstGeom>
            <a:grpFill/>
          </p:spPr>
          <p:txBody>
            <a:bodyPr wrap="square" lIns="121960" tIns="60980" rIns="121960" bIns="60980">
              <a:spAutoFit/>
            </a:bodyPr>
            <a:lstStyle/>
            <a:p>
              <a:pPr>
                <a:defRPr/>
              </a:pPr>
              <a:r>
                <a:rPr lang="zh-CN" altLang="en-US"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服务提供与调用</a:t>
              </a:r>
              <a:endParaRPr lang="zh-CN"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13" name="圆角矩形 12"/>
          <p:cNvSpPr/>
          <p:nvPr/>
        </p:nvSpPr>
        <p:spPr>
          <a:xfrm>
            <a:off x="3635896" y="3075806"/>
            <a:ext cx="454559" cy="453877"/>
          </a:xfrm>
          <a:prstGeom prst="roundRect">
            <a:avLst/>
          </a:prstGeom>
          <a:solidFill>
            <a:schemeClr val="tx2">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063" tIns="54032" rIns="108063" bIns="54032" anchor="ctr"/>
          <a:lstStyle/>
          <a:p>
            <a:pPr algn="ctr">
              <a:defRPr/>
            </a:pPr>
            <a:r>
              <a:rPr lang="en-US" altLang="zh-CN" sz="3200" dirty="0" smtClean="0">
                <a:latin typeface="+mj-lt"/>
                <a:ea typeface="Arial Unicode MS" panose="020B0604020202020204" pitchFamily="34" charset="-122"/>
                <a:cs typeface="Arial Unicode MS" panose="020B0604020202020204" pitchFamily="34" charset="-122"/>
              </a:rPr>
              <a:t>4</a:t>
            </a:r>
            <a:endParaRPr lang="zh-CN" altLang="en-US" sz="3200" dirty="0">
              <a:latin typeface="+mj-lt"/>
              <a:ea typeface="Arial Unicode MS" panose="020B0604020202020204" pitchFamily="34" charset="-122"/>
              <a:cs typeface="Arial Unicode MS" panose="020B0604020202020204" pitchFamily="34" charset="-122"/>
            </a:endParaRPr>
          </a:p>
        </p:txBody>
      </p:sp>
      <p:grpSp>
        <p:nvGrpSpPr>
          <p:cNvPr id="14" name="组合 13"/>
          <p:cNvGrpSpPr/>
          <p:nvPr/>
        </p:nvGrpSpPr>
        <p:grpSpPr>
          <a:xfrm>
            <a:off x="4417101" y="3075807"/>
            <a:ext cx="3316169" cy="453876"/>
            <a:chOff x="6339097" y="3296031"/>
            <a:chExt cx="3744416" cy="511504"/>
          </a:xfrm>
          <a:solidFill>
            <a:schemeClr val="tx2">
              <a:lumMod val="60000"/>
              <a:lumOff val="40000"/>
            </a:schemeClr>
          </a:solidFill>
        </p:grpSpPr>
        <p:sp>
          <p:nvSpPr>
            <p:cNvPr id="15" name="圆角矩形 14"/>
            <p:cNvSpPr/>
            <p:nvPr/>
          </p:nvSpPr>
          <p:spPr>
            <a:xfrm>
              <a:off x="6339097" y="3296031"/>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200" dirty="0">
                <a:latin typeface="+mj-lt"/>
                <a:ea typeface="Arial Unicode MS" panose="020B0604020202020204" pitchFamily="34" charset="-122"/>
                <a:cs typeface="Arial Unicode MS" panose="020B0604020202020204" pitchFamily="34" charset="-122"/>
              </a:endParaRPr>
            </a:p>
          </p:txBody>
        </p:sp>
        <p:sp>
          <p:nvSpPr>
            <p:cNvPr id="16" name="矩形 15"/>
            <p:cNvSpPr/>
            <p:nvPr/>
          </p:nvSpPr>
          <p:spPr>
            <a:xfrm>
              <a:off x="6723349" y="3336319"/>
              <a:ext cx="2736304" cy="451096"/>
            </a:xfrm>
            <a:prstGeom prst="rect">
              <a:avLst/>
            </a:prstGeom>
            <a:grpFill/>
          </p:spPr>
          <p:txBody>
            <a:bodyPr wrap="square" lIns="121960" tIns="60980" rIns="121960" bIns="60980">
              <a:spAutoFit/>
            </a:bodyPr>
            <a:lstStyle/>
            <a:p>
              <a:pPr>
                <a:defRPr/>
              </a:pPr>
              <a:r>
                <a:rPr lang="zh-CN" altLang="en-US"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熔断器</a:t>
              </a:r>
              <a:r>
                <a:rPr lang="en-US" altLang="zh-CN"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Hystrix</a:t>
              </a:r>
              <a:endParaRPr lang="zh-CN"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17" name="圆角矩形 16"/>
          <p:cNvSpPr/>
          <p:nvPr/>
        </p:nvSpPr>
        <p:spPr>
          <a:xfrm>
            <a:off x="3635896" y="3795886"/>
            <a:ext cx="454559" cy="453877"/>
          </a:xfrm>
          <a:prstGeom prst="roundRect">
            <a:avLst/>
          </a:prstGeom>
          <a:solidFill>
            <a:schemeClr val="tx2">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063" tIns="54032" rIns="108063" bIns="54032" anchor="ctr"/>
          <a:lstStyle/>
          <a:p>
            <a:pPr algn="ctr">
              <a:defRPr/>
            </a:pPr>
            <a:r>
              <a:rPr lang="en-US" altLang="zh-CN" sz="3200" dirty="0" smtClean="0">
                <a:latin typeface="+mj-lt"/>
                <a:ea typeface="Arial Unicode MS" panose="020B0604020202020204" pitchFamily="34" charset="-122"/>
                <a:cs typeface="Arial Unicode MS" panose="020B0604020202020204" pitchFamily="34" charset="-122"/>
              </a:rPr>
              <a:t>5</a:t>
            </a:r>
            <a:endParaRPr lang="zh-CN" altLang="en-US" sz="3200" dirty="0">
              <a:latin typeface="+mj-lt"/>
              <a:ea typeface="Arial Unicode MS" panose="020B0604020202020204" pitchFamily="34" charset="-122"/>
              <a:cs typeface="Arial Unicode MS" panose="020B0604020202020204" pitchFamily="34" charset="-122"/>
            </a:endParaRPr>
          </a:p>
        </p:txBody>
      </p:sp>
      <p:grpSp>
        <p:nvGrpSpPr>
          <p:cNvPr id="18" name="组合 17"/>
          <p:cNvGrpSpPr/>
          <p:nvPr/>
        </p:nvGrpSpPr>
        <p:grpSpPr>
          <a:xfrm>
            <a:off x="4417101" y="3795883"/>
            <a:ext cx="3316169" cy="453876"/>
            <a:chOff x="6339097" y="4180903"/>
            <a:chExt cx="3744416" cy="511504"/>
          </a:xfrm>
          <a:solidFill>
            <a:schemeClr val="tx2">
              <a:lumMod val="60000"/>
              <a:lumOff val="40000"/>
            </a:schemeClr>
          </a:solidFill>
        </p:grpSpPr>
        <p:sp>
          <p:nvSpPr>
            <p:cNvPr id="19" name="圆角矩形 18"/>
            <p:cNvSpPr/>
            <p:nvPr/>
          </p:nvSpPr>
          <p:spPr>
            <a:xfrm>
              <a:off x="6339097" y="4180903"/>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200" dirty="0">
                <a:latin typeface="+mj-lt"/>
                <a:ea typeface="Arial Unicode MS" panose="020B0604020202020204" pitchFamily="34" charset="-122"/>
                <a:cs typeface="Arial Unicode MS" panose="020B0604020202020204" pitchFamily="34" charset="-122"/>
              </a:endParaRPr>
            </a:p>
          </p:txBody>
        </p:sp>
        <p:sp>
          <p:nvSpPr>
            <p:cNvPr id="20" name="矩形 19"/>
            <p:cNvSpPr/>
            <p:nvPr/>
          </p:nvSpPr>
          <p:spPr>
            <a:xfrm>
              <a:off x="6723349" y="4221882"/>
              <a:ext cx="2736304" cy="451096"/>
            </a:xfrm>
            <a:prstGeom prst="rect">
              <a:avLst/>
            </a:prstGeom>
            <a:grpFill/>
          </p:spPr>
          <p:txBody>
            <a:bodyPr wrap="square" lIns="121960" tIns="60980" rIns="121960" bIns="60980">
              <a:spAutoFit/>
            </a:bodyPr>
            <a:lstStyle/>
            <a:p>
              <a:pPr>
                <a:defRPr/>
              </a:pPr>
              <a:r>
                <a:rPr lang="zh-CN" altLang="en-US"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配置中心</a:t>
              </a:r>
              <a:endParaRPr lang="zh-CN"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1" name="圆角矩形 20"/>
          <p:cNvSpPr/>
          <p:nvPr/>
        </p:nvSpPr>
        <p:spPr>
          <a:xfrm>
            <a:off x="3635896" y="4515966"/>
            <a:ext cx="454559" cy="453877"/>
          </a:xfrm>
          <a:prstGeom prst="roundRect">
            <a:avLst/>
          </a:prstGeom>
          <a:solidFill>
            <a:schemeClr val="tx2">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063" tIns="54032" rIns="108063" bIns="54032" anchor="ctr"/>
          <a:lstStyle/>
          <a:p>
            <a:pPr algn="ctr">
              <a:defRPr/>
            </a:pPr>
            <a:r>
              <a:rPr lang="en-US" altLang="zh-CN" sz="3200" dirty="0" smtClean="0">
                <a:latin typeface="+mj-lt"/>
                <a:ea typeface="Arial Unicode MS" panose="020B0604020202020204" pitchFamily="34" charset="-122"/>
                <a:cs typeface="Arial Unicode MS" panose="020B0604020202020204" pitchFamily="34" charset="-122"/>
              </a:rPr>
              <a:t>6</a:t>
            </a:r>
            <a:endParaRPr lang="zh-CN" altLang="en-US" sz="3200" dirty="0">
              <a:latin typeface="+mj-lt"/>
              <a:ea typeface="Arial Unicode MS" panose="020B0604020202020204" pitchFamily="34" charset="-122"/>
              <a:cs typeface="Arial Unicode MS" panose="020B0604020202020204" pitchFamily="34" charset="-122"/>
            </a:endParaRPr>
          </a:p>
        </p:txBody>
      </p:sp>
      <p:grpSp>
        <p:nvGrpSpPr>
          <p:cNvPr id="22" name="组合 21"/>
          <p:cNvGrpSpPr/>
          <p:nvPr/>
        </p:nvGrpSpPr>
        <p:grpSpPr>
          <a:xfrm>
            <a:off x="4416987" y="4515966"/>
            <a:ext cx="3316169" cy="453877"/>
            <a:chOff x="6339097" y="5057483"/>
            <a:chExt cx="3744416" cy="511504"/>
          </a:xfrm>
          <a:solidFill>
            <a:schemeClr val="tx2">
              <a:lumMod val="60000"/>
              <a:lumOff val="40000"/>
            </a:schemeClr>
          </a:solidFill>
        </p:grpSpPr>
        <p:sp>
          <p:nvSpPr>
            <p:cNvPr id="23" name="圆角矩形 22"/>
            <p:cNvSpPr/>
            <p:nvPr/>
          </p:nvSpPr>
          <p:spPr>
            <a:xfrm>
              <a:off x="6339097" y="5057483"/>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200" dirty="0">
                <a:latin typeface="+mj-lt"/>
                <a:ea typeface="Arial Unicode MS" panose="020B0604020202020204" pitchFamily="34" charset="-122"/>
                <a:cs typeface="Arial Unicode MS" panose="020B0604020202020204" pitchFamily="34" charset="-122"/>
              </a:endParaRPr>
            </a:p>
          </p:txBody>
        </p:sp>
        <p:sp>
          <p:nvSpPr>
            <p:cNvPr id="24" name="矩形 23"/>
            <p:cNvSpPr/>
            <p:nvPr/>
          </p:nvSpPr>
          <p:spPr>
            <a:xfrm>
              <a:off x="6723480" y="5085978"/>
              <a:ext cx="2736174" cy="451095"/>
            </a:xfrm>
            <a:prstGeom prst="rect">
              <a:avLst/>
            </a:prstGeom>
            <a:grpFill/>
          </p:spPr>
          <p:txBody>
            <a:bodyPr wrap="square" lIns="121960" tIns="60980" rIns="121960" bIns="60980">
              <a:spAutoFit/>
            </a:bodyPr>
            <a:lstStyle/>
            <a:p>
              <a:pPr>
                <a:defRPr/>
              </a:pPr>
              <a:r>
                <a:rPr lang="zh-CN" altLang="en-US"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服务网关</a:t>
              </a:r>
              <a:r>
                <a:rPr lang="en-US" altLang="zh-CN"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zuul</a:t>
              </a:r>
              <a:endParaRPr lang="zh-CN"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5" name="下箭头 24"/>
          <p:cNvSpPr/>
          <p:nvPr/>
        </p:nvSpPr>
        <p:spPr>
          <a:xfrm rot="16200000">
            <a:off x="2745249" y="3750429"/>
            <a:ext cx="511163" cy="602077"/>
          </a:xfrm>
          <a:prstGeom prst="downArrow">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1020" tIns="40511" rIns="81020" bIns="40511" rtlCol="0" anchor="ctr"/>
          <a:lstStyle/>
          <a:p>
            <a:pPr algn="ctr"/>
            <a:endParaRPr lang="zh-CN" altLang="en-US"/>
          </a:p>
        </p:txBody>
      </p:sp>
      <p:sp>
        <p:nvSpPr>
          <p:cNvPr id="27" name="圆角矩形 26"/>
          <p:cNvSpPr/>
          <p:nvPr/>
        </p:nvSpPr>
        <p:spPr>
          <a:xfrm>
            <a:off x="3635896" y="915566"/>
            <a:ext cx="454559" cy="453877"/>
          </a:xfrm>
          <a:prstGeom prst="roundRect">
            <a:avLst/>
          </a:prstGeom>
          <a:solidFill>
            <a:schemeClr val="tx2">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063" tIns="54032" rIns="108063" bIns="54032" anchor="ctr"/>
          <a:lstStyle/>
          <a:p>
            <a:pPr algn="ctr">
              <a:defRPr/>
            </a:pPr>
            <a:r>
              <a:rPr lang="en-US" altLang="zh-CN" sz="3200" dirty="0" smtClean="0">
                <a:latin typeface="+mj-lt"/>
                <a:ea typeface="Arial Unicode MS" panose="020B0604020202020204" pitchFamily="34" charset="-122"/>
                <a:cs typeface="Arial Unicode MS" panose="020B0604020202020204" pitchFamily="34" charset="-122"/>
              </a:rPr>
              <a:t>1</a:t>
            </a:r>
            <a:endParaRPr lang="zh-CN" altLang="en-US" sz="3200" dirty="0">
              <a:latin typeface="+mj-lt"/>
              <a:ea typeface="Arial Unicode MS" panose="020B0604020202020204" pitchFamily="34" charset="-122"/>
              <a:cs typeface="Arial Unicode MS" panose="020B0604020202020204" pitchFamily="34" charset="-122"/>
            </a:endParaRPr>
          </a:p>
        </p:txBody>
      </p:sp>
      <p:grpSp>
        <p:nvGrpSpPr>
          <p:cNvPr id="26" name="组合 27"/>
          <p:cNvGrpSpPr/>
          <p:nvPr/>
        </p:nvGrpSpPr>
        <p:grpSpPr>
          <a:xfrm>
            <a:off x="4416987" y="915566"/>
            <a:ext cx="3316169" cy="453877"/>
            <a:chOff x="6339097" y="5057483"/>
            <a:chExt cx="3744416" cy="511504"/>
          </a:xfrm>
          <a:solidFill>
            <a:schemeClr val="tx2">
              <a:lumMod val="60000"/>
              <a:lumOff val="40000"/>
            </a:schemeClr>
          </a:solidFill>
        </p:grpSpPr>
        <p:sp>
          <p:nvSpPr>
            <p:cNvPr id="29" name="圆角矩形 28"/>
            <p:cNvSpPr/>
            <p:nvPr/>
          </p:nvSpPr>
          <p:spPr>
            <a:xfrm>
              <a:off x="6339097" y="5057483"/>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200" dirty="0">
                <a:latin typeface="+mj-lt"/>
                <a:ea typeface="Arial Unicode MS" panose="020B0604020202020204" pitchFamily="34" charset="-122"/>
                <a:cs typeface="Arial Unicode MS" panose="020B0604020202020204" pitchFamily="34" charset="-122"/>
              </a:endParaRPr>
            </a:p>
          </p:txBody>
        </p:sp>
        <p:sp>
          <p:nvSpPr>
            <p:cNvPr id="30" name="矩形 29"/>
            <p:cNvSpPr/>
            <p:nvPr/>
          </p:nvSpPr>
          <p:spPr>
            <a:xfrm>
              <a:off x="6723480" y="5085978"/>
              <a:ext cx="2736174" cy="451095"/>
            </a:xfrm>
            <a:prstGeom prst="rect">
              <a:avLst/>
            </a:prstGeom>
            <a:grpFill/>
          </p:spPr>
          <p:txBody>
            <a:bodyPr wrap="square" lIns="121960" tIns="60980" rIns="121960" bIns="60980">
              <a:spAutoFit/>
            </a:bodyPr>
            <a:lstStyle/>
            <a:p>
              <a:pPr>
                <a:defRPr/>
              </a:pPr>
              <a:r>
                <a:rPr lang="en-US" altLang="zh-CN"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Spring Cloud</a:t>
              </a:r>
              <a:r>
                <a:rPr lang="zh-CN" altLang="en-US"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简介</a:t>
              </a:r>
              <a:endParaRPr lang="zh-CN"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xmlns="" val="2467673866"/>
      </p:ext>
    </p:extLst>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ppt_x"/>
                                          </p:val>
                                        </p:tav>
                                        <p:tav tm="100000">
                                          <p:val>
                                            <p:strVal val="#ppt_x"/>
                                          </p:val>
                                        </p:tav>
                                      </p:tavLst>
                                    </p:anim>
                                    <p:anim calcmode="lin" valueType="num">
                                      <p:cBhvr additive="base">
                                        <p:cTn id="12" dur="500" fill="hold"/>
                                        <p:tgtEl>
                                          <p:spTgt spid="2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fill="hold"/>
                                        <p:tgtEl>
                                          <p:spTgt spid="26"/>
                                        </p:tgtEl>
                                        <p:attrNameLst>
                                          <p:attrName>ppt_x</p:attrName>
                                        </p:attrNameLst>
                                      </p:cBhvr>
                                      <p:tavLst>
                                        <p:tav tm="0">
                                          <p:val>
                                            <p:strVal val="#ppt_x"/>
                                          </p:val>
                                        </p:tav>
                                        <p:tav tm="100000">
                                          <p:val>
                                            <p:strVal val="#ppt_x"/>
                                          </p:val>
                                        </p:tav>
                                      </p:tavLst>
                                    </p:anim>
                                    <p:anim calcmode="lin" valueType="num">
                                      <p:cBhvr additive="base">
                                        <p:cTn id="16" dur="500" fill="hold"/>
                                        <p:tgtEl>
                                          <p:spTgt spid="26"/>
                                        </p:tgtEl>
                                        <p:attrNameLst>
                                          <p:attrName>ppt_y</p:attrName>
                                        </p:attrNameLst>
                                      </p:cBhvr>
                                      <p:tavLst>
                                        <p:tav tm="0">
                                          <p:val>
                                            <p:strVal val="1+#ppt_h/2"/>
                                          </p:val>
                                        </p:tav>
                                        <p:tav tm="100000">
                                          <p:val>
                                            <p:strVal val="#ppt_y"/>
                                          </p:val>
                                        </p:tav>
                                      </p:tavLst>
                                    </p:anim>
                                  </p:childTnLst>
                                </p:cTn>
                              </p:par>
                            </p:childTnLst>
                          </p:cTn>
                        </p:par>
                        <p:par>
                          <p:cTn id="17" fill="hold">
                            <p:stCondLst>
                              <p:cond delay="1000"/>
                            </p:stCondLst>
                            <p:childTnLst>
                              <p:par>
                                <p:cTn id="18" presetID="2" presetClass="entr" presetSubtype="4"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ppt_x"/>
                                          </p:val>
                                        </p:tav>
                                        <p:tav tm="100000">
                                          <p:val>
                                            <p:strVal val="#ppt_x"/>
                                          </p:val>
                                        </p:tav>
                                      </p:tavLst>
                                    </p:anim>
                                    <p:anim calcmode="lin" valueType="num">
                                      <p:cBhvr additive="base">
                                        <p:cTn id="21" dur="500" fill="hold"/>
                                        <p:tgtEl>
                                          <p:spTgt spid="5"/>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ppt_x"/>
                                          </p:val>
                                        </p:tav>
                                        <p:tav tm="100000">
                                          <p:val>
                                            <p:strVal val="#ppt_x"/>
                                          </p:val>
                                        </p:tav>
                                      </p:tavLst>
                                    </p:anim>
                                    <p:anim calcmode="lin" valueType="num">
                                      <p:cBhvr additive="base">
                                        <p:cTn id="25" dur="500" fill="hold"/>
                                        <p:tgtEl>
                                          <p:spTgt spid="6"/>
                                        </p:tgtEl>
                                        <p:attrNameLst>
                                          <p:attrName>ppt_y</p:attrName>
                                        </p:attrNameLst>
                                      </p:cBhvr>
                                      <p:tavLst>
                                        <p:tav tm="0">
                                          <p:val>
                                            <p:strVal val="1+#ppt_h/2"/>
                                          </p:val>
                                        </p:tav>
                                        <p:tav tm="100000">
                                          <p:val>
                                            <p:strVal val="#ppt_y"/>
                                          </p:val>
                                        </p:tav>
                                      </p:tavLst>
                                    </p:anim>
                                  </p:childTnLst>
                                </p:cTn>
                              </p:par>
                            </p:childTnLst>
                          </p:cTn>
                        </p:par>
                        <p:par>
                          <p:cTn id="26" fill="hold">
                            <p:stCondLst>
                              <p:cond delay="1500"/>
                            </p:stCondLst>
                            <p:childTnLst>
                              <p:par>
                                <p:cTn id="27" presetID="2" presetClass="entr" presetSubtype="4"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additive="base">
                                        <p:cTn id="33" dur="500" fill="hold"/>
                                        <p:tgtEl>
                                          <p:spTgt spid="10"/>
                                        </p:tgtEl>
                                        <p:attrNameLst>
                                          <p:attrName>ppt_x</p:attrName>
                                        </p:attrNameLst>
                                      </p:cBhvr>
                                      <p:tavLst>
                                        <p:tav tm="0">
                                          <p:val>
                                            <p:strVal val="#ppt_x"/>
                                          </p:val>
                                        </p:tav>
                                        <p:tav tm="100000">
                                          <p:val>
                                            <p:strVal val="#ppt_x"/>
                                          </p:val>
                                        </p:tav>
                                      </p:tavLst>
                                    </p:anim>
                                    <p:anim calcmode="lin" valueType="num">
                                      <p:cBhvr additive="base">
                                        <p:cTn id="34" dur="500" fill="hold"/>
                                        <p:tgtEl>
                                          <p:spTgt spid="10"/>
                                        </p:tgtEl>
                                        <p:attrNameLst>
                                          <p:attrName>ppt_y</p:attrName>
                                        </p:attrNameLst>
                                      </p:cBhvr>
                                      <p:tavLst>
                                        <p:tav tm="0">
                                          <p:val>
                                            <p:strVal val="1+#ppt_h/2"/>
                                          </p:val>
                                        </p:tav>
                                        <p:tav tm="100000">
                                          <p:val>
                                            <p:strVal val="#ppt_y"/>
                                          </p:val>
                                        </p:tav>
                                      </p:tavLst>
                                    </p:anim>
                                  </p:childTnLst>
                                </p:cTn>
                              </p:par>
                            </p:childTnLst>
                          </p:cTn>
                        </p:par>
                        <p:par>
                          <p:cTn id="35" fill="hold">
                            <p:stCondLst>
                              <p:cond delay="2000"/>
                            </p:stCondLst>
                            <p:childTnLst>
                              <p:par>
                                <p:cTn id="36" presetID="2" presetClass="entr" presetSubtype="4" fill="hold" grpId="0" nodeType="afterEffect">
                                  <p:stCondLst>
                                    <p:cond delay="0"/>
                                  </p:stCondLst>
                                  <p:childTnLst>
                                    <p:set>
                                      <p:cBhvr>
                                        <p:cTn id="37" dur="1" fill="hold">
                                          <p:stCondLst>
                                            <p:cond delay="0"/>
                                          </p:stCondLst>
                                        </p:cTn>
                                        <p:tgtEl>
                                          <p:spTgt spid="13"/>
                                        </p:tgtEl>
                                        <p:attrNameLst>
                                          <p:attrName>style.visibility</p:attrName>
                                        </p:attrNameLst>
                                      </p:cBhvr>
                                      <p:to>
                                        <p:strVal val="visible"/>
                                      </p:to>
                                    </p:set>
                                    <p:anim calcmode="lin" valueType="num">
                                      <p:cBhvr additive="base">
                                        <p:cTn id="38" dur="500" fill="hold"/>
                                        <p:tgtEl>
                                          <p:spTgt spid="13"/>
                                        </p:tgtEl>
                                        <p:attrNameLst>
                                          <p:attrName>ppt_x</p:attrName>
                                        </p:attrNameLst>
                                      </p:cBhvr>
                                      <p:tavLst>
                                        <p:tav tm="0">
                                          <p:val>
                                            <p:strVal val="#ppt_x"/>
                                          </p:val>
                                        </p:tav>
                                        <p:tav tm="100000">
                                          <p:val>
                                            <p:strVal val="#ppt_x"/>
                                          </p:val>
                                        </p:tav>
                                      </p:tavLst>
                                    </p:anim>
                                    <p:anim calcmode="lin" valueType="num">
                                      <p:cBhvr additive="base">
                                        <p:cTn id="39" dur="500" fill="hold"/>
                                        <p:tgtEl>
                                          <p:spTgt spid="13"/>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14"/>
                                        </p:tgtEl>
                                        <p:attrNameLst>
                                          <p:attrName>style.visibility</p:attrName>
                                        </p:attrNameLst>
                                      </p:cBhvr>
                                      <p:to>
                                        <p:strVal val="visible"/>
                                      </p:to>
                                    </p:set>
                                    <p:anim calcmode="lin" valueType="num">
                                      <p:cBhvr additive="base">
                                        <p:cTn id="42" dur="500" fill="hold"/>
                                        <p:tgtEl>
                                          <p:spTgt spid="14"/>
                                        </p:tgtEl>
                                        <p:attrNameLst>
                                          <p:attrName>ppt_x</p:attrName>
                                        </p:attrNameLst>
                                      </p:cBhvr>
                                      <p:tavLst>
                                        <p:tav tm="0">
                                          <p:val>
                                            <p:strVal val="#ppt_x"/>
                                          </p:val>
                                        </p:tav>
                                        <p:tav tm="100000">
                                          <p:val>
                                            <p:strVal val="#ppt_x"/>
                                          </p:val>
                                        </p:tav>
                                      </p:tavLst>
                                    </p:anim>
                                    <p:anim calcmode="lin" valueType="num">
                                      <p:cBhvr additive="base">
                                        <p:cTn id="43" dur="500" fill="hold"/>
                                        <p:tgtEl>
                                          <p:spTgt spid="14"/>
                                        </p:tgtEl>
                                        <p:attrNameLst>
                                          <p:attrName>ppt_y</p:attrName>
                                        </p:attrNameLst>
                                      </p:cBhvr>
                                      <p:tavLst>
                                        <p:tav tm="0">
                                          <p:val>
                                            <p:strVal val="1+#ppt_h/2"/>
                                          </p:val>
                                        </p:tav>
                                        <p:tav tm="100000">
                                          <p:val>
                                            <p:strVal val="#ppt_y"/>
                                          </p:val>
                                        </p:tav>
                                      </p:tavLst>
                                    </p:anim>
                                  </p:childTnLst>
                                </p:cTn>
                              </p:par>
                            </p:childTnLst>
                          </p:cTn>
                        </p:par>
                        <p:par>
                          <p:cTn id="44" fill="hold">
                            <p:stCondLst>
                              <p:cond delay="2500"/>
                            </p:stCondLst>
                            <p:childTnLst>
                              <p:par>
                                <p:cTn id="45" presetID="2" presetClass="entr" presetSubtype="4" fill="hold" grpId="0" nodeType="afterEffect">
                                  <p:stCondLst>
                                    <p:cond delay="0"/>
                                  </p:stCondLst>
                                  <p:childTnLst>
                                    <p:set>
                                      <p:cBhvr>
                                        <p:cTn id="46" dur="1" fill="hold">
                                          <p:stCondLst>
                                            <p:cond delay="0"/>
                                          </p:stCondLst>
                                        </p:cTn>
                                        <p:tgtEl>
                                          <p:spTgt spid="17"/>
                                        </p:tgtEl>
                                        <p:attrNameLst>
                                          <p:attrName>style.visibility</p:attrName>
                                        </p:attrNameLst>
                                      </p:cBhvr>
                                      <p:to>
                                        <p:strVal val="visible"/>
                                      </p:to>
                                    </p:set>
                                    <p:anim calcmode="lin" valueType="num">
                                      <p:cBhvr additive="base">
                                        <p:cTn id="47" dur="500" fill="hold"/>
                                        <p:tgtEl>
                                          <p:spTgt spid="17"/>
                                        </p:tgtEl>
                                        <p:attrNameLst>
                                          <p:attrName>ppt_x</p:attrName>
                                        </p:attrNameLst>
                                      </p:cBhvr>
                                      <p:tavLst>
                                        <p:tav tm="0">
                                          <p:val>
                                            <p:strVal val="#ppt_x"/>
                                          </p:val>
                                        </p:tav>
                                        <p:tav tm="100000">
                                          <p:val>
                                            <p:strVal val="#ppt_x"/>
                                          </p:val>
                                        </p:tav>
                                      </p:tavLst>
                                    </p:anim>
                                    <p:anim calcmode="lin" valueType="num">
                                      <p:cBhvr additive="base">
                                        <p:cTn id="48" dur="500" fill="hold"/>
                                        <p:tgtEl>
                                          <p:spTgt spid="17"/>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500" fill="hold"/>
                                        <p:tgtEl>
                                          <p:spTgt spid="18"/>
                                        </p:tgtEl>
                                        <p:attrNameLst>
                                          <p:attrName>ppt_x</p:attrName>
                                        </p:attrNameLst>
                                      </p:cBhvr>
                                      <p:tavLst>
                                        <p:tav tm="0">
                                          <p:val>
                                            <p:strVal val="#ppt_x"/>
                                          </p:val>
                                        </p:tav>
                                        <p:tav tm="100000">
                                          <p:val>
                                            <p:strVal val="#ppt_x"/>
                                          </p:val>
                                        </p:tav>
                                      </p:tavLst>
                                    </p:anim>
                                    <p:anim calcmode="lin" valueType="num">
                                      <p:cBhvr additive="base">
                                        <p:cTn id="52" dur="500" fill="hold"/>
                                        <p:tgtEl>
                                          <p:spTgt spid="18"/>
                                        </p:tgtEl>
                                        <p:attrNameLst>
                                          <p:attrName>ppt_y</p:attrName>
                                        </p:attrNameLst>
                                      </p:cBhvr>
                                      <p:tavLst>
                                        <p:tav tm="0">
                                          <p:val>
                                            <p:strVal val="1+#ppt_h/2"/>
                                          </p:val>
                                        </p:tav>
                                        <p:tav tm="100000">
                                          <p:val>
                                            <p:strVal val="#ppt_y"/>
                                          </p:val>
                                        </p:tav>
                                      </p:tavLst>
                                    </p:anim>
                                  </p:childTnLst>
                                </p:cTn>
                              </p:par>
                            </p:childTnLst>
                          </p:cTn>
                        </p:par>
                        <p:par>
                          <p:cTn id="53" fill="hold">
                            <p:stCondLst>
                              <p:cond delay="3000"/>
                            </p:stCondLst>
                            <p:childTnLst>
                              <p:par>
                                <p:cTn id="54" presetID="2" presetClass="entr" presetSubtype="4" fill="hold" grpId="0" nodeType="afterEffect">
                                  <p:stCondLst>
                                    <p:cond delay="0"/>
                                  </p:stCondLst>
                                  <p:childTnLst>
                                    <p:set>
                                      <p:cBhvr>
                                        <p:cTn id="55" dur="1" fill="hold">
                                          <p:stCondLst>
                                            <p:cond delay="0"/>
                                          </p:stCondLst>
                                        </p:cTn>
                                        <p:tgtEl>
                                          <p:spTgt spid="21"/>
                                        </p:tgtEl>
                                        <p:attrNameLst>
                                          <p:attrName>style.visibility</p:attrName>
                                        </p:attrNameLst>
                                      </p:cBhvr>
                                      <p:to>
                                        <p:strVal val="visible"/>
                                      </p:to>
                                    </p:set>
                                    <p:anim calcmode="lin" valueType="num">
                                      <p:cBhvr additive="base">
                                        <p:cTn id="56" dur="500" fill="hold"/>
                                        <p:tgtEl>
                                          <p:spTgt spid="21"/>
                                        </p:tgtEl>
                                        <p:attrNameLst>
                                          <p:attrName>ppt_x</p:attrName>
                                        </p:attrNameLst>
                                      </p:cBhvr>
                                      <p:tavLst>
                                        <p:tav tm="0">
                                          <p:val>
                                            <p:strVal val="#ppt_x"/>
                                          </p:val>
                                        </p:tav>
                                        <p:tav tm="100000">
                                          <p:val>
                                            <p:strVal val="#ppt_x"/>
                                          </p:val>
                                        </p:tav>
                                      </p:tavLst>
                                    </p:anim>
                                    <p:anim calcmode="lin" valueType="num">
                                      <p:cBhvr additive="base">
                                        <p:cTn id="57" dur="500" fill="hold"/>
                                        <p:tgtEl>
                                          <p:spTgt spid="21"/>
                                        </p:tgtEl>
                                        <p:attrNameLst>
                                          <p:attrName>ppt_y</p:attrName>
                                        </p:attrNameLst>
                                      </p:cBhvr>
                                      <p:tavLst>
                                        <p:tav tm="0">
                                          <p:val>
                                            <p:strVal val="1+#ppt_h/2"/>
                                          </p:val>
                                        </p:tav>
                                        <p:tav tm="100000">
                                          <p:val>
                                            <p:strVal val="#ppt_y"/>
                                          </p:val>
                                        </p:tav>
                                      </p:tavLst>
                                    </p:anim>
                                  </p:childTnLst>
                                </p:cTn>
                              </p:par>
                              <p:par>
                                <p:cTn id="58" presetID="2" presetClass="entr" presetSubtype="4" fill="hold" nodeType="withEffect">
                                  <p:stCondLst>
                                    <p:cond delay="0"/>
                                  </p:stCondLst>
                                  <p:childTnLst>
                                    <p:set>
                                      <p:cBhvr>
                                        <p:cTn id="59" dur="1" fill="hold">
                                          <p:stCondLst>
                                            <p:cond delay="0"/>
                                          </p:stCondLst>
                                        </p:cTn>
                                        <p:tgtEl>
                                          <p:spTgt spid="22"/>
                                        </p:tgtEl>
                                        <p:attrNameLst>
                                          <p:attrName>style.visibility</p:attrName>
                                        </p:attrNameLst>
                                      </p:cBhvr>
                                      <p:to>
                                        <p:strVal val="visible"/>
                                      </p:to>
                                    </p:set>
                                    <p:anim calcmode="lin" valueType="num">
                                      <p:cBhvr additive="base">
                                        <p:cTn id="60" dur="500" fill="hold"/>
                                        <p:tgtEl>
                                          <p:spTgt spid="22"/>
                                        </p:tgtEl>
                                        <p:attrNameLst>
                                          <p:attrName>ppt_x</p:attrName>
                                        </p:attrNameLst>
                                      </p:cBhvr>
                                      <p:tavLst>
                                        <p:tav tm="0">
                                          <p:val>
                                            <p:strVal val="#ppt_x"/>
                                          </p:val>
                                        </p:tav>
                                        <p:tav tm="100000">
                                          <p:val>
                                            <p:strVal val="#ppt_x"/>
                                          </p:val>
                                        </p:tav>
                                      </p:tavLst>
                                    </p:anim>
                                    <p:anim calcmode="lin" valueType="num">
                                      <p:cBhvr additive="base">
                                        <p:cTn id="61" dur="500" fill="hold"/>
                                        <p:tgtEl>
                                          <p:spTgt spid="22"/>
                                        </p:tgtEl>
                                        <p:attrNameLst>
                                          <p:attrName>ppt_y</p:attrName>
                                        </p:attrNameLst>
                                      </p:cBhvr>
                                      <p:tavLst>
                                        <p:tav tm="0">
                                          <p:val>
                                            <p:strVal val="1+#ppt_h/2"/>
                                          </p:val>
                                        </p:tav>
                                        <p:tav tm="100000">
                                          <p:val>
                                            <p:strVal val="#ppt_y"/>
                                          </p:val>
                                        </p:tav>
                                      </p:tavLst>
                                    </p:anim>
                                  </p:childTnLst>
                                </p:cTn>
                              </p:par>
                            </p:childTnLst>
                          </p:cTn>
                        </p:par>
                        <p:par>
                          <p:cTn id="62" fill="hold">
                            <p:stCondLst>
                              <p:cond delay="3500"/>
                            </p:stCondLst>
                            <p:childTnLst>
                              <p:par>
                                <p:cTn id="63" presetID="5" presetClass="entr" presetSubtype="10" fill="hold" grpId="0" nodeType="afterEffect">
                                  <p:stCondLst>
                                    <p:cond delay="0"/>
                                  </p:stCondLst>
                                  <p:childTnLst>
                                    <p:set>
                                      <p:cBhvr>
                                        <p:cTn id="64" dur="1" fill="hold">
                                          <p:stCondLst>
                                            <p:cond delay="0"/>
                                          </p:stCondLst>
                                        </p:cTn>
                                        <p:tgtEl>
                                          <p:spTgt spid="25"/>
                                        </p:tgtEl>
                                        <p:attrNameLst>
                                          <p:attrName>style.visibility</p:attrName>
                                        </p:attrNameLst>
                                      </p:cBhvr>
                                      <p:to>
                                        <p:strVal val="visible"/>
                                      </p:to>
                                    </p:set>
                                    <p:animEffect transition="in" filter="checkerboard(across)">
                                      <p:cBhvr>
                                        <p:cTn id="6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3" grpId="0" animBg="1"/>
      <p:bldP spid="17" grpId="0" animBg="1"/>
      <p:bldP spid="21" grpId="0" animBg="1"/>
      <p:bldP spid="2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a:spLocks noChangeArrowheads="1"/>
          </p:cNvSpPr>
          <p:nvPr/>
        </p:nvSpPr>
        <p:spPr bwMode="auto">
          <a:xfrm>
            <a:off x="323528" y="339502"/>
            <a:ext cx="2808312" cy="2664296"/>
          </a:xfrm>
          <a:prstGeom prst="roundRect">
            <a:avLst>
              <a:gd name="adj" fmla="val 13009"/>
            </a:avLst>
          </a:prstGeom>
          <a:solidFill>
            <a:srgbClr val="00B0F0"/>
          </a:solidFill>
          <a:ln w="19050" cap="rnd">
            <a:solidFill>
              <a:schemeClr val="tx1">
                <a:lumMod val="65000"/>
                <a:lumOff val="35000"/>
              </a:schemeClr>
            </a:solidFill>
            <a:prstDash val="sysDot"/>
            <a:round/>
            <a:headEnd/>
            <a:tailEnd/>
          </a:ln>
          <a:effectLst/>
        </p:spPr>
        <p:txBody>
          <a:bodyPr wrap="none" anchor="ctr"/>
          <a:lstStyle/>
          <a:p>
            <a:pPr>
              <a:defRPr/>
            </a:pPr>
            <a:endParaRPr lang="zh-CN" altLang="en-US" sz="1620">
              <a:solidFill>
                <a:srgbClr val="595959"/>
              </a:solidFill>
              <a:latin typeface="微软雅黑" pitchFamily="34" charset="-122"/>
              <a:ea typeface="微软雅黑" pitchFamily="34" charset="-122"/>
              <a:cs typeface="宋体" charset="0"/>
            </a:endParaRPr>
          </a:p>
        </p:txBody>
      </p:sp>
      <p:sp>
        <p:nvSpPr>
          <p:cNvPr id="3" name="TextBox 57"/>
          <p:cNvSpPr txBox="1">
            <a:spLocks noChangeArrowheads="1"/>
          </p:cNvSpPr>
          <p:nvPr/>
        </p:nvSpPr>
        <p:spPr bwMode="auto">
          <a:xfrm>
            <a:off x="539552" y="627534"/>
            <a:ext cx="2422578" cy="2086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defPPr>
              <a:defRPr lang="zh-CN"/>
            </a:defPPr>
            <a:lvl1pPr eaLnBrk="0" hangingPunct="0">
              <a:lnSpc>
                <a:spcPct val="150000"/>
              </a:lnSpc>
              <a:tabLst>
                <a:tab pos="101600" algn="l"/>
              </a:tabLst>
              <a:defRPr sz="1200" b="1">
                <a:solidFill>
                  <a:srgbClr val="595959"/>
                </a:solidFill>
                <a:latin typeface="微软雅黑" pitchFamily="34" charset="-122"/>
                <a:ea typeface="微软雅黑" pitchFamily="34" charset="-122"/>
              </a:defRPr>
            </a:lvl1pPr>
            <a:lvl2pPr marL="742950" indent="-285750" eaLnBrk="0" hangingPunct="0">
              <a:tabLst>
                <a:tab pos="101600" algn="l"/>
              </a:tabLst>
              <a:defRPr>
                <a:latin typeface="Calibri" pitchFamily="34" charset="0"/>
                <a:ea typeface="宋体" pitchFamily="2" charset="-122"/>
              </a:defRPr>
            </a:lvl2pPr>
            <a:lvl3pPr marL="1143000" indent="-228600" eaLnBrk="0" hangingPunct="0">
              <a:tabLst>
                <a:tab pos="101600" algn="l"/>
              </a:tabLst>
              <a:defRPr>
                <a:latin typeface="Calibri" pitchFamily="34" charset="0"/>
                <a:ea typeface="宋体" pitchFamily="2" charset="-122"/>
              </a:defRPr>
            </a:lvl3pPr>
            <a:lvl4pPr marL="1600200" indent="-228600" eaLnBrk="0" hangingPunct="0">
              <a:tabLst>
                <a:tab pos="101600" algn="l"/>
              </a:tabLst>
              <a:defRPr>
                <a:latin typeface="Calibri" pitchFamily="34" charset="0"/>
                <a:ea typeface="宋体" pitchFamily="2" charset="-122"/>
              </a:defRPr>
            </a:lvl4pPr>
            <a:lvl5pPr marL="2057400" indent="-228600" eaLnBrk="0" hangingPunct="0">
              <a:tabLst>
                <a:tab pos="101600" algn="l"/>
              </a:tabLst>
              <a:defRPr>
                <a:latin typeface="Calibri" pitchFamily="34" charset="0"/>
                <a:ea typeface="宋体" pitchFamily="2" charset="-122"/>
              </a:defRPr>
            </a:lvl5pPr>
            <a:lvl6pPr marL="2514600" indent="-228600" eaLnBrk="0" fontAlgn="base" hangingPunct="0">
              <a:spcBef>
                <a:spcPct val="0"/>
              </a:spcBef>
              <a:spcAft>
                <a:spcPct val="0"/>
              </a:spcAft>
              <a:tabLst>
                <a:tab pos="101600" algn="l"/>
              </a:tabLst>
              <a:defRPr>
                <a:latin typeface="Calibri" pitchFamily="34" charset="0"/>
                <a:ea typeface="宋体" pitchFamily="2" charset="-122"/>
              </a:defRPr>
            </a:lvl6pPr>
            <a:lvl7pPr marL="2971800" indent="-228600" eaLnBrk="0" fontAlgn="base" hangingPunct="0">
              <a:spcBef>
                <a:spcPct val="0"/>
              </a:spcBef>
              <a:spcAft>
                <a:spcPct val="0"/>
              </a:spcAft>
              <a:tabLst>
                <a:tab pos="101600" algn="l"/>
              </a:tabLst>
              <a:defRPr>
                <a:latin typeface="Calibri" pitchFamily="34" charset="0"/>
                <a:ea typeface="宋体" pitchFamily="2" charset="-122"/>
              </a:defRPr>
            </a:lvl7pPr>
            <a:lvl8pPr marL="3429000" indent="-228600" eaLnBrk="0" fontAlgn="base" hangingPunct="0">
              <a:spcBef>
                <a:spcPct val="0"/>
              </a:spcBef>
              <a:spcAft>
                <a:spcPct val="0"/>
              </a:spcAft>
              <a:tabLst>
                <a:tab pos="101600" algn="l"/>
              </a:tabLst>
              <a:defRPr>
                <a:latin typeface="Calibri" pitchFamily="34" charset="0"/>
                <a:ea typeface="宋体" pitchFamily="2" charset="-122"/>
              </a:defRPr>
            </a:lvl8pPr>
            <a:lvl9pPr marL="3886200" indent="-228600" eaLnBrk="0" fontAlgn="base" hangingPunct="0">
              <a:spcBef>
                <a:spcPct val="0"/>
              </a:spcBef>
              <a:spcAft>
                <a:spcPct val="0"/>
              </a:spcAft>
              <a:tabLst>
                <a:tab pos="101600" algn="l"/>
              </a:tabLst>
              <a:defRPr>
                <a:latin typeface="Calibri" pitchFamily="34" charset="0"/>
                <a:ea typeface="宋体" pitchFamily="2" charset="-122"/>
              </a:defRPr>
            </a:lvl9pPr>
          </a:lstStyle>
          <a:p>
            <a:r>
              <a:rPr lang="zh-CN" altLang="en-US" sz="1080" dirty="0" smtClean="0">
                <a:solidFill>
                  <a:schemeClr val="bg1"/>
                </a:solidFill>
              </a:rPr>
              <a:t>随着线上项目变的日益庞大，每个项目都散落着各种配置文件，如果采用分布式的开发模式，需要的配置文件随着服务增加而不断增多。某一个基础服务信息变更，都会引起一系列的更新和重启，运维苦不堪言也容易出错。配置中心便是解决此类问题的灵丹妙药。</a:t>
            </a:r>
            <a:endParaRPr lang="zh-CN" altLang="en-US" sz="1080" dirty="0">
              <a:solidFill>
                <a:schemeClr val="bg1"/>
              </a:solidFill>
            </a:endParaRPr>
          </a:p>
        </p:txBody>
      </p:sp>
      <p:sp>
        <p:nvSpPr>
          <p:cNvPr id="4" name="文本框 2"/>
          <p:cNvSpPr txBox="1">
            <a:spLocks noChangeArrowheads="1"/>
          </p:cNvSpPr>
          <p:nvPr/>
        </p:nvSpPr>
        <p:spPr bwMode="auto">
          <a:xfrm>
            <a:off x="3635896" y="339502"/>
            <a:ext cx="2952328" cy="369308"/>
          </a:xfrm>
          <a:prstGeom prst="rect">
            <a:avLst/>
          </a:prstGeom>
          <a:solidFill>
            <a:schemeClr val="tx2">
              <a:lumMod val="60000"/>
              <a:lumOff val="40000"/>
            </a:schemeClr>
          </a:solidFill>
          <a:ln w="9525">
            <a:noFill/>
            <a:miter lim="800000"/>
            <a:headEnd/>
            <a:tailEnd/>
          </a:ln>
        </p:spPr>
        <p:txBody>
          <a:bodyPr wrap="square" lIns="121898" tIns="60948" rIns="121898" bIns="60948">
            <a:spAutoFit/>
          </a:bodyPr>
          <a:lstStyle/>
          <a:p>
            <a:r>
              <a:rPr lang="en-US" altLang="zh-CN" sz="1600" b="1" dirty="0" smtClean="0">
                <a:solidFill>
                  <a:schemeClr val="bg1"/>
                </a:solidFill>
                <a:latin typeface="微软雅黑" pitchFamily="34" charset="-122"/>
                <a:ea typeface="微软雅黑" pitchFamily="34" charset="-122"/>
              </a:rPr>
              <a:t>Spring Cloud Config</a:t>
            </a:r>
            <a:r>
              <a:rPr lang="zh-CN" altLang="en-US" sz="1600" b="1" dirty="0" smtClean="0">
                <a:solidFill>
                  <a:schemeClr val="bg1"/>
                </a:solidFill>
                <a:latin typeface="微软雅黑" pitchFamily="34" charset="-122"/>
                <a:ea typeface="微软雅黑" pitchFamily="34" charset="-122"/>
              </a:rPr>
              <a:t>：</a:t>
            </a:r>
            <a:endParaRPr lang="zh-CN" altLang="en-US" sz="1600" b="1" dirty="0">
              <a:solidFill>
                <a:schemeClr val="bg1"/>
              </a:solidFill>
              <a:latin typeface="微软雅黑" pitchFamily="34" charset="-122"/>
              <a:ea typeface="微软雅黑" pitchFamily="34" charset="-122"/>
            </a:endParaRPr>
          </a:p>
        </p:txBody>
      </p:sp>
      <p:sp>
        <p:nvSpPr>
          <p:cNvPr id="5" name="TextBox 4"/>
          <p:cNvSpPr txBox="1"/>
          <p:nvPr/>
        </p:nvSpPr>
        <p:spPr bwMode="auto">
          <a:xfrm>
            <a:off x="4139952" y="987574"/>
            <a:ext cx="2723823" cy="369332"/>
          </a:xfrm>
          <a:prstGeom prst="rect">
            <a:avLst/>
          </a:prstGeom>
          <a:noFill/>
        </p:spPr>
        <p:txBody>
          <a:bodyPr wrap="none">
            <a:spAutoFit/>
          </a:bodyPr>
          <a:lstStyle/>
          <a:p>
            <a:pPr defTabSz="822960">
              <a:defRPr/>
            </a:pPr>
            <a:r>
              <a:rPr lang="zh-CN" altLang="en-US" kern="0" dirty="0" smtClean="0">
                <a:solidFill>
                  <a:prstClr val="black">
                    <a:lumMod val="85000"/>
                    <a:lumOff val="15000"/>
                  </a:prstClr>
                </a:solidFill>
                <a:latin typeface="微软雅黑" pitchFamily="34" charset="-122"/>
                <a:ea typeface="微软雅黑" pitchFamily="34" charset="-122"/>
              </a:rPr>
              <a:t>提供服务端和客户端支持</a:t>
            </a:r>
            <a:endParaRPr lang="zh-CN" altLang="en-US" kern="0" dirty="0">
              <a:solidFill>
                <a:prstClr val="black">
                  <a:lumMod val="85000"/>
                  <a:lumOff val="15000"/>
                </a:prstClr>
              </a:solidFill>
              <a:latin typeface="微软雅黑" pitchFamily="34" charset="-122"/>
              <a:ea typeface="微软雅黑" pitchFamily="34" charset="-122"/>
            </a:endParaRPr>
          </a:p>
        </p:txBody>
      </p:sp>
      <p:sp>
        <p:nvSpPr>
          <p:cNvPr id="7" name="TextBox 6"/>
          <p:cNvSpPr txBox="1"/>
          <p:nvPr/>
        </p:nvSpPr>
        <p:spPr>
          <a:xfrm>
            <a:off x="3635896" y="843558"/>
            <a:ext cx="522900" cy="701731"/>
          </a:xfrm>
          <a:prstGeom prst="rect">
            <a:avLst/>
          </a:prstGeom>
          <a:noFill/>
        </p:spPr>
        <p:txBody>
          <a:bodyPr wrap="none" rtlCol="0">
            <a:spAutoFit/>
          </a:bodyPr>
          <a:lstStyle/>
          <a:p>
            <a:r>
              <a:rPr lang="en-US" altLang="zh-CN" sz="3960" dirty="0">
                <a:solidFill>
                  <a:srgbClr val="0070C0"/>
                </a:solidFill>
                <a:latin typeface="Arial Black" pitchFamily="34" charset="0"/>
              </a:rPr>
              <a:t>1</a:t>
            </a:r>
            <a:endParaRPr lang="zh-CN" altLang="en-US" sz="3960" dirty="0">
              <a:solidFill>
                <a:srgbClr val="0070C0"/>
              </a:solidFill>
              <a:latin typeface="Arial Black" pitchFamily="34" charset="0"/>
            </a:endParaRPr>
          </a:p>
        </p:txBody>
      </p:sp>
      <p:sp>
        <p:nvSpPr>
          <p:cNvPr id="8" name="TextBox 7"/>
          <p:cNvSpPr txBox="1"/>
          <p:nvPr/>
        </p:nvSpPr>
        <p:spPr bwMode="auto">
          <a:xfrm>
            <a:off x="4139952" y="1635646"/>
            <a:ext cx="2954655" cy="369332"/>
          </a:xfrm>
          <a:prstGeom prst="rect">
            <a:avLst/>
          </a:prstGeom>
          <a:noFill/>
        </p:spPr>
        <p:txBody>
          <a:bodyPr wrap="none">
            <a:spAutoFit/>
          </a:bodyPr>
          <a:lstStyle/>
          <a:p>
            <a:pPr defTabSz="822960">
              <a:defRPr/>
            </a:pPr>
            <a:r>
              <a:rPr lang="zh-CN" altLang="en-US" kern="0" dirty="0" smtClean="0">
                <a:solidFill>
                  <a:prstClr val="black">
                    <a:lumMod val="85000"/>
                    <a:lumOff val="15000"/>
                  </a:prstClr>
                </a:solidFill>
                <a:latin typeface="微软雅黑" pitchFamily="34" charset="-122"/>
                <a:ea typeface="微软雅黑" pitchFamily="34" charset="-122"/>
              </a:rPr>
              <a:t>集中管理各环境的配置文件</a:t>
            </a:r>
            <a:endParaRPr lang="zh-CN" altLang="en-US" kern="0" dirty="0">
              <a:solidFill>
                <a:prstClr val="black">
                  <a:lumMod val="85000"/>
                  <a:lumOff val="15000"/>
                </a:prstClr>
              </a:solidFill>
              <a:latin typeface="微软雅黑" pitchFamily="34" charset="-122"/>
              <a:ea typeface="微软雅黑" pitchFamily="34" charset="-122"/>
            </a:endParaRPr>
          </a:p>
        </p:txBody>
      </p:sp>
      <p:sp>
        <p:nvSpPr>
          <p:cNvPr id="9" name="TextBox 8"/>
          <p:cNvSpPr txBox="1"/>
          <p:nvPr/>
        </p:nvSpPr>
        <p:spPr>
          <a:xfrm>
            <a:off x="3635896" y="1491630"/>
            <a:ext cx="522900" cy="701731"/>
          </a:xfrm>
          <a:prstGeom prst="rect">
            <a:avLst/>
          </a:prstGeom>
          <a:noFill/>
        </p:spPr>
        <p:txBody>
          <a:bodyPr wrap="none" rtlCol="0">
            <a:spAutoFit/>
          </a:bodyPr>
          <a:lstStyle/>
          <a:p>
            <a:r>
              <a:rPr lang="en-US" altLang="zh-CN" sz="3960" dirty="0" smtClean="0">
                <a:solidFill>
                  <a:srgbClr val="0070C0"/>
                </a:solidFill>
                <a:latin typeface="Arial Black" pitchFamily="34" charset="0"/>
              </a:rPr>
              <a:t>2</a:t>
            </a:r>
            <a:endParaRPr lang="zh-CN" altLang="en-US" sz="3960" dirty="0">
              <a:solidFill>
                <a:srgbClr val="0070C0"/>
              </a:solidFill>
              <a:latin typeface="Arial Black" pitchFamily="34" charset="0"/>
            </a:endParaRPr>
          </a:p>
        </p:txBody>
      </p:sp>
      <p:sp>
        <p:nvSpPr>
          <p:cNvPr id="10" name="TextBox 9"/>
          <p:cNvSpPr txBox="1"/>
          <p:nvPr/>
        </p:nvSpPr>
        <p:spPr bwMode="auto">
          <a:xfrm>
            <a:off x="4139952" y="2283718"/>
            <a:ext cx="3877985" cy="369332"/>
          </a:xfrm>
          <a:prstGeom prst="rect">
            <a:avLst/>
          </a:prstGeom>
          <a:noFill/>
        </p:spPr>
        <p:txBody>
          <a:bodyPr wrap="none">
            <a:spAutoFit/>
          </a:bodyPr>
          <a:lstStyle/>
          <a:p>
            <a:pPr defTabSz="822960">
              <a:defRPr/>
            </a:pPr>
            <a:r>
              <a:rPr lang="zh-CN" altLang="en-US" kern="0" dirty="0" smtClean="0">
                <a:solidFill>
                  <a:prstClr val="black">
                    <a:lumMod val="85000"/>
                    <a:lumOff val="15000"/>
                  </a:prstClr>
                </a:solidFill>
                <a:latin typeface="微软雅黑" pitchFamily="34" charset="-122"/>
                <a:ea typeface="微软雅黑" pitchFamily="34" charset="-122"/>
              </a:rPr>
              <a:t>配置文件修改之后，可以快速的生效</a:t>
            </a:r>
            <a:endParaRPr lang="zh-CN" altLang="en-US" kern="0" dirty="0">
              <a:solidFill>
                <a:prstClr val="black">
                  <a:lumMod val="85000"/>
                  <a:lumOff val="15000"/>
                </a:prstClr>
              </a:solidFill>
              <a:latin typeface="微软雅黑" pitchFamily="34" charset="-122"/>
              <a:ea typeface="微软雅黑" pitchFamily="34" charset="-122"/>
            </a:endParaRPr>
          </a:p>
        </p:txBody>
      </p:sp>
      <p:sp>
        <p:nvSpPr>
          <p:cNvPr id="11" name="TextBox 10"/>
          <p:cNvSpPr txBox="1"/>
          <p:nvPr/>
        </p:nvSpPr>
        <p:spPr>
          <a:xfrm>
            <a:off x="3635896" y="2139702"/>
            <a:ext cx="522900" cy="701731"/>
          </a:xfrm>
          <a:prstGeom prst="rect">
            <a:avLst/>
          </a:prstGeom>
          <a:noFill/>
        </p:spPr>
        <p:txBody>
          <a:bodyPr wrap="none" rtlCol="0">
            <a:spAutoFit/>
          </a:bodyPr>
          <a:lstStyle/>
          <a:p>
            <a:r>
              <a:rPr lang="en-US" altLang="zh-CN" sz="3960" dirty="0" smtClean="0">
                <a:solidFill>
                  <a:srgbClr val="0070C0"/>
                </a:solidFill>
                <a:latin typeface="Arial Black" pitchFamily="34" charset="0"/>
              </a:rPr>
              <a:t>3</a:t>
            </a:r>
            <a:endParaRPr lang="zh-CN" altLang="en-US" sz="3960" dirty="0">
              <a:solidFill>
                <a:srgbClr val="0070C0"/>
              </a:solidFill>
              <a:latin typeface="Arial Black" pitchFamily="34" charset="0"/>
            </a:endParaRPr>
          </a:p>
        </p:txBody>
      </p:sp>
      <p:sp>
        <p:nvSpPr>
          <p:cNvPr id="12" name="TextBox 11"/>
          <p:cNvSpPr txBox="1"/>
          <p:nvPr/>
        </p:nvSpPr>
        <p:spPr bwMode="auto">
          <a:xfrm>
            <a:off x="4139952" y="3003798"/>
            <a:ext cx="2031325" cy="369332"/>
          </a:xfrm>
          <a:prstGeom prst="rect">
            <a:avLst/>
          </a:prstGeom>
          <a:noFill/>
        </p:spPr>
        <p:txBody>
          <a:bodyPr wrap="none">
            <a:spAutoFit/>
          </a:bodyPr>
          <a:lstStyle/>
          <a:p>
            <a:pPr defTabSz="822960">
              <a:defRPr/>
            </a:pPr>
            <a:r>
              <a:rPr lang="zh-CN" altLang="en-US" kern="0" dirty="0" smtClean="0">
                <a:solidFill>
                  <a:prstClr val="black">
                    <a:lumMod val="85000"/>
                    <a:lumOff val="15000"/>
                  </a:prstClr>
                </a:solidFill>
                <a:latin typeface="微软雅黑" pitchFamily="34" charset="-122"/>
                <a:ea typeface="微软雅黑" pitchFamily="34" charset="-122"/>
              </a:rPr>
              <a:t>可以进行版本管理</a:t>
            </a:r>
            <a:endParaRPr lang="zh-CN" altLang="en-US" kern="0" dirty="0">
              <a:solidFill>
                <a:prstClr val="black">
                  <a:lumMod val="85000"/>
                  <a:lumOff val="15000"/>
                </a:prstClr>
              </a:solidFill>
              <a:latin typeface="微软雅黑" pitchFamily="34" charset="-122"/>
              <a:ea typeface="微软雅黑" pitchFamily="34" charset="-122"/>
            </a:endParaRPr>
          </a:p>
        </p:txBody>
      </p:sp>
      <p:sp>
        <p:nvSpPr>
          <p:cNvPr id="13" name="TextBox 12"/>
          <p:cNvSpPr txBox="1"/>
          <p:nvPr/>
        </p:nvSpPr>
        <p:spPr>
          <a:xfrm>
            <a:off x="3635896" y="2859782"/>
            <a:ext cx="522900" cy="701731"/>
          </a:xfrm>
          <a:prstGeom prst="rect">
            <a:avLst/>
          </a:prstGeom>
          <a:noFill/>
        </p:spPr>
        <p:txBody>
          <a:bodyPr wrap="none" rtlCol="0">
            <a:spAutoFit/>
          </a:bodyPr>
          <a:lstStyle/>
          <a:p>
            <a:r>
              <a:rPr lang="en-US" altLang="zh-CN" sz="3960" dirty="0" smtClean="0">
                <a:solidFill>
                  <a:srgbClr val="0070C0"/>
                </a:solidFill>
                <a:latin typeface="Arial Black" pitchFamily="34" charset="0"/>
              </a:rPr>
              <a:t>4</a:t>
            </a:r>
            <a:endParaRPr lang="zh-CN" altLang="en-US" sz="3960" dirty="0">
              <a:solidFill>
                <a:srgbClr val="0070C0"/>
              </a:solidFill>
              <a:latin typeface="Arial Black" pitchFamily="34" charset="0"/>
            </a:endParaRPr>
          </a:p>
        </p:txBody>
      </p:sp>
      <p:sp>
        <p:nvSpPr>
          <p:cNvPr id="14" name="TextBox 13"/>
          <p:cNvSpPr txBox="1"/>
          <p:nvPr/>
        </p:nvSpPr>
        <p:spPr bwMode="auto">
          <a:xfrm>
            <a:off x="4139952" y="3723878"/>
            <a:ext cx="2031325" cy="369332"/>
          </a:xfrm>
          <a:prstGeom prst="rect">
            <a:avLst/>
          </a:prstGeom>
          <a:noFill/>
        </p:spPr>
        <p:txBody>
          <a:bodyPr wrap="none">
            <a:spAutoFit/>
          </a:bodyPr>
          <a:lstStyle/>
          <a:p>
            <a:pPr defTabSz="822960">
              <a:defRPr/>
            </a:pPr>
            <a:r>
              <a:rPr lang="zh-CN" altLang="en-US" kern="0" dirty="0" smtClean="0">
                <a:solidFill>
                  <a:prstClr val="black">
                    <a:lumMod val="85000"/>
                    <a:lumOff val="15000"/>
                  </a:prstClr>
                </a:solidFill>
                <a:latin typeface="微软雅黑" pitchFamily="34" charset="-122"/>
                <a:ea typeface="微软雅黑" pitchFamily="34" charset="-122"/>
              </a:rPr>
              <a:t>支持大的并发查询</a:t>
            </a:r>
            <a:endParaRPr lang="zh-CN" altLang="en-US" kern="0" dirty="0">
              <a:solidFill>
                <a:prstClr val="black">
                  <a:lumMod val="85000"/>
                  <a:lumOff val="15000"/>
                </a:prstClr>
              </a:solidFill>
              <a:latin typeface="微软雅黑" pitchFamily="34" charset="-122"/>
              <a:ea typeface="微软雅黑" pitchFamily="34" charset="-122"/>
            </a:endParaRPr>
          </a:p>
        </p:txBody>
      </p:sp>
      <p:sp>
        <p:nvSpPr>
          <p:cNvPr id="15" name="TextBox 14"/>
          <p:cNvSpPr txBox="1"/>
          <p:nvPr/>
        </p:nvSpPr>
        <p:spPr>
          <a:xfrm>
            <a:off x="3635896" y="3579862"/>
            <a:ext cx="522900" cy="701731"/>
          </a:xfrm>
          <a:prstGeom prst="rect">
            <a:avLst/>
          </a:prstGeom>
          <a:noFill/>
        </p:spPr>
        <p:txBody>
          <a:bodyPr wrap="none" rtlCol="0">
            <a:spAutoFit/>
          </a:bodyPr>
          <a:lstStyle/>
          <a:p>
            <a:r>
              <a:rPr lang="en-US" altLang="zh-CN" sz="3960" dirty="0" smtClean="0">
                <a:solidFill>
                  <a:srgbClr val="0070C0"/>
                </a:solidFill>
                <a:latin typeface="Arial Black" pitchFamily="34" charset="0"/>
              </a:rPr>
              <a:t>5</a:t>
            </a:r>
            <a:endParaRPr lang="zh-CN" altLang="en-US" sz="3960" dirty="0">
              <a:solidFill>
                <a:srgbClr val="0070C0"/>
              </a:solidFill>
              <a:latin typeface="Arial Black" pitchFamily="34" charset="0"/>
            </a:endParaRPr>
          </a:p>
        </p:txBody>
      </p:sp>
      <p:sp>
        <p:nvSpPr>
          <p:cNvPr id="16" name="TextBox 15"/>
          <p:cNvSpPr txBox="1"/>
          <p:nvPr/>
        </p:nvSpPr>
        <p:spPr bwMode="auto">
          <a:xfrm>
            <a:off x="4139952" y="4443958"/>
            <a:ext cx="1569660" cy="369332"/>
          </a:xfrm>
          <a:prstGeom prst="rect">
            <a:avLst/>
          </a:prstGeom>
          <a:noFill/>
        </p:spPr>
        <p:txBody>
          <a:bodyPr wrap="none">
            <a:spAutoFit/>
          </a:bodyPr>
          <a:lstStyle/>
          <a:p>
            <a:pPr defTabSz="822960">
              <a:defRPr/>
            </a:pPr>
            <a:r>
              <a:rPr lang="zh-CN" altLang="en-US" kern="0" dirty="0" smtClean="0">
                <a:solidFill>
                  <a:prstClr val="black">
                    <a:lumMod val="85000"/>
                    <a:lumOff val="15000"/>
                  </a:prstClr>
                </a:solidFill>
                <a:latin typeface="微软雅黑" pitchFamily="34" charset="-122"/>
                <a:ea typeface="微软雅黑" pitchFamily="34" charset="-122"/>
              </a:rPr>
              <a:t>支持各种语言</a:t>
            </a:r>
            <a:endParaRPr lang="zh-CN" altLang="en-US" kern="0" dirty="0">
              <a:solidFill>
                <a:prstClr val="black">
                  <a:lumMod val="85000"/>
                  <a:lumOff val="15000"/>
                </a:prstClr>
              </a:solidFill>
              <a:latin typeface="微软雅黑" pitchFamily="34" charset="-122"/>
              <a:ea typeface="微软雅黑" pitchFamily="34" charset="-122"/>
            </a:endParaRPr>
          </a:p>
        </p:txBody>
      </p:sp>
      <p:sp>
        <p:nvSpPr>
          <p:cNvPr id="17" name="TextBox 16"/>
          <p:cNvSpPr txBox="1"/>
          <p:nvPr/>
        </p:nvSpPr>
        <p:spPr>
          <a:xfrm>
            <a:off x="3635896" y="4299942"/>
            <a:ext cx="522900" cy="701731"/>
          </a:xfrm>
          <a:prstGeom prst="rect">
            <a:avLst/>
          </a:prstGeom>
          <a:noFill/>
        </p:spPr>
        <p:txBody>
          <a:bodyPr wrap="none" rtlCol="0">
            <a:spAutoFit/>
          </a:bodyPr>
          <a:lstStyle/>
          <a:p>
            <a:r>
              <a:rPr lang="en-US" altLang="zh-CN" sz="3960" dirty="0" smtClean="0">
                <a:solidFill>
                  <a:srgbClr val="0070C0"/>
                </a:solidFill>
                <a:latin typeface="Arial Black" pitchFamily="34" charset="0"/>
              </a:rPr>
              <a:t>6</a:t>
            </a:r>
            <a:endParaRPr lang="zh-CN" altLang="en-US" sz="3960" dirty="0">
              <a:solidFill>
                <a:srgbClr val="0070C0"/>
              </a:solidFill>
              <a:latin typeface="Arial Black" pitchFamily="34" charset="0"/>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1000"/>
                                        <p:tgtEl>
                                          <p:spTgt spid="2"/>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anim calcmode="lin" valueType="num">
                                      <p:cBhvr>
                                        <p:cTn id="11" dur="500" fill="hold"/>
                                        <p:tgtEl>
                                          <p:spTgt spid="3"/>
                                        </p:tgtEl>
                                        <p:attrNameLst>
                                          <p:attrName>ppt_x</p:attrName>
                                        </p:attrNameLst>
                                      </p:cBhvr>
                                      <p:tavLst>
                                        <p:tav tm="0">
                                          <p:val>
                                            <p:strVal val="#ppt_x"/>
                                          </p:val>
                                        </p:tav>
                                        <p:tav tm="100000">
                                          <p:val>
                                            <p:strVal val="#ppt_x"/>
                                          </p:val>
                                        </p:tav>
                                      </p:tavLst>
                                    </p:anim>
                                    <p:anim calcmode="lin" valueType="num">
                                      <p:cBhvr>
                                        <p:cTn id="12" dur="5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ox(in)">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5"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1000" fill="hold"/>
                                        <p:tgtEl>
                                          <p:spTgt spid="7"/>
                                        </p:tgtEl>
                                        <p:attrNameLst>
                                          <p:attrName>ppt_w</p:attrName>
                                        </p:attrNameLst>
                                      </p:cBhvr>
                                      <p:tavLst>
                                        <p:tav tm="0">
                                          <p:val>
                                            <p:fltVal val="0"/>
                                          </p:val>
                                        </p:tav>
                                        <p:tav tm="100000">
                                          <p:val>
                                            <p:strVal val="#ppt_w"/>
                                          </p:val>
                                        </p:tav>
                                      </p:tavLst>
                                    </p:anim>
                                    <p:anim calcmode="lin" valueType="num">
                                      <p:cBhvr>
                                        <p:cTn id="23" dur="1000" fill="hold"/>
                                        <p:tgtEl>
                                          <p:spTgt spid="7"/>
                                        </p:tgtEl>
                                        <p:attrNameLst>
                                          <p:attrName>ppt_h</p:attrName>
                                        </p:attrNameLst>
                                      </p:cBhvr>
                                      <p:tavLst>
                                        <p:tav tm="0">
                                          <p:val>
                                            <p:fltVal val="0"/>
                                          </p:val>
                                        </p:tav>
                                        <p:tav tm="100000">
                                          <p:val>
                                            <p:strVal val="#ppt_h"/>
                                          </p:val>
                                        </p:tav>
                                      </p:tavLst>
                                    </p:anim>
                                    <p:anim calcmode="lin" valueType="num">
                                      <p:cBhvr>
                                        <p:cTn id="24" dur="1000" fill="hold"/>
                                        <p:tgtEl>
                                          <p:spTgt spid="7"/>
                                        </p:tgtEl>
                                        <p:attrNameLst>
                                          <p:attrName>ppt_x</p:attrName>
                                        </p:attrNameLst>
                                      </p:cBhvr>
                                      <p:tavLst>
                                        <p:tav tm="0" fmla="#ppt_x+(cos(-2*pi*(1-$))*-#ppt_x-sin(-2*pi*(1-$))*(1-#ppt_y))*(1-$)">
                                          <p:val>
                                            <p:fltVal val="0"/>
                                          </p:val>
                                        </p:tav>
                                        <p:tav tm="100000">
                                          <p:val>
                                            <p:fltVal val="1"/>
                                          </p:val>
                                        </p:tav>
                                      </p:tavLst>
                                    </p:anim>
                                    <p:anim calcmode="lin" valueType="num">
                                      <p:cBhvr>
                                        <p:cTn id="25" dur="1000" fill="hold"/>
                                        <p:tgtEl>
                                          <p:spTgt spid="7"/>
                                        </p:tgtEl>
                                        <p:attrNameLst>
                                          <p:attrName>ppt_y</p:attrName>
                                        </p:attrNameLst>
                                      </p:cBhvr>
                                      <p:tavLst>
                                        <p:tav tm="0" fmla="#ppt_y+(sin(-2*pi*(1-$))*-#ppt_x+cos(-2*pi*(1-$))*(1-#ppt_y))*(1-$)">
                                          <p:val>
                                            <p:fltVal val="0"/>
                                          </p:val>
                                        </p:tav>
                                        <p:tav tm="100000">
                                          <p:val>
                                            <p:fltVal val="1"/>
                                          </p:val>
                                        </p:tav>
                                      </p:tavLst>
                                    </p:anim>
                                  </p:childTnLst>
                                </p:cTn>
                              </p:par>
                            </p:childTnLst>
                          </p:cTn>
                        </p:par>
                        <p:par>
                          <p:cTn id="26" fill="hold">
                            <p:stCondLst>
                              <p:cond delay="1000"/>
                            </p:stCondLst>
                            <p:childTnLst>
                              <p:par>
                                <p:cTn id="27" presetID="42" presetClass="entr" presetSubtype="0" fill="hold" grpId="0" nodeType="after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anim calcmode="lin" valueType="num">
                                      <p:cBhvr>
                                        <p:cTn id="30" dur="500" fill="hold"/>
                                        <p:tgtEl>
                                          <p:spTgt spid="5"/>
                                        </p:tgtEl>
                                        <p:attrNameLst>
                                          <p:attrName>ppt_x</p:attrName>
                                        </p:attrNameLst>
                                      </p:cBhvr>
                                      <p:tavLst>
                                        <p:tav tm="0">
                                          <p:val>
                                            <p:strVal val="#ppt_x"/>
                                          </p:val>
                                        </p:tav>
                                        <p:tav tm="100000">
                                          <p:val>
                                            <p:strVal val="#ppt_x"/>
                                          </p:val>
                                        </p:tav>
                                      </p:tavLst>
                                    </p:anim>
                                    <p:anim calcmode="lin" valueType="num">
                                      <p:cBhvr>
                                        <p:cTn id="31" dur="500" fill="hold"/>
                                        <p:tgtEl>
                                          <p:spTgt spid="5"/>
                                        </p:tgtEl>
                                        <p:attrNameLst>
                                          <p:attrName>ppt_y</p:attrName>
                                        </p:attrNameLst>
                                      </p:cBhvr>
                                      <p:tavLst>
                                        <p:tav tm="0">
                                          <p:val>
                                            <p:strVal val="#ppt_y+.1"/>
                                          </p:val>
                                        </p:tav>
                                        <p:tav tm="100000">
                                          <p:val>
                                            <p:strVal val="#ppt_y"/>
                                          </p:val>
                                        </p:tav>
                                      </p:tavLst>
                                    </p:anim>
                                  </p:childTnLst>
                                </p:cTn>
                              </p:par>
                            </p:childTnLst>
                          </p:cTn>
                        </p:par>
                        <p:par>
                          <p:cTn id="32" fill="hold">
                            <p:stCondLst>
                              <p:cond delay="1500"/>
                            </p:stCondLst>
                            <p:childTnLst>
                              <p:par>
                                <p:cTn id="33" presetID="15" presetClass="entr" presetSubtype="0"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p:cTn id="35" dur="1000" fill="hold"/>
                                        <p:tgtEl>
                                          <p:spTgt spid="9"/>
                                        </p:tgtEl>
                                        <p:attrNameLst>
                                          <p:attrName>ppt_w</p:attrName>
                                        </p:attrNameLst>
                                      </p:cBhvr>
                                      <p:tavLst>
                                        <p:tav tm="0">
                                          <p:val>
                                            <p:fltVal val="0"/>
                                          </p:val>
                                        </p:tav>
                                        <p:tav tm="100000">
                                          <p:val>
                                            <p:strVal val="#ppt_w"/>
                                          </p:val>
                                        </p:tav>
                                      </p:tavLst>
                                    </p:anim>
                                    <p:anim calcmode="lin" valueType="num">
                                      <p:cBhvr>
                                        <p:cTn id="36" dur="1000" fill="hold"/>
                                        <p:tgtEl>
                                          <p:spTgt spid="9"/>
                                        </p:tgtEl>
                                        <p:attrNameLst>
                                          <p:attrName>ppt_h</p:attrName>
                                        </p:attrNameLst>
                                      </p:cBhvr>
                                      <p:tavLst>
                                        <p:tav tm="0">
                                          <p:val>
                                            <p:fltVal val="0"/>
                                          </p:val>
                                        </p:tav>
                                        <p:tav tm="100000">
                                          <p:val>
                                            <p:strVal val="#ppt_h"/>
                                          </p:val>
                                        </p:tav>
                                      </p:tavLst>
                                    </p:anim>
                                    <p:anim calcmode="lin" valueType="num">
                                      <p:cBhvr>
                                        <p:cTn id="37" dur="1000" fill="hold"/>
                                        <p:tgtEl>
                                          <p:spTgt spid="9"/>
                                        </p:tgtEl>
                                        <p:attrNameLst>
                                          <p:attrName>ppt_x</p:attrName>
                                        </p:attrNameLst>
                                      </p:cBhvr>
                                      <p:tavLst>
                                        <p:tav tm="0" fmla="#ppt_x+(cos(-2*pi*(1-$))*-#ppt_x-sin(-2*pi*(1-$))*(1-#ppt_y))*(1-$)">
                                          <p:val>
                                            <p:fltVal val="0"/>
                                          </p:val>
                                        </p:tav>
                                        <p:tav tm="100000">
                                          <p:val>
                                            <p:fltVal val="1"/>
                                          </p:val>
                                        </p:tav>
                                      </p:tavLst>
                                    </p:anim>
                                    <p:anim calcmode="lin" valueType="num">
                                      <p:cBhvr>
                                        <p:cTn id="38" dur="1000" fill="hold"/>
                                        <p:tgtEl>
                                          <p:spTgt spid="9"/>
                                        </p:tgtEl>
                                        <p:attrNameLst>
                                          <p:attrName>ppt_y</p:attrName>
                                        </p:attrNameLst>
                                      </p:cBhvr>
                                      <p:tavLst>
                                        <p:tav tm="0" fmla="#ppt_y+(sin(-2*pi*(1-$))*-#ppt_x+cos(-2*pi*(1-$))*(1-#ppt_y))*(1-$)">
                                          <p:val>
                                            <p:fltVal val="0"/>
                                          </p:val>
                                        </p:tav>
                                        <p:tav tm="100000">
                                          <p:val>
                                            <p:fltVal val="1"/>
                                          </p:val>
                                        </p:tav>
                                      </p:tavLst>
                                    </p:anim>
                                  </p:childTnLst>
                                </p:cTn>
                              </p:par>
                            </p:childTnLst>
                          </p:cTn>
                        </p:par>
                        <p:par>
                          <p:cTn id="39" fill="hold">
                            <p:stCondLst>
                              <p:cond delay="2500"/>
                            </p:stCondLst>
                            <p:childTnLst>
                              <p:par>
                                <p:cTn id="40" presetID="42" presetClass="entr" presetSubtype="0" fill="hold" grpId="0" nodeType="after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500"/>
                                        <p:tgtEl>
                                          <p:spTgt spid="8"/>
                                        </p:tgtEl>
                                      </p:cBhvr>
                                    </p:animEffect>
                                    <p:anim calcmode="lin" valueType="num">
                                      <p:cBhvr>
                                        <p:cTn id="43" dur="500" fill="hold"/>
                                        <p:tgtEl>
                                          <p:spTgt spid="8"/>
                                        </p:tgtEl>
                                        <p:attrNameLst>
                                          <p:attrName>ppt_x</p:attrName>
                                        </p:attrNameLst>
                                      </p:cBhvr>
                                      <p:tavLst>
                                        <p:tav tm="0">
                                          <p:val>
                                            <p:strVal val="#ppt_x"/>
                                          </p:val>
                                        </p:tav>
                                        <p:tav tm="100000">
                                          <p:val>
                                            <p:strVal val="#ppt_x"/>
                                          </p:val>
                                        </p:tav>
                                      </p:tavLst>
                                    </p:anim>
                                    <p:anim calcmode="lin" valueType="num">
                                      <p:cBhvr>
                                        <p:cTn id="44" dur="500" fill="hold"/>
                                        <p:tgtEl>
                                          <p:spTgt spid="8"/>
                                        </p:tgtEl>
                                        <p:attrNameLst>
                                          <p:attrName>ppt_y</p:attrName>
                                        </p:attrNameLst>
                                      </p:cBhvr>
                                      <p:tavLst>
                                        <p:tav tm="0">
                                          <p:val>
                                            <p:strVal val="#ppt_y+.1"/>
                                          </p:val>
                                        </p:tav>
                                        <p:tav tm="100000">
                                          <p:val>
                                            <p:strVal val="#ppt_y"/>
                                          </p:val>
                                        </p:tav>
                                      </p:tavLst>
                                    </p:anim>
                                  </p:childTnLst>
                                </p:cTn>
                              </p:par>
                            </p:childTnLst>
                          </p:cTn>
                        </p:par>
                        <p:par>
                          <p:cTn id="45" fill="hold">
                            <p:stCondLst>
                              <p:cond delay="3000"/>
                            </p:stCondLst>
                            <p:childTnLst>
                              <p:par>
                                <p:cTn id="46" presetID="15" presetClass="entr" presetSubtype="0" fill="hold" grpId="0" nodeType="afterEffect">
                                  <p:stCondLst>
                                    <p:cond delay="0"/>
                                  </p:stCondLst>
                                  <p:childTnLst>
                                    <p:set>
                                      <p:cBhvr>
                                        <p:cTn id="47" dur="1" fill="hold">
                                          <p:stCondLst>
                                            <p:cond delay="0"/>
                                          </p:stCondLst>
                                        </p:cTn>
                                        <p:tgtEl>
                                          <p:spTgt spid="11"/>
                                        </p:tgtEl>
                                        <p:attrNameLst>
                                          <p:attrName>style.visibility</p:attrName>
                                        </p:attrNameLst>
                                      </p:cBhvr>
                                      <p:to>
                                        <p:strVal val="visible"/>
                                      </p:to>
                                    </p:set>
                                    <p:anim calcmode="lin" valueType="num">
                                      <p:cBhvr>
                                        <p:cTn id="48" dur="1000" fill="hold"/>
                                        <p:tgtEl>
                                          <p:spTgt spid="11"/>
                                        </p:tgtEl>
                                        <p:attrNameLst>
                                          <p:attrName>ppt_w</p:attrName>
                                        </p:attrNameLst>
                                      </p:cBhvr>
                                      <p:tavLst>
                                        <p:tav tm="0">
                                          <p:val>
                                            <p:fltVal val="0"/>
                                          </p:val>
                                        </p:tav>
                                        <p:tav tm="100000">
                                          <p:val>
                                            <p:strVal val="#ppt_w"/>
                                          </p:val>
                                        </p:tav>
                                      </p:tavLst>
                                    </p:anim>
                                    <p:anim calcmode="lin" valueType="num">
                                      <p:cBhvr>
                                        <p:cTn id="49" dur="1000" fill="hold"/>
                                        <p:tgtEl>
                                          <p:spTgt spid="11"/>
                                        </p:tgtEl>
                                        <p:attrNameLst>
                                          <p:attrName>ppt_h</p:attrName>
                                        </p:attrNameLst>
                                      </p:cBhvr>
                                      <p:tavLst>
                                        <p:tav tm="0">
                                          <p:val>
                                            <p:fltVal val="0"/>
                                          </p:val>
                                        </p:tav>
                                        <p:tav tm="100000">
                                          <p:val>
                                            <p:strVal val="#ppt_h"/>
                                          </p:val>
                                        </p:tav>
                                      </p:tavLst>
                                    </p:anim>
                                    <p:anim calcmode="lin" valueType="num">
                                      <p:cBhvr>
                                        <p:cTn id="50" dur="1000" fill="hold"/>
                                        <p:tgtEl>
                                          <p:spTgt spid="11"/>
                                        </p:tgtEl>
                                        <p:attrNameLst>
                                          <p:attrName>ppt_x</p:attrName>
                                        </p:attrNameLst>
                                      </p:cBhvr>
                                      <p:tavLst>
                                        <p:tav tm="0" fmla="#ppt_x+(cos(-2*pi*(1-$))*-#ppt_x-sin(-2*pi*(1-$))*(1-#ppt_y))*(1-$)">
                                          <p:val>
                                            <p:fltVal val="0"/>
                                          </p:val>
                                        </p:tav>
                                        <p:tav tm="100000">
                                          <p:val>
                                            <p:fltVal val="1"/>
                                          </p:val>
                                        </p:tav>
                                      </p:tavLst>
                                    </p:anim>
                                    <p:anim calcmode="lin" valueType="num">
                                      <p:cBhvr>
                                        <p:cTn id="51" dur="1000" fill="hold"/>
                                        <p:tgtEl>
                                          <p:spTgt spid="11"/>
                                        </p:tgtEl>
                                        <p:attrNameLst>
                                          <p:attrName>ppt_y</p:attrName>
                                        </p:attrNameLst>
                                      </p:cBhvr>
                                      <p:tavLst>
                                        <p:tav tm="0" fmla="#ppt_y+(sin(-2*pi*(1-$))*-#ppt_x+cos(-2*pi*(1-$))*(1-#ppt_y))*(1-$)">
                                          <p:val>
                                            <p:fltVal val="0"/>
                                          </p:val>
                                        </p:tav>
                                        <p:tav tm="100000">
                                          <p:val>
                                            <p:fltVal val="1"/>
                                          </p:val>
                                        </p:tav>
                                      </p:tavLst>
                                    </p:anim>
                                  </p:childTnLst>
                                </p:cTn>
                              </p:par>
                            </p:childTnLst>
                          </p:cTn>
                        </p:par>
                        <p:par>
                          <p:cTn id="52" fill="hold">
                            <p:stCondLst>
                              <p:cond delay="4000"/>
                            </p:stCondLst>
                            <p:childTnLst>
                              <p:par>
                                <p:cTn id="53" presetID="42" presetClass="entr" presetSubtype="0" fill="hold" grpId="0" nodeType="after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fade">
                                      <p:cBhvr>
                                        <p:cTn id="55" dur="500"/>
                                        <p:tgtEl>
                                          <p:spTgt spid="10"/>
                                        </p:tgtEl>
                                      </p:cBhvr>
                                    </p:animEffect>
                                    <p:anim calcmode="lin" valueType="num">
                                      <p:cBhvr>
                                        <p:cTn id="56" dur="500" fill="hold"/>
                                        <p:tgtEl>
                                          <p:spTgt spid="10"/>
                                        </p:tgtEl>
                                        <p:attrNameLst>
                                          <p:attrName>ppt_x</p:attrName>
                                        </p:attrNameLst>
                                      </p:cBhvr>
                                      <p:tavLst>
                                        <p:tav tm="0">
                                          <p:val>
                                            <p:strVal val="#ppt_x"/>
                                          </p:val>
                                        </p:tav>
                                        <p:tav tm="100000">
                                          <p:val>
                                            <p:strVal val="#ppt_x"/>
                                          </p:val>
                                        </p:tav>
                                      </p:tavLst>
                                    </p:anim>
                                    <p:anim calcmode="lin" valueType="num">
                                      <p:cBhvr>
                                        <p:cTn id="57" dur="500" fill="hold"/>
                                        <p:tgtEl>
                                          <p:spTgt spid="10"/>
                                        </p:tgtEl>
                                        <p:attrNameLst>
                                          <p:attrName>ppt_y</p:attrName>
                                        </p:attrNameLst>
                                      </p:cBhvr>
                                      <p:tavLst>
                                        <p:tav tm="0">
                                          <p:val>
                                            <p:strVal val="#ppt_y+.1"/>
                                          </p:val>
                                        </p:tav>
                                        <p:tav tm="100000">
                                          <p:val>
                                            <p:strVal val="#ppt_y"/>
                                          </p:val>
                                        </p:tav>
                                      </p:tavLst>
                                    </p:anim>
                                  </p:childTnLst>
                                </p:cTn>
                              </p:par>
                            </p:childTnLst>
                          </p:cTn>
                        </p:par>
                        <p:par>
                          <p:cTn id="58" fill="hold">
                            <p:stCondLst>
                              <p:cond delay="4500"/>
                            </p:stCondLst>
                            <p:childTnLst>
                              <p:par>
                                <p:cTn id="59" presetID="15" presetClass="entr" presetSubtype="0" fill="hold" grpId="0" nodeType="after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p:cTn id="61" dur="1000" fill="hold"/>
                                        <p:tgtEl>
                                          <p:spTgt spid="13"/>
                                        </p:tgtEl>
                                        <p:attrNameLst>
                                          <p:attrName>ppt_w</p:attrName>
                                        </p:attrNameLst>
                                      </p:cBhvr>
                                      <p:tavLst>
                                        <p:tav tm="0">
                                          <p:val>
                                            <p:fltVal val="0"/>
                                          </p:val>
                                        </p:tav>
                                        <p:tav tm="100000">
                                          <p:val>
                                            <p:strVal val="#ppt_w"/>
                                          </p:val>
                                        </p:tav>
                                      </p:tavLst>
                                    </p:anim>
                                    <p:anim calcmode="lin" valueType="num">
                                      <p:cBhvr>
                                        <p:cTn id="62" dur="1000" fill="hold"/>
                                        <p:tgtEl>
                                          <p:spTgt spid="13"/>
                                        </p:tgtEl>
                                        <p:attrNameLst>
                                          <p:attrName>ppt_h</p:attrName>
                                        </p:attrNameLst>
                                      </p:cBhvr>
                                      <p:tavLst>
                                        <p:tav tm="0">
                                          <p:val>
                                            <p:fltVal val="0"/>
                                          </p:val>
                                        </p:tav>
                                        <p:tav tm="100000">
                                          <p:val>
                                            <p:strVal val="#ppt_h"/>
                                          </p:val>
                                        </p:tav>
                                      </p:tavLst>
                                    </p:anim>
                                    <p:anim calcmode="lin" valueType="num">
                                      <p:cBhvr>
                                        <p:cTn id="63" dur="1000" fill="hold"/>
                                        <p:tgtEl>
                                          <p:spTgt spid="13"/>
                                        </p:tgtEl>
                                        <p:attrNameLst>
                                          <p:attrName>ppt_x</p:attrName>
                                        </p:attrNameLst>
                                      </p:cBhvr>
                                      <p:tavLst>
                                        <p:tav tm="0" fmla="#ppt_x+(cos(-2*pi*(1-$))*-#ppt_x-sin(-2*pi*(1-$))*(1-#ppt_y))*(1-$)">
                                          <p:val>
                                            <p:fltVal val="0"/>
                                          </p:val>
                                        </p:tav>
                                        <p:tav tm="100000">
                                          <p:val>
                                            <p:fltVal val="1"/>
                                          </p:val>
                                        </p:tav>
                                      </p:tavLst>
                                    </p:anim>
                                    <p:anim calcmode="lin" valueType="num">
                                      <p:cBhvr>
                                        <p:cTn id="64" dur="1000" fill="hold"/>
                                        <p:tgtEl>
                                          <p:spTgt spid="13"/>
                                        </p:tgtEl>
                                        <p:attrNameLst>
                                          <p:attrName>ppt_y</p:attrName>
                                        </p:attrNameLst>
                                      </p:cBhvr>
                                      <p:tavLst>
                                        <p:tav tm="0" fmla="#ppt_y+(sin(-2*pi*(1-$))*-#ppt_x+cos(-2*pi*(1-$))*(1-#ppt_y))*(1-$)">
                                          <p:val>
                                            <p:fltVal val="0"/>
                                          </p:val>
                                        </p:tav>
                                        <p:tav tm="100000">
                                          <p:val>
                                            <p:fltVal val="1"/>
                                          </p:val>
                                        </p:tav>
                                      </p:tavLst>
                                    </p:anim>
                                  </p:childTnLst>
                                </p:cTn>
                              </p:par>
                            </p:childTnLst>
                          </p:cTn>
                        </p:par>
                        <p:par>
                          <p:cTn id="65" fill="hold">
                            <p:stCondLst>
                              <p:cond delay="5500"/>
                            </p:stCondLst>
                            <p:childTnLst>
                              <p:par>
                                <p:cTn id="66" presetID="42" presetClass="entr" presetSubtype="0" fill="hold" grpId="0" nodeType="afterEffect">
                                  <p:stCondLst>
                                    <p:cond delay="0"/>
                                  </p:stCondLst>
                                  <p:childTnLst>
                                    <p:set>
                                      <p:cBhvr>
                                        <p:cTn id="67" dur="1" fill="hold">
                                          <p:stCondLst>
                                            <p:cond delay="0"/>
                                          </p:stCondLst>
                                        </p:cTn>
                                        <p:tgtEl>
                                          <p:spTgt spid="12"/>
                                        </p:tgtEl>
                                        <p:attrNameLst>
                                          <p:attrName>style.visibility</p:attrName>
                                        </p:attrNameLst>
                                      </p:cBhvr>
                                      <p:to>
                                        <p:strVal val="visible"/>
                                      </p:to>
                                    </p:set>
                                    <p:animEffect transition="in" filter="fade">
                                      <p:cBhvr>
                                        <p:cTn id="68" dur="500"/>
                                        <p:tgtEl>
                                          <p:spTgt spid="12"/>
                                        </p:tgtEl>
                                      </p:cBhvr>
                                    </p:animEffect>
                                    <p:anim calcmode="lin" valueType="num">
                                      <p:cBhvr>
                                        <p:cTn id="69" dur="500" fill="hold"/>
                                        <p:tgtEl>
                                          <p:spTgt spid="12"/>
                                        </p:tgtEl>
                                        <p:attrNameLst>
                                          <p:attrName>ppt_x</p:attrName>
                                        </p:attrNameLst>
                                      </p:cBhvr>
                                      <p:tavLst>
                                        <p:tav tm="0">
                                          <p:val>
                                            <p:strVal val="#ppt_x"/>
                                          </p:val>
                                        </p:tav>
                                        <p:tav tm="100000">
                                          <p:val>
                                            <p:strVal val="#ppt_x"/>
                                          </p:val>
                                        </p:tav>
                                      </p:tavLst>
                                    </p:anim>
                                    <p:anim calcmode="lin" valueType="num">
                                      <p:cBhvr>
                                        <p:cTn id="70" dur="500" fill="hold"/>
                                        <p:tgtEl>
                                          <p:spTgt spid="12"/>
                                        </p:tgtEl>
                                        <p:attrNameLst>
                                          <p:attrName>ppt_y</p:attrName>
                                        </p:attrNameLst>
                                      </p:cBhvr>
                                      <p:tavLst>
                                        <p:tav tm="0">
                                          <p:val>
                                            <p:strVal val="#ppt_y+.1"/>
                                          </p:val>
                                        </p:tav>
                                        <p:tav tm="100000">
                                          <p:val>
                                            <p:strVal val="#ppt_y"/>
                                          </p:val>
                                        </p:tav>
                                      </p:tavLst>
                                    </p:anim>
                                  </p:childTnLst>
                                </p:cTn>
                              </p:par>
                            </p:childTnLst>
                          </p:cTn>
                        </p:par>
                        <p:par>
                          <p:cTn id="71" fill="hold">
                            <p:stCondLst>
                              <p:cond delay="6000"/>
                            </p:stCondLst>
                            <p:childTnLst>
                              <p:par>
                                <p:cTn id="72" presetID="15" presetClass="entr" presetSubtype="0" fill="hold" grpId="0" nodeType="afterEffect">
                                  <p:stCondLst>
                                    <p:cond delay="0"/>
                                  </p:stCondLst>
                                  <p:childTnLst>
                                    <p:set>
                                      <p:cBhvr>
                                        <p:cTn id="73" dur="1" fill="hold">
                                          <p:stCondLst>
                                            <p:cond delay="0"/>
                                          </p:stCondLst>
                                        </p:cTn>
                                        <p:tgtEl>
                                          <p:spTgt spid="15"/>
                                        </p:tgtEl>
                                        <p:attrNameLst>
                                          <p:attrName>style.visibility</p:attrName>
                                        </p:attrNameLst>
                                      </p:cBhvr>
                                      <p:to>
                                        <p:strVal val="visible"/>
                                      </p:to>
                                    </p:set>
                                    <p:anim calcmode="lin" valueType="num">
                                      <p:cBhvr>
                                        <p:cTn id="74" dur="1000" fill="hold"/>
                                        <p:tgtEl>
                                          <p:spTgt spid="15"/>
                                        </p:tgtEl>
                                        <p:attrNameLst>
                                          <p:attrName>ppt_w</p:attrName>
                                        </p:attrNameLst>
                                      </p:cBhvr>
                                      <p:tavLst>
                                        <p:tav tm="0">
                                          <p:val>
                                            <p:fltVal val="0"/>
                                          </p:val>
                                        </p:tav>
                                        <p:tav tm="100000">
                                          <p:val>
                                            <p:strVal val="#ppt_w"/>
                                          </p:val>
                                        </p:tav>
                                      </p:tavLst>
                                    </p:anim>
                                    <p:anim calcmode="lin" valueType="num">
                                      <p:cBhvr>
                                        <p:cTn id="75" dur="1000" fill="hold"/>
                                        <p:tgtEl>
                                          <p:spTgt spid="15"/>
                                        </p:tgtEl>
                                        <p:attrNameLst>
                                          <p:attrName>ppt_h</p:attrName>
                                        </p:attrNameLst>
                                      </p:cBhvr>
                                      <p:tavLst>
                                        <p:tav tm="0">
                                          <p:val>
                                            <p:fltVal val="0"/>
                                          </p:val>
                                        </p:tav>
                                        <p:tav tm="100000">
                                          <p:val>
                                            <p:strVal val="#ppt_h"/>
                                          </p:val>
                                        </p:tav>
                                      </p:tavLst>
                                    </p:anim>
                                    <p:anim calcmode="lin" valueType="num">
                                      <p:cBhvr>
                                        <p:cTn id="76" dur="1000" fill="hold"/>
                                        <p:tgtEl>
                                          <p:spTgt spid="15"/>
                                        </p:tgtEl>
                                        <p:attrNameLst>
                                          <p:attrName>ppt_x</p:attrName>
                                        </p:attrNameLst>
                                      </p:cBhvr>
                                      <p:tavLst>
                                        <p:tav tm="0" fmla="#ppt_x+(cos(-2*pi*(1-$))*-#ppt_x-sin(-2*pi*(1-$))*(1-#ppt_y))*(1-$)">
                                          <p:val>
                                            <p:fltVal val="0"/>
                                          </p:val>
                                        </p:tav>
                                        <p:tav tm="100000">
                                          <p:val>
                                            <p:fltVal val="1"/>
                                          </p:val>
                                        </p:tav>
                                      </p:tavLst>
                                    </p:anim>
                                    <p:anim calcmode="lin" valueType="num">
                                      <p:cBhvr>
                                        <p:cTn id="77" dur="1000" fill="hold"/>
                                        <p:tgtEl>
                                          <p:spTgt spid="15"/>
                                        </p:tgtEl>
                                        <p:attrNameLst>
                                          <p:attrName>ppt_y</p:attrName>
                                        </p:attrNameLst>
                                      </p:cBhvr>
                                      <p:tavLst>
                                        <p:tav tm="0" fmla="#ppt_y+(sin(-2*pi*(1-$))*-#ppt_x+cos(-2*pi*(1-$))*(1-#ppt_y))*(1-$)">
                                          <p:val>
                                            <p:fltVal val="0"/>
                                          </p:val>
                                        </p:tav>
                                        <p:tav tm="100000">
                                          <p:val>
                                            <p:fltVal val="1"/>
                                          </p:val>
                                        </p:tav>
                                      </p:tavLst>
                                    </p:anim>
                                  </p:childTnLst>
                                </p:cTn>
                              </p:par>
                            </p:childTnLst>
                          </p:cTn>
                        </p:par>
                        <p:par>
                          <p:cTn id="78" fill="hold">
                            <p:stCondLst>
                              <p:cond delay="7000"/>
                            </p:stCondLst>
                            <p:childTnLst>
                              <p:par>
                                <p:cTn id="79" presetID="42" presetClass="entr" presetSubtype="0" fill="hold" grpId="0" nodeType="afterEffect">
                                  <p:stCondLst>
                                    <p:cond delay="0"/>
                                  </p:stCondLst>
                                  <p:childTnLst>
                                    <p:set>
                                      <p:cBhvr>
                                        <p:cTn id="80" dur="1" fill="hold">
                                          <p:stCondLst>
                                            <p:cond delay="0"/>
                                          </p:stCondLst>
                                        </p:cTn>
                                        <p:tgtEl>
                                          <p:spTgt spid="14"/>
                                        </p:tgtEl>
                                        <p:attrNameLst>
                                          <p:attrName>style.visibility</p:attrName>
                                        </p:attrNameLst>
                                      </p:cBhvr>
                                      <p:to>
                                        <p:strVal val="visible"/>
                                      </p:to>
                                    </p:set>
                                    <p:animEffect transition="in" filter="fade">
                                      <p:cBhvr>
                                        <p:cTn id="81" dur="500"/>
                                        <p:tgtEl>
                                          <p:spTgt spid="14"/>
                                        </p:tgtEl>
                                      </p:cBhvr>
                                    </p:animEffect>
                                    <p:anim calcmode="lin" valueType="num">
                                      <p:cBhvr>
                                        <p:cTn id="82" dur="500" fill="hold"/>
                                        <p:tgtEl>
                                          <p:spTgt spid="14"/>
                                        </p:tgtEl>
                                        <p:attrNameLst>
                                          <p:attrName>ppt_x</p:attrName>
                                        </p:attrNameLst>
                                      </p:cBhvr>
                                      <p:tavLst>
                                        <p:tav tm="0">
                                          <p:val>
                                            <p:strVal val="#ppt_x"/>
                                          </p:val>
                                        </p:tav>
                                        <p:tav tm="100000">
                                          <p:val>
                                            <p:strVal val="#ppt_x"/>
                                          </p:val>
                                        </p:tav>
                                      </p:tavLst>
                                    </p:anim>
                                    <p:anim calcmode="lin" valueType="num">
                                      <p:cBhvr>
                                        <p:cTn id="83" dur="500" fill="hold"/>
                                        <p:tgtEl>
                                          <p:spTgt spid="14"/>
                                        </p:tgtEl>
                                        <p:attrNameLst>
                                          <p:attrName>ppt_y</p:attrName>
                                        </p:attrNameLst>
                                      </p:cBhvr>
                                      <p:tavLst>
                                        <p:tav tm="0">
                                          <p:val>
                                            <p:strVal val="#ppt_y+.1"/>
                                          </p:val>
                                        </p:tav>
                                        <p:tav tm="100000">
                                          <p:val>
                                            <p:strVal val="#ppt_y"/>
                                          </p:val>
                                        </p:tav>
                                      </p:tavLst>
                                    </p:anim>
                                  </p:childTnLst>
                                </p:cTn>
                              </p:par>
                            </p:childTnLst>
                          </p:cTn>
                        </p:par>
                        <p:par>
                          <p:cTn id="84" fill="hold">
                            <p:stCondLst>
                              <p:cond delay="7500"/>
                            </p:stCondLst>
                            <p:childTnLst>
                              <p:par>
                                <p:cTn id="85" presetID="15" presetClass="entr" presetSubtype="0" fill="hold" grpId="0" nodeType="afterEffect">
                                  <p:stCondLst>
                                    <p:cond delay="0"/>
                                  </p:stCondLst>
                                  <p:childTnLst>
                                    <p:set>
                                      <p:cBhvr>
                                        <p:cTn id="86" dur="1" fill="hold">
                                          <p:stCondLst>
                                            <p:cond delay="0"/>
                                          </p:stCondLst>
                                        </p:cTn>
                                        <p:tgtEl>
                                          <p:spTgt spid="17"/>
                                        </p:tgtEl>
                                        <p:attrNameLst>
                                          <p:attrName>style.visibility</p:attrName>
                                        </p:attrNameLst>
                                      </p:cBhvr>
                                      <p:to>
                                        <p:strVal val="visible"/>
                                      </p:to>
                                    </p:set>
                                    <p:anim calcmode="lin" valueType="num">
                                      <p:cBhvr>
                                        <p:cTn id="87" dur="1000" fill="hold"/>
                                        <p:tgtEl>
                                          <p:spTgt spid="17"/>
                                        </p:tgtEl>
                                        <p:attrNameLst>
                                          <p:attrName>ppt_w</p:attrName>
                                        </p:attrNameLst>
                                      </p:cBhvr>
                                      <p:tavLst>
                                        <p:tav tm="0">
                                          <p:val>
                                            <p:fltVal val="0"/>
                                          </p:val>
                                        </p:tav>
                                        <p:tav tm="100000">
                                          <p:val>
                                            <p:strVal val="#ppt_w"/>
                                          </p:val>
                                        </p:tav>
                                      </p:tavLst>
                                    </p:anim>
                                    <p:anim calcmode="lin" valueType="num">
                                      <p:cBhvr>
                                        <p:cTn id="88" dur="1000" fill="hold"/>
                                        <p:tgtEl>
                                          <p:spTgt spid="17"/>
                                        </p:tgtEl>
                                        <p:attrNameLst>
                                          <p:attrName>ppt_h</p:attrName>
                                        </p:attrNameLst>
                                      </p:cBhvr>
                                      <p:tavLst>
                                        <p:tav tm="0">
                                          <p:val>
                                            <p:fltVal val="0"/>
                                          </p:val>
                                        </p:tav>
                                        <p:tav tm="100000">
                                          <p:val>
                                            <p:strVal val="#ppt_h"/>
                                          </p:val>
                                        </p:tav>
                                      </p:tavLst>
                                    </p:anim>
                                    <p:anim calcmode="lin" valueType="num">
                                      <p:cBhvr>
                                        <p:cTn id="89" dur="1000" fill="hold"/>
                                        <p:tgtEl>
                                          <p:spTgt spid="17"/>
                                        </p:tgtEl>
                                        <p:attrNameLst>
                                          <p:attrName>ppt_x</p:attrName>
                                        </p:attrNameLst>
                                      </p:cBhvr>
                                      <p:tavLst>
                                        <p:tav tm="0" fmla="#ppt_x+(cos(-2*pi*(1-$))*-#ppt_x-sin(-2*pi*(1-$))*(1-#ppt_y))*(1-$)">
                                          <p:val>
                                            <p:fltVal val="0"/>
                                          </p:val>
                                        </p:tav>
                                        <p:tav tm="100000">
                                          <p:val>
                                            <p:fltVal val="1"/>
                                          </p:val>
                                        </p:tav>
                                      </p:tavLst>
                                    </p:anim>
                                    <p:anim calcmode="lin" valueType="num">
                                      <p:cBhvr>
                                        <p:cTn id="90" dur="1000" fill="hold"/>
                                        <p:tgtEl>
                                          <p:spTgt spid="17"/>
                                        </p:tgtEl>
                                        <p:attrNameLst>
                                          <p:attrName>ppt_y</p:attrName>
                                        </p:attrNameLst>
                                      </p:cBhvr>
                                      <p:tavLst>
                                        <p:tav tm="0" fmla="#ppt_y+(sin(-2*pi*(1-$))*-#ppt_x+cos(-2*pi*(1-$))*(1-#ppt_y))*(1-$)">
                                          <p:val>
                                            <p:fltVal val="0"/>
                                          </p:val>
                                        </p:tav>
                                        <p:tav tm="100000">
                                          <p:val>
                                            <p:fltVal val="1"/>
                                          </p:val>
                                        </p:tav>
                                      </p:tavLst>
                                    </p:anim>
                                  </p:childTnLst>
                                </p:cTn>
                              </p:par>
                            </p:childTnLst>
                          </p:cTn>
                        </p:par>
                        <p:par>
                          <p:cTn id="91" fill="hold">
                            <p:stCondLst>
                              <p:cond delay="8500"/>
                            </p:stCondLst>
                            <p:childTnLst>
                              <p:par>
                                <p:cTn id="92" presetID="42" presetClass="entr" presetSubtype="0" fill="hold" grpId="0" nodeType="afterEffect">
                                  <p:stCondLst>
                                    <p:cond delay="0"/>
                                  </p:stCondLst>
                                  <p:childTnLst>
                                    <p:set>
                                      <p:cBhvr>
                                        <p:cTn id="93" dur="1" fill="hold">
                                          <p:stCondLst>
                                            <p:cond delay="0"/>
                                          </p:stCondLst>
                                        </p:cTn>
                                        <p:tgtEl>
                                          <p:spTgt spid="16"/>
                                        </p:tgtEl>
                                        <p:attrNameLst>
                                          <p:attrName>style.visibility</p:attrName>
                                        </p:attrNameLst>
                                      </p:cBhvr>
                                      <p:to>
                                        <p:strVal val="visible"/>
                                      </p:to>
                                    </p:set>
                                    <p:animEffect transition="in" filter="fade">
                                      <p:cBhvr>
                                        <p:cTn id="94" dur="500"/>
                                        <p:tgtEl>
                                          <p:spTgt spid="16"/>
                                        </p:tgtEl>
                                      </p:cBhvr>
                                    </p:animEffect>
                                    <p:anim calcmode="lin" valueType="num">
                                      <p:cBhvr>
                                        <p:cTn id="95" dur="500" fill="hold"/>
                                        <p:tgtEl>
                                          <p:spTgt spid="16"/>
                                        </p:tgtEl>
                                        <p:attrNameLst>
                                          <p:attrName>ppt_x</p:attrName>
                                        </p:attrNameLst>
                                      </p:cBhvr>
                                      <p:tavLst>
                                        <p:tav tm="0">
                                          <p:val>
                                            <p:strVal val="#ppt_x"/>
                                          </p:val>
                                        </p:tav>
                                        <p:tav tm="100000">
                                          <p:val>
                                            <p:strVal val="#ppt_x"/>
                                          </p:val>
                                        </p:tav>
                                      </p:tavLst>
                                    </p:anim>
                                    <p:anim calcmode="lin" valueType="num">
                                      <p:cBhvr>
                                        <p:cTn id="96" dur="5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animBg="1"/>
      <p:bldP spid="5" grpId="0"/>
      <p:bldP spid="7" grpId="0"/>
      <p:bldP spid="8" grpId="0"/>
      <p:bldP spid="9" grpId="0"/>
      <p:bldP spid="10" grpId="0"/>
      <p:bldP spid="11" grpId="0"/>
      <p:bldP spid="12" grpId="0"/>
      <p:bldP spid="13" grpId="0"/>
      <p:bldP spid="14" grpId="0"/>
      <p:bldP spid="15" grpId="0"/>
      <p:bldP spid="16" grpId="0"/>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p:cNvSpPr txBox="1">
            <a:spLocks noChangeArrowheads="1"/>
          </p:cNvSpPr>
          <p:nvPr/>
        </p:nvSpPr>
        <p:spPr bwMode="auto">
          <a:xfrm>
            <a:off x="395536" y="267494"/>
            <a:ext cx="2232248" cy="369308"/>
          </a:xfrm>
          <a:prstGeom prst="rect">
            <a:avLst/>
          </a:prstGeom>
          <a:solidFill>
            <a:schemeClr val="tx2">
              <a:lumMod val="60000"/>
              <a:lumOff val="40000"/>
            </a:schemeClr>
          </a:solidFill>
          <a:ln w="9525">
            <a:noFill/>
            <a:miter lim="800000"/>
            <a:headEnd/>
            <a:tailEnd/>
          </a:ln>
        </p:spPr>
        <p:txBody>
          <a:bodyPr wrap="square" lIns="121898" tIns="60948" rIns="121898" bIns="60948">
            <a:spAutoFit/>
          </a:bodyPr>
          <a:lstStyle/>
          <a:p>
            <a:r>
              <a:rPr lang="zh-CN" altLang="en-US" sz="1600" b="1" dirty="0" smtClean="0">
                <a:solidFill>
                  <a:schemeClr val="bg1"/>
                </a:solidFill>
                <a:latin typeface="微软雅黑" pitchFamily="34" charset="-122"/>
                <a:ea typeface="微软雅黑" pitchFamily="34" charset="-122"/>
              </a:rPr>
              <a:t>用一张图来认识：</a:t>
            </a:r>
            <a:endParaRPr lang="zh-CN" altLang="en-US" sz="1600" b="1" dirty="0">
              <a:solidFill>
                <a:schemeClr val="bg1"/>
              </a:solidFill>
              <a:latin typeface="微软雅黑" pitchFamily="34" charset="-122"/>
              <a:ea typeface="微软雅黑" pitchFamily="34" charset="-122"/>
            </a:endParaRPr>
          </a:p>
        </p:txBody>
      </p:sp>
      <p:sp>
        <p:nvSpPr>
          <p:cNvPr id="5" name="TextBox 4"/>
          <p:cNvSpPr txBox="1"/>
          <p:nvPr/>
        </p:nvSpPr>
        <p:spPr>
          <a:xfrm>
            <a:off x="6732240" y="1995686"/>
            <a:ext cx="2232248" cy="1323439"/>
          </a:xfrm>
          <a:prstGeom prst="rect">
            <a:avLst/>
          </a:prstGeom>
          <a:noFill/>
        </p:spPr>
        <p:txBody>
          <a:bodyPr wrap="square">
            <a:spAutoFit/>
          </a:bodyPr>
          <a:lstStyle/>
          <a:p>
            <a:pPr marL="308610" indent="-308610" fontAlgn="base">
              <a:spcBef>
                <a:spcPct val="0"/>
              </a:spcBef>
              <a:spcAft>
                <a:spcPct val="0"/>
              </a:spcAft>
              <a:buFont typeface="Wingdings" pitchFamily="2" charset="2"/>
              <a:buChar char="l"/>
              <a:defRPr/>
            </a:pPr>
            <a:r>
              <a:rPr lang="zh-CN" altLang="en-US" sz="1000" dirty="0" smtClean="0">
                <a:solidFill>
                  <a:prstClr val="black">
                    <a:lumMod val="75000"/>
                    <a:lumOff val="25000"/>
                  </a:prstClr>
                </a:solidFill>
                <a:latin typeface="微软雅黑" pitchFamily="34" charset="-122"/>
                <a:ea typeface="微软雅黑" pitchFamily="34" charset="-122"/>
              </a:rPr>
              <a:t>服务端负责将</a:t>
            </a:r>
            <a:r>
              <a:rPr lang="en-US" altLang="zh-CN" sz="1000" dirty="0" smtClean="0">
                <a:solidFill>
                  <a:prstClr val="black">
                    <a:lumMod val="75000"/>
                    <a:lumOff val="25000"/>
                  </a:prstClr>
                </a:solidFill>
                <a:latin typeface="微软雅黑" pitchFamily="34" charset="-122"/>
                <a:ea typeface="微软雅黑" pitchFamily="34" charset="-122"/>
              </a:rPr>
              <a:t>git</a:t>
            </a:r>
            <a:r>
              <a:rPr lang="zh-CN" altLang="en-US" sz="1000" dirty="0" smtClean="0">
                <a:solidFill>
                  <a:prstClr val="black">
                    <a:lumMod val="75000"/>
                    <a:lumOff val="25000"/>
                  </a:prstClr>
                </a:solidFill>
                <a:latin typeface="微软雅黑" pitchFamily="34" charset="-122"/>
                <a:ea typeface="微软雅黑" pitchFamily="34" charset="-122"/>
              </a:rPr>
              <a:t>（</a:t>
            </a:r>
            <a:r>
              <a:rPr lang="en-US" altLang="zh-CN" sz="1000" dirty="0" smtClean="0">
                <a:solidFill>
                  <a:prstClr val="black">
                    <a:lumMod val="75000"/>
                    <a:lumOff val="25000"/>
                  </a:prstClr>
                </a:solidFill>
                <a:latin typeface="微软雅黑" pitchFamily="34" charset="-122"/>
                <a:ea typeface="微软雅黑" pitchFamily="34" charset="-122"/>
              </a:rPr>
              <a:t>svn</a:t>
            </a:r>
            <a:r>
              <a:rPr lang="zh-CN" altLang="en-US" sz="1000" dirty="0" smtClean="0">
                <a:solidFill>
                  <a:prstClr val="black">
                    <a:lumMod val="75000"/>
                    <a:lumOff val="25000"/>
                  </a:prstClr>
                </a:solidFill>
                <a:latin typeface="微软雅黑" pitchFamily="34" charset="-122"/>
                <a:ea typeface="微软雅黑" pitchFamily="34" charset="-122"/>
              </a:rPr>
              <a:t>）中存储的配置文件发布成</a:t>
            </a:r>
            <a:r>
              <a:rPr lang="en-US" altLang="zh-CN" sz="1000" dirty="0" smtClean="0">
                <a:solidFill>
                  <a:prstClr val="black">
                    <a:lumMod val="75000"/>
                    <a:lumOff val="25000"/>
                  </a:prstClr>
                </a:solidFill>
                <a:latin typeface="微软雅黑" pitchFamily="34" charset="-122"/>
                <a:ea typeface="微软雅黑" pitchFamily="34" charset="-122"/>
              </a:rPr>
              <a:t>REST</a:t>
            </a:r>
            <a:r>
              <a:rPr lang="zh-CN" altLang="en-US" sz="1000" dirty="0" smtClean="0">
                <a:solidFill>
                  <a:prstClr val="black">
                    <a:lumMod val="75000"/>
                    <a:lumOff val="25000"/>
                  </a:prstClr>
                </a:solidFill>
                <a:latin typeface="微软雅黑" pitchFamily="34" charset="-122"/>
                <a:ea typeface="微软雅黑" pitchFamily="34" charset="-122"/>
              </a:rPr>
              <a:t>接口</a:t>
            </a:r>
            <a:endParaRPr lang="en-US" altLang="zh-CN" sz="1000" dirty="0" smtClean="0">
              <a:solidFill>
                <a:prstClr val="black">
                  <a:lumMod val="75000"/>
                  <a:lumOff val="25000"/>
                </a:prstClr>
              </a:solidFill>
              <a:latin typeface="微软雅黑" pitchFamily="34" charset="-122"/>
              <a:ea typeface="微软雅黑" pitchFamily="34" charset="-122"/>
            </a:endParaRPr>
          </a:p>
          <a:p>
            <a:pPr marL="308610" indent="-308610" fontAlgn="base">
              <a:spcBef>
                <a:spcPct val="0"/>
              </a:spcBef>
              <a:spcAft>
                <a:spcPct val="0"/>
              </a:spcAft>
              <a:buFont typeface="Wingdings" pitchFamily="2" charset="2"/>
              <a:buChar char="l"/>
              <a:defRPr/>
            </a:pPr>
            <a:r>
              <a:rPr lang="zh-CN" altLang="en-US" sz="1000" dirty="0" smtClean="0">
                <a:solidFill>
                  <a:prstClr val="black">
                    <a:lumMod val="75000"/>
                    <a:lumOff val="25000"/>
                  </a:prstClr>
                </a:solidFill>
                <a:latin typeface="微软雅黑" pitchFamily="34" charset="-122"/>
                <a:ea typeface="微软雅黑" pitchFamily="34" charset="-122"/>
              </a:rPr>
              <a:t>客户端可以从服务端</a:t>
            </a:r>
            <a:r>
              <a:rPr lang="en-US" altLang="zh-CN" sz="1000" dirty="0" smtClean="0">
                <a:solidFill>
                  <a:prstClr val="black">
                    <a:lumMod val="75000"/>
                    <a:lumOff val="25000"/>
                  </a:prstClr>
                </a:solidFill>
                <a:latin typeface="微软雅黑" pitchFamily="34" charset="-122"/>
                <a:ea typeface="微软雅黑" pitchFamily="34" charset="-122"/>
              </a:rPr>
              <a:t>REST</a:t>
            </a:r>
            <a:r>
              <a:rPr lang="zh-CN" altLang="en-US" sz="1000" dirty="0" smtClean="0">
                <a:solidFill>
                  <a:prstClr val="black">
                    <a:lumMod val="75000"/>
                    <a:lumOff val="25000"/>
                  </a:prstClr>
                </a:solidFill>
                <a:latin typeface="微软雅黑" pitchFamily="34" charset="-122"/>
                <a:ea typeface="微软雅黑" pitchFamily="34" charset="-122"/>
              </a:rPr>
              <a:t>接口获取配置。</a:t>
            </a:r>
            <a:endParaRPr lang="en-US" altLang="zh-CN" sz="1000" dirty="0" smtClean="0">
              <a:solidFill>
                <a:prstClr val="black">
                  <a:lumMod val="75000"/>
                  <a:lumOff val="25000"/>
                </a:prstClr>
              </a:solidFill>
              <a:latin typeface="微软雅黑" pitchFamily="34" charset="-122"/>
              <a:ea typeface="微软雅黑" pitchFamily="34" charset="-122"/>
            </a:endParaRPr>
          </a:p>
          <a:p>
            <a:pPr marL="308610" indent="-308610" fontAlgn="base">
              <a:spcBef>
                <a:spcPct val="0"/>
              </a:spcBef>
              <a:spcAft>
                <a:spcPct val="0"/>
              </a:spcAft>
              <a:buFont typeface="Wingdings" pitchFamily="2" charset="2"/>
              <a:buChar char="l"/>
              <a:defRPr/>
            </a:pPr>
            <a:r>
              <a:rPr lang="zh-CN" altLang="en-US" sz="1000" dirty="0" smtClean="0">
                <a:solidFill>
                  <a:prstClr val="black">
                    <a:lumMod val="75000"/>
                    <a:lumOff val="25000"/>
                  </a:prstClr>
                </a:solidFill>
                <a:latin typeface="微软雅黑" pitchFamily="34" charset="-122"/>
                <a:ea typeface="微软雅黑" pitchFamily="34" charset="-122"/>
              </a:rPr>
              <a:t>客户端并不能主动感知到配置的变化，从而主动去获取新的配置，这需要每个客户端通过</a:t>
            </a:r>
            <a:r>
              <a:rPr lang="en-US" altLang="zh-CN" sz="1000" dirty="0" smtClean="0">
                <a:solidFill>
                  <a:prstClr val="black">
                    <a:lumMod val="75000"/>
                    <a:lumOff val="25000"/>
                  </a:prstClr>
                </a:solidFill>
                <a:latin typeface="微软雅黑" pitchFamily="34" charset="-122"/>
                <a:ea typeface="微软雅黑" pitchFamily="34" charset="-122"/>
              </a:rPr>
              <a:t>POST</a:t>
            </a:r>
            <a:r>
              <a:rPr lang="zh-CN" altLang="en-US" sz="1000" dirty="0" smtClean="0">
                <a:solidFill>
                  <a:prstClr val="black">
                    <a:lumMod val="75000"/>
                    <a:lumOff val="25000"/>
                  </a:prstClr>
                </a:solidFill>
                <a:latin typeface="微软雅黑" pitchFamily="34" charset="-122"/>
                <a:ea typeface="微软雅黑" pitchFamily="34" charset="-122"/>
              </a:rPr>
              <a:t>方法触发各自的</a:t>
            </a:r>
            <a:r>
              <a:rPr lang="en-US" altLang="zh-CN" sz="1000" dirty="0" smtClean="0">
                <a:solidFill>
                  <a:prstClr val="black">
                    <a:lumMod val="75000"/>
                    <a:lumOff val="25000"/>
                  </a:prstClr>
                </a:solidFill>
                <a:latin typeface="微软雅黑" pitchFamily="34" charset="-122"/>
                <a:ea typeface="微软雅黑" pitchFamily="34" charset="-122"/>
              </a:rPr>
              <a:t>/refresh</a:t>
            </a:r>
            <a:r>
              <a:rPr lang="zh-CN" altLang="en-US" sz="1000" dirty="0" smtClean="0">
                <a:solidFill>
                  <a:prstClr val="black">
                    <a:lumMod val="75000"/>
                    <a:lumOff val="25000"/>
                  </a:prstClr>
                </a:solidFill>
                <a:latin typeface="微软雅黑" pitchFamily="34" charset="-122"/>
                <a:ea typeface="微软雅黑" pitchFamily="34" charset="-122"/>
              </a:rPr>
              <a:t>。</a:t>
            </a:r>
          </a:p>
        </p:txBody>
      </p:sp>
      <p:grpSp>
        <p:nvGrpSpPr>
          <p:cNvPr id="4" name="组合 5"/>
          <p:cNvGrpSpPr/>
          <p:nvPr/>
        </p:nvGrpSpPr>
        <p:grpSpPr>
          <a:xfrm>
            <a:off x="6948264" y="627534"/>
            <a:ext cx="911543" cy="1221908"/>
            <a:chOff x="5073645" y="1252853"/>
            <a:chExt cx="1012825" cy="1357676"/>
          </a:xfrm>
        </p:grpSpPr>
        <p:sp>
          <p:nvSpPr>
            <p:cNvPr id="7" name="椭圆​​ 2"/>
            <p:cNvSpPr/>
            <p:nvPr/>
          </p:nvSpPr>
          <p:spPr>
            <a:xfrm>
              <a:off x="5073645" y="1252853"/>
              <a:ext cx="1012825" cy="1274761"/>
            </a:xfrm>
            <a:custGeom>
              <a:avLst/>
              <a:gdLst/>
              <a:ahLst/>
              <a:cxnLst/>
              <a:rect l="l" t="t" r="r" b="b"/>
              <a:pathLst>
                <a:path w="1944132" h="2448272">
                  <a:moveTo>
                    <a:pt x="972066" y="0"/>
                  </a:moveTo>
                  <a:cubicBezTo>
                    <a:pt x="1508923" y="0"/>
                    <a:pt x="1944132" y="435209"/>
                    <a:pt x="1944132" y="972066"/>
                  </a:cubicBezTo>
                  <a:cubicBezTo>
                    <a:pt x="1944132" y="1465344"/>
                    <a:pt x="1576711" y="1872807"/>
                    <a:pt x="1100480" y="1934684"/>
                  </a:cubicBezTo>
                  <a:lnTo>
                    <a:pt x="972066" y="2448272"/>
                  </a:lnTo>
                  <a:lnTo>
                    <a:pt x="843652" y="1934684"/>
                  </a:lnTo>
                  <a:cubicBezTo>
                    <a:pt x="367421" y="1872807"/>
                    <a:pt x="0" y="1465344"/>
                    <a:pt x="0" y="972066"/>
                  </a:cubicBezTo>
                  <a:cubicBezTo>
                    <a:pt x="0" y="435209"/>
                    <a:pt x="435209" y="0"/>
                    <a:pt x="972066" y="0"/>
                  </a:cubicBezTo>
                  <a:close/>
                </a:path>
              </a:pathLst>
            </a:custGeom>
            <a:gradFill rotWithShape="1">
              <a:gsLst>
                <a:gs pos="0">
                  <a:srgbClr val="00B0F0"/>
                </a:gs>
                <a:gs pos="100000">
                  <a:srgbClr val="0070C0"/>
                </a:gs>
              </a:gsLst>
              <a:lin ang="2700000" scaled="1"/>
            </a:gradFill>
            <a:ln>
              <a:noFill/>
            </a:ln>
          </p:spPr>
          <p:txBody>
            <a:bodyPr wrap="none" anchor="ctr"/>
            <a:lstStyle/>
            <a:p>
              <a:pPr fontAlgn="base">
                <a:spcBef>
                  <a:spcPct val="0"/>
                </a:spcBef>
                <a:spcAft>
                  <a:spcPct val="0"/>
                </a:spcAft>
              </a:pPr>
              <a:endParaRPr lang="zh-CN" altLang="en-US" sz="1620" kern="0">
                <a:solidFill>
                  <a:srgbClr val="000000"/>
                </a:solidFill>
                <a:latin typeface="Arial" pitchFamily="34" charset="0"/>
                <a:ea typeface="华文细黑" pitchFamily="2" charset="-122"/>
              </a:endParaRPr>
            </a:p>
          </p:txBody>
        </p:sp>
        <p:sp>
          <p:nvSpPr>
            <p:cNvPr id="8" name="椭圆​​ 10"/>
            <p:cNvSpPr/>
            <p:nvPr/>
          </p:nvSpPr>
          <p:spPr>
            <a:xfrm>
              <a:off x="5217790" y="2515685"/>
              <a:ext cx="720000" cy="94844"/>
            </a:xfrm>
            <a:prstGeom prst="ellipse">
              <a:avLst/>
            </a:prstGeom>
            <a:gradFill flip="none" rotWithShape="1">
              <a:gsLst>
                <a:gs pos="80000">
                  <a:sysClr val="window" lastClr="FFFFFF">
                    <a:alpha val="0"/>
                  </a:sysClr>
                </a:gs>
                <a:gs pos="0">
                  <a:srgbClr val="FFFFFF">
                    <a:lumMod val="50000"/>
                  </a:srgbClr>
                </a:gs>
              </a:gsLst>
              <a:path path="circle">
                <a:fillToRect l="50000" t="50000" r="50000" b="50000"/>
              </a:path>
              <a:tileRect/>
            </a:gradFill>
            <a:ln w="25400" cap="flat" cmpd="sng" algn="ctr">
              <a:noFill/>
              <a:prstDash val="solid"/>
            </a:ln>
            <a:effectLst/>
          </p:spPr>
          <p:txBody>
            <a:bodyPr anchor="ctr"/>
            <a:lstStyle/>
            <a:p>
              <a:pPr algn="ctr" defTabSz="822960">
                <a:defRPr/>
              </a:pPr>
              <a:endParaRPr lang="zh-CN" altLang="en-US" sz="1620" kern="0">
                <a:solidFill>
                  <a:prstClr val="white"/>
                </a:solidFill>
              </a:endParaRPr>
            </a:p>
          </p:txBody>
        </p:sp>
        <p:sp>
          <p:nvSpPr>
            <p:cNvPr id="9" name="矩形​​ 18"/>
            <p:cNvSpPr>
              <a:spLocks noChangeArrowheads="1"/>
            </p:cNvSpPr>
            <p:nvPr/>
          </p:nvSpPr>
          <p:spPr bwMode="auto">
            <a:xfrm>
              <a:off x="5153654" y="1572889"/>
              <a:ext cx="880097" cy="4445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gn="ctr" fontAlgn="base">
                <a:spcBef>
                  <a:spcPct val="0"/>
                </a:spcBef>
                <a:spcAft>
                  <a:spcPct val="0"/>
                </a:spcAft>
              </a:pPr>
              <a:r>
                <a:rPr lang="en-US" altLang="zh-CN" sz="1000" b="1" kern="0" dirty="0" smtClean="0">
                  <a:solidFill>
                    <a:schemeClr val="bg1"/>
                  </a:solidFill>
                  <a:latin typeface="微软雅黑" pitchFamily="34" charset="-122"/>
                  <a:ea typeface="微软雅黑" pitchFamily="34" charset="-122"/>
                  <a:cs typeface="Arial Unicode MS" pitchFamily="34" charset="-122"/>
                </a:rPr>
                <a:t>Config</a:t>
              </a:r>
              <a:r>
                <a:rPr lang="zh-CN" altLang="en-US" sz="1000" b="1" kern="0" dirty="0" smtClean="0">
                  <a:solidFill>
                    <a:schemeClr val="bg1"/>
                  </a:solidFill>
                  <a:latin typeface="微软雅黑" pitchFamily="34" charset="-122"/>
                  <a:ea typeface="微软雅黑" pitchFamily="34" charset="-122"/>
                  <a:cs typeface="Arial Unicode MS" pitchFamily="34" charset="-122"/>
                </a:rPr>
                <a:t>的基本架构</a:t>
              </a:r>
            </a:p>
          </p:txBody>
        </p:sp>
      </p:grpSp>
      <p:pic>
        <p:nvPicPr>
          <p:cNvPr id="10" name="图片 9" descr="001l8XD7zy76qZZNxXA1a&amp;690.jpg"/>
          <p:cNvPicPr>
            <a:picLocks noChangeAspect="1"/>
          </p:cNvPicPr>
          <p:nvPr/>
        </p:nvPicPr>
        <p:blipFill>
          <a:blip r:embed="rId2"/>
          <a:stretch>
            <a:fillRect/>
          </a:stretch>
        </p:blipFill>
        <p:spPr>
          <a:xfrm>
            <a:off x="395536" y="915566"/>
            <a:ext cx="5528089" cy="2083048"/>
          </a:xfrm>
          <a:prstGeom prst="rect">
            <a:avLst/>
          </a:prstGeom>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bwMode="auto">
          <a:xfrm>
            <a:off x="827584" y="267494"/>
            <a:ext cx="1152880" cy="369332"/>
          </a:xfrm>
          <a:prstGeom prst="rect">
            <a:avLst/>
          </a:prstGeom>
          <a:noFill/>
        </p:spPr>
        <p:txBody>
          <a:bodyPr wrap="none">
            <a:spAutoFit/>
          </a:bodyPr>
          <a:lstStyle/>
          <a:p>
            <a:pPr defTabSz="822960">
              <a:defRPr/>
            </a:pPr>
            <a:r>
              <a:rPr lang="en-US" altLang="zh-CN" kern="0" dirty="0" smtClean="0">
                <a:solidFill>
                  <a:prstClr val="black">
                    <a:lumMod val="85000"/>
                    <a:lumOff val="15000"/>
                  </a:prstClr>
                </a:solidFill>
                <a:latin typeface="微软雅黑" pitchFamily="34" charset="-122"/>
                <a:ea typeface="微软雅黑" pitchFamily="34" charset="-122"/>
              </a:rPr>
              <a:t>server </a:t>
            </a:r>
            <a:r>
              <a:rPr lang="zh-CN" altLang="en-US" kern="0" dirty="0" smtClean="0">
                <a:solidFill>
                  <a:prstClr val="black">
                    <a:lumMod val="85000"/>
                    <a:lumOff val="15000"/>
                  </a:prstClr>
                </a:solidFill>
                <a:latin typeface="微软雅黑" pitchFamily="34" charset="-122"/>
                <a:ea typeface="微软雅黑" pitchFamily="34" charset="-122"/>
              </a:rPr>
              <a:t>端</a:t>
            </a:r>
            <a:endParaRPr lang="zh-CN" altLang="en-US" kern="0" dirty="0">
              <a:solidFill>
                <a:prstClr val="black">
                  <a:lumMod val="85000"/>
                  <a:lumOff val="15000"/>
                </a:prstClr>
              </a:solidFill>
              <a:latin typeface="微软雅黑" pitchFamily="34" charset="-122"/>
              <a:ea typeface="微软雅黑" pitchFamily="34" charset="-122"/>
            </a:endParaRPr>
          </a:p>
        </p:txBody>
      </p:sp>
      <p:sp>
        <p:nvSpPr>
          <p:cNvPr id="5" name="TextBox 4"/>
          <p:cNvSpPr txBox="1"/>
          <p:nvPr/>
        </p:nvSpPr>
        <p:spPr>
          <a:xfrm>
            <a:off x="395536" y="123478"/>
            <a:ext cx="522900" cy="701731"/>
          </a:xfrm>
          <a:prstGeom prst="rect">
            <a:avLst/>
          </a:prstGeom>
          <a:noFill/>
        </p:spPr>
        <p:txBody>
          <a:bodyPr wrap="none" rtlCol="0">
            <a:spAutoFit/>
          </a:bodyPr>
          <a:lstStyle/>
          <a:p>
            <a:r>
              <a:rPr lang="en-US" altLang="zh-CN" sz="3960" dirty="0">
                <a:solidFill>
                  <a:srgbClr val="0070C0"/>
                </a:solidFill>
                <a:latin typeface="Arial Black" pitchFamily="34" charset="0"/>
              </a:rPr>
              <a:t>1</a:t>
            </a:r>
            <a:endParaRPr lang="zh-CN" altLang="en-US" sz="3960" dirty="0">
              <a:solidFill>
                <a:srgbClr val="0070C0"/>
              </a:solidFill>
              <a:latin typeface="Arial Black" pitchFamily="34" charset="0"/>
            </a:endParaRPr>
          </a:p>
        </p:txBody>
      </p:sp>
      <p:sp>
        <p:nvSpPr>
          <p:cNvPr id="7" name="TextBox 6"/>
          <p:cNvSpPr txBox="1"/>
          <p:nvPr/>
        </p:nvSpPr>
        <p:spPr>
          <a:xfrm>
            <a:off x="395536" y="843558"/>
            <a:ext cx="1512168" cy="242374"/>
          </a:xfrm>
          <a:prstGeom prst="rect">
            <a:avLst/>
          </a:prstGeom>
          <a:noFill/>
        </p:spPr>
        <p:txBody>
          <a:bodyPr wrap="square" tIns="0" bIns="0" rtlCol="0" anchor="t">
            <a:spAutoFit/>
          </a:bodyPr>
          <a:lstStyle/>
          <a:p>
            <a:pPr>
              <a:lnSpc>
                <a:spcPct val="150000"/>
              </a:lnSpc>
            </a:pPr>
            <a:r>
              <a:rPr lang="en-US" altLang="zh-CN" sz="1050" dirty="0" smtClean="0">
                <a:solidFill>
                  <a:schemeClr val="tx1">
                    <a:lumMod val="75000"/>
                    <a:lumOff val="25000"/>
                  </a:schemeClr>
                </a:solidFill>
                <a:latin typeface="微软雅黑" pitchFamily="34" charset="-122"/>
                <a:ea typeface="微软雅黑" pitchFamily="34" charset="-122"/>
                <a:cs typeface="华文黑体" pitchFamily="2" charset="-122"/>
              </a:rPr>
              <a:t>1</a:t>
            </a:r>
            <a:r>
              <a:rPr lang="zh-CN" altLang="en-US" sz="1050" dirty="0" smtClean="0">
                <a:solidFill>
                  <a:schemeClr val="tx1">
                    <a:lumMod val="75000"/>
                    <a:lumOff val="25000"/>
                  </a:schemeClr>
                </a:solidFill>
                <a:latin typeface="微软雅黑" pitchFamily="34" charset="-122"/>
                <a:ea typeface="微软雅黑" pitchFamily="34" charset="-122"/>
                <a:cs typeface="华文黑体" pitchFamily="2" charset="-122"/>
              </a:rPr>
              <a:t>、</a:t>
            </a:r>
            <a:r>
              <a:rPr lang="en-US" altLang="zh-CN" sz="1050" dirty="0" smtClean="0">
                <a:solidFill>
                  <a:schemeClr val="tx1">
                    <a:lumMod val="75000"/>
                    <a:lumOff val="25000"/>
                  </a:schemeClr>
                </a:solidFill>
                <a:latin typeface="微软雅黑" pitchFamily="34" charset="-122"/>
                <a:ea typeface="微软雅黑" pitchFamily="34" charset="-122"/>
                <a:cs typeface="华文黑体" pitchFamily="2" charset="-122"/>
              </a:rPr>
              <a:t>pom</a:t>
            </a:r>
            <a:r>
              <a:rPr lang="zh-CN" altLang="en-US" sz="1050" dirty="0" smtClean="0">
                <a:solidFill>
                  <a:schemeClr val="tx1">
                    <a:lumMod val="75000"/>
                    <a:lumOff val="25000"/>
                  </a:schemeClr>
                </a:solidFill>
                <a:latin typeface="微软雅黑" pitchFamily="34" charset="-122"/>
                <a:ea typeface="微软雅黑" pitchFamily="34" charset="-122"/>
                <a:cs typeface="华文黑体" pitchFamily="2" charset="-122"/>
              </a:rPr>
              <a:t>中添加依赖</a:t>
            </a:r>
            <a:endParaRPr lang="zh-CN" altLang="en-US" sz="1050" dirty="0">
              <a:solidFill>
                <a:schemeClr val="tx1">
                  <a:lumMod val="75000"/>
                  <a:lumOff val="25000"/>
                </a:schemeClr>
              </a:solidFill>
              <a:latin typeface="微软雅黑" pitchFamily="34" charset="-122"/>
              <a:ea typeface="微软雅黑" pitchFamily="34" charset="-122"/>
              <a:cs typeface="华文黑体" pitchFamily="2" charset="-122"/>
            </a:endParaRPr>
          </a:p>
        </p:txBody>
      </p:sp>
      <p:sp>
        <p:nvSpPr>
          <p:cNvPr id="10" name="TextBox 9"/>
          <p:cNvSpPr txBox="1"/>
          <p:nvPr/>
        </p:nvSpPr>
        <p:spPr>
          <a:xfrm>
            <a:off x="395536" y="1923678"/>
            <a:ext cx="1440160" cy="242374"/>
          </a:xfrm>
          <a:prstGeom prst="rect">
            <a:avLst/>
          </a:prstGeom>
          <a:noFill/>
        </p:spPr>
        <p:txBody>
          <a:bodyPr wrap="square" tIns="0" bIns="0" rtlCol="0" anchor="t">
            <a:spAutoFit/>
          </a:bodyPr>
          <a:lstStyle/>
          <a:p>
            <a:pPr>
              <a:lnSpc>
                <a:spcPct val="150000"/>
              </a:lnSpc>
            </a:pPr>
            <a:r>
              <a:rPr lang="en-US" altLang="zh-CN" sz="1050" dirty="0" smtClean="0">
                <a:solidFill>
                  <a:schemeClr val="tx1">
                    <a:lumMod val="75000"/>
                    <a:lumOff val="25000"/>
                  </a:schemeClr>
                </a:solidFill>
                <a:latin typeface="微软雅黑" pitchFamily="34" charset="-122"/>
                <a:ea typeface="微软雅黑" pitchFamily="34" charset="-122"/>
                <a:cs typeface="华文黑体" pitchFamily="2" charset="-122"/>
              </a:rPr>
              <a:t>2</a:t>
            </a:r>
            <a:r>
              <a:rPr lang="zh-CN" altLang="en-US" sz="1050" dirty="0" smtClean="0">
                <a:solidFill>
                  <a:schemeClr val="tx1">
                    <a:lumMod val="75000"/>
                    <a:lumOff val="25000"/>
                  </a:schemeClr>
                </a:solidFill>
                <a:latin typeface="微软雅黑" pitchFamily="34" charset="-122"/>
                <a:ea typeface="微软雅黑" pitchFamily="34" charset="-122"/>
                <a:cs typeface="华文黑体" pitchFamily="2" charset="-122"/>
              </a:rPr>
              <a:t>、配置文件</a:t>
            </a:r>
            <a:endParaRPr lang="zh-CN" altLang="en-US" sz="1050" dirty="0">
              <a:solidFill>
                <a:schemeClr val="tx1">
                  <a:lumMod val="75000"/>
                  <a:lumOff val="25000"/>
                </a:schemeClr>
              </a:solidFill>
              <a:latin typeface="微软雅黑" pitchFamily="34" charset="-122"/>
              <a:ea typeface="微软雅黑" pitchFamily="34" charset="-122"/>
              <a:cs typeface="华文黑体" pitchFamily="2" charset="-122"/>
            </a:endParaRPr>
          </a:p>
        </p:txBody>
      </p:sp>
      <p:pic>
        <p:nvPicPr>
          <p:cNvPr id="10242" name="Picture 2"/>
          <p:cNvPicPr>
            <a:picLocks noChangeAspect="1" noChangeArrowheads="1"/>
          </p:cNvPicPr>
          <p:nvPr/>
        </p:nvPicPr>
        <p:blipFill>
          <a:blip r:embed="rId2"/>
          <a:srcRect/>
          <a:stretch>
            <a:fillRect/>
          </a:stretch>
        </p:blipFill>
        <p:spPr bwMode="auto">
          <a:xfrm>
            <a:off x="2195736" y="843558"/>
            <a:ext cx="3672409" cy="998077"/>
          </a:xfrm>
          <a:prstGeom prst="rect">
            <a:avLst/>
          </a:prstGeom>
          <a:noFill/>
          <a:ln w="9525">
            <a:noFill/>
            <a:miter lim="800000"/>
            <a:headEnd/>
            <a:tailEnd/>
          </a:ln>
        </p:spPr>
      </p:pic>
      <p:pic>
        <p:nvPicPr>
          <p:cNvPr id="10243" name="Picture 3"/>
          <p:cNvPicPr>
            <a:picLocks noChangeAspect="1" noChangeArrowheads="1"/>
          </p:cNvPicPr>
          <p:nvPr/>
        </p:nvPicPr>
        <p:blipFill>
          <a:blip r:embed="rId3"/>
          <a:srcRect/>
          <a:stretch>
            <a:fillRect/>
          </a:stretch>
        </p:blipFill>
        <p:spPr bwMode="auto">
          <a:xfrm>
            <a:off x="2195736" y="1995686"/>
            <a:ext cx="3672408" cy="1670539"/>
          </a:xfrm>
          <a:prstGeom prst="rect">
            <a:avLst/>
          </a:prstGeom>
          <a:noFill/>
          <a:ln w="9525">
            <a:noFill/>
            <a:miter lim="800000"/>
            <a:headEnd/>
            <a:tailEnd/>
          </a:ln>
        </p:spPr>
      </p:pic>
      <p:sp>
        <p:nvSpPr>
          <p:cNvPr id="12" name="TextBox 11"/>
          <p:cNvSpPr txBox="1"/>
          <p:nvPr/>
        </p:nvSpPr>
        <p:spPr>
          <a:xfrm>
            <a:off x="395536" y="4011910"/>
            <a:ext cx="1440160" cy="213841"/>
          </a:xfrm>
          <a:prstGeom prst="rect">
            <a:avLst/>
          </a:prstGeom>
          <a:noFill/>
        </p:spPr>
        <p:txBody>
          <a:bodyPr wrap="square" tIns="0" bIns="0" rtlCol="0" anchor="t">
            <a:spAutoFit/>
          </a:bodyPr>
          <a:lstStyle/>
          <a:p>
            <a:pPr>
              <a:lnSpc>
                <a:spcPct val="150000"/>
              </a:lnSpc>
            </a:pPr>
            <a:r>
              <a:rPr lang="en-US" altLang="zh-CN" sz="1050" dirty="0" smtClean="0">
                <a:solidFill>
                  <a:schemeClr val="tx1">
                    <a:lumMod val="75000"/>
                    <a:lumOff val="25000"/>
                  </a:schemeClr>
                </a:solidFill>
                <a:latin typeface="微软雅黑" pitchFamily="34" charset="-122"/>
                <a:ea typeface="微软雅黑" pitchFamily="34" charset="-122"/>
                <a:cs typeface="华文黑体" pitchFamily="2" charset="-122"/>
              </a:rPr>
              <a:t>3</a:t>
            </a:r>
            <a:r>
              <a:rPr lang="zh-CN" altLang="en-US" sz="1050" dirty="0" smtClean="0">
                <a:solidFill>
                  <a:schemeClr val="tx1">
                    <a:lumMod val="75000"/>
                    <a:lumOff val="25000"/>
                  </a:schemeClr>
                </a:solidFill>
                <a:latin typeface="微软雅黑" pitchFamily="34" charset="-122"/>
                <a:ea typeface="微软雅黑" pitchFamily="34" charset="-122"/>
                <a:cs typeface="华文黑体" pitchFamily="2" charset="-122"/>
              </a:rPr>
              <a:t>、启动类</a:t>
            </a:r>
            <a:endParaRPr lang="zh-CN" altLang="en-US" sz="1050" dirty="0">
              <a:solidFill>
                <a:schemeClr val="tx1">
                  <a:lumMod val="75000"/>
                  <a:lumOff val="25000"/>
                </a:schemeClr>
              </a:solidFill>
              <a:latin typeface="微软雅黑" pitchFamily="34" charset="-122"/>
              <a:ea typeface="微软雅黑" pitchFamily="34" charset="-122"/>
              <a:cs typeface="华文黑体" pitchFamily="2" charset="-122"/>
            </a:endParaRPr>
          </a:p>
        </p:txBody>
      </p:sp>
      <p:pic>
        <p:nvPicPr>
          <p:cNvPr id="10245" name="Picture 5"/>
          <p:cNvPicPr>
            <a:picLocks noChangeAspect="1" noChangeArrowheads="1"/>
          </p:cNvPicPr>
          <p:nvPr/>
        </p:nvPicPr>
        <p:blipFill>
          <a:blip r:embed="rId4"/>
          <a:srcRect/>
          <a:stretch>
            <a:fillRect/>
          </a:stretch>
        </p:blipFill>
        <p:spPr bwMode="auto">
          <a:xfrm>
            <a:off x="2195736" y="3939902"/>
            <a:ext cx="3221559" cy="1059582"/>
          </a:xfrm>
          <a:prstGeom prst="rect">
            <a:avLst/>
          </a:prstGeom>
          <a:noFill/>
          <a:ln w="9525">
            <a:noFill/>
            <a:miter lim="800000"/>
            <a:headEnd/>
            <a:tailEnd/>
          </a:ln>
        </p:spPr>
      </p:pic>
      <p:sp>
        <p:nvSpPr>
          <p:cNvPr id="14" name="TextBox 13"/>
          <p:cNvSpPr txBox="1"/>
          <p:nvPr/>
        </p:nvSpPr>
        <p:spPr>
          <a:xfrm>
            <a:off x="395536" y="4299942"/>
            <a:ext cx="1872208" cy="323165"/>
          </a:xfrm>
          <a:prstGeom prst="rect">
            <a:avLst/>
          </a:prstGeom>
          <a:noFill/>
        </p:spPr>
        <p:txBody>
          <a:bodyPr wrap="square" rtlCol="0">
            <a:spAutoFit/>
          </a:bodyPr>
          <a:lstStyle/>
          <a:p>
            <a:r>
              <a:rPr lang="zh-CN" altLang="en-US" sz="750" dirty="0" smtClean="0">
                <a:solidFill>
                  <a:schemeClr val="tx1">
                    <a:lumMod val="65000"/>
                    <a:lumOff val="35000"/>
                  </a:schemeClr>
                </a:solidFill>
                <a:latin typeface="微软雅黑" pitchFamily="34" charset="-122"/>
                <a:ea typeface="微软雅黑" pitchFamily="34" charset="-122"/>
              </a:rPr>
              <a:t>启动类添加</a:t>
            </a:r>
            <a:r>
              <a:rPr lang="en-US" altLang="zh-CN" sz="750" dirty="0" smtClean="0">
                <a:solidFill>
                  <a:schemeClr val="tx1">
                    <a:lumMod val="65000"/>
                    <a:lumOff val="35000"/>
                  </a:schemeClr>
                </a:solidFill>
                <a:latin typeface="微软雅黑" pitchFamily="34" charset="-122"/>
                <a:ea typeface="微软雅黑" pitchFamily="34" charset="-122"/>
              </a:rPr>
              <a:t>@</a:t>
            </a:r>
            <a:r>
              <a:rPr lang="en-US" altLang="zh-CN" sz="750" dirty="0" err="1" smtClean="0">
                <a:solidFill>
                  <a:schemeClr val="tx1">
                    <a:lumMod val="65000"/>
                    <a:lumOff val="35000"/>
                  </a:schemeClr>
                </a:solidFill>
                <a:latin typeface="微软雅黑" pitchFamily="34" charset="-122"/>
                <a:ea typeface="微软雅黑" pitchFamily="34" charset="-122"/>
              </a:rPr>
              <a:t>EnableConfigServer</a:t>
            </a:r>
            <a:r>
              <a:rPr lang="zh-CN" altLang="en-US" sz="750" dirty="0" smtClean="0">
                <a:solidFill>
                  <a:schemeClr val="tx1">
                    <a:lumMod val="65000"/>
                    <a:lumOff val="35000"/>
                  </a:schemeClr>
                </a:solidFill>
                <a:latin typeface="微软雅黑" pitchFamily="34" charset="-122"/>
                <a:ea typeface="微软雅黑" pitchFamily="34" charset="-122"/>
              </a:rPr>
              <a:t>，激活对配置中心的支持</a:t>
            </a:r>
            <a:endParaRPr lang="zh-CN" altLang="en-US" sz="750" dirty="0">
              <a:solidFill>
                <a:schemeClr val="tx1">
                  <a:lumMod val="65000"/>
                  <a:lumOff val="35000"/>
                </a:schemeClr>
              </a:solidFill>
              <a:latin typeface="微软雅黑" pitchFamily="34" charset="-122"/>
              <a:ea typeface="微软雅黑" pitchFamily="34" charset="-122"/>
            </a:endParaRPr>
          </a:p>
        </p:txBody>
      </p:sp>
      <p:sp>
        <p:nvSpPr>
          <p:cNvPr id="20" name="AutoShape 2"/>
          <p:cNvSpPr>
            <a:spLocks noChangeArrowheads="1"/>
          </p:cNvSpPr>
          <p:nvPr/>
        </p:nvSpPr>
        <p:spPr bwMode="auto">
          <a:xfrm>
            <a:off x="6588224" y="1275606"/>
            <a:ext cx="1872208" cy="1224136"/>
          </a:xfrm>
          <a:prstGeom prst="roundRect">
            <a:avLst>
              <a:gd name="adj" fmla="val 13009"/>
            </a:avLst>
          </a:prstGeom>
          <a:solidFill>
            <a:srgbClr val="00B0F0"/>
          </a:solidFill>
          <a:ln w="19050" cap="rnd">
            <a:solidFill>
              <a:schemeClr val="tx1">
                <a:lumMod val="65000"/>
                <a:lumOff val="35000"/>
              </a:schemeClr>
            </a:solidFill>
            <a:prstDash val="sysDot"/>
            <a:round/>
            <a:headEnd/>
            <a:tailEnd/>
          </a:ln>
          <a:effectLst/>
        </p:spPr>
        <p:txBody>
          <a:bodyPr wrap="none" anchor="ctr"/>
          <a:lstStyle/>
          <a:p>
            <a:pPr>
              <a:defRPr/>
            </a:pPr>
            <a:endParaRPr lang="zh-CN" altLang="en-US" sz="1620">
              <a:solidFill>
                <a:srgbClr val="595959"/>
              </a:solidFill>
              <a:latin typeface="微软雅黑" pitchFamily="34" charset="-122"/>
              <a:ea typeface="微软雅黑" pitchFamily="34" charset="-122"/>
              <a:cs typeface="宋体" charset="0"/>
            </a:endParaRPr>
          </a:p>
        </p:txBody>
      </p:sp>
      <p:sp>
        <p:nvSpPr>
          <p:cNvPr id="21" name="TextBox 57"/>
          <p:cNvSpPr txBox="1">
            <a:spLocks noChangeArrowheads="1"/>
          </p:cNvSpPr>
          <p:nvPr/>
        </p:nvSpPr>
        <p:spPr bwMode="auto">
          <a:xfrm>
            <a:off x="6804248" y="1491630"/>
            <a:ext cx="1440160" cy="8402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defPPr>
              <a:defRPr lang="zh-CN"/>
            </a:defPPr>
            <a:lvl1pPr eaLnBrk="0" hangingPunct="0">
              <a:lnSpc>
                <a:spcPct val="150000"/>
              </a:lnSpc>
              <a:tabLst>
                <a:tab pos="101600" algn="l"/>
              </a:tabLst>
              <a:defRPr sz="1200" b="1">
                <a:solidFill>
                  <a:srgbClr val="595959"/>
                </a:solidFill>
                <a:latin typeface="微软雅黑" pitchFamily="34" charset="-122"/>
                <a:ea typeface="微软雅黑" pitchFamily="34" charset="-122"/>
              </a:defRPr>
            </a:lvl1pPr>
            <a:lvl2pPr marL="742950" indent="-285750" eaLnBrk="0" hangingPunct="0">
              <a:tabLst>
                <a:tab pos="101600" algn="l"/>
              </a:tabLst>
              <a:defRPr>
                <a:latin typeface="Calibri" pitchFamily="34" charset="0"/>
                <a:ea typeface="宋体" pitchFamily="2" charset="-122"/>
              </a:defRPr>
            </a:lvl2pPr>
            <a:lvl3pPr marL="1143000" indent="-228600" eaLnBrk="0" hangingPunct="0">
              <a:tabLst>
                <a:tab pos="101600" algn="l"/>
              </a:tabLst>
              <a:defRPr>
                <a:latin typeface="Calibri" pitchFamily="34" charset="0"/>
                <a:ea typeface="宋体" pitchFamily="2" charset="-122"/>
              </a:defRPr>
            </a:lvl3pPr>
            <a:lvl4pPr marL="1600200" indent="-228600" eaLnBrk="0" hangingPunct="0">
              <a:tabLst>
                <a:tab pos="101600" algn="l"/>
              </a:tabLst>
              <a:defRPr>
                <a:latin typeface="Calibri" pitchFamily="34" charset="0"/>
                <a:ea typeface="宋体" pitchFamily="2" charset="-122"/>
              </a:defRPr>
            </a:lvl4pPr>
            <a:lvl5pPr marL="2057400" indent="-228600" eaLnBrk="0" hangingPunct="0">
              <a:tabLst>
                <a:tab pos="101600" algn="l"/>
              </a:tabLst>
              <a:defRPr>
                <a:latin typeface="Calibri" pitchFamily="34" charset="0"/>
                <a:ea typeface="宋体" pitchFamily="2" charset="-122"/>
              </a:defRPr>
            </a:lvl5pPr>
            <a:lvl6pPr marL="2514600" indent="-228600" eaLnBrk="0" fontAlgn="base" hangingPunct="0">
              <a:spcBef>
                <a:spcPct val="0"/>
              </a:spcBef>
              <a:spcAft>
                <a:spcPct val="0"/>
              </a:spcAft>
              <a:tabLst>
                <a:tab pos="101600" algn="l"/>
              </a:tabLst>
              <a:defRPr>
                <a:latin typeface="Calibri" pitchFamily="34" charset="0"/>
                <a:ea typeface="宋体" pitchFamily="2" charset="-122"/>
              </a:defRPr>
            </a:lvl6pPr>
            <a:lvl7pPr marL="2971800" indent="-228600" eaLnBrk="0" fontAlgn="base" hangingPunct="0">
              <a:spcBef>
                <a:spcPct val="0"/>
              </a:spcBef>
              <a:spcAft>
                <a:spcPct val="0"/>
              </a:spcAft>
              <a:tabLst>
                <a:tab pos="101600" algn="l"/>
              </a:tabLst>
              <a:defRPr>
                <a:latin typeface="Calibri" pitchFamily="34" charset="0"/>
                <a:ea typeface="宋体" pitchFamily="2" charset="-122"/>
              </a:defRPr>
            </a:lvl7pPr>
            <a:lvl8pPr marL="3429000" indent="-228600" eaLnBrk="0" fontAlgn="base" hangingPunct="0">
              <a:spcBef>
                <a:spcPct val="0"/>
              </a:spcBef>
              <a:spcAft>
                <a:spcPct val="0"/>
              </a:spcAft>
              <a:tabLst>
                <a:tab pos="101600" algn="l"/>
              </a:tabLst>
              <a:defRPr>
                <a:latin typeface="Calibri" pitchFamily="34" charset="0"/>
                <a:ea typeface="宋体" pitchFamily="2" charset="-122"/>
              </a:defRPr>
            </a:lvl8pPr>
            <a:lvl9pPr marL="3886200" indent="-228600" eaLnBrk="0" fontAlgn="base" hangingPunct="0">
              <a:spcBef>
                <a:spcPct val="0"/>
              </a:spcBef>
              <a:spcAft>
                <a:spcPct val="0"/>
              </a:spcAft>
              <a:tabLst>
                <a:tab pos="101600" algn="l"/>
              </a:tabLst>
              <a:defRPr>
                <a:latin typeface="Calibri" pitchFamily="34" charset="0"/>
                <a:ea typeface="宋体" pitchFamily="2" charset="-122"/>
              </a:defRPr>
            </a:lvl9pPr>
          </a:lstStyle>
          <a:p>
            <a:r>
              <a:rPr lang="zh-CN" altLang="en-US" sz="1080" dirty="0" smtClean="0">
                <a:solidFill>
                  <a:schemeClr val="bg1"/>
                </a:solidFill>
              </a:rPr>
              <a:t>多个配置中心注册到相同的注册中心，可实现配置中心高可用</a:t>
            </a:r>
            <a:endParaRPr lang="zh-CN" altLang="en-US" sz="1080" dirty="0">
              <a:solidFill>
                <a:schemeClr val="bg1"/>
              </a:solidFill>
            </a:endParaRPr>
          </a:p>
        </p:txBody>
      </p:sp>
      <p:sp>
        <p:nvSpPr>
          <p:cNvPr id="22" name="文本框 2"/>
          <p:cNvSpPr txBox="1">
            <a:spLocks noChangeArrowheads="1"/>
          </p:cNvSpPr>
          <p:nvPr/>
        </p:nvSpPr>
        <p:spPr bwMode="auto">
          <a:xfrm>
            <a:off x="6588224" y="699542"/>
            <a:ext cx="1080120" cy="369308"/>
          </a:xfrm>
          <a:prstGeom prst="rect">
            <a:avLst/>
          </a:prstGeom>
          <a:solidFill>
            <a:schemeClr val="tx2">
              <a:lumMod val="60000"/>
              <a:lumOff val="40000"/>
            </a:schemeClr>
          </a:solidFill>
          <a:ln w="9525">
            <a:noFill/>
            <a:miter lim="800000"/>
            <a:headEnd/>
            <a:tailEnd/>
          </a:ln>
        </p:spPr>
        <p:txBody>
          <a:bodyPr wrap="square" lIns="121898" tIns="60948" rIns="121898" bIns="60948">
            <a:spAutoFit/>
          </a:bodyPr>
          <a:lstStyle/>
          <a:p>
            <a:r>
              <a:rPr lang="zh-CN" altLang="en-US" sz="1600" b="1" dirty="0" smtClean="0">
                <a:solidFill>
                  <a:schemeClr val="bg1"/>
                </a:solidFill>
                <a:latin typeface="微软雅黑" pitchFamily="34" charset="-122"/>
                <a:ea typeface="微软雅黑" pitchFamily="34" charset="-122"/>
              </a:rPr>
              <a:t>高可用：</a:t>
            </a:r>
            <a:endParaRPr lang="zh-CN" altLang="en-US" sz="1600" b="1" dirty="0">
              <a:solidFill>
                <a:schemeClr val="bg1"/>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000"/>
                            </p:stCondLst>
                            <p:childTnLst>
                              <p:par>
                                <p:cTn id="12" presetID="42" presetClass="entr" presetSubtype="0"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anim calcmode="lin" valueType="num">
                                      <p:cBhvr>
                                        <p:cTn id="15" dur="500" fill="hold"/>
                                        <p:tgtEl>
                                          <p:spTgt spid="3"/>
                                        </p:tgtEl>
                                        <p:attrNameLst>
                                          <p:attrName>ppt_x</p:attrName>
                                        </p:attrNameLst>
                                      </p:cBhvr>
                                      <p:tavLst>
                                        <p:tav tm="0">
                                          <p:val>
                                            <p:strVal val="#ppt_x"/>
                                          </p:val>
                                        </p:tav>
                                        <p:tav tm="100000">
                                          <p:val>
                                            <p:strVal val="#ppt_x"/>
                                          </p:val>
                                        </p:tav>
                                      </p:tavLst>
                                    </p:anim>
                                    <p:anim calcmode="lin" valueType="num">
                                      <p:cBhvr>
                                        <p:cTn id="16" dur="5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10242"/>
                                        </p:tgtEl>
                                        <p:attrNameLst>
                                          <p:attrName>style.visibility</p:attrName>
                                        </p:attrNameLst>
                                      </p:cBhvr>
                                      <p:to>
                                        <p:strVal val="visible"/>
                                      </p:to>
                                    </p:set>
                                    <p:animEffect transition="in" filter="blinds(horizontal)">
                                      <p:cBhvr>
                                        <p:cTn id="26" dur="500"/>
                                        <p:tgtEl>
                                          <p:spTgt spid="1024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10243"/>
                                        </p:tgtEl>
                                        <p:attrNameLst>
                                          <p:attrName>style.visibility</p:attrName>
                                        </p:attrNameLst>
                                      </p:cBhvr>
                                      <p:to>
                                        <p:strVal val="visible"/>
                                      </p:to>
                                    </p:set>
                                    <p:animEffect transition="in" filter="blinds(horizontal)">
                                      <p:cBhvr>
                                        <p:cTn id="36" dur="500"/>
                                        <p:tgtEl>
                                          <p:spTgt spid="10243"/>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500"/>
                                        <p:tgtEl>
                                          <p:spTgt spid="12"/>
                                        </p:tgtEl>
                                      </p:cBhvr>
                                    </p:animEffect>
                                  </p:childTnLst>
                                </p:cTn>
                              </p:par>
                            </p:childTnLst>
                          </p:cTn>
                        </p:par>
                        <p:par>
                          <p:cTn id="42" fill="hold">
                            <p:stCondLst>
                              <p:cond delay="500"/>
                            </p:stCondLst>
                            <p:childTnLst>
                              <p:par>
                                <p:cTn id="43" presetID="2" presetClass="entr" presetSubtype="2" decel="100000" fill="hold" grpId="0" nodeType="afterEffect">
                                  <p:stCondLst>
                                    <p:cond delay="0"/>
                                  </p:stCondLst>
                                  <p:childTnLst>
                                    <p:set>
                                      <p:cBhvr>
                                        <p:cTn id="44" dur="1" fill="hold">
                                          <p:stCondLst>
                                            <p:cond delay="0"/>
                                          </p:stCondLst>
                                        </p:cTn>
                                        <p:tgtEl>
                                          <p:spTgt spid="14"/>
                                        </p:tgtEl>
                                        <p:attrNameLst>
                                          <p:attrName>style.visibility</p:attrName>
                                        </p:attrNameLst>
                                      </p:cBhvr>
                                      <p:to>
                                        <p:strVal val="visible"/>
                                      </p:to>
                                    </p:set>
                                    <p:anim calcmode="lin" valueType="num">
                                      <p:cBhvr additive="base">
                                        <p:cTn id="45" dur="500" fill="hold"/>
                                        <p:tgtEl>
                                          <p:spTgt spid="14"/>
                                        </p:tgtEl>
                                        <p:attrNameLst>
                                          <p:attrName>ppt_x</p:attrName>
                                        </p:attrNameLst>
                                      </p:cBhvr>
                                      <p:tavLst>
                                        <p:tav tm="0">
                                          <p:val>
                                            <p:strVal val="1+#ppt_w/2"/>
                                          </p:val>
                                        </p:tav>
                                        <p:tav tm="100000">
                                          <p:val>
                                            <p:strVal val="#ppt_x"/>
                                          </p:val>
                                        </p:tav>
                                      </p:tavLst>
                                    </p:anim>
                                    <p:anim calcmode="lin" valueType="num">
                                      <p:cBhvr additive="base">
                                        <p:cTn id="46"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10245"/>
                                        </p:tgtEl>
                                        <p:attrNameLst>
                                          <p:attrName>style.visibility</p:attrName>
                                        </p:attrNameLst>
                                      </p:cBhvr>
                                      <p:to>
                                        <p:strVal val="visible"/>
                                      </p:to>
                                    </p:set>
                                    <p:animEffect transition="in" filter="blinds(horizontal)">
                                      <p:cBhvr>
                                        <p:cTn id="51" dur="500"/>
                                        <p:tgtEl>
                                          <p:spTgt spid="10245"/>
                                        </p:tgtEl>
                                      </p:cBhvr>
                                    </p:animEffect>
                                  </p:childTnLst>
                                </p:cTn>
                              </p:par>
                            </p:childTnLst>
                          </p:cTn>
                        </p:par>
                        <p:par>
                          <p:cTn id="52" fill="hold">
                            <p:stCondLst>
                              <p:cond delay="500"/>
                            </p:stCondLst>
                            <p:childTnLst>
                              <p:par>
                                <p:cTn id="53" presetID="21" presetClass="entr" presetSubtype="1" fill="hold" grpId="0" nodeType="after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wheel(1)">
                                      <p:cBhvr>
                                        <p:cTn id="55" dur="1000"/>
                                        <p:tgtEl>
                                          <p:spTgt spid="20"/>
                                        </p:tgtEl>
                                      </p:cBhvr>
                                    </p:animEffect>
                                  </p:childTnLst>
                                </p:cTn>
                              </p:par>
                              <p:par>
                                <p:cTn id="56" presetID="42" presetClass="entr" presetSubtype="0" fill="hold" grpId="0"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fade">
                                      <p:cBhvr>
                                        <p:cTn id="58" dur="500"/>
                                        <p:tgtEl>
                                          <p:spTgt spid="21"/>
                                        </p:tgtEl>
                                      </p:cBhvr>
                                    </p:animEffect>
                                    <p:anim calcmode="lin" valueType="num">
                                      <p:cBhvr>
                                        <p:cTn id="59" dur="500" fill="hold"/>
                                        <p:tgtEl>
                                          <p:spTgt spid="21"/>
                                        </p:tgtEl>
                                        <p:attrNameLst>
                                          <p:attrName>ppt_x</p:attrName>
                                        </p:attrNameLst>
                                      </p:cBhvr>
                                      <p:tavLst>
                                        <p:tav tm="0">
                                          <p:val>
                                            <p:strVal val="#ppt_x"/>
                                          </p:val>
                                        </p:tav>
                                        <p:tav tm="100000">
                                          <p:val>
                                            <p:strVal val="#ppt_x"/>
                                          </p:val>
                                        </p:tav>
                                      </p:tavLst>
                                    </p:anim>
                                    <p:anim calcmode="lin" valueType="num">
                                      <p:cBhvr>
                                        <p:cTn id="60" dur="500" fill="hold"/>
                                        <p:tgtEl>
                                          <p:spTgt spid="21"/>
                                        </p:tgtEl>
                                        <p:attrNameLst>
                                          <p:attrName>ppt_y</p:attrName>
                                        </p:attrNameLst>
                                      </p:cBhvr>
                                      <p:tavLst>
                                        <p:tav tm="0">
                                          <p:val>
                                            <p:strVal val="#ppt_y+.1"/>
                                          </p:val>
                                        </p:tav>
                                        <p:tav tm="100000">
                                          <p:val>
                                            <p:strVal val="#ppt_y"/>
                                          </p:val>
                                        </p:tav>
                                      </p:tavLst>
                                    </p:anim>
                                  </p:childTnLst>
                                </p:cTn>
                              </p:par>
                              <p:par>
                                <p:cTn id="61" presetID="4" presetClass="entr" presetSubtype="16"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box(in)">
                                      <p:cBhvr>
                                        <p:cTn id="6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P spid="10" grpId="0"/>
      <p:bldP spid="12" grpId="0"/>
      <p:bldP spid="14" grpId="0"/>
      <p:bldP spid="20" grpId="0" animBg="1"/>
      <p:bldP spid="21" grpId="0"/>
      <p:bldP spid="2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bwMode="auto">
          <a:xfrm>
            <a:off x="827584" y="267494"/>
            <a:ext cx="1082348" cy="369332"/>
          </a:xfrm>
          <a:prstGeom prst="rect">
            <a:avLst/>
          </a:prstGeom>
          <a:noFill/>
        </p:spPr>
        <p:txBody>
          <a:bodyPr wrap="none">
            <a:spAutoFit/>
          </a:bodyPr>
          <a:lstStyle/>
          <a:p>
            <a:pPr defTabSz="822960">
              <a:defRPr/>
            </a:pPr>
            <a:r>
              <a:rPr lang="en-US" altLang="zh-CN" kern="0" dirty="0" smtClean="0">
                <a:solidFill>
                  <a:prstClr val="black">
                    <a:lumMod val="85000"/>
                    <a:lumOff val="15000"/>
                  </a:prstClr>
                </a:solidFill>
                <a:latin typeface="微软雅黑" pitchFamily="34" charset="-122"/>
                <a:ea typeface="微软雅黑" pitchFamily="34" charset="-122"/>
              </a:rPr>
              <a:t>client </a:t>
            </a:r>
            <a:r>
              <a:rPr lang="zh-CN" altLang="en-US" kern="0" dirty="0" smtClean="0">
                <a:solidFill>
                  <a:prstClr val="black">
                    <a:lumMod val="85000"/>
                    <a:lumOff val="15000"/>
                  </a:prstClr>
                </a:solidFill>
                <a:latin typeface="微软雅黑" pitchFamily="34" charset="-122"/>
                <a:ea typeface="微软雅黑" pitchFamily="34" charset="-122"/>
              </a:rPr>
              <a:t>端</a:t>
            </a:r>
            <a:endParaRPr lang="zh-CN" altLang="en-US" kern="0" dirty="0">
              <a:solidFill>
                <a:prstClr val="black">
                  <a:lumMod val="85000"/>
                  <a:lumOff val="15000"/>
                </a:prstClr>
              </a:solidFill>
              <a:latin typeface="微软雅黑" pitchFamily="34" charset="-122"/>
              <a:ea typeface="微软雅黑" pitchFamily="34" charset="-122"/>
            </a:endParaRPr>
          </a:p>
        </p:txBody>
      </p:sp>
      <p:sp>
        <p:nvSpPr>
          <p:cNvPr id="5" name="TextBox 4"/>
          <p:cNvSpPr txBox="1"/>
          <p:nvPr/>
        </p:nvSpPr>
        <p:spPr>
          <a:xfrm>
            <a:off x="395536" y="123478"/>
            <a:ext cx="522900" cy="701731"/>
          </a:xfrm>
          <a:prstGeom prst="rect">
            <a:avLst/>
          </a:prstGeom>
          <a:noFill/>
        </p:spPr>
        <p:txBody>
          <a:bodyPr wrap="none" rtlCol="0">
            <a:spAutoFit/>
          </a:bodyPr>
          <a:lstStyle/>
          <a:p>
            <a:r>
              <a:rPr lang="en-US" altLang="zh-CN" sz="3960" dirty="0" smtClean="0">
                <a:solidFill>
                  <a:srgbClr val="0070C0"/>
                </a:solidFill>
                <a:latin typeface="Arial Black" pitchFamily="34" charset="0"/>
              </a:rPr>
              <a:t>2</a:t>
            </a:r>
            <a:endParaRPr lang="zh-CN" altLang="en-US" sz="3960" dirty="0">
              <a:solidFill>
                <a:srgbClr val="0070C0"/>
              </a:solidFill>
              <a:latin typeface="Arial Black" pitchFamily="34" charset="0"/>
            </a:endParaRPr>
          </a:p>
        </p:txBody>
      </p:sp>
      <p:sp>
        <p:nvSpPr>
          <p:cNvPr id="7" name="TextBox 6"/>
          <p:cNvSpPr txBox="1"/>
          <p:nvPr/>
        </p:nvSpPr>
        <p:spPr>
          <a:xfrm>
            <a:off x="395536" y="843558"/>
            <a:ext cx="1512168" cy="242374"/>
          </a:xfrm>
          <a:prstGeom prst="rect">
            <a:avLst/>
          </a:prstGeom>
          <a:noFill/>
        </p:spPr>
        <p:txBody>
          <a:bodyPr wrap="square" tIns="0" bIns="0" rtlCol="0" anchor="t">
            <a:spAutoFit/>
          </a:bodyPr>
          <a:lstStyle/>
          <a:p>
            <a:pPr>
              <a:lnSpc>
                <a:spcPct val="150000"/>
              </a:lnSpc>
            </a:pPr>
            <a:r>
              <a:rPr lang="en-US" altLang="zh-CN" sz="1050" dirty="0" smtClean="0">
                <a:solidFill>
                  <a:schemeClr val="tx1">
                    <a:lumMod val="75000"/>
                    <a:lumOff val="25000"/>
                  </a:schemeClr>
                </a:solidFill>
                <a:latin typeface="微软雅黑" pitchFamily="34" charset="-122"/>
                <a:ea typeface="微软雅黑" pitchFamily="34" charset="-122"/>
                <a:cs typeface="华文黑体" pitchFamily="2" charset="-122"/>
              </a:rPr>
              <a:t>1</a:t>
            </a:r>
            <a:r>
              <a:rPr lang="zh-CN" altLang="en-US" sz="1050" dirty="0" smtClean="0">
                <a:solidFill>
                  <a:schemeClr val="tx1">
                    <a:lumMod val="75000"/>
                    <a:lumOff val="25000"/>
                  </a:schemeClr>
                </a:solidFill>
                <a:latin typeface="微软雅黑" pitchFamily="34" charset="-122"/>
                <a:ea typeface="微软雅黑" pitchFamily="34" charset="-122"/>
                <a:cs typeface="华文黑体" pitchFamily="2" charset="-122"/>
              </a:rPr>
              <a:t>、</a:t>
            </a:r>
            <a:r>
              <a:rPr lang="en-US" altLang="zh-CN" sz="1050" dirty="0" smtClean="0">
                <a:solidFill>
                  <a:schemeClr val="tx1">
                    <a:lumMod val="75000"/>
                    <a:lumOff val="25000"/>
                  </a:schemeClr>
                </a:solidFill>
                <a:latin typeface="微软雅黑" pitchFamily="34" charset="-122"/>
                <a:ea typeface="微软雅黑" pitchFamily="34" charset="-122"/>
                <a:cs typeface="华文黑体" pitchFamily="2" charset="-122"/>
              </a:rPr>
              <a:t>pom</a:t>
            </a:r>
            <a:r>
              <a:rPr lang="zh-CN" altLang="en-US" sz="1050" dirty="0" smtClean="0">
                <a:solidFill>
                  <a:schemeClr val="tx1">
                    <a:lumMod val="75000"/>
                    <a:lumOff val="25000"/>
                  </a:schemeClr>
                </a:solidFill>
                <a:latin typeface="微软雅黑" pitchFamily="34" charset="-122"/>
                <a:ea typeface="微软雅黑" pitchFamily="34" charset="-122"/>
                <a:cs typeface="华文黑体" pitchFamily="2" charset="-122"/>
              </a:rPr>
              <a:t>中添加依赖</a:t>
            </a:r>
            <a:endParaRPr lang="zh-CN" altLang="en-US" sz="1050" dirty="0">
              <a:solidFill>
                <a:schemeClr val="tx1">
                  <a:lumMod val="75000"/>
                  <a:lumOff val="25000"/>
                </a:schemeClr>
              </a:solidFill>
              <a:latin typeface="微软雅黑" pitchFamily="34" charset="-122"/>
              <a:ea typeface="微软雅黑" pitchFamily="34" charset="-122"/>
              <a:cs typeface="华文黑体" pitchFamily="2" charset="-122"/>
            </a:endParaRPr>
          </a:p>
        </p:txBody>
      </p:sp>
      <p:pic>
        <p:nvPicPr>
          <p:cNvPr id="11266" name="Picture 2"/>
          <p:cNvPicPr>
            <a:picLocks noChangeAspect="1" noChangeArrowheads="1"/>
          </p:cNvPicPr>
          <p:nvPr/>
        </p:nvPicPr>
        <p:blipFill>
          <a:blip r:embed="rId2"/>
          <a:srcRect/>
          <a:stretch>
            <a:fillRect/>
          </a:stretch>
        </p:blipFill>
        <p:spPr bwMode="auto">
          <a:xfrm>
            <a:off x="1907704" y="915566"/>
            <a:ext cx="3024336" cy="2110422"/>
          </a:xfrm>
          <a:prstGeom prst="rect">
            <a:avLst/>
          </a:prstGeom>
          <a:noFill/>
          <a:ln w="9525">
            <a:noFill/>
            <a:miter lim="800000"/>
            <a:headEnd/>
            <a:tailEnd/>
          </a:ln>
        </p:spPr>
      </p:pic>
      <p:sp>
        <p:nvSpPr>
          <p:cNvPr id="13" name="TextBox 12"/>
          <p:cNvSpPr txBox="1"/>
          <p:nvPr/>
        </p:nvSpPr>
        <p:spPr>
          <a:xfrm>
            <a:off x="467544" y="3219822"/>
            <a:ext cx="1512168" cy="213841"/>
          </a:xfrm>
          <a:prstGeom prst="rect">
            <a:avLst/>
          </a:prstGeom>
          <a:noFill/>
        </p:spPr>
        <p:txBody>
          <a:bodyPr wrap="square" tIns="0" bIns="0" rtlCol="0" anchor="t">
            <a:spAutoFit/>
          </a:bodyPr>
          <a:lstStyle/>
          <a:p>
            <a:pPr>
              <a:lnSpc>
                <a:spcPct val="150000"/>
              </a:lnSpc>
            </a:pPr>
            <a:r>
              <a:rPr lang="en-US" altLang="zh-CN" sz="1050" dirty="0" smtClean="0">
                <a:solidFill>
                  <a:schemeClr val="tx1">
                    <a:lumMod val="75000"/>
                    <a:lumOff val="25000"/>
                  </a:schemeClr>
                </a:solidFill>
                <a:latin typeface="微软雅黑" pitchFamily="34" charset="-122"/>
                <a:ea typeface="微软雅黑" pitchFamily="34" charset="-122"/>
                <a:cs typeface="华文黑体" pitchFamily="2" charset="-122"/>
              </a:rPr>
              <a:t>2</a:t>
            </a:r>
            <a:r>
              <a:rPr lang="zh-CN" altLang="en-US" sz="1050" dirty="0" smtClean="0">
                <a:solidFill>
                  <a:schemeClr val="tx1">
                    <a:lumMod val="75000"/>
                    <a:lumOff val="25000"/>
                  </a:schemeClr>
                </a:solidFill>
                <a:latin typeface="微软雅黑" pitchFamily="34" charset="-122"/>
                <a:ea typeface="微软雅黑" pitchFamily="34" charset="-122"/>
                <a:cs typeface="华文黑体" pitchFamily="2" charset="-122"/>
              </a:rPr>
              <a:t>、</a:t>
            </a:r>
            <a:r>
              <a:rPr lang="en-US" altLang="zh-CN" sz="1050" dirty="0" smtClean="0">
                <a:solidFill>
                  <a:schemeClr val="tx1">
                    <a:lumMod val="75000"/>
                    <a:lumOff val="25000"/>
                  </a:schemeClr>
                </a:solidFill>
                <a:latin typeface="微软雅黑" pitchFamily="34" charset="-122"/>
                <a:ea typeface="微软雅黑" pitchFamily="34" charset="-122"/>
                <a:cs typeface="华文黑体" pitchFamily="2" charset="-122"/>
              </a:rPr>
              <a:t>web</a:t>
            </a:r>
            <a:r>
              <a:rPr lang="zh-CN" altLang="en-US" sz="1050" dirty="0" smtClean="0">
                <a:solidFill>
                  <a:schemeClr val="tx1">
                    <a:lumMod val="75000"/>
                    <a:lumOff val="25000"/>
                  </a:schemeClr>
                </a:solidFill>
                <a:latin typeface="微软雅黑" pitchFamily="34" charset="-122"/>
                <a:ea typeface="微软雅黑" pitchFamily="34" charset="-122"/>
                <a:cs typeface="华文黑体" pitchFamily="2" charset="-122"/>
              </a:rPr>
              <a:t>测试</a:t>
            </a:r>
            <a:endParaRPr lang="zh-CN" altLang="en-US" sz="1050" dirty="0">
              <a:solidFill>
                <a:schemeClr val="tx1">
                  <a:lumMod val="75000"/>
                  <a:lumOff val="25000"/>
                </a:schemeClr>
              </a:solidFill>
              <a:latin typeface="微软雅黑" pitchFamily="34" charset="-122"/>
              <a:ea typeface="微软雅黑" pitchFamily="34" charset="-122"/>
              <a:cs typeface="华文黑体" pitchFamily="2" charset="-122"/>
            </a:endParaRPr>
          </a:p>
        </p:txBody>
      </p:sp>
      <p:pic>
        <p:nvPicPr>
          <p:cNvPr id="11267" name="Picture 3"/>
          <p:cNvPicPr>
            <a:picLocks noChangeAspect="1" noChangeArrowheads="1"/>
          </p:cNvPicPr>
          <p:nvPr/>
        </p:nvPicPr>
        <p:blipFill>
          <a:blip r:embed="rId3"/>
          <a:srcRect/>
          <a:stretch>
            <a:fillRect/>
          </a:stretch>
        </p:blipFill>
        <p:spPr bwMode="auto">
          <a:xfrm>
            <a:off x="1907704" y="3219822"/>
            <a:ext cx="3119041" cy="1842726"/>
          </a:xfrm>
          <a:prstGeom prst="rect">
            <a:avLst/>
          </a:prstGeom>
          <a:noFill/>
          <a:ln w="9525">
            <a:noFill/>
            <a:miter lim="800000"/>
            <a:headEnd/>
            <a:tailEnd/>
          </a:ln>
        </p:spPr>
      </p:pic>
      <p:sp>
        <p:nvSpPr>
          <p:cNvPr id="17" name="圆角矩形 16"/>
          <p:cNvSpPr/>
          <p:nvPr/>
        </p:nvSpPr>
        <p:spPr>
          <a:xfrm>
            <a:off x="5436096" y="987574"/>
            <a:ext cx="3240360" cy="2952328"/>
          </a:xfrm>
          <a:prstGeom prst="roundRect">
            <a:avLst>
              <a:gd name="adj" fmla="val 5477"/>
            </a:avLst>
          </a:prstGeom>
          <a:solidFill>
            <a:schemeClr val="bg1"/>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18" name="直接连接符 17"/>
          <p:cNvCxnSpPr/>
          <p:nvPr/>
        </p:nvCxnSpPr>
        <p:spPr>
          <a:xfrm>
            <a:off x="5436096" y="1563638"/>
            <a:ext cx="324036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580112" y="1131590"/>
            <a:ext cx="2952328" cy="415498"/>
          </a:xfrm>
          <a:prstGeom prst="rect">
            <a:avLst/>
          </a:prstGeom>
          <a:noFill/>
        </p:spPr>
        <p:txBody>
          <a:bodyPr wrap="square" rtlCol="0">
            <a:spAutoFit/>
          </a:bodyPr>
          <a:lstStyle/>
          <a:p>
            <a:r>
              <a:rPr lang="zh-CN" altLang="en-US" sz="1050" dirty="0" smtClean="0">
                <a:solidFill>
                  <a:schemeClr val="tx1">
                    <a:lumMod val="75000"/>
                    <a:lumOff val="25000"/>
                  </a:schemeClr>
                </a:solidFill>
                <a:latin typeface="微软雅黑" pitchFamily="34" charset="-122"/>
                <a:ea typeface="微软雅黑" pitchFamily="34" charset="-122"/>
              </a:rPr>
              <a:t>仓库中的配置文件会被转换成</a:t>
            </a:r>
            <a:r>
              <a:rPr lang="en-US" altLang="zh-CN" sz="1050" dirty="0" smtClean="0">
                <a:solidFill>
                  <a:schemeClr val="tx1">
                    <a:lumMod val="75000"/>
                    <a:lumOff val="25000"/>
                  </a:schemeClr>
                </a:solidFill>
                <a:latin typeface="微软雅黑" pitchFamily="34" charset="-122"/>
                <a:ea typeface="微软雅黑" pitchFamily="34" charset="-122"/>
              </a:rPr>
              <a:t>web</a:t>
            </a:r>
            <a:r>
              <a:rPr lang="zh-CN" altLang="en-US" sz="1050" dirty="0" smtClean="0">
                <a:solidFill>
                  <a:schemeClr val="tx1">
                    <a:lumMod val="75000"/>
                    <a:lumOff val="25000"/>
                  </a:schemeClr>
                </a:solidFill>
                <a:latin typeface="微软雅黑" pitchFamily="34" charset="-122"/>
                <a:ea typeface="微软雅黑" pitchFamily="34" charset="-122"/>
              </a:rPr>
              <a:t>接口，访问可以参照以下的规则</a:t>
            </a:r>
            <a:endParaRPr lang="zh-CN" altLang="en-US" sz="1050" dirty="0">
              <a:solidFill>
                <a:schemeClr val="tx1">
                  <a:lumMod val="75000"/>
                  <a:lumOff val="25000"/>
                </a:schemeClr>
              </a:solidFill>
              <a:latin typeface="微软雅黑" pitchFamily="34" charset="-122"/>
              <a:ea typeface="微软雅黑" pitchFamily="34" charset="-122"/>
            </a:endParaRPr>
          </a:p>
        </p:txBody>
      </p:sp>
      <p:sp>
        <p:nvSpPr>
          <p:cNvPr id="20" name="矩形 19"/>
          <p:cNvSpPr/>
          <p:nvPr/>
        </p:nvSpPr>
        <p:spPr>
          <a:xfrm>
            <a:off x="5580112" y="1635646"/>
            <a:ext cx="3024336" cy="1309251"/>
          </a:xfrm>
          <a:prstGeom prst="rect">
            <a:avLst/>
          </a:prstGeom>
        </p:spPr>
        <p:txBody>
          <a:bodyPr wrap="square" lIns="68880" tIns="34440" rIns="68880" bIns="34440">
            <a:spAutoFit/>
          </a:bodyPr>
          <a:lstStyle/>
          <a:p>
            <a:pPr>
              <a:lnSpc>
                <a:spcPct val="150000"/>
              </a:lnSpc>
              <a:buFont typeface="Wingdings" pitchFamily="2" charset="2"/>
              <a:buChar char="l"/>
            </a:pPr>
            <a:r>
              <a:rPr lang="en-US" altLang="zh-CN" sz="1100" dirty="0" smtClean="0">
                <a:solidFill>
                  <a:schemeClr val="tx1">
                    <a:lumMod val="75000"/>
                    <a:lumOff val="25000"/>
                  </a:schemeClr>
                </a:solidFill>
                <a:latin typeface="微软雅黑" pitchFamily="34" charset="-122"/>
                <a:ea typeface="微软雅黑" pitchFamily="34" charset="-122"/>
                <a:cs typeface="华文黑体" pitchFamily="2" charset="-122"/>
              </a:rPr>
              <a:t>/{application}/{profile}[/{label}]</a:t>
            </a:r>
          </a:p>
          <a:p>
            <a:pPr>
              <a:lnSpc>
                <a:spcPct val="150000"/>
              </a:lnSpc>
              <a:buFont typeface="Wingdings" pitchFamily="2" charset="2"/>
              <a:buChar char="l"/>
            </a:pPr>
            <a:r>
              <a:rPr lang="en-US" altLang="zh-CN" sz="1100" dirty="0" smtClean="0">
                <a:solidFill>
                  <a:schemeClr val="tx1">
                    <a:lumMod val="75000"/>
                    <a:lumOff val="25000"/>
                  </a:schemeClr>
                </a:solidFill>
                <a:latin typeface="微软雅黑" pitchFamily="34" charset="-122"/>
                <a:ea typeface="微软雅黑" pitchFamily="34" charset="-122"/>
                <a:cs typeface="华文黑体" pitchFamily="2" charset="-122"/>
              </a:rPr>
              <a:t>/{application}-{profile}.</a:t>
            </a:r>
            <a:r>
              <a:rPr lang="en-US" altLang="zh-CN" sz="1100" dirty="0" err="1" smtClean="0">
                <a:solidFill>
                  <a:schemeClr val="tx1">
                    <a:lumMod val="75000"/>
                    <a:lumOff val="25000"/>
                  </a:schemeClr>
                </a:solidFill>
                <a:latin typeface="微软雅黑" pitchFamily="34" charset="-122"/>
                <a:ea typeface="微软雅黑" pitchFamily="34" charset="-122"/>
                <a:cs typeface="华文黑体" pitchFamily="2" charset="-122"/>
              </a:rPr>
              <a:t>yml</a:t>
            </a:r>
            <a:endParaRPr lang="en-US" altLang="zh-CN" sz="1100" dirty="0" smtClean="0">
              <a:solidFill>
                <a:schemeClr val="tx1">
                  <a:lumMod val="75000"/>
                  <a:lumOff val="25000"/>
                </a:schemeClr>
              </a:solidFill>
              <a:latin typeface="微软雅黑" pitchFamily="34" charset="-122"/>
              <a:ea typeface="微软雅黑" pitchFamily="34" charset="-122"/>
              <a:cs typeface="华文黑体" pitchFamily="2" charset="-122"/>
            </a:endParaRPr>
          </a:p>
          <a:p>
            <a:pPr>
              <a:lnSpc>
                <a:spcPct val="150000"/>
              </a:lnSpc>
              <a:buFont typeface="Wingdings" pitchFamily="2" charset="2"/>
              <a:buChar char="l"/>
            </a:pPr>
            <a:r>
              <a:rPr lang="en-US" altLang="zh-CN" sz="1100" dirty="0" smtClean="0">
                <a:solidFill>
                  <a:schemeClr val="tx1">
                    <a:lumMod val="75000"/>
                    <a:lumOff val="25000"/>
                  </a:schemeClr>
                </a:solidFill>
                <a:latin typeface="微软雅黑" pitchFamily="34" charset="-122"/>
                <a:ea typeface="微软雅黑" pitchFamily="34" charset="-122"/>
                <a:cs typeface="华文黑体" pitchFamily="2" charset="-122"/>
              </a:rPr>
              <a:t>/{label}/{application}-{profile}.</a:t>
            </a:r>
            <a:r>
              <a:rPr lang="en-US" altLang="zh-CN" sz="1100" dirty="0" err="1" smtClean="0">
                <a:solidFill>
                  <a:schemeClr val="tx1">
                    <a:lumMod val="75000"/>
                    <a:lumOff val="25000"/>
                  </a:schemeClr>
                </a:solidFill>
                <a:latin typeface="微软雅黑" pitchFamily="34" charset="-122"/>
                <a:ea typeface="微软雅黑" pitchFamily="34" charset="-122"/>
                <a:cs typeface="华文黑体" pitchFamily="2" charset="-122"/>
              </a:rPr>
              <a:t>yml</a:t>
            </a:r>
            <a:endParaRPr lang="en-US" altLang="zh-CN" sz="1100" dirty="0" smtClean="0">
              <a:solidFill>
                <a:schemeClr val="tx1">
                  <a:lumMod val="75000"/>
                  <a:lumOff val="25000"/>
                </a:schemeClr>
              </a:solidFill>
              <a:latin typeface="微软雅黑" pitchFamily="34" charset="-122"/>
              <a:ea typeface="微软雅黑" pitchFamily="34" charset="-122"/>
              <a:cs typeface="华文黑体" pitchFamily="2" charset="-122"/>
            </a:endParaRPr>
          </a:p>
          <a:p>
            <a:pPr>
              <a:lnSpc>
                <a:spcPct val="150000"/>
              </a:lnSpc>
              <a:buFont typeface="Wingdings" pitchFamily="2" charset="2"/>
              <a:buChar char="l"/>
            </a:pPr>
            <a:r>
              <a:rPr lang="en-US" altLang="zh-CN" sz="1100" dirty="0" smtClean="0">
                <a:solidFill>
                  <a:schemeClr val="tx1">
                    <a:lumMod val="75000"/>
                    <a:lumOff val="25000"/>
                  </a:schemeClr>
                </a:solidFill>
                <a:latin typeface="微软雅黑" pitchFamily="34" charset="-122"/>
                <a:ea typeface="微软雅黑" pitchFamily="34" charset="-122"/>
                <a:cs typeface="华文黑体" pitchFamily="2" charset="-122"/>
              </a:rPr>
              <a:t>/{application}-{profile}.properties</a:t>
            </a:r>
          </a:p>
          <a:p>
            <a:pPr>
              <a:lnSpc>
                <a:spcPct val="150000"/>
              </a:lnSpc>
              <a:buFont typeface="Wingdings" pitchFamily="2" charset="2"/>
              <a:buChar char="l"/>
            </a:pPr>
            <a:r>
              <a:rPr lang="en-US" altLang="zh-CN" sz="1100" dirty="0" smtClean="0">
                <a:solidFill>
                  <a:schemeClr val="tx1">
                    <a:lumMod val="75000"/>
                    <a:lumOff val="25000"/>
                  </a:schemeClr>
                </a:solidFill>
                <a:latin typeface="微软雅黑" pitchFamily="34" charset="-122"/>
                <a:ea typeface="微软雅黑" pitchFamily="34" charset="-122"/>
                <a:cs typeface="华文黑体" pitchFamily="2" charset="-122"/>
              </a:rPr>
              <a:t>/{label}/{application}-{profile}.properties</a:t>
            </a:r>
            <a:endParaRPr lang="zh-CN" altLang="en-US" sz="1100" dirty="0">
              <a:solidFill>
                <a:schemeClr val="tx1">
                  <a:lumMod val="75000"/>
                  <a:lumOff val="25000"/>
                </a:schemeClr>
              </a:solidFill>
              <a:latin typeface="微软雅黑" pitchFamily="34" charset="-122"/>
              <a:ea typeface="微软雅黑" pitchFamily="34" charset="-122"/>
              <a:cs typeface="华文黑体" pitchFamily="2" charset="-122"/>
            </a:endParaRPr>
          </a:p>
        </p:txBody>
      </p:sp>
      <p:sp>
        <p:nvSpPr>
          <p:cNvPr id="21" name="圆角矩形 20"/>
          <p:cNvSpPr/>
          <p:nvPr/>
        </p:nvSpPr>
        <p:spPr>
          <a:xfrm>
            <a:off x="5868144" y="3199969"/>
            <a:ext cx="2376264" cy="355605"/>
          </a:xfrm>
          <a:prstGeom prst="roundRect">
            <a:avLst/>
          </a:prstGeom>
          <a:gradFill flip="none" rotWithShape="1">
            <a:gsLst>
              <a:gs pos="16000">
                <a:srgbClr val="00B0F0"/>
              </a:gs>
              <a:gs pos="54000">
                <a:srgbClr val="1590FF"/>
              </a:gs>
              <a:gs pos="100000">
                <a:srgbClr val="0070D6"/>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smtClean="0">
                <a:latin typeface="微软雅黑" pitchFamily="34" charset="-122"/>
                <a:ea typeface="微软雅黑" pitchFamily="34" charset="-122"/>
              </a:rPr>
              <a:t>配置文件名称规则</a:t>
            </a:r>
            <a:endParaRPr lang="zh-CN" altLang="en-US" sz="900"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000"/>
                            </p:stCondLst>
                            <p:childTnLst>
                              <p:par>
                                <p:cTn id="12" presetID="42" presetClass="entr" presetSubtype="0"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anim calcmode="lin" valueType="num">
                                      <p:cBhvr>
                                        <p:cTn id="15" dur="500" fill="hold"/>
                                        <p:tgtEl>
                                          <p:spTgt spid="3"/>
                                        </p:tgtEl>
                                        <p:attrNameLst>
                                          <p:attrName>ppt_x</p:attrName>
                                        </p:attrNameLst>
                                      </p:cBhvr>
                                      <p:tavLst>
                                        <p:tav tm="0">
                                          <p:val>
                                            <p:strVal val="#ppt_x"/>
                                          </p:val>
                                        </p:tav>
                                        <p:tav tm="100000">
                                          <p:val>
                                            <p:strVal val="#ppt_x"/>
                                          </p:val>
                                        </p:tav>
                                      </p:tavLst>
                                    </p:anim>
                                    <p:anim calcmode="lin" valueType="num">
                                      <p:cBhvr>
                                        <p:cTn id="16" dur="5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11266"/>
                                        </p:tgtEl>
                                        <p:attrNameLst>
                                          <p:attrName>style.visibility</p:attrName>
                                        </p:attrNameLst>
                                      </p:cBhvr>
                                      <p:to>
                                        <p:strVal val="visible"/>
                                      </p:to>
                                    </p:set>
                                    <p:animEffect transition="in" filter="blinds(horizontal)">
                                      <p:cBhvr>
                                        <p:cTn id="26" dur="500"/>
                                        <p:tgtEl>
                                          <p:spTgt spid="1126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11267"/>
                                        </p:tgtEl>
                                        <p:attrNameLst>
                                          <p:attrName>style.visibility</p:attrName>
                                        </p:attrNameLst>
                                      </p:cBhvr>
                                      <p:to>
                                        <p:strVal val="visible"/>
                                      </p:to>
                                    </p:set>
                                    <p:animEffect transition="in" filter="blinds(horizontal)">
                                      <p:cBhvr>
                                        <p:cTn id="36" dur="500"/>
                                        <p:tgtEl>
                                          <p:spTgt spid="11267"/>
                                        </p:tgtEl>
                                      </p:cBhvr>
                                    </p:animEffect>
                                  </p:childTnLst>
                                </p:cTn>
                              </p:par>
                            </p:childTnLst>
                          </p:cTn>
                        </p:par>
                        <p:par>
                          <p:cTn id="37" fill="hold">
                            <p:stCondLst>
                              <p:cond delay="500"/>
                            </p:stCondLst>
                            <p:childTnLst>
                              <p:par>
                                <p:cTn id="38" presetID="21" presetClass="entr" presetSubtype="1" fill="hold" grpId="0" nodeType="after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wheel(1)">
                                      <p:cBhvr>
                                        <p:cTn id="40" dur="1000"/>
                                        <p:tgtEl>
                                          <p:spTgt spid="17"/>
                                        </p:tgtEl>
                                      </p:cBhvr>
                                    </p:animEffect>
                                  </p:childTnLst>
                                </p:cTn>
                              </p:par>
                            </p:childTnLst>
                          </p:cTn>
                        </p:par>
                        <p:par>
                          <p:cTn id="41" fill="hold">
                            <p:stCondLst>
                              <p:cond delay="1500"/>
                            </p:stCondLst>
                            <p:childTnLst>
                              <p:par>
                                <p:cTn id="42" presetID="22" presetClass="entr" presetSubtype="8" fill="hold" nodeType="after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wipe(left)">
                                      <p:cBhvr>
                                        <p:cTn id="44" dur="500"/>
                                        <p:tgtEl>
                                          <p:spTgt spid="18"/>
                                        </p:tgtEl>
                                      </p:cBhvr>
                                    </p:animEffect>
                                  </p:childTnLst>
                                </p:cTn>
                              </p:par>
                            </p:childTnLst>
                          </p:cTn>
                        </p:par>
                        <p:par>
                          <p:cTn id="45" fill="hold">
                            <p:stCondLst>
                              <p:cond delay="2000"/>
                            </p:stCondLst>
                            <p:childTnLst>
                              <p:par>
                                <p:cTn id="46" presetID="10" presetClass="entr" presetSubtype="0" fill="hold" grpId="0" nodeType="after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fade">
                                      <p:cBhvr>
                                        <p:cTn id="48" dur="500"/>
                                        <p:tgtEl>
                                          <p:spTgt spid="19"/>
                                        </p:tgtEl>
                                      </p:cBhvr>
                                    </p:animEffect>
                                  </p:childTnLst>
                                </p:cTn>
                              </p:par>
                            </p:childTnLst>
                          </p:cTn>
                        </p:par>
                        <p:par>
                          <p:cTn id="49" fill="hold">
                            <p:stCondLst>
                              <p:cond delay="2500"/>
                            </p:stCondLst>
                            <p:childTnLst>
                              <p:par>
                                <p:cTn id="50" presetID="12" presetClass="entr" presetSubtype="1" fill="hold" grpId="0" nodeType="afterEffect">
                                  <p:stCondLst>
                                    <p:cond delay="0"/>
                                  </p:stCondLst>
                                  <p:childTnLst>
                                    <p:set>
                                      <p:cBhvr>
                                        <p:cTn id="51" dur="1" fill="hold">
                                          <p:stCondLst>
                                            <p:cond delay="0"/>
                                          </p:stCondLst>
                                        </p:cTn>
                                        <p:tgtEl>
                                          <p:spTgt spid="20"/>
                                        </p:tgtEl>
                                        <p:attrNameLst>
                                          <p:attrName>style.visibility</p:attrName>
                                        </p:attrNameLst>
                                      </p:cBhvr>
                                      <p:to>
                                        <p:strVal val="visible"/>
                                      </p:to>
                                    </p:set>
                                    <p:anim calcmode="lin" valueType="num">
                                      <p:cBhvr additive="base">
                                        <p:cTn id="52" dur="500"/>
                                        <p:tgtEl>
                                          <p:spTgt spid="20"/>
                                        </p:tgtEl>
                                        <p:attrNameLst>
                                          <p:attrName>ppt_y</p:attrName>
                                        </p:attrNameLst>
                                      </p:cBhvr>
                                      <p:tavLst>
                                        <p:tav tm="0">
                                          <p:val>
                                            <p:strVal val="#ppt_y-#ppt_h*1.125000"/>
                                          </p:val>
                                        </p:tav>
                                        <p:tav tm="100000">
                                          <p:val>
                                            <p:strVal val="#ppt_y"/>
                                          </p:val>
                                        </p:tav>
                                      </p:tavLst>
                                    </p:anim>
                                    <p:animEffect transition="in" filter="wipe(down)">
                                      <p:cBhvr>
                                        <p:cTn id="53" dur="500"/>
                                        <p:tgtEl>
                                          <p:spTgt spid="20"/>
                                        </p:tgtEl>
                                      </p:cBhvr>
                                    </p:animEffect>
                                  </p:childTnLst>
                                </p:cTn>
                              </p:par>
                            </p:childTnLst>
                          </p:cTn>
                        </p:par>
                        <p:par>
                          <p:cTn id="54" fill="hold">
                            <p:stCondLst>
                              <p:cond delay="3000"/>
                            </p:stCondLst>
                            <p:childTnLst>
                              <p:par>
                                <p:cTn id="55" presetID="16" presetClass="entr" presetSubtype="37" fill="hold" grpId="0" nodeType="after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barn(outVertical)">
                                      <p:cBhvr>
                                        <p:cTn id="5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P spid="13" grpId="0"/>
      <p:bldP spid="17" grpId="0" animBg="1"/>
      <p:bldP spid="19" grpId="0"/>
      <p:bldP spid="20" grpId="0"/>
      <p:bldP spid="2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p:cNvSpPr txBox="1">
            <a:spLocks noChangeArrowheads="1"/>
          </p:cNvSpPr>
          <p:nvPr/>
        </p:nvSpPr>
        <p:spPr bwMode="auto">
          <a:xfrm>
            <a:off x="395536" y="267494"/>
            <a:ext cx="2232248" cy="369308"/>
          </a:xfrm>
          <a:prstGeom prst="rect">
            <a:avLst/>
          </a:prstGeom>
          <a:solidFill>
            <a:schemeClr val="tx2">
              <a:lumMod val="60000"/>
              <a:lumOff val="40000"/>
            </a:schemeClr>
          </a:solidFill>
          <a:ln w="9525">
            <a:noFill/>
            <a:miter lim="800000"/>
            <a:headEnd/>
            <a:tailEnd/>
          </a:ln>
        </p:spPr>
        <p:txBody>
          <a:bodyPr wrap="square" lIns="121898" tIns="60948" rIns="121898" bIns="60948">
            <a:spAutoFit/>
          </a:bodyPr>
          <a:lstStyle/>
          <a:p>
            <a:r>
              <a:rPr lang="en-US" altLang="zh-CN" sz="1600" b="1" dirty="0" smtClean="0">
                <a:solidFill>
                  <a:schemeClr val="bg1"/>
                </a:solidFill>
                <a:latin typeface="微软雅黑" pitchFamily="34" charset="-122"/>
                <a:ea typeface="微软雅黑" pitchFamily="34" charset="-122"/>
              </a:rPr>
              <a:t>Spring Cloud Bus </a:t>
            </a:r>
            <a:r>
              <a:rPr lang="zh-CN" altLang="en-US" sz="1600" b="1" dirty="0" smtClean="0">
                <a:solidFill>
                  <a:schemeClr val="bg1"/>
                </a:solidFill>
                <a:latin typeface="微软雅黑" pitchFamily="34" charset="-122"/>
                <a:ea typeface="微软雅黑" pitchFamily="34" charset="-122"/>
              </a:rPr>
              <a:t>：</a:t>
            </a:r>
            <a:endParaRPr lang="zh-CN" altLang="en-US" sz="1600" b="1" dirty="0">
              <a:solidFill>
                <a:schemeClr val="bg1"/>
              </a:solidFill>
              <a:latin typeface="微软雅黑" pitchFamily="34" charset="-122"/>
              <a:ea typeface="微软雅黑" pitchFamily="34" charset="-122"/>
            </a:endParaRPr>
          </a:p>
        </p:txBody>
      </p:sp>
      <p:sp>
        <p:nvSpPr>
          <p:cNvPr id="3" name="TextBox 2"/>
          <p:cNvSpPr txBox="1"/>
          <p:nvPr/>
        </p:nvSpPr>
        <p:spPr>
          <a:xfrm>
            <a:off x="395536" y="843558"/>
            <a:ext cx="2383007" cy="2478371"/>
          </a:xfrm>
          <a:prstGeom prst="rect">
            <a:avLst/>
          </a:prstGeom>
          <a:noFill/>
        </p:spPr>
        <p:txBody>
          <a:bodyPr wrap="square" rtlCol="0">
            <a:spAutoFit/>
          </a:bodyPr>
          <a:lstStyle/>
          <a:p>
            <a:pPr>
              <a:lnSpc>
                <a:spcPct val="130000"/>
              </a:lnSpc>
            </a:pPr>
            <a:r>
              <a:rPr lang="en-US" altLang="zh-CN" sz="750" dirty="0" smtClean="0">
                <a:solidFill>
                  <a:schemeClr val="tx1">
                    <a:lumMod val="75000"/>
                    <a:lumOff val="25000"/>
                  </a:schemeClr>
                </a:solidFill>
                <a:latin typeface="微软雅黑" pitchFamily="34" charset="-122"/>
                <a:ea typeface="微软雅黑" pitchFamily="34" charset="-122"/>
              </a:rPr>
              <a:t>Spring cloud bus</a:t>
            </a:r>
            <a:r>
              <a:rPr lang="zh-CN" altLang="en-US" sz="750" dirty="0" smtClean="0">
                <a:solidFill>
                  <a:schemeClr val="tx1">
                    <a:lumMod val="75000"/>
                    <a:lumOff val="25000"/>
                  </a:schemeClr>
                </a:solidFill>
                <a:latin typeface="微软雅黑" pitchFamily="34" charset="-122"/>
                <a:ea typeface="微软雅黑" pitchFamily="34" charset="-122"/>
              </a:rPr>
              <a:t>通过轻量消息代理连接各个分布的节点。这会用在广播状态的变化（例如配置变化）或者其他的消息指令。</a:t>
            </a:r>
            <a:r>
              <a:rPr lang="en-US" altLang="zh-CN" sz="750" dirty="0" smtClean="0">
                <a:solidFill>
                  <a:schemeClr val="tx1">
                    <a:lumMod val="75000"/>
                    <a:lumOff val="25000"/>
                  </a:schemeClr>
                </a:solidFill>
                <a:latin typeface="微软雅黑" pitchFamily="34" charset="-122"/>
                <a:ea typeface="微软雅黑" pitchFamily="34" charset="-122"/>
              </a:rPr>
              <a:t>Spring bus</a:t>
            </a:r>
            <a:r>
              <a:rPr lang="zh-CN" altLang="en-US" sz="750" dirty="0" smtClean="0">
                <a:solidFill>
                  <a:schemeClr val="tx1">
                    <a:lumMod val="75000"/>
                    <a:lumOff val="25000"/>
                  </a:schemeClr>
                </a:solidFill>
                <a:latin typeface="微软雅黑" pitchFamily="34" charset="-122"/>
                <a:ea typeface="微软雅黑" pitchFamily="34" charset="-122"/>
              </a:rPr>
              <a:t>的一个核心思想是通过分布式的启动器对</a:t>
            </a:r>
            <a:r>
              <a:rPr lang="en-US" altLang="zh-CN" sz="750" dirty="0" smtClean="0">
                <a:solidFill>
                  <a:schemeClr val="tx1">
                    <a:lumMod val="75000"/>
                    <a:lumOff val="25000"/>
                  </a:schemeClr>
                </a:solidFill>
                <a:latin typeface="微软雅黑" pitchFamily="34" charset="-122"/>
                <a:ea typeface="微软雅黑" pitchFamily="34" charset="-122"/>
              </a:rPr>
              <a:t>spring boot</a:t>
            </a:r>
            <a:r>
              <a:rPr lang="zh-CN" altLang="en-US" sz="750" dirty="0" smtClean="0">
                <a:solidFill>
                  <a:schemeClr val="tx1">
                    <a:lumMod val="75000"/>
                    <a:lumOff val="25000"/>
                  </a:schemeClr>
                </a:solidFill>
                <a:latin typeface="微软雅黑" pitchFamily="34" charset="-122"/>
                <a:ea typeface="微软雅黑" pitchFamily="34" charset="-122"/>
              </a:rPr>
              <a:t>应用进行扩展，也可以用来建立一个多个应用之间的通信频道。目前唯一实现的方式是用</a:t>
            </a:r>
            <a:r>
              <a:rPr lang="en-US" altLang="zh-CN" sz="750" dirty="0" smtClean="0">
                <a:solidFill>
                  <a:schemeClr val="tx1">
                    <a:lumMod val="75000"/>
                    <a:lumOff val="25000"/>
                  </a:schemeClr>
                </a:solidFill>
                <a:latin typeface="微软雅黑" pitchFamily="34" charset="-122"/>
                <a:ea typeface="微软雅黑" pitchFamily="34" charset="-122"/>
              </a:rPr>
              <a:t>AMQP</a:t>
            </a:r>
            <a:r>
              <a:rPr lang="zh-CN" altLang="en-US" sz="750" dirty="0" smtClean="0">
                <a:solidFill>
                  <a:schemeClr val="tx1">
                    <a:lumMod val="75000"/>
                    <a:lumOff val="25000"/>
                  </a:schemeClr>
                </a:solidFill>
                <a:latin typeface="微软雅黑" pitchFamily="34" charset="-122"/>
                <a:ea typeface="微软雅黑" pitchFamily="34" charset="-122"/>
              </a:rPr>
              <a:t>消息代理作为通道，同样特性的设置（有些取决于通道的设置）在更多通道的文档中。</a:t>
            </a:r>
          </a:p>
          <a:p>
            <a:pPr>
              <a:lnSpc>
                <a:spcPct val="130000"/>
              </a:lnSpc>
            </a:pPr>
            <a:endParaRPr lang="zh-CN" altLang="en-US" sz="750" dirty="0" smtClean="0">
              <a:solidFill>
                <a:schemeClr val="tx1">
                  <a:lumMod val="75000"/>
                  <a:lumOff val="25000"/>
                </a:schemeClr>
              </a:solidFill>
              <a:latin typeface="微软雅黑" pitchFamily="34" charset="-122"/>
              <a:ea typeface="微软雅黑" pitchFamily="34" charset="-122"/>
            </a:endParaRPr>
          </a:p>
          <a:p>
            <a:pPr>
              <a:lnSpc>
                <a:spcPct val="130000"/>
              </a:lnSpc>
            </a:pPr>
            <a:r>
              <a:rPr lang="en-US" altLang="zh-CN" sz="750" dirty="0" smtClean="0">
                <a:solidFill>
                  <a:schemeClr val="tx1">
                    <a:lumMod val="75000"/>
                    <a:lumOff val="25000"/>
                  </a:schemeClr>
                </a:solidFill>
                <a:latin typeface="微软雅黑" pitchFamily="34" charset="-122"/>
                <a:ea typeface="微软雅黑" pitchFamily="34" charset="-122"/>
              </a:rPr>
              <a:t>Spring cloud bus</a:t>
            </a:r>
            <a:r>
              <a:rPr lang="zh-CN" altLang="en-US" sz="750" dirty="0" smtClean="0">
                <a:solidFill>
                  <a:schemeClr val="tx1">
                    <a:lumMod val="75000"/>
                    <a:lumOff val="25000"/>
                  </a:schemeClr>
                </a:solidFill>
                <a:latin typeface="微软雅黑" pitchFamily="34" charset="-122"/>
                <a:ea typeface="微软雅黑" pitchFamily="34" charset="-122"/>
              </a:rPr>
              <a:t>被国内很多都翻译为消息总线，也挺形象的。大家可以将它理解为管理和传播所有分布式项目中的消息既可，其实本质是利用了</a:t>
            </a:r>
            <a:r>
              <a:rPr lang="en-US" altLang="zh-CN" sz="750" dirty="0" smtClean="0">
                <a:solidFill>
                  <a:schemeClr val="tx1">
                    <a:lumMod val="75000"/>
                    <a:lumOff val="25000"/>
                  </a:schemeClr>
                </a:solidFill>
                <a:latin typeface="微软雅黑" pitchFamily="34" charset="-122"/>
                <a:ea typeface="微软雅黑" pitchFamily="34" charset="-122"/>
              </a:rPr>
              <a:t>MQ</a:t>
            </a:r>
            <a:r>
              <a:rPr lang="zh-CN" altLang="en-US" sz="750" dirty="0" smtClean="0">
                <a:solidFill>
                  <a:schemeClr val="tx1">
                    <a:lumMod val="75000"/>
                    <a:lumOff val="25000"/>
                  </a:schemeClr>
                </a:solidFill>
                <a:latin typeface="微软雅黑" pitchFamily="34" charset="-122"/>
                <a:ea typeface="微软雅黑" pitchFamily="34" charset="-122"/>
              </a:rPr>
              <a:t>的广播机制在分布式的系统中传播消息，目前常用的有</a:t>
            </a:r>
            <a:r>
              <a:rPr lang="en-US" altLang="zh-CN" sz="750" dirty="0" smtClean="0">
                <a:solidFill>
                  <a:schemeClr val="tx1">
                    <a:lumMod val="75000"/>
                    <a:lumOff val="25000"/>
                  </a:schemeClr>
                </a:solidFill>
                <a:latin typeface="微软雅黑" pitchFamily="34" charset="-122"/>
                <a:ea typeface="微软雅黑" pitchFamily="34" charset="-122"/>
              </a:rPr>
              <a:t>Kafka</a:t>
            </a:r>
            <a:r>
              <a:rPr lang="zh-CN" altLang="en-US" sz="750" dirty="0" smtClean="0">
                <a:solidFill>
                  <a:schemeClr val="tx1">
                    <a:lumMod val="75000"/>
                    <a:lumOff val="25000"/>
                  </a:schemeClr>
                </a:solidFill>
                <a:latin typeface="微软雅黑" pitchFamily="34" charset="-122"/>
                <a:ea typeface="微软雅黑" pitchFamily="34" charset="-122"/>
              </a:rPr>
              <a:t>和</a:t>
            </a:r>
            <a:r>
              <a:rPr lang="en-US" altLang="zh-CN" sz="750" dirty="0" smtClean="0">
                <a:solidFill>
                  <a:schemeClr val="tx1">
                    <a:lumMod val="75000"/>
                    <a:lumOff val="25000"/>
                  </a:schemeClr>
                </a:solidFill>
                <a:latin typeface="微软雅黑" pitchFamily="34" charset="-122"/>
                <a:ea typeface="微软雅黑" pitchFamily="34" charset="-122"/>
              </a:rPr>
              <a:t>RabbitMQ</a:t>
            </a:r>
            <a:r>
              <a:rPr lang="zh-CN" altLang="en-US" sz="750" dirty="0" smtClean="0">
                <a:solidFill>
                  <a:schemeClr val="tx1">
                    <a:lumMod val="75000"/>
                    <a:lumOff val="25000"/>
                  </a:schemeClr>
                </a:solidFill>
                <a:latin typeface="微软雅黑" pitchFamily="34" charset="-122"/>
                <a:ea typeface="微软雅黑" pitchFamily="34" charset="-122"/>
              </a:rPr>
              <a:t>。利用</a:t>
            </a:r>
            <a:r>
              <a:rPr lang="en-US" altLang="zh-CN" sz="750" dirty="0" smtClean="0">
                <a:solidFill>
                  <a:schemeClr val="tx1">
                    <a:lumMod val="75000"/>
                    <a:lumOff val="25000"/>
                  </a:schemeClr>
                </a:solidFill>
                <a:latin typeface="微软雅黑" pitchFamily="34" charset="-122"/>
                <a:ea typeface="微软雅黑" pitchFamily="34" charset="-122"/>
              </a:rPr>
              <a:t>bus</a:t>
            </a:r>
            <a:r>
              <a:rPr lang="zh-CN" altLang="en-US" sz="750" dirty="0" smtClean="0">
                <a:solidFill>
                  <a:schemeClr val="tx1">
                    <a:lumMod val="75000"/>
                    <a:lumOff val="25000"/>
                  </a:schemeClr>
                </a:solidFill>
                <a:latin typeface="微软雅黑" pitchFamily="34" charset="-122"/>
                <a:ea typeface="微软雅黑" pitchFamily="34" charset="-122"/>
              </a:rPr>
              <a:t>的机制可以做很多的事情，其中</a:t>
            </a:r>
            <a:r>
              <a:rPr lang="zh-CN" altLang="en-US" sz="750" dirty="0" smtClean="0">
                <a:solidFill>
                  <a:schemeClr val="accent2"/>
                </a:solidFill>
                <a:latin typeface="微软雅黑" pitchFamily="34" charset="-122"/>
                <a:ea typeface="微软雅黑" pitchFamily="34" charset="-122"/>
              </a:rPr>
              <a:t>配置中心客户端刷新</a:t>
            </a:r>
            <a:r>
              <a:rPr lang="zh-CN" altLang="en-US" sz="750" dirty="0" smtClean="0">
                <a:solidFill>
                  <a:schemeClr val="tx1">
                    <a:lumMod val="75000"/>
                    <a:lumOff val="25000"/>
                  </a:schemeClr>
                </a:solidFill>
                <a:latin typeface="微软雅黑" pitchFamily="34" charset="-122"/>
                <a:ea typeface="微软雅黑" pitchFamily="34" charset="-122"/>
              </a:rPr>
              <a:t>就是典型的应用场景之一</a:t>
            </a:r>
            <a:endParaRPr lang="zh-CN" altLang="en-US" sz="750" dirty="0">
              <a:solidFill>
                <a:schemeClr val="tx1">
                  <a:lumMod val="75000"/>
                  <a:lumOff val="25000"/>
                </a:schemeClr>
              </a:solidFill>
              <a:latin typeface="微软雅黑" pitchFamily="34" charset="-122"/>
              <a:ea typeface="微软雅黑" pitchFamily="34" charset="-122"/>
            </a:endParaRPr>
          </a:p>
        </p:txBody>
      </p:sp>
      <p:pic>
        <p:nvPicPr>
          <p:cNvPr id="4" name="图片 3" descr="configbus1.jpg"/>
          <p:cNvPicPr>
            <a:picLocks noChangeAspect="1"/>
          </p:cNvPicPr>
          <p:nvPr/>
        </p:nvPicPr>
        <p:blipFill>
          <a:blip r:embed="rId2"/>
          <a:stretch>
            <a:fillRect/>
          </a:stretch>
        </p:blipFill>
        <p:spPr>
          <a:xfrm>
            <a:off x="2987824" y="267494"/>
            <a:ext cx="4967578" cy="3549377"/>
          </a:xfrm>
          <a:prstGeom prst="rect">
            <a:avLst/>
          </a:prstGeom>
        </p:spPr>
      </p:pic>
      <p:sp>
        <p:nvSpPr>
          <p:cNvPr id="5" name="TextBox 4"/>
          <p:cNvSpPr txBox="1"/>
          <p:nvPr/>
        </p:nvSpPr>
        <p:spPr>
          <a:xfrm>
            <a:off x="2987824" y="4011910"/>
            <a:ext cx="5832648" cy="992579"/>
          </a:xfrm>
          <a:prstGeom prst="rect">
            <a:avLst/>
          </a:prstGeom>
          <a:noFill/>
        </p:spPr>
        <p:txBody>
          <a:bodyPr wrap="square" rtlCol="0">
            <a:spAutoFit/>
          </a:bodyPr>
          <a:lstStyle/>
          <a:p>
            <a:pPr>
              <a:lnSpc>
                <a:spcPct val="130000"/>
              </a:lnSpc>
            </a:pPr>
            <a:r>
              <a:rPr lang="zh-CN" altLang="en-US" sz="750" dirty="0" smtClean="0">
                <a:solidFill>
                  <a:srgbClr val="00B0F0"/>
                </a:solidFill>
                <a:latin typeface="微软雅黑" pitchFamily="34" charset="-122"/>
                <a:ea typeface="微软雅黑" pitchFamily="34" charset="-122"/>
              </a:rPr>
              <a:t>根据此图我们可以看出利用</a:t>
            </a:r>
            <a:r>
              <a:rPr lang="en-US" altLang="zh-CN" sz="750" dirty="0" smtClean="0">
                <a:solidFill>
                  <a:srgbClr val="00B0F0"/>
                </a:solidFill>
                <a:latin typeface="微软雅黑" pitchFamily="34" charset="-122"/>
                <a:ea typeface="微软雅黑" pitchFamily="34" charset="-122"/>
              </a:rPr>
              <a:t>Spring Cloud Bus</a:t>
            </a:r>
            <a:r>
              <a:rPr lang="zh-CN" altLang="en-US" sz="750" dirty="0" smtClean="0">
                <a:solidFill>
                  <a:srgbClr val="00B0F0"/>
                </a:solidFill>
                <a:latin typeface="微软雅黑" pitchFamily="34" charset="-122"/>
                <a:ea typeface="微软雅黑" pitchFamily="34" charset="-122"/>
              </a:rPr>
              <a:t>做配置更新的步骤</a:t>
            </a:r>
            <a:r>
              <a:rPr lang="en-US" altLang="zh-CN" sz="750" dirty="0" smtClean="0">
                <a:solidFill>
                  <a:srgbClr val="00B0F0"/>
                </a:solidFill>
                <a:latin typeface="微软雅黑" pitchFamily="34" charset="-122"/>
                <a:ea typeface="微软雅黑" pitchFamily="34" charset="-122"/>
              </a:rPr>
              <a:t>:</a:t>
            </a:r>
          </a:p>
          <a:p>
            <a:pPr>
              <a:lnSpc>
                <a:spcPct val="130000"/>
              </a:lnSpc>
            </a:pPr>
            <a:r>
              <a:rPr lang="en-US" altLang="zh-CN" sz="750" dirty="0" smtClean="0">
                <a:solidFill>
                  <a:srgbClr val="00B0F0"/>
                </a:solidFill>
                <a:latin typeface="微软雅黑" pitchFamily="34" charset="-122"/>
                <a:ea typeface="微软雅黑" pitchFamily="34" charset="-122"/>
              </a:rPr>
              <a:t>1</a:t>
            </a:r>
            <a:r>
              <a:rPr lang="zh-CN" altLang="en-US" sz="750" dirty="0" smtClean="0">
                <a:solidFill>
                  <a:srgbClr val="00B0F0"/>
                </a:solidFill>
                <a:latin typeface="微软雅黑" pitchFamily="34" charset="-122"/>
                <a:ea typeface="微软雅黑" pitchFamily="34" charset="-122"/>
              </a:rPr>
              <a:t>、提交代码触发</a:t>
            </a:r>
            <a:r>
              <a:rPr lang="en-US" altLang="zh-CN" sz="750" dirty="0" smtClean="0">
                <a:solidFill>
                  <a:srgbClr val="00B0F0"/>
                </a:solidFill>
                <a:latin typeface="微软雅黑" pitchFamily="34" charset="-122"/>
                <a:ea typeface="微软雅黑" pitchFamily="34" charset="-122"/>
              </a:rPr>
              <a:t>post</a:t>
            </a:r>
            <a:r>
              <a:rPr lang="zh-CN" altLang="en-US" sz="750" dirty="0" smtClean="0">
                <a:solidFill>
                  <a:srgbClr val="00B0F0"/>
                </a:solidFill>
                <a:latin typeface="微软雅黑" pitchFamily="34" charset="-122"/>
                <a:ea typeface="微软雅黑" pitchFamily="34" charset="-122"/>
              </a:rPr>
              <a:t>给客户端</a:t>
            </a:r>
            <a:r>
              <a:rPr lang="en-US" altLang="zh-CN" sz="750" dirty="0" smtClean="0">
                <a:solidFill>
                  <a:srgbClr val="00B0F0"/>
                </a:solidFill>
                <a:latin typeface="微软雅黑" pitchFamily="34" charset="-122"/>
                <a:ea typeface="微软雅黑" pitchFamily="34" charset="-122"/>
              </a:rPr>
              <a:t>A</a:t>
            </a:r>
            <a:r>
              <a:rPr lang="zh-CN" altLang="en-US" sz="750" dirty="0" smtClean="0">
                <a:solidFill>
                  <a:srgbClr val="00B0F0"/>
                </a:solidFill>
                <a:latin typeface="微软雅黑" pitchFamily="34" charset="-122"/>
                <a:ea typeface="微软雅黑" pitchFamily="34" charset="-122"/>
              </a:rPr>
              <a:t>发送</a:t>
            </a:r>
            <a:r>
              <a:rPr lang="en-US" altLang="zh-CN" sz="750" dirty="0" smtClean="0">
                <a:solidFill>
                  <a:srgbClr val="00B0F0"/>
                </a:solidFill>
                <a:latin typeface="微软雅黑" pitchFamily="34" charset="-122"/>
                <a:ea typeface="微软雅黑" pitchFamily="34" charset="-122"/>
              </a:rPr>
              <a:t>bus/refresh</a:t>
            </a:r>
          </a:p>
          <a:p>
            <a:pPr>
              <a:lnSpc>
                <a:spcPct val="130000"/>
              </a:lnSpc>
            </a:pPr>
            <a:r>
              <a:rPr lang="en-US" altLang="zh-CN" sz="750" dirty="0" smtClean="0">
                <a:solidFill>
                  <a:srgbClr val="00B0F0"/>
                </a:solidFill>
                <a:latin typeface="微软雅黑" pitchFamily="34" charset="-122"/>
                <a:ea typeface="微软雅黑" pitchFamily="34" charset="-122"/>
              </a:rPr>
              <a:t>2</a:t>
            </a:r>
            <a:r>
              <a:rPr lang="zh-CN" altLang="en-US" sz="750" dirty="0" smtClean="0">
                <a:solidFill>
                  <a:srgbClr val="00B0F0"/>
                </a:solidFill>
                <a:latin typeface="微软雅黑" pitchFamily="34" charset="-122"/>
                <a:ea typeface="微软雅黑" pitchFamily="34" charset="-122"/>
              </a:rPr>
              <a:t>、客户端</a:t>
            </a:r>
            <a:r>
              <a:rPr lang="en-US" altLang="zh-CN" sz="750" dirty="0" smtClean="0">
                <a:solidFill>
                  <a:srgbClr val="00B0F0"/>
                </a:solidFill>
                <a:latin typeface="微软雅黑" pitchFamily="34" charset="-122"/>
                <a:ea typeface="微软雅黑" pitchFamily="34" charset="-122"/>
              </a:rPr>
              <a:t>A</a:t>
            </a:r>
            <a:r>
              <a:rPr lang="zh-CN" altLang="en-US" sz="750" dirty="0" smtClean="0">
                <a:solidFill>
                  <a:srgbClr val="00B0F0"/>
                </a:solidFill>
                <a:latin typeface="微软雅黑" pitchFamily="34" charset="-122"/>
                <a:ea typeface="微软雅黑" pitchFamily="34" charset="-122"/>
              </a:rPr>
              <a:t>接收到请求从</a:t>
            </a:r>
            <a:r>
              <a:rPr lang="en-US" altLang="zh-CN" sz="750" dirty="0" smtClean="0">
                <a:solidFill>
                  <a:srgbClr val="00B0F0"/>
                </a:solidFill>
                <a:latin typeface="微软雅黑" pitchFamily="34" charset="-122"/>
                <a:ea typeface="微软雅黑" pitchFamily="34" charset="-122"/>
              </a:rPr>
              <a:t>Server</a:t>
            </a:r>
            <a:r>
              <a:rPr lang="zh-CN" altLang="en-US" sz="750" dirty="0" smtClean="0">
                <a:solidFill>
                  <a:srgbClr val="00B0F0"/>
                </a:solidFill>
                <a:latin typeface="微软雅黑" pitchFamily="34" charset="-122"/>
                <a:ea typeface="微软雅黑" pitchFamily="34" charset="-122"/>
              </a:rPr>
              <a:t>端更新配置并且发送给</a:t>
            </a:r>
            <a:r>
              <a:rPr lang="en-US" altLang="zh-CN" sz="750" dirty="0" smtClean="0">
                <a:solidFill>
                  <a:srgbClr val="00B0F0"/>
                </a:solidFill>
                <a:latin typeface="微软雅黑" pitchFamily="34" charset="-122"/>
                <a:ea typeface="微软雅黑" pitchFamily="34" charset="-122"/>
              </a:rPr>
              <a:t>Spring Cloud Bus</a:t>
            </a:r>
          </a:p>
          <a:p>
            <a:pPr>
              <a:lnSpc>
                <a:spcPct val="130000"/>
              </a:lnSpc>
            </a:pPr>
            <a:r>
              <a:rPr lang="en-US" altLang="zh-CN" sz="750" dirty="0" smtClean="0">
                <a:solidFill>
                  <a:srgbClr val="00B0F0"/>
                </a:solidFill>
                <a:latin typeface="微软雅黑" pitchFamily="34" charset="-122"/>
                <a:ea typeface="微软雅黑" pitchFamily="34" charset="-122"/>
              </a:rPr>
              <a:t>3</a:t>
            </a:r>
            <a:r>
              <a:rPr lang="zh-CN" altLang="en-US" sz="750" dirty="0" smtClean="0">
                <a:solidFill>
                  <a:srgbClr val="00B0F0"/>
                </a:solidFill>
                <a:latin typeface="微软雅黑" pitchFamily="34" charset="-122"/>
                <a:ea typeface="微软雅黑" pitchFamily="34" charset="-122"/>
              </a:rPr>
              <a:t>、</a:t>
            </a:r>
            <a:r>
              <a:rPr lang="en-US" altLang="zh-CN" sz="750" dirty="0" smtClean="0">
                <a:solidFill>
                  <a:srgbClr val="00B0F0"/>
                </a:solidFill>
                <a:latin typeface="微软雅黑" pitchFamily="34" charset="-122"/>
                <a:ea typeface="微软雅黑" pitchFamily="34" charset="-122"/>
              </a:rPr>
              <a:t>Spring Cloud bus</a:t>
            </a:r>
            <a:r>
              <a:rPr lang="zh-CN" altLang="en-US" sz="750" dirty="0" smtClean="0">
                <a:solidFill>
                  <a:srgbClr val="00B0F0"/>
                </a:solidFill>
                <a:latin typeface="微软雅黑" pitchFamily="34" charset="-122"/>
                <a:ea typeface="微软雅黑" pitchFamily="34" charset="-122"/>
              </a:rPr>
              <a:t>接到消息并通知给其它客户端</a:t>
            </a:r>
          </a:p>
          <a:p>
            <a:pPr>
              <a:lnSpc>
                <a:spcPct val="130000"/>
              </a:lnSpc>
            </a:pPr>
            <a:r>
              <a:rPr lang="en-US" altLang="zh-CN" sz="750" dirty="0" smtClean="0">
                <a:solidFill>
                  <a:srgbClr val="00B0F0"/>
                </a:solidFill>
                <a:latin typeface="微软雅黑" pitchFamily="34" charset="-122"/>
                <a:ea typeface="微软雅黑" pitchFamily="34" charset="-122"/>
              </a:rPr>
              <a:t>4</a:t>
            </a:r>
            <a:r>
              <a:rPr lang="zh-CN" altLang="en-US" sz="750" dirty="0" smtClean="0">
                <a:solidFill>
                  <a:srgbClr val="00B0F0"/>
                </a:solidFill>
                <a:latin typeface="微软雅黑" pitchFamily="34" charset="-122"/>
                <a:ea typeface="微软雅黑" pitchFamily="34" charset="-122"/>
              </a:rPr>
              <a:t>、其它客户端接收到通知，请求</a:t>
            </a:r>
            <a:r>
              <a:rPr lang="en-US" altLang="zh-CN" sz="750" dirty="0" smtClean="0">
                <a:solidFill>
                  <a:srgbClr val="00B0F0"/>
                </a:solidFill>
                <a:latin typeface="微软雅黑" pitchFamily="34" charset="-122"/>
                <a:ea typeface="微软雅黑" pitchFamily="34" charset="-122"/>
              </a:rPr>
              <a:t>Server</a:t>
            </a:r>
            <a:r>
              <a:rPr lang="zh-CN" altLang="en-US" sz="750" dirty="0" smtClean="0">
                <a:solidFill>
                  <a:srgbClr val="00B0F0"/>
                </a:solidFill>
                <a:latin typeface="微软雅黑" pitchFamily="34" charset="-122"/>
                <a:ea typeface="微软雅黑" pitchFamily="34" charset="-122"/>
              </a:rPr>
              <a:t>端获取最新配置</a:t>
            </a:r>
          </a:p>
          <a:p>
            <a:pPr>
              <a:lnSpc>
                <a:spcPct val="130000"/>
              </a:lnSpc>
            </a:pPr>
            <a:r>
              <a:rPr lang="en-US" altLang="zh-CN" sz="750" dirty="0" smtClean="0">
                <a:solidFill>
                  <a:srgbClr val="00B0F0"/>
                </a:solidFill>
                <a:latin typeface="微软雅黑" pitchFamily="34" charset="-122"/>
                <a:ea typeface="微软雅黑" pitchFamily="34" charset="-122"/>
              </a:rPr>
              <a:t>5</a:t>
            </a:r>
            <a:r>
              <a:rPr lang="zh-CN" altLang="en-US" sz="750" dirty="0" smtClean="0">
                <a:solidFill>
                  <a:srgbClr val="00B0F0"/>
                </a:solidFill>
                <a:latin typeface="微软雅黑" pitchFamily="34" charset="-122"/>
                <a:ea typeface="微软雅黑" pitchFamily="34" charset="-122"/>
              </a:rPr>
              <a:t>、全部客户端均获取到最新的配置</a:t>
            </a:r>
            <a:endParaRPr lang="zh-CN" altLang="en-US" sz="750" dirty="0">
              <a:solidFill>
                <a:srgbClr val="00B0F0"/>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p:tgtEl>
                                          <p:spTgt spid="3"/>
                                        </p:tgtEl>
                                        <p:attrNameLst>
                                          <p:attrName>ppt_x</p:attrName>
                                        </p:attrNameLst>
                                      </p:cBhvr>
                                      <p:tavLst>
                                        <p:tav tm="0">
                                          <p:val>
                                            <p:strVal val="#ppt_x-#ppt_w*1.125000"/>
                                          </p:val>
                                        </p:tav>
                                        <p:tav tm="100000">
                                          <p:val>
                                            <p:strVal val="#ppt_x"/>
                                          </p:val>
                                        </p:tav>
                                      </p:tavLst>
                                    </p:anim>
                                    <p:animEffect transition="in" filter="wipe(right)">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linds(horizontal)">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8"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p:tgtEl>
                                          <p:spTgt spid="5"/>
                                        </p:tgtEl>
                                        <p:attrNameLst>
                                          <p:attrName>ppt_x</p:attrName>
                                        </p:attrNameLst>
                                      </p:cBhvr>
                                      <p:tavLst>
                                        <p:tav tm="0">
                                          <p:val>
                                            <p:strVal val="#ppt_x-#ppt_w*1.125000"/>
                                          </p:val>
                                        </p:tav>
                                        <p:tav tm="100000">
                                          <p:val>
                                            <p:strVal val="#ppt_x"/>
                                          </p:val>
                                        </p:tav>
                                      </p:tavLst>
                                    </p:anim>
                                    <p:animEffect transition="in" filter="wipe(right)">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692990" y="987879"/>
            <a:ext cx="3996378" cy="3398501"/>
            <a:chOff x="-4798513" y="274911"/>
            <a:chExt cx="7552299" cy="6418848"/>
          </a:xfrm>
          <a:solidFill>
            <a:schemeClr val="tx2"/>
          </a:solidFill>
        </p:grpSpPr>
        <p:sp>
          <p:nvSpPr>
            <p:cNvPr id="3" name="椭圆 2"/>
            <p:cNvSpPr/>
            <p:nvPr/>
          </p:nvSpPr>
          <p:spPr>
            <a:xfrm>
              <a:off x="-4798513" y="274911"/>
              <a:ext cx="6419015" cy="6418848"/>
            </a:xfrm>
            <a:prstGeom prst="ellipse">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8" tIns="60948" rIns="121898" bIns="60948" anchor="ctr"/>
            <a:lstStyle/>
            <a:p>
              <a:pPr algn="ctr">
                <a:defRPr/>
              </a:pPr>
              <a:endParaRPr lang="zh-CN" altLang="en-US"/>
            </a:p>
          </p:txBody>
        </p:sp>
        <p:sp>
          <p:nvSpPr>
            <p:cNvPr id="4" name="文本框 2"/>
            <p:cNvSpPr txBox="1">
              <a:spLocks noChangeArrowheads="1"/>
            </p:cNvSpPr>
            <p:nvPr/>
          </p:nvSpPr>
          <p:spPr bwMode="auto">
            <a:xfrm>
              <a:off x="-1741835" y="1972493"/>
              <a:ext cx="4495621" cy="3023682"/>
            </a:xfrm>
            <a:prstGeom prst="rect">
              <a:avLst/>
            </a:prstGeom>
            <a:noFill/>
            <a:ln w="9525">
              <a:noFill/>
              <a:miter lim="800000"/>
              <a:headEnd/>
              <a:tailEnd/>
            </a:ln>
          </p:spPr>
          <p:txBody>
            <a:bodyPr vert="horz" wrap="square" lIns="121898" tIns="60948" rIns="121898" bIns="60948">
              <a:spAutoFit/>
            </a:bodyPr>
            <a:lstStyle/>
            <a:p>
              <a:pPr algn="ctr"/>
              <a:r>
                <a:rPr lang="zh-CN" altLang="en-US" sz="4800" b="1" dirty="0">
                  <a:solidFill>
                    <a:schemeClr val="bg1"/>
                  </a:solidFill>
                  <a:latin typeface="微软雅黑" pitchFamily="34" charset="-122"/>
                  <a:ea typeface="微软雅黑" pitchFamily="34" charset="-122"/>
                </a:rPr>
                <a:t>目</a:t>
              </a:r>
              <a:endParaRPr lang="en-US" altLang="zh-CN" sz="4800" b="1" dirty="0">
                <a:solidFill>
                  <a:schemeClr val="bg1"/>
                </a:solidFill>
                <a:latin typeface="微软雅黑" pitchFamily="34" charset="-122"/>
                <a:ea typeface="微软雅黑" pitchFamily="34" charset="-122"/>
              </a:endParaRPr>
            </a:p>
            <a:p>
              <a:pPr algn="ctr"/>
              <a:r>
                <a:rPr lang="zh-CN" altLang="en-US" sz="4800" b="1" dirty="0">
                  <a:solidFill>
                    <a:schemeClr val="bg1"/>
                  </a:solidFill>
                  <a:latin typeface="微软雅黑" pitchFamily="34" charset="-122"/>
                  <a:ea typeface="微软雅黑" pitchFamily="34" charset="-122"/>
                </a:rPr>
                <a:t>录</a:t>
              </a:r>
            </a:p>
          </p:txBody>
        </p:sp>
      </p:grpSp>
      <p:sp>
        <p:nvSpPr>
          <p:cNvPr id="5" name="圆角矩形 4"/>
          <p:cNvSpPr/>
          <p:nvPr/>
        </p:nvSpPr>
        <p:spPr>
          <a:xfrm>
            <a:off x="3635896" y="1635646"/>
            <a:ext cx="454559" cy="453877"/>
          </a:xfrm>
          <a:prstGeom prst="roundRect">
            <a:avLst/>
          </a:prstGeom>
          <a:solidFill>
            <a:schemeClr val="tx2">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063" tIns="54032" rIns="108063" bIns="54032" anchor="ctr"/>
          <a:lstStyle/>
          <a:p>
            <a:pPr algn="ctr">
              <a:defRPr/>
            </a:pPr>
            <a:r>
              <a:rPr lang="en-US" altLang="zh-CN" sz="3200" dirty="0" smtClean="0">
                <a:latin typeface="+mj-lt"/>
                <a:ea typeface="Arial Unicode MS" panose="020B0604020202020204" pitchFamily="34" charset="-122"/>
                <a:cs typeface="Arial Unicode MS" panose="020B0604020202020204" pitchFamily="34" charset="-122"/>
              </a:rPr>
              <a:t>2</a:t>
            </a:r>
            <a:endParaRPr lang="zh-CN" altLang="en-US" sz="3200" dirty="0">
              <a:latin typeface="+mj-lt"/>
              <a:ea typeface="Arial Unicode MS" panose="020B0604020202020204" pitchFamily="34" charset="-122"/>
              <a:cs typeface="Arial Unicode MS" panose="020B0604020202020204" pitchFamily="34" charset="-122"/>
            </a:endParaRPr>
          </a:p>
        </p:txBody>
      </p:sp>
      <p:grpSp>
        <p:nvGrpSpPr>
          <p:cNvPr id="6" name="组合 5"/>
          <p:cNvGrpSpPr/>
          <p:nvPr/>
        </p:nvGrpSpPr>
        <p:grpSpPr>
          <a:xfrm>
            <a:off x="4417101" y="1635647"/>
            <a:ext cx="3316169" cy="453876"/>
            <a:chOff x="6339097" y="1573726"/>
            <a:chExt cx="3744416" cy="511504"/>
          </a:xfrm>
          <a:solidFill>
            <a:schemeClr val="tx2">
              <a:lumMod val="60000"/>
              <a:lumOff val="40000"/>
            </a:schemeClr>
          </a:solidFill>
        </p:grpSpPr>
        <p:sp>
          <p:nvSpPr>
            <p:cNvPr id="7" name="圆角矩形 6"/>
            <p:cNvSpPr/>
            <p:nvPr/>
          </p:nvSpPr>
          <p:spPr>
            <a:xfrm>
              <a:off x="6339097" y="1573726"/>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200" dirty="0">
                <a:latin typeface="+mj-lt"/>
                <a:ea typeface="Arial Unicode MS" panose="020B0604020202020204" pitchFamily="34" charset="-122"/>
                <a:cs typeface="Arial Unicode MS" panose="020B0604020202020204" pitchFamily="34" charset="-122"/>
              </a:endParaRPr>
            </a:p>
          </p:txBody>
        </p:sp>
        <p:sp>
          <p:nvSpPr>
            <p:cNvPr id="8" name="矩形 7"/>
            <p:cNvSpPr/>
            <p:nvPr/>
          </p:nvSpPr>
          <p:spPr>
            <a:xfrm>
              <a:off x="6723350" y="1614014"/>
              <a:ext cx="2653073" cy="451096"/>
            </a:xfrm>
            <a:prstGeom prst="rect">
              <a:avLst/>
            </a:prstGeom>
            <a:grpFill/>
          </p:spPr>
          <p:txBody>
            <a:bodyPr wrap="square" lIns="121960" tIns="60980" rIns="121960" bIns="60980">
              <a:spAutoFit/>
            </a:bodyPr>
            <a:lstStyle/>
            <a:p>
              <a:pPr>
                <a:defRPr/>
              </a:pPr>
              <a:r>
                <a:rPr lang="zh-CN" altLang="en-US"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注册中心</a:t>
              </a:r>
              <a:r>
                <a:rPr lang="en-US" altLang="zh-CN"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Eureka</a:t>
              </a:r>
              <a:endParaRPr lang="zh-CN"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9" name="圆角矩形 8"/>
          <p:cNvSpPr/>
          <p:nvPr/>
        </p:nvSpPr>
        <p:spPr>
          <a:xfrm>
            <a:off x="3635896" y="2355726"/>
            <a:ext cx="454559" cy="453877"/>
          </a:xfrm>
          <a:prstGeom prst="roundRect">
            <a:avLst/>
          </a:prstGeom>
          <a:solidFill>
            <a:schemeClr val="tx2">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063" tIns="54032" rIns="108063" bIns="54032" anchor="ctr"/>
          <a:lstStyle/>
          <a:p>
            <a:pPr algn="ctr">
              <a:defRPr/>
            </a:pPr>
            <a:r>
              <a:rPr lang="en-US" altLang="zh-CN" sz="3200" dirty="0" smtClean="0">
                <a:latin typeface="+mj-lt"/>
                <a:ea typeface="Arial Unicode MS" panose="020B0604020202020204" pitchFamily="34" charset="-122"/>
                <a:cs typeface="Arial Unicode MS" panose="020B0604020202020204" pitchFamily="34" charset="-122"/>
              </a:rPr>
              <a:t>3</a:t>
            </a:r>
            <a:endParaRPr lang="zh-CN" altLang="en-US" sz="3200" dirty="0">
              <a:latin typeface="+mj-lt"/>
              <a:ea typeface="Arial Unicode MS" panose="020B0604020202020204" pitchFamily="34" charset="-122"/>
              <a:cs typeface="Arial Unicode MS" panose="020B0604020202020204" pitchFamily="34" charset="-122"/>
            </a:endParaRPr>
          </a:p>
        </p:txBody>
      </p:sp>
      <p:grpSp>
        <p:nvGrpSpPr>
          <p:cNvPr id="10" name="组合 9"/>
          <p:cNvGrpSpPr/>
          <p:nvPr/>
        </p:nvGrpSpPr>
        <p:grpSpPr>
          <a:xfrm>
            <a:off x="4395936" y="2355726"/>
            <a:ext cx="3316169" cy="453876"/>
            <a:chOff x="6315199" y="2410178"/>
            <a:chExt cx="3744416" cy="511504"/>
          </a:xfrm>
          <a:solidFill>
            <a:schemeClr val="tx2">
              <a:lumMod val="60000"/>
              <a:lumOff val="40000"/>
            </a:schemeClr>
          </a:solidFill>
        </p:grpSpPr>
        <p:sp>
          <p:nvSpPr>
            <p:cNvPr id="11" name="圆角矩形 10"/>
            <p:cNvSpPr/>
            <p:nvPr/>
          </p:nvSpPr>
          <p:spPr>
            <a:xfrm>
              <a:off x="6315199" y="2410178"/>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200" dirty="0">
                <a:latin typeface="+mj-lt"/>
                <a:ea typeface="Arial Unicode MS" panose="020B0604020202020204" pitchFamily="34" charset="-122"/>
                <a:cs typeface="Arial Unicode MS" panose="020B0604020202020204" pitchFamily="34" charset="-122"/>
              </a:endParaRPr>
            </a:p>
          </p:txBody>
        </p:sp>
        <p:sp>
          <p:nvSpPr>
            <p:cNvPr id="12" name="矩形 11"/>
            <p:cNvSpPr/>
            <p:nvPr/>
          </p:nvSpPr>
          <p:spPr>
            <a:xfrm>
              <a:off x="6747248" y="2450468"/>
              <a:ext cx="2653073" cy="451097"/>
            </a:xfrm>
            <a:prstGeom prst="rect">
              <a:avLst/>
            </a:prstGeom>
            <a:grpFill/>
          </p:spPr>
          <p:txBody>
            <a:bodyPr wrap="square" lIns="121960" tIns="60980" rIns="121960" bIns="60980">
              <a:spAutoFit/>
            </a:bodyPr>
            <a:lstStyle/>
            <a:p>
              <a:pPr>
                <a:defRPr/>
              </a:pPr>
              <a:r>
                <a:rPr lang="zh-CN" altLang="en-US"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服务提供与调用</a:t>
              </a:r>
              <a:endParaRPr lang="zh-CN"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13" name="圆角矩形 12"/>
          <p:cNvSpPr/>
          <p:nvPr/>
        </p:nvSpPr>
        <p:spPr>
          <a:xfrm>
            <a:off x="3635896" y="3075806"/>
            <a:ext cx="454559" cy="453877"/>
          </a:xfrm>
          <a:prstGeom prst="roundRect">
            <a:avLst/>
          </a:prstGeom>
          <a:solidFill>
            <a:schemeClr val="tx2">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063" tIns="54032" rIns="108063" bIns="54032" anchor="ctr"/>
          <a:lstStyle/>
          <a:p>
            <a:pPr algn="ctr">
              <a:defRPr/>
            </a:pPr>
            <a:r>
              <a:rPr lang="en-US" altLang="zh-CN" sz="3200" dirty="0" smtClean="0">
                <a:latin typeface="+mj-lt"/>
                <a:ea typeface="Arial Unicode MS" panose="020B0604020202020204" pitchFamily="34" charset="-122"/>
                <a:cs typeface="Arial Unicode MS" panose="020B0604020202020204" pitchFamily="34" charset="-122"/>
              </a:rPr>
              <a:t>4</a:t>
            </a:r>
            <a:endParaRPr lang="zh-CN" altLang="en-US" sz="3200" dirty="0">
              <a:latin typeface="+mj-lt"/>
              <a:ea typeface="Arial Unicode MS" panose="020B0604020202020204" pitchFamily="34" charset="-122"/>
              <a:cs typeface="Arial Unicode MS" panose="020B0604020202020204" pitchFamily="34" charset="-122"/>
            </a:endParaRPr>
          </a:p>
        </p:txBody>
      </p:sp>
      <p:grpSp>
        <p:nvGrpSpPr>
          <p:cNvPr id="14" name="组合 13"/>
          <p:cNvGrpSpPr/>
          <p:nvPr/>
        </p:nvGrpSpPr>
        <p:grpSpPr>
          <a:xfrm>
            <a:off x="4417101" y="3075807"/>
            <a:ext cx="3316169" cy="453876"/>
            <a:chOff x="6339097" y="3296031"/>
            <a:chExt cx="3744416" cy="511504"/>
          </a:xfrm>
          <a:solidFill>
            <a:schemeClr val="tx2">
              <a:lumMod val="60000"/>
              <a:lumOff val="40000"/>
            </a:schemeClr>
          </a:solidFill>
        </p:grpSpPr>
        <p:sp>
          <p:nvSpPr>
            <p:cNvPr id="15" name="圆角矩形 14"/>
            <p:cNvSpPr/>
            <p:nvPr/>
          </p:nvSpPr>
          <p:spPr>
            <a:xfrm>
              <a:off x="6339097" y="3296031"/>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200" dirty="0">
                <a:latin typeface="+mj-lt"/>
                <a:ea typeface="Arial Unicode MS" panose="020B0604020202020204" pitchFamily="34" charset="-122"/>
                <a:cs typeface="Arial Unicode MS" panose="020B0604020202020204" pitchFamily="34" charset="-122"/>
              </a:endParaRPr>
            </a:p>
          </p:txBody>
        </p:sp>
        <p:sp>
          <p:nvSpPr>
            <p:cNvPr id="16" name="矩形 15"/>
            <p:cNvSpPr/>
            <p:nvPr/>
          </p:nvSpPr>
          <p:spPr>
            <a:xfrm>
              <a:off x="6723349" y="3336319"/>
              <a:ext cx="2736304" cy="451096"/>
            </a:xfrm>
            <a:prstGeom prst="rect">
              <a:avLst/>
            </a:prstGeom>
            <a:grpFill/>
          </p:spPr>
          <p:txBody>
            <a:bodyPr wrap="square" lIns="121960" tIns="60980" rIns="121960" bIns="60980">
              <a:spAutoFit/>
            </a:bodyPr>
            <a:lstStyle/>
            <a:p>
              <a:pPr>
                <a:defRPr/>
              </a:pPr>
              <a:r>
                <a:rPr lang="zh-CN" altLang="en-US"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熔断器</a:t>
              </a:r>
              <a:r>
                <a:rPr lang="en-US" altLang="zh-CN"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Hystrix</a:t>
              </a:r>
              <a:endParaRPr lang="zh-CN"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17" name="圆角矩形 16"/>
          <p:cNvSpPr/>
          <p:nvPr/>
        </p:nvSpPr>
        <p:spPr>
          <a:xfrm>
            <a:off x="3635896" y="3795886"/>
            <a:ext cx="454559" cy="453877"/>
          </a:xfrm>
          <a:prstGeom prst="roundRect">
            <a:avLst/>
          </a:prstGeom>
          <a:solidFill>
            <a:schemeClr val="tx2">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063" tIns="54032" rIns="108063" bIns="54032" anchor="ctr"/>
          <a:lstStyle/>
          <a:p>
            <a:pPr algn="ctr">
              <a:defRPr/>
            </a:pPr>
            <a:r>
              <a:rPr lang="en-US" altLang="zh-CN" sz="3200" dirty="0" smtClean="0">
                <a:latin typeface="+mj-lt"/>
                <a:ea typeface="Arial Unicode MS" panose="020B0604020202020204" pitchFamily="34" charset="-122"/>
                <a:cs typeface="Arial Unicode MS" panose="020B0604020202020204" pitchFamily="34" charset="-122"/>
              </a:rPr>
              <a:t>5</a:t>
            </a:r>
            <a:endParaRPr lang="zh-CN" altLang="en-US" sz="3200" dirty="0">
              <a:latin typeface="+mj-lt"/>
              <a:ea typeface="Arial Unicode MS" panose="020B0604020202020204" pitchFamily="34" charset="-122"/>
              <a:cs typeface="Arial Unicode MS" panose="020B0604020202020204" pitchFamily="34" charset="-122"/>
            </a:endParaRPr>
          </a:p>
        </p:txBody>
      </p:sp>
      <p:grpSp>
        <p:nvGrpSpPr>
          <p:cNvPr id="18" name="组合 17"/>
          <p:cNvGrpSpPr/>
          <p:nvPr/>
        </p:nvGrpSpPr>
        <p:grpSpPr>
          <a:xfrm>
            <a:off x="4417101" y="3795883"/>
            <a:ext cx="3316169" cy="453876"/>
            <a:chOff x="6339097" y="4180903"/>
            <a:chExt cx="3744416" cy="511504"/>
          </a:xfrm>
          <a:solidFill>
            <a:schemeClr val="tx2">
              <a:lumMod val="60000"/>
              <a:lumOff val="40000"/>
            </a:schemeClr>
          </a:solidFill>
        </p:grpSpPr>
        <p:sp>
          <p:nvSpPr>
            <p:cNvPr id="19" name="圆角矩形 18"/>
            <p:cNvSpPr/>
            <p:nvPr/>
          </p:nvSpPr>
          <p:spPr>
            <a:xfrm>
              <a:off x="6339097" y="4180903"/>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200" dirty="0">
                <a:latin typeface="+mj-lt"/>
                <a:ea typeface="Arial Unicode MS" panose="020B0604020202020204" pitchFamily="34" charset="-122"/>
                <a:cs typeface="Arial Unicode MS" panose="020B0604020202020204" pitchFamily="34" charset="-122"/>
              </a:endParaRPr>
            </a:p>
          </p:txBody>
        </p:sp>
        <p:sp>
          <p:nvSpPr>
            <p:cNvPr id="20" name="矩形 19"/>
            <p:cNvSpPr/>
            <p:nvPr/>
          </p:nvSpPr>
          <p:spPr>
            <a:xfrm>
              <a:off x="6723349" y="4221882"/>
              <a:ext cx="2736304" cy="451096"/>
            </a:xfrm>
            <a:prstGeom prst="rect">
              <a:avLst/>
            </a:prstGeom>
            <a:grpFill/>
          </p:spPr>
          <p:txBody>
            <a:bodyPr wrap="square" lIns="121960" tIns="60980" rIns="121960" bIns="60980">
              <a:spAutoFit/>
            </a:bodyPr>
            <a:lstStyle/>
            <a:p>
              <a:pPr>
                <a:defRPr/>
              </a:pPr>
              <a:r>
                <a:rPr lang="zh-CN" altLang="en-US"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配置中心</a:t>
              </a:r>
              <a:endParaRPr lang="zh-CN"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1" name="圆角矩形 20"/>
          <p:cNvSpPr/>
          <p:nvPr/>
        </p:nvSpPr>
        <p:spPr>
          <a:xfrm>
            <a:off x="3635896" y="4515966"/>
            <a:ext cx="454559" cy="453877"/>
          </a:xfrm>
          <a:prstGeom prst="roundRect">
            <a:avLst/>
          </a:prstGeom>
          <a:solidFill>
            <a:schemeClr val="tx2">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063" tIns="54032" rIns="108063" bIns="54032" anchor="ctr"/>
          <a:lstStyle/>
          <a:p>
            <a:pPr algn="ctr">
              <a:defRPr/>
            </a:pPr>
            <a:r>
              <a:rPr lang="en-US" altLang="zh-CN" sz="3200" dirty="0" smtClean="0">
                <a:latin typeface="+mj-lt"/>
                <a:ea typeface="Arial Unicode MS" panose="020B0604020202020204" pitchFamily="34" charset="-122"/>
                <a:cs typeface="Arial Unicode MS" panose="020B0604020202020204" pitchFamily="34" charset="-122"/>
              </a:rPr>
              <a:t>6</a:t>
            </a:r>
            <a:endParaRPr lang="zh-CN" altLang="en-US" sz="3200" dirty="0">
              <a:latin typeface="+mj-lt"/>
              <a:ea typeface="Arial Unicode MS" panose="020B0604020202020204" pitchFamily="34" charset="-122"/>
              <a:cs typeface="Arial Unicode MS" panose="020B0604020202020204" pitchFamily="34" charset="-122"/>
            </a:endParaRPr>
          </a:p>
        </p:txBody>
      </p:sp>
      <p:grpSp>
        <p:nvGrpSpPr>
          <p:cNvPr id="22" name="组合 21"/>
          <p:cNvGrpSpPr/>
          <p:nvPr/>
        </p:nvGrpSpPr>
        <p:grpSpPr>
          <a:xfrm>
            <a:off x="4416987" y="4515966"/>
            <a:ext cx="3316169" cy="453877"/>
            <a:chOff x="6339097" y="5057483"/>
            <a:chExt cx="3744416" cy="511504"/>
          </a:xfrm>
          <a:solidFill>
            <a:schemeClr val="tx2">
              <a:lumMod val="60000"/>
              <a:lumOff val="40000"/>
            </a:schemeClr>
          </a:solidFill>
        </p:grpSpPr>
        <p:sp>
          <p:nvSpPr>
            <p:cNvPr id="23" name="圆角矩形 22"/>
            <p:cNvSpPr/>
            <p:nvPr/>
          </p:nvSpPr>
          <p:spPr>
            <a:xfrm>
              <a:off x="6339097" y="5057483"/>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200" dirty="0">
                <a:latin typeface="+mj-lt"/>
                <a:ea typeface="Arial Unicode MS" panose="020B0604020202020204" pitchFamily="34" charset="-122"/>
                <a:cs typeface="Arial Unicode MS" panose="020B0604020202020204" pitchFamily="34" charset="-122"/>
              </a:endParaRPr>
            </a:p>
          </p:txBody>
        </p:sp>
        <p:sp>
          <p:nvSpPr>
            <p:cNvPr id="24" name="矩形 23"/>
            <p:cNvSpPr/>
            <p:nvPr/>
          </p:nvSpPr>
          <p:spPr>
            <a:xfrm>
              <a:off x="6723480" y="5085978"/>
              <a:ext cx="2736174" cy="451095"/>
            </a:xfrm>
            <a:prstGeom prst="rect">
              <a:avLst/>
            </a:prstGeom>
            <a:grpFill/>
          </p:spPr>
          <p:txBody>
            <a:bodyPr wrap="square" lIns="121960" tIns="60980" rIns="121960" bIns="60980">
              <a:spAutoFit/>
            </a:bodyPr>
            <a:lstStyle/>
            <a:p>
              <a:pPr>
                <a:defRPr/>
              </a:pPr>
              <a:r>
                <a:rPr lang="zh-CN" altLang="en-US"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服务网关</a:t>
              </a:r>
              <a:r>
                <a:rPr lang="en-US" altLang="zh-CN"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zuul</a:t>
              </a:r>
              <a:endParaRPr lang="zh-CN"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5" name="下箭头 24"/>
          <p:cNvSpPr/>
          <p:nvPr/>
        </p:nvSpPr>
        <p:spPr>
          <a:xfrm rot="16200000">
            <a:off x="2745249" y="4398501"/>
            <a:ext cx="511163" cy="602077"/>
          </a:xfrm>
          <a:prstGeom prst="downArrow">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1020" tIns="40511" rIns="81020" bIns="40511" rtlCol="0" anchor="ctr"/>
          <a:lstStyle/>
          <a:p>
            <a:pPr algn="ctr"/>
            <a:endParaRPr lang="zh-CN" altLang="en-US"/>
          </a:p>
        </p:txBody>
      </p:sp>
      <p:sp>
        <p:nvSpPr>
          <p:cNvPr id="27" name="圆角矩形 26"/>
          <p:cNvSpPr/>
          <p:nvPr/>
        </p:nvSpPr>
        <p:spPr>
          <a:xfrm>
            <a:off x="3635896" y="915566"/>
            <a:ext cx="454559" cy="453877"/>
          </a:xfrm>
          <a:prstGeom prst="roundRect">
            <a:avLst/>
          </a:prstGeom>
          <a:solidFill>
            <a:schemeClr val="tx2">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063" tIns="54032" rIns="108063" bIns="54032" anchor="ctr"/>
          <a:lstStyle/>
          <a:p>
            <a:pPr algn="ctr">
              <a:defRPr/>
            </a:pPr>
            <a:r>
              <a:rPr lang="en-US" altLang="zh-CN" sz="3200" dirty="0" smtClean="0">
                <a:latin typeface="+mj-lt"/>
                <a:ea typeface="Arial Unicode MS" panose="020B0604020202020204" pitchFamily="34" charset="-122"/>
                <a:cs typeface="Arial Unicode MS" panose="020B0604020202020204" pitchFamily="34" charset="-122"/>
              </a:rPr>
              <a:t>1</a:t>
            </a:r>
            <a:endParaRPr lang="zh-CN" altLang="en-US" sz="3200" dirty="0">
              <a:latin typeface="+mj-lt"/>
              <a:ea typeface="Arial Unicode MS" panose="020B0604020202020204" pitchFamily="34" charset="-122"/>
              <a:cs typeface="Arial Unicode MS" panose="020B0604020202020204" pitchFamily="34" charset="-122"/>
            </a:endParaRPr>
          </a:p>
        </p:txBody>
      </p:sp>
      <p:grpSp>
        <p:nvGrpSpPr>
          <p:cNvPr id="26" name="组合 27"/>
          <p:cNvGrpSpPr/>
          <p:nvPr/>
        </p:nvGrpSpPr>
        <p:grpSpPr>
          <a:xfrm>
            <a:off x="4416987" y="915566"/>
            <a:ext cx="3316169" cy="453877"/>
            <a:chOff x="6339097" y="5057483"/>
            <a:chExt cx="3744416" cy="511504"/>
          </a:xfrm>
          <a:solidFill>
            <a:schemeClr val="tx2">
              <a:lumMod val="60000"/>
              <a:lumOff val="40000"/>
            </a:schemeClr>
          </a:solidFill>
        </p:grpSpPr>
        <p:sp>
          <p:nvSpPr>
            <p:cNvPr id="29" name="圆角矩形 28"/>
            <p:cNvSpPr/>
            <p:nvPr/>
          </p:nvSpPr>
          <p:spPr>
            <a:xfrm>
              <a:off x="6339097" y="5057483"/>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200" dirty="0">
                <a:latin typeface="+mj-lt"/>
                <a:ea typeface="Arial Unicode MS" panose="020B0604020202020204" pitchFamily="34" charset="-122"/>
                <a:cs typeface="Arial Unicode MS" panose="020B0604020202020204" pitchFamily="34" charset="-122"/>
              </a:endParaRPr>
            </a:p>
          </p:txBody>
        </p:sp>
        <p:sp>
          <p:nvSpPr>
            <p:cNvPr id="30" name="矩形 29"/>
            <p:cNvSpPr/>
            <p:nvPr/>
          </p:nvSpPr>
          <p:spPr>
            <a:xfrm>
              <a:off x="6723480" y="5085978"/>
              <a:ext cx="2736174" cy="451095"/>
            </a:xfrm>
            <a:prstGeom prst="rect">
              <a:avLst/>
            </a:prstGeom>
            <a:grpFill/>
          </p:spPr>
          <p:txBody>
            <a:bodyPr wrap="square" lIns="121960" tIns="60980" rIns="121960" bIns="60980">
              <a:spAutoFit/>
            </a:bodyPr>
            <a:lstStyle/>
            <a:p>
              <a:pPr>
                <a:defRPr/>
              </a:pPr>
              <a:r>
                <a:rPr lang="en-US" altLang="zh-CN"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Spring Cloud</a:t>
              </a:r>
              <a:r>
                <a:rPr lang="zh-CN" altLang="en-US"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简介</a:t>
              </a:r>
              <a:endParaRPr lang="zh-CN"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xmlns="" val="2467673866"/>
      </p:ext>
    </p:extLst>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ppt_x"/>
                                          </p:val>
                                        </p:tav>
                                        <p:tav tm="100000">
                                          <p:val>
                                            <p:strVal val="#ppt_x"/>
                                          </p:val>
                                        </p:tav>
                                      </p:tavLst>
                                    </p:anim>
                                    <p:anim calcmode="lin" valueType="num">
                                      <p:cBhvr additive="base">
                                        <p:cTn id="12" dur="500" fill="hold"/>
                                        <p:tgtEl>
                                          <p:spTgt spid="2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fill="hold"/>
                                        <p:tgtEl>
                                          <p:spTgt spid="26"/>
                                        </p:tgtEl>
                                        <p:attrNameLst>
                                          <p:attrName>ppt_x</p:attrName>
                                        </p:attrNameLst>
                                      </p:cBhvr>
                                      <p:tavLst>
                                        <p:tav tm="0">
                                          <p:val>
                                            <p:strVal val="#ppt_x"/>
                                          </p:val>
                                        </p:tav>
                                        <p:tav tm="100000">
                                          <p:val>
                                            <p:strVal val="#ppt_x"/>
                                          </p:val>
                                        </p:tav>
                                      </p:tavLst>
                                    </p:anim>
                                    <p:anim calcmode="lin" valueType="num">
                                      <p:cBhvr additive="base">
                                        <p:cTn id="16" dur="500" fill="hold"/>
                                        <p:tgtEl>
                                          <p:spTgt spid="26"/>
                                        </p:tgtEl>
                                        <p:attrNameLst>
                                          <p:attrName>ppt_y</p:attrName>
                                        </p:attrNameLst>
                                      </p:cBhvr>
                                      <p:tavLst>
                                        <p:tav tm="0">
                                          <p:val>
                                            <p:strVal val="1+#ppt_h/2"/>
                                          </p:val>
                                        </p:tav>
                                        <p:tav tm="100000">
                                          <p:val>
                                            <p:strVal val="#ppt_y"/>
                                          </p:val>
                                        </p:tav>
                                      </p:tavLst>
                                    </p:anim>
                                  </p:childTnLst>
                                </p:cTn>
                              </p:par>
                            </p:childTnLst>
                          </p:cTn>
                        </p:par>
                        <p:par>
                          <p:cTn id="17" fill="hold">
                            <p:stCondLst>
                              <p:cond delay="1000"/>
                            </p:stCondLst>
                            <p:childTnLst>
                              <p:par>
                                <p:cTn id="18" presetID="2" presetClass="entr" presetSubtype="4"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ppt_x"/>
                                          </p:val>
                                        </p:tav>
                                        <p:tav tm="100000">
                                          <p:val>
                                            <p:strVal val="#ppt_x"/>
                                          </p:val>
                                        </p:tav>
                                      </p:tavLst>
                                    </p:anim>
                                    <p:anim calcmode="lin" valueType="num">
                                      <p:cBhvr additive="base">
                                        <p:cTn id="21" dur="500" fill="hold"/>
                                        <p:tgtEl>
                                          <p:spTgt spid="5"/>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ppt_x"/>
                                          </p:val>
                                        </p:tav>
                                        <p:tav tm="100000">
                                          <p:val>
                                            <p:strVal val="#ppt_x"/>
                                          </p:val>
                                        </p:tav>
                                      </p:tavLst>
                                    </p:anim>
                                    <p:anim calcmode="lin" valueType="num">
                                      <p:cBhvr additive="base">
                                        <p:cTn id="25" dur="500" fill="hold"/>
                                        <p:tgtEl>
                                          <p:spTgt spid="6"/>
                                        </p:tgtEl>
                                        <p:attrNameLst>
                                          <p:attrName>ppt_y</p:attrName>
                                        </p:attrNameLst>
                                      </p:cBhvr>
                                      <p:tavLst>
                                        <p:tav tm="0">
                                          <p:val>
                                            <p:strVal val="1+#ppt_h/2"/>
                                          </p:val>
                                        </p:tav>
                                        <p:tav tm="100000">
                                          <p:val>
                                            <p:strVal val="#ppt_y"/>
                                          </p:val>
                                        </p:tav>
                                      </p:tavLst>
                                    </p:anim>
                                  </p:childTnLst>
                                </p:cTn>
                              </p:par>
                            </p:childTnLst>
                          </p:cTn>
                        </p:par>
                        <p:par>
                          <p:cTn id="26" fill="hold">
                            <p:stCondLst>
                              <p:cond delay="1500"/>
                            </p:stCondLst>
                            <p:childTnLst>
                              <p:par>
                                <p:cTn id="27" presetID="2" presetClass="entr" presetSubtype="4"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additive="base">
                                        <p:cTn id="33" dur="500" fill="hold"/>
                                        <p:tgtEl>
                                          <p:spTgt spid="10"/>
                                        </p:tgtEl>
                                        <p:attrNameLst>
                                          <p:attrName>ppt_x</p:attrName>
                                        </p:attrNameLst>
                                      </p:cBhvr>
                                      <p:tavLst>
                                        <p:tav tm="0">
                                          <p:val>
                                            <p:strVal val="#ppt_x"/>
                                          </p:val>
                                        </p:tav>
                                        <p:tav tm="100000">
                                          <p:val>
                                            <p:strVal val="#ppt_x"/>
                                          </p:val>
                                        </p:tav>
                                      </p:tavLst>
                                    </p:anim>
                                    <p:anim calcmode="lin" valueType="num">
                                      <p:cBhvr additive="base">
                                        <p:cTn id="34" dur="500" fill="hold"/>
                                        <p:tgtEl>
                                          <p:spTgt spid="10"/>
                                        </p:tgtEl>
                                        <p:attrNameLst>
                                          <p:attrName>ppt_y</p:attrName>
                                        </p:attrNameLst>
                                      </p:cBhvr>
                                      <p:tavLst>
                                        <p:tav tm="0">
                                          <p:val>
                                            <p:strVal val="1+#ppt_h/2"/>
                                          </p:val>
                                        </p:tav>
                                        <p:tav tm="100000">
                                          <p:val>
                                            <p:strVal val="#ppt_y"/>
                                          </p:val>
                                        </p:tav>
                                      </p:tavLst>
                                    </p:anim>
                                  </p:childTnLst>
                                </p:cTn>
                              </p:par>
                            </p:childTnLst>
                          </p:cTn>
                        </p:par>
                        <p:par>
                          <p:cTn id="35" fill="hold">
                            <p:stCondLst>
                              <p:cond delay="2000"/>
                            </p:stCondLst>
                            <p:childTnLst>
                              <p:par>
                                <p:cTn id="36" presetID="2" presetClass="entr" presetSubtype="4" fill="hold" grpId="0" nodeType="afterEffect">
                                  <p:stCondLst>
                                    <p:cond delay="0"/>
                                  </p:stCondLst>
                                  <p:childTnLst>
                                    <p:set>
                                      <p:cBhvr>
                                        <p:cTn id="37" dur="1" fill="hold">
                                          <p:stCondLst>
                                            <p:cond delay="0"/>
                                          </p:stCondLst>
                                        </p:cTn>
                                        <p:tgtEl>
                                          <p:spTgt spid="13"/>
                                        </p:tgtEl>
                                        <p:attrNameLst>
                                          <p:attrName>style.visibility</p:attrName>
                                        </p:attrNameLst>
                                      </p:cBhvr>
                                      <p:to>
                                        <p:strVal val="visible"/>
                                      </p:to>
                                    </p:set>
                                    <p:anim calcmode="lin" valueType="num">
                                      <p:cBhvr additive="base">
                                        <p:cTn id="38" dur="500" fill="hold"/>
                                        <p:tgtEl>
                                          <p:spTgt spid="13"/>
                                        </p:tgtEl>
                                        <p:attrNameLst>
                                          <p:attrName>ppt_x</p:attrName>
                                        </p:attrNameLst>
                                      </p:cBhvr>
                                      <p:tavLst>
                                        <p:tav tm="0">
                                          <p:val>
                                            <p:strVal val="#ppt_x"/>
                                          </p:val>
                                        </p:tav>
                                        <p:tav tm="100000">
                                          <p:val>
                                            <p:strVal val="#ppt_x"/>
                                          </p:val>
                                        </p:tav>
                                      </p:tavLst>
                                    </p:anim>
                                    <p:anim calcmode="lin" valueType="num">
                                      <p:cBhvr additive="base">
                                        <p:cTn id="39" dur="500" fill="hold"/>
                                        <p:tgtEl>
                                          <p:spTgt spid="13"/>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14"/>
                                        </p:tgtEl>
                                        <p:attrNameLst>
                                          <p:attrName>style.visibility</p:attrName>
                                        </p:attrNameLst>
                                      </p:cBhvr>
                                      <p:to>
                                        <p:strVal val="visible"/>
                                      </p:to>
                                    </p:set>
                                    <p:anim calcmode="lin" valueType="num">
                                      <p:cBhvr additive="base">
                                        <p:cTn id="42" dur="500" fill="hold"/>
                                        <p:tgtEl>
                                          <p:spTgt spid="14"/>
                                        </p:tgtEl>
                                        <p:attrNameLst>
                                          <p:attrName>ppt_x</p:attrName>
                                        </p:attrNameLst>
                                      </p:cBhvr>
                                      <p:tavLst>
                                        <p:tav tm="0">
                                          <p:val>
                                            <p:strVal val="#ppt_x"/>
                                          </p:val>
                                        </p:tav>
                                        <p:tav tm="100000">
                                          <p:val>
                                            <p:strVal val="#ppt_x"/>
                                          </p:val>
                                        </p:tav>
                                      </p:tavLst>
                                    </p:anim>
                                    <p:anim calcmode="lin" valueType="num">
                                      <p:cBhvr additive="base">
                                        <p:cTn id="43" dur="500" fill="hold"/>
                                        <p:tgtEl>
                                          <p:spTgt spid="14"/>
                                        </p:tgtEl>
                                        <p:attrNameLst>
                                          <p:attrName>ppt_y</p:attrName>
                                        </p:attrNameLst>
                                      </p:cBhvr>
                                      <p:tavLst>
                                        <p:tav tm="0">
                                          <p:val>
                                            <p:strVal val="1+#ppt_h/2"/>
                                          </p:val>
                                        </p:tav>
                                        <p:tav tm="100000">
                                          <p:val>
                                            <p:strVal val="#ppt_y"/>
                                          </p:val>
                                        </p:tav>
                                      </p:tavLst>
                                    </p:anim>
                                  </p:childTnLst>
                                </p:cTn>
                              </p:par>
                            </p:childTnLst>
                          </p:cTn>
                        </p:par>
                        <p:par>
                          <p:cTn id="44" fill="hold">
                            <p:stCondLst>
                              <p:cond delay="2500"/>
                            </p:stCondLst>
                            <p:childTnLst>
                              <p:par>
                                <p:cTn id="45" presetID="2" presetClass="entr" presetSubtype="4" fill="hold" grpId="0" nodeType="afterEffect">
                                  <p:stCondLst>
                                    <p:cond delay="0"/>
                                  </p:stCondLst>
                                  <p:childTnLst>
                                    <p:set>
                                      <p:cBhvr>
                                        <p:cTn id="46" dur="1" fill="hold">
                                          <p:stCondLst>
                                            <p:cond delay="0"/>
                                          </p:stCondLst>
                                        </p:cTn>
                                        <p:tgtEl>
                                          <p:spTgt spid="17"/>
                                        </p:tgtEl>
                                        <p:attrNameLst>
                                          <p:attrName>style.visibility</p:attrName>
                                        </p:attrNameLst>
                                      </p:cBhvr>
                                      <p:to>
                                        <p:strVal val="visible"/>
                                      </p:to>
                                    </p:set>
                                    <p:anim calcmode="lin" valueType="num">
                                      <p:cBhvr additive="base">
                                        <p:cTn id="47" dur="500" fill="hold"/>
                                        <p:tgtEl>
                                          <p:spTgt spid="17"/>
                                        </p:tgtEl>
                                        <p:attrNameLst>
                                          <p:attrName>ppt_x</p:attrName>
                                        </p:attrNameLst>
                                      </p:cBhvr>
                                      <p:tavLst>
                                        <p:tav tm="0">
                                          <p:val>
                                            <p:strVal val="#ppt_x"/>
                                          </p:val>
                                        </p:tav>
                                        <p:tav tm="100000">
                                          <p:val>
                                            <p:strVal val="#ppt_x"/>
                                          </p:val>
                                        </p:tav>
                                      </p:tavLst>
                                    </p:anim>
                                    <p:anim calcmode="lin" valueType="num">
                                      <p:cBhvr additive="base">
                                        <p:cTn id="48" dur="500" fill="hold"/>
                                        <p:tgtEl>
                                          <p:spTgt spid="17"/>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500" fill="hold"/>
                                        <p:tgtEl>
                                          <p:spTgt spid="18"/>
                                        </p:tgtEl>
                                        <p:attrNameLst>
                                          <p:attrName>ppt_x</p:attrName>
                                        </p:attrNameLst>
                                      </p:cBhvr>
                                      <p:tavLst>
                                        <p:tav tm="0">
                                          <p:val>
                                            <p:strVal val="#ppt_x"/>
                                          </p:val>
                                        </p:tav>
                                        <p:tav tm="100000">
                                          <p:val>
                                            <p:strVal val="#ppt_x"/>
                                          </p:val>
                                        </p:tav>
                                      </p:tavLst>
                                    </p:anim>
                                    <p:anim calcmode="lin" valueType="num">
                                      <p:cBhvr additive="base">
                                        <p:cTn id="52" dur="500" fill="hold"/>
                                        <p:tgtEl>
                                          <p:spTgt spid="18"/>
                                        </p:tgtEl>
                                        <p:attrNameLst>
                                          <p:attrName>ppt_y</p:attrName>
                                        </p:attrNameLst>
                                      </p:cBhvr>
                                      <p:tavLst>
                                        <p:tav tm="0">
                                          <p:val>
                                            <p:strVal val="1+#ppt_h/2"/>
                                          </p:val>
                                        </p:tav>
                                        <p:tav tm="100000">
                                          <p:val>
                                            <p:strVal val="#ppt_y"/>
                                          </p:val>
                                        </p:tav>
                                      </p:tavLst>
                                    </p:anim>
                                  </p:childTnLst>
                                </p:cTn>
                              </p:par>
                            </p:childTnLst>
                          </p:cTn>
                        </p:par>
                        <p:par>
                          <p:cTn id="53" fill="hold">
                            <p:stCondLst>
                              <p:cond delay="3000"/>
                            </p:stCondLst>
                            <p:childTnLst>
                              <p:par>
                                <p:cTn id="54" presetID="2" presetClass="entr" presetSubtype="4" fill="hold" grpId="0" nodeType="afterEffect">
                                  <p:stCondLst>
                                    <p:cond delay="0"/>
                                  </p:stCondLst>
                                  <p:childTnLst>
                                    <p:set>
                                      <p:cBhvr>
                                        <p:cTn id="55" dur="1" fill="hold">
                                          <p:stCondLst>
                                            <p:cond delay="0"/>
                                          </p:stCondLst>
                                        </p:cTn>
                                        <p:tgtEl>
                                          <p:spTgt spid="21"/>
                                        </p:tgtEl>
                                        <p:attrNameLst>
                                          <p:attrName>style.visibility</p:attrName>
                                        </p:attrNameLst>
                                      </p:cBhvr>
                                      <p:to>
                                        <p:strVal val="visible"/>
                                      </p:to>
                                    </p:set>
                                    <p:anim calcmode="lin" valueType="num">
                                      <p:cBhvr additive="base">
                                        <p:cTn id="56" dur="500" fill="hold"/>
                                        <p:tgtEl>
                                          <p:spTgt spid="21"/>
                                        </p:tgtEl>
                                        <p:attrNameLst>
                                          <p:attrName>ppt_x</p:attrName>
                                        </p:attrNameLst>
                                      </p:cBhvr>
                                      <p:tavLst>
                                        <p:tav tm="0">
                                          <p:val>
                                            <p:strVal val="#ppt_x"/>
                                          </p:val>
                                        </p:tav>
                                        <p:tav tm="100000">
                                          <p:val>
                                            <p:strVal val="#ppt_x"/>
                                          </p:val>
                                        </p:tav>
                                      </p:tavLst>
                                    </p:anim>
                                    <p:anim calcmode="lin" valueType="num">
                                      <p:cBhvr additive="base">
                                        <p:cTn id="57" dur="500" fill="hold"/>
                                        <p:tgtEl>
                                          <p:spTgt spid="21"/>
                                        </p:tgtEl>
                                        <p:attrNameLst>
                                          <p:attrName>ppt_y</p:attrName>
                                        </p:attrNameLst>
                                      </p:cBhvr>
                                      <p:tavLst>
                                        <p:tav tm="0">
                                          <p:val>
                                            <p:strVal val="1+#ppt_h/2"/>
                                          </p:val>
                                        </p:tav>
                                        <p:tav tm="100000">
                                          <p:val>
                                            <p:strVal val="#ppt_y"/>
                                          </p:val>
                                        </p:tav>
                                      </p:tavLst>
                                    </p:anim>
                                  </p:childTnLst>
                                </p:cTn>
                              </p:par>
                              <p:par>
                                <p:cTn id="58" presetID="2" presetClass="entr" presetSubtype="4" fill="hold" nodeType="withEffect">
                                  <p:stCondLst>
                                    <p:cond delay="0"/>
                                  </p:stCondLst>
                                  <p:childTnLst>
                                    <p:set>
                                      <p:cBhvr>
                                        <p:cTn id="59" dur="1" fill="hold">
                                          <p:stCondLst>
                                            <p:cond delay="0"/>
                                          </p:stCondLst>
                                        </p:cTn>
                                        <p:tgtEl>
                                          <p:spTgt spid="22"/>
                                        </p:tgtEl>
                                        <p:attrNameLst>
                                          <p:attrName>style.visibility</p:attrName>
                                        </p:attrNameLst>
                                      </p:cBhvr>
                                      <p:to>
                                        <p:strVal val="visible"/>
                                      </p:to>
                                    </p:set>
                                    <p:anim calcmode="lin" valueType="num">
                                      <p:cBhvr additive="base">
                                        <p:cTn id="60" dur="500" fill="hold"/>
                                        <p:tgtEl>
                                          <p:spTgt spid="22"/>
                                        </p:tgtEl>
                                        <p:attrNameLst>
                                          <p:attrName>ppt_x</p:attrName>
                                        </p:attrNameLst>
                                      </p:cBhvr>
                                      <p:tavLst>
                                        <p:tav tm="0">
                                          <p:val>
                                            <p:strVal val="#ppt_x"/>
                                          </p:val>
                                        </p:tav>
                                        <p:tav tm="100000">
                                          <p:val>
                                            <p:strVal val="#ppt_x"/>
                                          </p:val>
                                        </p:tav>
                                      </p:tavLst>
                                    </p:anim>
                                    <p:anim calcmode="lin" valueType="num">
                                      <p:cBhvr additive="base">
                                        <p:cTn id="61" dur="500" fill="hold"/>
                                        <p:tgtEl>
                                          <p:spTgt spid="22"/>
                                        </p:tgtEl>
                                        <p:attrNameLst>
                                          <p:attrName>ppt_y</p:attrName>
                                        </p:attrNameLst>
                                      </p:cBhvr>
                                      <p:tavLst>
                                        <p:tav tm="0">
                                          <p:val>
                                            <p:strVal val="1+#ppt_h/2"/>
                                          </p:val>
                                        </p:tav>
                                        <p:tav tm="100000">
                                          <p:val>
                                            <p:strVal val="#ppt_y"/>
                                          </p:val>
                                        </p:tav>
                                      </p:tavLst>
                                    </p:anim>
                                  </p:childTnLst>
                                </p:cTn>
                              </p:par>
                            </p:childTnLst>
                          </p:cTn>
                        </p:par>
                        <p:par>
                          <p:cTn id="62" fill="hold">
                            <p:stCondLst>
                              <p:cond delay="3500"/>
                            </p:stCondLst>
                            <p:childTnLst>
                              <p:par>
                                <p:cTn id="63" presetID="5" presetClass="entr" presetSubtype="10" fill="hold" grpId="0" nodeType="afterEffect">
                                  <p:stCondLst>
                                    <p:cond delay="0"/>
                                  </p:stCondLst>
                                  <p:childTnLst>
                                    <p:set>
                                      <p:cBhvr>
                                        <p:cTn id="64" dur="1" fill="hold">
                                          <p:stCondLst>
                                            <p:cond delay="0"/>
                                          </p:stCondLst>
                                        </p:cTn>
                                        <p:tgtEl>
                                          <p:spTgt spid="25"/>
                                        </p:tgtEl>
                                        <p:attrNameLst>
                                          <p:attrName>style.visibility</p:attrName>
                                        </p:attrNameLst>
                                      </p:cBhvr>
                                      <p:to>
                                        <p:strVal val="visible"/>
                                      </p:to>
                                    </p:set>
                                    <p:animEffect transition="in" filter="checkerboard(across)">
                                      <p:cBhvr>
                                        <p:cTn id="6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3" grpId="0" animBg="1"/>
      <p:bldP spid="17" grpId="0" animBg="1"/>
      <p:bldP spid="21" grpId="0" animBg="1"/>
      <p:bldP spid="2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692990" y="987879"/>
            <a:ext cx="3996378" cy="3398501"/>
            <a:chOff x="-4798513" y="274911"/>
            <a:chExt cx="7552299" cy="6418848"/>
          </a:xfrm>
          <a:solidFill>
            <a:schemeClr val="tx2"/>
          </a:solidFill>
        </p:grpSpPr>
        <p:sp>
          <p:nvSpPr>
            <p:cNvPr id="3" name="椭圆 2"/>
            <p:cNvSpPr/>
            <p:nvPr/>
          </p:nvSpPr>
          <p:spPr>
            <a:xfrm>
              <a:off x="-4798513" y="274911"/>
              <a:ext cx="6419015" cy="6418848"/>
            </a:xfrm>
            <a:prstGeom prst="ellipse">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8" tIns="60948" rIns="121898" bIns="60948" anchor="ctr"/>
            <a:lstStyle/>
            <a:p>
              <a:pPr algn="ctr">
                <a:defRPr/>
              </a:pPr>
              <a:endParaRPr lang="zh-CN" altLang="en-US"/>
            </a:p>
          </p:txBody>
        </p:sp>
        <p:sp>
          <p:nvSpPr>
            <p:cNvPr id="4" name="文本框 2"/>
            <p:cNvSpPr txBox="1">
              <a:spLocks noChangeArrowheads="1"/>
            </p:cNvSpPr>
            <p:nvPr/>
          </p:nvSpPr>
          <p:spPr bwMode="auto">
            <a:xfrm>
              <a:off x="-1741835" y="1972493"/>
              <a:ext cx="4495621" cy="3023682"/>
            </a:xfrm>
            <a:prstGeom prst="rect">
              <a:avLst/>
            </a:prstGeom>
            <a:noFill/>
            <a:ln w="9525">
              <a:noFill/>
              <a:miter lim="800000"/>
              <a:headEnd/>
              <a:tailEnd/>
            </a:ln>
          </p:spPr>
          <p:txBody>
            <a:bodyPr vert="horz" wrap="square" lIns="121898" tIns="60948" rIns="121898" bIns="60948">
              <a:spAutoFit/>
            </a:bodyPr>
            <a:lstStyle/>
            <a:p>
              <a:pPr algn="ctr"/>
              <a:r>
                <a:rPr lang="zh-CN" altLang="en-US" sz="4800" b="1" dirty="0">
                  <a:solidFill>
                    <a:schemeClr val="bg1"/>
                  </a:solidFill>
                  <a:latin typeface="微软雅黑" pitchFamily="34" charset="-122"/>
                  <a:ea typeface="微软雅黑" pitchFamily="34" charset="-122"/>
                </a:rPr>
                <a:t>目</a:t>
              </a:r>
              <a:endParaRPr lang="en-US" altLang="zh-CN" sz="4800" b="1" dirty="0">
                <a:solidFill>
                  <a:schemeClr val="bg1"/>
                </a:solidFill>
                <a:latin typeface="微软雅黑" pitchFamily="34" charset="-122"/>
                <a:ea typeface="微软雅黑" pitchFamily="34" charset="-122"/>
              </a:endParaRPr>
            </a:p>
            <a:p>
              <a:pPr algn="ctr"/>
              <a:r>
                <a:rPr lang="zh-CN" altLang="en-US" sz="4800" b="1" dirty="0">
                  <a:solidFill>
                    <a:schemeClr val="bg1"/>
                  </a:solidFill>
                  <a:latin typeface="微软雅黑" pitchFamily="34" charset="-122"/>
                  <a:ea typeface="微软雅黑" pitchFamily="34" charset="-122"/>
                </a:rPr>
                <a:t>录</a:t>
              </a:r>
            </a:p>
          </p:txBody>
        </p:sp>
      </p:grpSp>
      <p:sp>
        <p:nvSpPr>
          <p:cNvPr id="5" name="圆角矩形 4"/>
          <p:cNvSpPr/>
          <p:nvPr/>
        </p:nvSpPr>
        <p:spPr>
          <a:xfrm>
            <a:off x="3635896" y="1635646"/>
            <a:ext cx="454559" cy="453877"/>
          </a:xfrm>
          <a:prstGeom prst="roundRect">
            <a:avLst/>
          </a:prstGeom>
          <a:solidFill>
            <a:schemeClr val="tx2">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063" tIns="54032" rIns="108063" bIns="54032" anchor="ctr"/>
          <a:lstStyle/>
          <a:p>
            <a:pPr algn="ctr">
              <a:defRPr/>
            </a:pPr>
            <a:r>
              <a:rPr lang="en-US" altLang="zh-CN" sz="3200" dirty="0" smtClean="0">
                <a:latin typeface="+mj-lt"/>
                <a:ea typeface="Arial Unicode MS" panose="020B0604020202020204" pitchFamily="34" charset="-122"/>
                <a:cs typeface="Arial Unicode MS" panose="020B0604020202020204" pitchFamily="34" charset="-122"/>
              </a:rPr>
              <a:t>2</a:t>
            </a:r>
            <a:endParaRPr lang="zh-CN" altLang="en-US" sz="3200" dirty="0">
              <a:latin typeface="+mj-lt"/>
              <a:ea typeface="Arial Unicode MS" panose="020B0604020202020204" pitchFamily="34" charset="-122"/>
              <a:cs typeface="Arial Unicode MS" panose="020B0604020202020204" pitchFamily="34" charset="-122"/>
            </a:endParaRPr>
          </a:p>
        </p:txBody>
      </p:sp>
      <p:grpSp>
        <p:nvGrpSpPr>
          <p:cNvPr id="6" name="组合 5"/>
          <p:cNvGrpSpPr/>
          <p:nvPr/>
        </p:nvGrpSpPr>
        <p:grpSpPr>
          <a:xfrm>
            <a:off x="4417101" y="1635647"/>
            <a:ext cx="3316169" cy="453876"/>
            <a:chOff x="6339097" y="1573726"/>
            <a:chExt cx="3744416" cy="511504"/>
          </a:xfrm>
          <a:solidFill>
            <a:schemeClr val="tx2">
              <a:lumMod val="60000"/>
              <a:lumOff val="40000"/>
            </a:schemeClr>
          </a:solidFill>
        </p:grpSpPr>
        <p:sp>
          <p:nvSpPr>
            <p:cNvPr id="7" name="圆角矩形 6"/>
            <p:cNvSpPr/>
            <p:nvPr/>
          </p:nvSpPr>
          <p:spPr>
            <a:xfrm>
              <a:off x="6339097" y="1573726"/>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200" dirty="0">
                <a:latin typeface="+mj-lt"/>
                <a:ea typeface="Arial Unicode MS" panose="020B0604020202020204" pitchFamily="34" charset="-122"/>
                <a:cs typeface="Arial Unicode MS" panose="020B0604020202020204" pitchFamily="34" charset="-122"/>
              </a:endParaRPr>
            </a:p>
          </p:txBody>
        </p:sp>
        <p:sp>
          <p:nvSpPr>
            <p:cNvPr id="8" name="矩形 7"/>
            <p:cNvSpPr/>
            <p:nvPr/>
          </p:nvSpPr>
          <p:spPr>
            <a:xfrm>
              <a:off x="6723350" y="1614014"/>
              <a:ext cx="2653073" cy="451096"/>
            </a:xfrm>
            <a:prstGeom prst="rect">
              <a:avLst/>
            </a:prstGeom>
            <a:grpFill/>
          </p:spPr>
          <p:txBody>
            <a:bodyPr wrap="square" lIns="121960" tIns="60980" rIns="121960" bIns="60980">
              <a:spAutoFit/>
            </a:bodyPr>
            <a:lstStyle/>
            <a:p>
              <a:pPr>
                <a:defRPr/>
              </a:pPr>
              <a:r>
                <a:rPr lang="zh-CN" altLang="en-US"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注册中心</a:t>
              </a:r>
              <a:r>
                <a:rPr lang="en-US" altLang="zh-CN"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Eureka</a:t>
              </a:r>
              <a:endParaRPr lang="zh-CN"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9" name="圆角矩形 8"/>
          <p:cNvSpPr/>
          <p:nvPr/>
        </p:nvSpPr>
        <p:spPr>
          <a:xfrm>
            <a:off x="3635896" y="2355726"/>
            <a:ext cx="454559" cy="453877"/>
          </a:xfrm>
          <a:prstGeom prst="roundRect">
            <a:avLst/>
          </a:prstGeom>
          <a:solidFill>
            <a:schemeClr val="tx2">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063" tIns="54032" rIns="108063" bIns="54032" anchor="ctr"/>
          <a:lstStyle/>
          <a:p>
            <a:pPr algn="ctr">
              <a:defRPr/>
            </a:pPr>
            <a:r>
              <a:rPr lang="en-US" altLang="zh-CN" sz="3200" dirty="0" smtClean="0">
                <a:latin typeface="+mj-lt"/>
                <a:ea typeface="Arial Unicode MS" panose="020B0604020202020204" pitchFamily="34" charset="-122"/>
                <a:cs typeface="Arial Unicode MS" panose="020B0604020202020204" pitchFamily="34" charset="-122"/>
              </a:rPr>
              <a:t>3</a:t>
            </a:r>
            <a:endParaRPr lang="zh-CN" altLang="en-US" sz="3200" dirty="0">
              <a:latin typeface="+mj-lt"/>
              <a:ea typeface="Arial Unicode MS" panose="020B0604020202020204" pitchFamily="34" charset="-122"/>
              <a:cs typeface="Arial Unicode MS" panose="020B0604020202020204" pitchFamily="34" charset="-122"/>
            </a:endParaRPr>
          </a:p>
        </p:txBody>
      </p:sp>
      <p:grpSp>
        <p:nvGrpSpPr>
          <p:cNvPr id="10" name="组合 9"/>
          <p:cNvGrpSpPr/>
          <p:nvPr/>
        </p:nvGrpSpPr>
        <p:grpSpPr>
          <a:xfrm>
            <a:off x="4395936" y="2355726"/>
            <a:ext cx="3316169" cy="453876"/>
            <a:chOff x="6315199" y="2410178"/>
            <a:chExt cx="3744416" cy="511504"/>
          </a:xfrm>
          <a:solidFill>
            <a:schemeClr val="tx2">
              <a:lumMod val="60000"/>
              <a:lumOff val="40000"/>
            </a:schemeClr>
          </a:solidFill>
        </p:grpSpPr>
        <p:sp>
          <p:nvSpPr>
            <p:cNvPr id="11" name="圆角矩形 10"/>
            <p:cNvSpPr/>
            <p:nvPr/>
          </p:nvSpPr>
          <p:spPr>
            <a:xfrm>
              <a:off x="6315199" y="2410178"/>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200" dirty="0">
                <a:latin typeface="+mj-lt"/>
                <a:ea typeface="Arial Unicode MS" panose="020B0604020202020204" pitchFamily="34" charset="-122"/>
                <a:cs typeface="Arial Unicode MS" panose="020B0604020202020204" pitchFamily="34" charset="-122"/>
              </a:endParaRPr>
            </a:p>
          </p:txBody>
        </p:sp>
        <p:sp>
          <p:nvSpPr>
            <p:cNvPr id="12" name="矩形 11"/>
            <p:cNvSpPr/>
            <p:nvPr/>
          </p:nvSpPr>
          <p:spPr>
            <a:xfrm>
              <a:off x="6747248" y="2450468"/>
              <a:ext cx="2653073" cy="451097"/>
            </a:xfrm>
            <a:prstGeom prst="rect">
              <a:avLst/>
            </a:prstGeom>
            <a:grpFill/>
          </p:spPr>
          <p:txBody>
            <a:bodyPr wrap="square" lIns="121960" tIns="60980" rIns="121960" bIns="60980">
              <a:spAutoFit/>
            </a:bodyPr>
            <a:lstStyle/>
            <a:p>
              <a:pPr>
                <a:defRPr/>
              </a:pPr>
              <a:r>
                <a:rPr lang="zh-CN" altLang="en-US"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服务提供与调用</a:t>
              </a:r>
              <a:endParaRPr lang="zh-CN"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13" name="圆角矩形 12"/>
          <p:cNvSpPr/>
          <p:nvPr/>
        </p:nvSpPr>
        <p:spPr>
          <a:xfrm>
            <a:off x="3635896" y="3075806"/>
            <a:ext cx="454559" cy="453877"/>
          </a:xfrm>
          <a:prstGeom prst="roundRect">
            <a:avLst/>
          </a:prstGeom>
          <a:solidFill>
            <a:schemeClr val="tx2">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063" tIns="54032" rIns="108063" bIns="54032" anchor="ctr"/>
          <a:lstStyle/>
          <a:p>
            <a:pPr algn="ctr">
              <a:defRPr/>
            </a:pPr>
            <a:r>
              <a:rPr lang="en-US" altLang="zh-CN" sz="3200" dirty="0" smtClean="0">
                <a:latin typeface="+mj-lt"/>
                <a:ea typeface="Arial Unicode MS" panose="020B0604020202020204" pitchFamily="34" charset="-122"/>
                <a:cs typeface="Arial Unicode MS" panose="020B0604020202020204" pitchFamily="34" charset="-122"/>
              </a:rPr>
              <a:t>4</a:t>
            </a:r>
            <a:endParaRPr lang="zh-CN" altLang="en-US" sz="3200" dirty="0">
              <a:latin typeface="+mj-lt"/>
              <a:ea typeface="Arial Unicode MS" panose="020B0604020202020204" pitchFamily="34" charset="-122"/>
              <a:cs typeface="Arial Unicode MS" panose="020B0604020202020204" pitchFamily="34" charset="-122"/>
            </a:endParaRPr>
          </a:p>
        </p:txBody>
      </p:sp>
      <p:grpSp>
        <p:nvGrpSpPr>
          <p:cNvPr id="14" name="组合 13"/>
          <p:cNvGrpSpPr/>
          <p:nvPr/>
        </p:nvGrpSpPr>
        <p:grpSpPr>
          <a:xfrm>
            <a:off x="4417101" y="3075807"/>
            <a:ext cx="3316169" cy="453876"/>
            <a:chOff x="6339097" y="3296031"/>
            <a:chExt cx="3744416" cy="511504"/>
          </a:xfrm>
          <a:solidFill>
            <a:schemeClr val="tx2">
              <a:lumMod val="60000"/>
              <a:lumOff val="40000"/>
            </a:schemeClr>
          </a:solidFill>
        </p:grpSpPr>
        <p:sp>
          <p:nvSpPr>
            <p:cNvPr id="15" name="圆角矩形 14"/>
            <p:cNvSpPr/>
            <p:nvPr/>
          </p:nvSpPr>
          <p:spPr>
            <a:xfrm>
              <a:off x="6339097" y="3296031"/>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200" dirty="0">
                <a:latin typeface="+mj-lt"/>
                <a:ea typeface="Arial Unicode MS" panose="020B0604020202020204" pitchFamily="34" charset="-122"/>
                <a:cs typeface="Arial Unicode MS" panose="020B0604020202020204" pitchFamily="34" charset="-122"/>
              </a:endParaRPr>
            </a:p>
          </p:txBody>
        </p:sp>
        <p:sp>
          <p:nvSpPr>
            <p:cNvPr id="16" name="矩形 15"/>
            <p:cNvSpPr/>
            <p:nvPr/>
          </p:nvSpPr>
          <p:spPr>
            <a:xfrm>
              <a:off x="6723349" y="3336319"/>
              <a:ext cx="2736304" cy="451096"/>
            </a:xfrm>
            <a:prstGeom prst="rect">
              <a:avLst/>
            </a:prstGeom>
            <a:grpFill/>
          </p:spPr>
          <p:txBody>
            <a:bodyPr wrap="square" lIns="121960" tIns="60980" rIns="121960" bIns="60980">
              <a:spAutoFit/>
            </a:bodyPr>
            <a:lstStyle/>
            <a:p>
              <a:pPr>
                <a:defRPr/>
              </a:pPr>
              <a:r>
                <a:rPr lang="zh-CN" altLang="en-US"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熔断器</a:t>
              </a:r>
              <a:r>
                <a:rPr lang="en-US" altLang="zh-CN"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Hystrix</a:t>
              </a:r>
              <a:endParaRPr lang="zh-CN"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17" name="圆角矩形 16"/>
          <p:cNvSpPr/>
          <p:nvPr/>
        </p:nvSpPr>
        <p:spPr>
          <a:xfrm>
            <a:off x="3635896" y="3795886"/>
            <a:ext cx="454559" cy="453877"/>
          </a:xfrm>
          <a:prstGeom prst="roundRect">
            <a:avLst/>
          </a:prstGeom>
          <a:solidFill>
            <a:schemeClr val="tx2">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063" tIns="54032" rIns="108063" bIns="54032" anchor="ctr"/>
          <a:lstStyle/>
          <a:p>
            <a:pPr algn="ctr">
              <a:defRPr/>
            </a:pPr>
            <a:r>
              <a:rPr lang="en-US" altLang="zh-CN" sz="3200" dirty="0" smtClean="0">
                <a:latin typeface="+mj-lt"/>
                <a:ea typeface="Arial Unicode MS" panose="020B0604020202020204" pitchFamily="34" charset="-122"/>
                <a:cs typeface="Arial Unicode MS" panose="020B0604020202020204" pitchFamily="34" charset="-122"/>
              </a:rPr>
              <a:t>5</a:t>
            </a:r>
            <a:endParaRPr lang="zh-CN" altLang="en-US" sz="3200" dirty="0">
              <a:latin typeface="+mj-lt"/>
              <a:ea typeface="Arial Unicode MS" panose="020B0604020202020204" pitchFamily="34" charset="-122"/>
              <a:cs typeface="Arial Unicode MS" panose="020B0604020202020204" pitchFamily="34" charset="-122"/>
            </a:endParaRPr>
          </a:p>
        </p:txBody>
      </p:sp>
      <p:grpSp>
        <p:nvGrpSpPr>
          <p:cNvPr id="18" name="组合 17"/>
          <p:cNvGrpSpPr/>
          <p:nvPr/>
        </p:nvGrpSpPr>
        <p:grpSpPr>
          <a:xfrm>
            <a:off x="4417101" y="3795883"/>
            <a:ext cx="3316169" cy="453876"/>
            <a:chOff x="6339097" y="4180903"/>
            <a:chExt cx="3744416" cy="511504"/>
          </a:xfrm>
          <a:solidFill>
            <a:schemeClr val="tx2">
              <a:lumMod val="60000"/>
              <a:lumOff val="40000"/>
            </a:schemeClr>
          </a:solidFill>
        </p:grpSpPr>
        <p:sp>
          <p:nvSpPr>
            <p:cNvPr id="19" name="圆角矩形 18"/>
            <p:cNvSpPr/>
            <p:nvPr/>
          </p:nvSpPr>
          <p:spPr>
            <a:xfrm>
              <a:off x="6339097" y="4180903"/>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200" dirty="0">
                <a:latin typeface="+mj-lt"/>
                <a:ea typeface="Arial Unicode MS" panose="020B0604020202020204" pitchFamily="34" charset="-122"/>
                <a:cs typeface="Arial Unicode MS" panose="020B0604020202020204" pitchFamily="34" charset="-122"/>
              </a:endParaRPr>
            </a:p>
          </p:txBody>
        </p:sp>
        <p:sp>
          <p:nvSpPr>
            <p:cNvPr id="20" name="矩形 19"/>
            <p:cNvSpPr/>
            <p:nvPr/>
          </p:nvSpPr>
          <p:spPr>
            <a:xfrm>
              <a:off x="6723349" y="4221882"/>
              <a:ext cx="2736304" cy="451096"/>
            </a:xfrm>
            <a:prstGeom prst="rect">
              <a:avLst/>
            </a:prstGeom>
            <a:grpFill/>
          </p:spPr>
          <p:txBody>
            <a:bodyPr wrap="square" lIns="121960" tIns="60980" rIns="121960" bIns="60980">
              <a:spAutoFit/>
            </a:bodyPr>
            <a:lstStyle/>
            <a:p>
              <a:pPr>
                <a:defRPr/>
              </a:pPr>
              <a:r>
                <a:rPr lang="zh-CN" altLang="en-US"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配置中心</a:t>
              </a:r>
              <a:endParaRPr lang="zh-CN"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1" name="圆角矩形 20"/>
          <p:cNvSpPr/>
          <p:nvPr/>
        </p:nvSpPr>
        <p:spPr>
          <a:xfrm>
            <a:off x="3635896" y="4515966"/>
            <a:ext cx="454559" cy="453877"/>
          </a:xfrm>
          <a:prstGeom prst="roundRect">
            <a:avLst/>
          </a:prstGeom>
          <a:solidFill>
            <a:schemeClr val="tx2">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063" tIns="54032" rIns="108063" bIns="54032" anchor="ctr"/>
          <a:lstStyle/>
          <a:p>
            <a:pPr algn="ctr">
              <a:defRPr/>
            </a:pPr>
            <a:r>
              <a:rPr lang="en-US" altLang="zh-CN" sz="3200" dirty="0" smtClean="0">
                <a:latin typeface="+mj-lt"/>
                <a:ea typeface="Arial Unicode MS" panose="020B0604020202020204" pitchFamily="34" charset="-122"/>
                <a:cs typeface="Arial Unicode MS" panose="020B0604020202020204" pitchFamily="34" charset="-122"/>
              </a:rPr>
              <a:t>6</a:t>
            </a:r>
            <a:endParaRPr lang="zh-CN" altLang="en-US" sz="3200" dirty="0">
              <a:latin typeface="+mj-lt"/>
              <a:ea typeface="Arial Unicode MS" panose="020B0604020202020204" pitchFamily="34" charset="-122"/>
              <a:cs typeface="Arial Unicode MS" panose="020B0604020202020204" pitchFamily="34" charset="-122"/>
            </a:endParaRPr>
          </a:p>
        </p:txBody>
      </p:sp>
      <p:grpSp>
        <p:nvGrpSpPr>
          <p:cNvPr id="22" name="组合 21"/>
          <p:cNvGrpSpPr/>
          <p:nvPr/>
        </p:nvGrpSpPr>
        <p:grpSpPr>
          <a:xfrm>
            <a:off x="4416987" y="4515966"/>
            <a:ext cx="3316169" cy="453877"/>
            <a:chOff x="6339097" y="5057483"/>
            <a:chExt cx="3744416" cy="511504"/>
          </a:xfrm>
          <a:solidFill>
            <a:schemeClr val="tx2">
              <a:lumMod val="60000"/>
              <a:lumOff val="40000"/>
            </a:schemeClr>
          </a:solidFill>
        </p:grpSpPr>
        <p:sp>
          <p:nvSpPr>
            <p:cNvPr id="23" name="圆角矩形 22"/>
            <p:cNvSpPr/>
            <p:nvPr/>
          </p:nvSpPr>
          <p:spPr>
            <a:xfrm>
              <a:off x="6339097" y="5057483"/>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200" dirty="0">
                <a:latin typeface="+mj-lt"/>
                <a:ea typeface="Arial Unicode MS" panose="020B0604020202020204" pitchFamily="34" charset="-122"/>
                <a:cs typeface="Arial Unicode MS" panose="020B0604020202020204" pitchFamily="34" charset="-122"/>
              </a:endParaRPr>
            </a:p>
          </p:txBody>
        </p:sp>
        <p:sp>
          <p:nvSpPr>
            <p:cNvPr id="24" name="矩形 23"/>
            <p:cNvSpPr/>
            <p:nvPr/>
          </p:nvSpPr>
          <p:spPr>
            <a:xfrm>
              <a:off x="6723480" y="5085978"/>
              <a:ext cx="2736174" cy="451095"/>
            </a:xfrm>
            <a:prstGeom prst="rect">
              <a:avLst/>
            </a:prstGeom>
            <a:grpFill/>
          </p:spPr>
          <p:txBody>
            <a:bodyPr wrap="square" lIns="121960" tIns="60980" rIns="121960" bIns="60980">
              <a:spAutoFit/>
            </a:bodyPr>
            <a:lstStyle/>
            <a:p>
              <a:pPr>
                <a:defRPr/>
              </a:pPr>
              <a:r>
                <a:rPr lang="zh-CN" altLang="en-US"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服务网关</a:t>
              </a:r>
              <a:r>
                <a:rPr lang="en-US" altLang="zh-CN"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zuul</a:t>
              </a:r>
              <a:endParaRPr lang="zh-CN"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5" name="下箭头 24"/>
          <p:cNvSpPr/>
          <p:nvPr/>
        </p:nvSpPr>
        <p:spPr>
          <a:xfrm rot="16200000">
            <a:off x="2601678" y="840407"/>
            <a:ext cx="511163" cy="602077"/>
          </a:xfrm>
          <a:prstGeom prst="downArrow">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1020" tIns="40511" rIns="81020" bIns="40511" rtlCol="0" anchor="ctr"/>
          <a:lstStyle/>
          <a:p>
            <a:pPr algn="ctr"/>
            <a:endParaRPr lang="zh-CN" altLang="en-US"/>
          </a:p>
        </p:txBody>
      </p:sp>
      <p:sp>
        <p:nvSpPr>
          <p:cNvPr id="27" name="圆角矩形 26"/>
          <p:cNvSpPr/>
          <p:nvPr/>
        </p:nvSpPr>
        <p:spPr>
          <a:xfrm>
            <a:off x="3635896" y="915566"/>
            <a:ext cx="454559" cy="453877"/>
          </a:xfrm>
          <a:prstGeom prst="roundRect">
            <a:avLst/>
          </a:prstGeom>
          <a:solidFill>
            <a:schemeClr val="tx2">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063" tIns="54032" rIns="108063" bIns="54032" anchor="ctr"/>
          <a:lstStyle/>
          <a:p>
            <a:pPr algn="ctr">
              <a:defRPr/>
            </a:pPr>
            <a:r>
              <a:rPr lang="en-US" altLang="zh-CN" sz="3200" dirty="0" smtClean="0">
                <a:latin typeface="+mj-lt"/>
                <a:ea typeface="Arial Unicode MS" panose="020B0604020202020204" pitchFamily="34" charset="-122"/>
                <a:cs typeface="Arial Unicode MS" panose="020B0604020202020204" pitchFamily="34" charset="-122"/>
              </a:rPr>
              <a:t>1</a:t>
            </a:r>
            <a:endParaRPr lang="zh-CN" altLang="en-US" sz="3200" dirty="0">
              <a:latin typeface="+mj-lt"/>
              <a:ea typeface="Arial Unicode MS" panose="020B0604020202020204" pitchFamily="34" charset="-122"/>
              <a:cs typeface="Arial Unicode MS" panose="020B0604020202020204" pitchFamily="34" charset="-122"/>
            </a:endParaRPr>
          </a:p>
        </p:txBody>
      </p:sp>
      <p:grpSp>
        <p:nvGrpSpPr>
          <p:cNvPr id="28" name="组合 27"/>
          <p:cNvGrpSpPr/>
          <p:nvPr/>
        </p:nvGrpSpPr>
        <p:grpSpPr>
          <a:xfrm>
            <a:off x="4416987" y="915566"/>
            <a:ext cx="3316169" cy="453877"/>
            <a:chOff x="6339097" y="5057483"/>
            <a:chExt cx="3744416" cy="511504"/>
          </a:xfrm>
          <a:solidFill>
            <a:schemeClr val="tx2">
              <a:lumMod val="60000"/>
              <a:lumOff val="40000"/>
            </a:schemeClr>
          </a:solidFill>
        </p:grpSpPr>
        <p:sp>
          <p:nvSpPr>
            <p:cNvPr id="29" name="圆角矩形 28"/>
            <p:cNvSpPr/>
            <p:nvPr/>
          </p:nvSpPr>
          <p:spPr>
            <a:xfrm>
              <a:off x="6339097" y="5057483"/>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200" dirty="0">
                <a:latin typeface="+mj-lt"/>
                <a:ea typeface="Arial Unicode MS" panose="020B0604020202020204" pitchFamily="34" charset="-122"/>
                <a:cs typeface="Arial Unicode MS" panose="020B0604020202020204" pitchFamily="34" charset="-122"/>
              </a:endParaRPr>
            </a:p>
          </p:txBody>
        </p:sp>
        <p:sp>
          <p:nvSpPr>
            <p:cNvPr id="30" name="矩形 29"/>
            <p:cNvSpPr/>
            <p:nvPr/>
          </p:nvSpPr>
          <p:spPr>
            <a:xfrm>
              <a:off x="6723480" y="5085978"/>
              <a:ext cx="2736174" cy="451095"/>
            </a:xfrm>
            <a:prstGeom prst="rect">
              <a:avLst/>
            </a:prstGeom>
            <a:grpFill/>
          </p:spPr>
          <p:txBody>
            <a:bodyPr wrap="square" lIns="121960" tIns="60980" rIns="121960" bIns="60980">
              <a:spAutoFit/>
            </a:bodyPr>
            <a:lstStyle/>
            <a:p>
              <a:pPr>
                <a:defRPr/>
              </a:pPr>
              <a:r>
                <a:rPr lang="en-US" altLang="zh-CN"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Spring Cloud</a:t>
              </a:r>
              <a:r>
                <a:rPr lang="zh-CN" altLang="en-US"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简介</a:t>
              </a:r>
              <a:endParaRPr lang="zh-CN"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xmlns="" val="2467673866"/>
      </p:ext>
    </p:extLst>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ppt_x"/>
                                          </p:val>
                                        </p:tav>
                                        <p:tav tm="100000">
                                          <p:val>
                                            <p:strVal val="#ppt_x"/>
                                          </p:val>
                                        </p:tav>
                                      </p:tavLst>
                                    </p:anim>
                                    <p:anim calcmode="lin" valueType="num">
                                      <p:cBhvr additive="base">
                                        <p:cTn id="12" dur="500" fill="hold"/>
                                        <p:tgtEl>
                                          <p:spTgt spid="2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500" fill="hold"/>
                                        <p:tgtEl>
                                          <p:spTgt spid="28"/>
                                        </p:tgtEl>
                                        <p:attrNameLst>
                                          <p:attrName>ppt_x</p:attrName>
                                        </p:attrNameLst>
                                      </p:cBhvr>
                                      <p:tavLst>
                                        <p:tav tm="0">
                                          <p:val>
                                            <p:strVal val="#ppt_x"/>
                                          </p:val>
                                        </p:tav>
                                        <p:tav tm="100000">
                                          <p:val>
                                            <p:strVal val="#ppt_x"/>
                                          </p:val>
                                        </p:tav>
                                      </p:tavLst>
                                    </p:anim>
                                    <p:anim calcmode="lin" valueType="num">
                                      <p:cBhvr additive="base">
                                        <p:cTn id="16" dur="500" fill="hold"/>
                                        <p:tgtEl>
                                          <p:spTgt spid="28"/>
                                        </p:tgtEl>
                                        <p:attrNameLst>
                                          <p:attrName>ppt_y</p:attrName>
                                        </p:attrNameLst>
                                      </p:cBhvr>
                                      <p:tavLst>
                                        <p:tav tm="0">
                                          <p:val>
                                            <p:strVal val="1+#ppt_h/2"/>
                                          </p:val>
                                        </p:tav>
                                        <p:tav tm="100000">
                                          <p:val>
                                            <p:strVal val="#ppt_y"/>
                                          </p:val>
                                        </p:tav>
                                      </p:tavLst>
                                    </p:anim>
                                  </p:childTnLst>
                                </p:cTn>
                              </p:par>
                            </p:childTnLst>
                          </p:cTn>
                        </p:par>
                        <p:par>
                          <p:cTn id="17" fill="hold">
                            <p:stCondLst>
                              <p:cond delay="1000"/>
                            </p:stCondLst>
                            <p:childTnLst>
                              <p:par>
                                <p:cTn id="18" presetID="2" presetClass="entr" presetSubtype="4"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ppt_x"/>
                                          </p:val>
                                        </p:tav>
                                        <p:tav tm="100000">
                                          <p:val>
                                            <p:strVal val="#ppt_x"/>
                                          </p:val>
                                        </p:tav>
                                      </p:tavLst>
                                    </p:anim>
                                    <p:anim calcmode="lin" valueType="num">
                                      <p:cBhvr additive="base">
                                        <p:cTn id="21" dur="500" fill="hold"/>
                                        <p:tgtEl>
                                          <p:spTgt spid="5"/>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ppt_x"/>
                                          </p:val>
                                        </p:tav>
                                        <p:tav tm="100000">
                                          <p:val>
                                            <p:strVal val="#ppt_x"/>
                                          </p:val>
                                        </p:tav>
                                      </p:tavLst>
                                    </p:anim>
                                    <p:anim calcmode="lin" valueType="num">
                                      <p:cBhvr additive="base">
                                        <p:cTn id="25" dur="500" fill="hold"/>
                                        <p:tgtEl>
                                          <p:spTgt spid="6"/>
                                        </p:tgtEl>
                                        <p:attrNameLst>
                                          <p:attrName>ppt_y</p:attrName>
                                        </p:attrNameLst>
                                      </p:cBhvr>
                                      <p:tavLst>
                                        <p:tav tm="0">
                                          <p:val>
                                            <p:strVal val="1+#ppt_h/2"/>
                                          </p:val>
                                        </p:tav>
                                        <p:tav tm="100000">
                                          <p:val>
                                            <p:strVal val="#ppt_y"/>
                                          </p:val>
                                        </p:tav>
                                      </p:tavLst>
                                    </p:anim>
                                  </p:childTnLst>
                                </p:cTn>
                              </p:par>
                            </p:childTnLst>
                          </p:cTn>
                        </p:par>
                        <p:par>
                          <p:cTn id="26" fill="hold">
                            <p:stCondLst>
                              <p:cond delay="1500"/>
                            </p:stCondLst>
                            <p:childTnLst>
                              <p:par>
                                <p:cTn id="27" presetID="2" presetClass="entr" presetSubtype="4"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additive="base">
                                        <p:cTn id="33" dur="500" fill="hold"/>
                                        <p:tgtEl>
                                          <p:spTgt spid="10"/>
                                        </p:tgtEl>
                                        <p:attrNameLst>
                                          <p:attrName>ppt_x</p:attrName>
                                        </p:attrNameLst>
                                      </p:cBhvr>
                                      <p:tavLst>
                                        <p:tav tm="0">
                                          <p:val>
                                            <p:strVal val="#ppt_x"/>
                                          </p:val>
                                        </p:tav>
                                        <p:tav tm="100000">
                                          <p:val>
                                            <p:strVal val="#ppt_x"/>
                                          </p:val>
                                        </p:tav>
                                      </p:tavLst>
                                    </p:anim>
                                    <p:anim calcmode="lin" valueType="num">
                                      <p:cBhvr additive="base">
                                        <p:cTn id="34" dur="500" fill="hold"/>
                                        <p:tgtEl>
                                          <p:spTgt spid="10"/>
                                        </p:tgtEl>
                                        <p:attrNameLst>
                                          <p:attrName>ppt_y</p:attrName>
                                        </p:attrNameLst>
                                      </p:cBhvr>
                                      <p:tavLst>
                                        <p:tav tm="0">
                                          <p:val>
                                            <p:strVal val="1+#ppt_h/2"/>
                                          </p:val>
                                        </p:tav>
                                        <p:tav tm="100000">
                                          <p:val>
                                            <p:strVal val="#ppt_y"/>
                                          </p:val>
                                        </p:tav>
                                      </p:tavLst>
                                    </p:anim>
                                  </p:childTnLst>
                                </p:cTn>
                              </p:par>
                            </p:childTnLst>
                          </p:cTn>
                        </p:par>
                        <p:par>
                          <p:cTn id="35" fill="hold">
                            <p:stCondLst>
                              <p:cond delay="2000"/>
                            </p:stCondLst>
                            <p:childTnLst>
                              <p:par>
                                <p:cTn id="36" presetID="2" presetClass="entr" presetSubtype="4" fill="hold" grpId="0" nodeType="afterEffect">
                                  <p:stCondLst>
                                    <p:cond delay="0"/>
                                  </p:stCondLst>
                                  <p:childTnLst>
                                    <p:set>
                                      <p:cBhvr>
                                        <p:cTn id="37" dur="1" fill="hold">
                                          <p:stCondLst>
                                            <p:cond delay="0"/>
                                          </p:stCondLst>
                                        </p:cTn>
                                        <p:tgtEl>
                                          <p:spTgt spid="13"/>
                                        </p:tgtEl>
                                        <p:attrNameLst>
                                          <p:attrName>style.visibility</p:attrName>
                                        </p:attrNameLst>
                                      </p:cBhvr>
                                      <p:to>
                                        <p:strVal val="visible"/>
                                      </p:to>
                                    </p:set>
                                    <p:anim calcmode="lin" valueType="num">
                                      <p:cBhvr additive="base">
                                        <p:cTn id="38" dur="500" fill="hold"/>
                                        <p:tgtEl>
                                          <p:spTgt spid="13"/>
                                        </p:tgtEl>
                                        <p:attrNameLst>
                                          <p:attrName>ppt_x</p:attrName>
                                        </p:attrNameLst>
                                      </p:cBhvr>
                                      <p:tavLst>
                                        <p:tav tm="0">
                                          <p:val>
                                            <p:strVal val="#ppt_x"/>
                                          </p:val>
                                        </p:tav>
                                        <p:tav tm="100000">
                                          <p:val>
                                            <p:strVal val="#ppt_x"/>
                                          </p:val>
                                        </p:tav>
                                      </p:tavLst>
                                    </p:anim>
                                    <p:anim calcmode="lin" valueType="num">
                                      <p:cBhvr additive="base">
                                        <p:cTn id="39" dur="500" fill="hold"/>
                                        <p:tgtEl>
                                          <p:spTgt spid="13"/>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14"/>
                                        </p:tgtEl>
                                        <p:attrNameLst>
                                          <p:attrName>style.visibility</p:attrName>
                                        </p:attrNameLst>
                                      </p:cBhvr>
                                      <p:to>
                                        <p:strVal val="visible"/>
                                      </p:to>
                                    </p:set>
                                    <p:anim calcmode="lin" valueType="num">
                                      <p:cBhvr additive="base">
                                        <p:cTn id="42" dur="500" fill="hold"/>
                                        <p:tgtEl>
                                          <p:spTgt spid="14"/>
                                        </p:tgtEl>
                                        <p:attrNameLst>
                                          <p:attrName>ppt_x</p:attrName>
                                        </p:attrNameLst>
                                      </p:cBhvr>
                                      <p:tavLst>
                                        <p:tav tm="0">
                                          <p:val>
                                            <p:strVal val="#ppt_x"/>
                                          </p:val>
                                        </p:tav>
                                        <p:tav tm="100000">
                                          <p:val>
                                            <p:strVal val="#ppt_x"/>
                                          </p:val>
                                        </p:tav>
                                      </p:tavLst>
                                    </p:anim>
                                    <p:anim calcmode="lin" valueType="num">
                                      <p:cBhvr additive="base">
                                        <p:cTn id="43" dur="500" fill="hold"/>
                                        <p:tgtEl>
                                          <p:spTgt spid="14"/>
                                        </p:tgtEl>
                                        <p:attrNameLst>
                                          <p:attrName>ppt_y</p:attrName>
                                        </p:attrNameLst>
                                      </p:cBhvr>
                                      <p:tavLst>
                                        <p:tav tm="0">
                                          <p:val>
                                            <p:strVal val="1+#ppt_h/2"/>
                                          </p:val>
                                        </p:tav>
                                        <p:tav tm="100000">
                                          <p:val>
                                            <p:strVal val="#ppt_y"/>
                                          </p:val>
                                        </p:tav>
                                      </p:tavLst>
                                    </p:anim>
                                  </p:childTnLst>
                                </p:cTn>
                              </p:par>
                            </p:childTnLst>
                          </p:cTn>
                        </p:par>
                        <p:par>
                          <p:cTn id="44" fill="hold">
                            <p:stCondLst>
                              <p:cond delay="2500"/>
                            </p:stCondLst>
                            <p:childTnLst>
                              <p:par>
                                <p:cTn id="45" presetID="2" presetClass="entr" presetSubtype="4" fill="hold" grpId="0" nodeType="afterEffect">
                                  <p:stCondLst>
                                    <p:cond delay="0"/>
                                  </p:stCondLst>
                                  <p:childTnLst>
                                    <p:set>
                                      <p:cBhvr>
                                        <p:cTn id="46" dur="1" fill="hold">
                                          <p:stCondLst>
                                            <p:cond delay="0"/>
                                          </p:stCondLst>
                                        </p:cTn>
                                        <p:tgtEl>
                                          <p:spTgt spid="17"/>
                                        </p:tgtEl>
                                        <p:attrNameLst>
                                          <p:attrName>style.visibility</p:attrName>
                                        </p:attrNameLst>
                                      </p:cBhvr>
                                      <p:to>
                                        <p:strVal val="visible"/>
                                      </p:to>
                                    </p:set>
                                    <p:anim calcmode="lin" valueType="num">
                                      <p:cBhvr additive="base">
                                        <p:cTn id="47" dur="500" fill="hold"/>
                                        <p:tgtEl>
                                          <p:spTgt spid="17"/>
                                        </p:tgtEl>
                                        <p:attrNameLst>
                                          <p:attrName>ppt_x</p:attrName>
                                        </p:attrNameLst>
                                      </p:cBhvr>
                                      <p:tavLst>
                                        <p:tav tm="0">
                                          <p:val>
                                            <p:strVal val="#ppt_x"/>
                                          </p:val>
                                        </p:tav>
                                        <p:tav tm="100000">
                                          <p:val>
                                            <p:strVal val="#ppt_x"/>
                                          </p:val>
                                        </p:tav>
                                      </p:tavLst>
                                    </p:anim>
                                    <p:anim calcmode="lin" valueType="num">
                                      <p:cBhvr additive="base">
                                        <p:cTn id="48" dur="500" fill="hold"/>
                                        <p:tgtEl>
                                          <p:spTgt spid="17"/>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500" fill="hold"/>
                                        <p:tgtEl>
                                          <p:spTgt spid="18"/>
                                        </p:tgtEl>
                                        <p:attrNameLst>
                                          <p:attrName>ppt_x</p:attrName>
                                        </p:attrNameLst>
                                      </p:cBhvr>
                                      <p:tavLst>
                                        <p:tav tm="0">
                                          <p:val>
                                            <p:strVal val="#ppt_x"/>
                                          </p:val>
                                        </p:tav>
                                        <p:tav tm="100000">
                                          <p:val>
                                            <p:strVal val="#ppt_x"/>
                                          </p:val>
                                        </p:tav>
                                      </p:tavLst>
                                    </p:anim>
                                    <p:anim calcmode="lin" valueType="num">
                                      <p:cBhvr additive="base">
                                        <p:cTn id="52" dur="500" fill="hold"/>
                                        <p:tgtEl>
                                          <p:spTgt spid="18"/>
                                        </p:tgtEl>
                                        <p:attrNameLst>
                                          <p:attrName>ppt_y</p:attrName>
                                        </p:attrNameLst>
                                      </p:cBhvr>
                                      <p:tavLst>
                                        <p:tav tm="0">
                                          <p:val>
                                            <p:strVal val="1+#ppt_h/2"/>
                                          </p:val>
                                        </p:tav>
                                        <p:tav tm="100000">
                                          <p:val>
                                            <p:strVal val="#ppt_y"/>
                                          </p:val>
                                        </p:tav>
                                      </p:tavLst>
                                    </p:anim>
                                  </p:childTnLst>
                                </p:cTn>
                              </p:par>
                            </p:childTnLst>
                          </p:cTn>
                        </p:par>
                        <p:par>
                          <p:cTn id="53" fill="hold">
                            <p:stCondLst>
                              <p:cond delay="3000"/>
                            </p:stCondLst>
                            <p:childTnLst>
                              <p:par>
                                <p:cTn id="54" presetID="2" presetClass="entr" presetSubtype="4" fill="hold" grpId="0" nodeType="afterEffect">
                                  <p:stCondLst>
                                    <p:cond delay="0"/>
                                  </p:stCondLst>
                                  <p:childTnLst>
                                    <p:set>
                                      <p:cBhvr>
                                        <p:cTn id="55" dur="1" fill="hold">
                                          <p:stCondLst>
                                            <p:cond delay="0"/>
                                          </p:stCondLst>
                                        </p:cTn>
                                        <p:tgtEl>
                                          <p:spTgt spid="21"/>
                                        </p:tgtEl>
                                        <p:attrNameLst>
                                          <p:attrName>style.visibility</p:attrName>
                                        </p:attrNameLst>
                                      </p:cBhvr>
                                      <p:to>
                                        <p:strVal val="visible"/>
                                      </p:to>
                                    </p:set>
                                    <p:anim calcmode="lin" valueType="num">
                                      <p:cBhvr additive="base">
                                        <p:cTn id="56" dur="500" fill="hold"/>
                                        <p:tgtEl>
                                          <p:spTgt spid="21"/>
                                        </p:tgtEl>
                                        <p:attrNameLst>
                                          <p:attrName>ppt_x</p:attrName>
                                        </p:attrNameLst>
                                      </p:cBhvr>
                                      <p:tavLst>
                                        <p:tav tm="0">
                                          <p:val>
                                            <p:strVal val="#ppt_x"/>
                                          </p:val>
                                        </p:tav>
                                        <p:tav tm="100000">
                                          <p:val>
                                            <p:strVal val="#ppt_x"/>
                                          </p:val>
                                        </p:tav>
                                      </p:tavLst>
                                    </p:anim>
                                    <p:anim calcmode="lin" valueType="num">
                                      <p:cBhvr additive="base">
                                        <p:cTn id="57" dur="500" fill="hold"/>
                                        <p:tgtEl>
                                          <p:spTgt spid="21"/>
                                        </p:tgtEl>
                                        <p:attrNameLst>
                                          <p:attrName>ppt_y</p:attrName>
                                        </p:attrNameLst>
                                      </p:cBhvr>
                                      <p:tavLst>
                                        <p:tav tm="0">
                                          <p:val>
                                            <p:strVal val="1+#ppt_h/2"/>
                                          </p:val>
                                        </p:tav>
                                        <p:tav tm="100000">
                                          <p:val>
                                            <p:strVal val="#ppt_y"/>
                                          </p:val>
                                        </p:tav>
                                      </p:tavLst>
                                    </p:anim>
                                  </p:childTnLst>
                                </p:cTn>
                              </p:par>
                              <p:par>
                                <p:cTn id="58" presetID="2" presetClass="entr" presetSubtype="4" fill="hold" nodeType="withEffect">
                                  <p:stCondLst>
                                    <p:cond delay="0"/>
                                  </p:stCondLst>
                                  <p:childTnLst>
                                    <p:set>
                                      <p:cBhvr>
                                        <p:cTn id="59" dur="1" fill="hold">
                                          <p:stCondLst>
                                            <p:cond delay="0"/>
                                          </p:stCondLst>
                                        </p:cTn>
                                        <p:tgtEl>
                                          <p:spTgt spid="22"/>
                                        </p:tgtEl>
                                        <p:attrNameLst>
                                          <p:attrName>style.visibility</p:attrName>
                                        </p:attrNameLst>
                                      </p:cBhvr>
                                      <p:to>
                                        <p:strVal val="visible"/>
                                      </p:to>
                                    </p:set>
                                    <p:anim calcmode="lin" valueType="num">
                                      <p:cBhvr additive="base">
                                        <p:cTn id="60" dur="500" fill="hold"/>
                                        <p:tgtEl>
                                          <p:spTgt spid="22"/>
                                        </p:tgtEl>
                                        <p:attrNameLst>
                                          <p:attrName>ppt_x</p:attrName>
                                        </p:attrNameLst>
                                      </p:cBhvr>
                                      <p:tavLst>
                                        <p:tav tm="0">
                                          <p:val>
                                            <p:strVal val="#ppt_x"/>
                                          </p:val>
                                        </p:tav>
                                        <p:tav tm="100000">
                                          <p:val>
                                            <p:strVal val="#ppt_x"/>
                                          </p:val>
                                        </p:tav>
                                      </p:tavLst>
                                    </p:anim>
                                    <p:anim calcmode="lin" valueType="num">
                                      <p:cBhvr additive="base">
                                        <p:cTn id="61" dur="500" fill="hold"/>
                                        <p:tgtEl>
                                          <p:spTgt spid="22"/>
                                        </p:tgtEl>
                                        <p:attrNameLst>
                                          <p:attrName>ppt_y</p:attrName>
                                        </p:attrNameLst>
                                      </p:cBhvr>
                                      <p:tavLst>
                                        <p:tav tm="0">
                                          <p:val>
                                            <p:strVal val="1+#ppt_h/2"/>
                                          </p:val>
                                        </p:tav>
                                        <p:tav tm="100000">
                                          <p:val>
                                            <p:strVal val="#ppt_y"/>
                                          </p:val>
                                        </p:tav>
                                      </p:tavLst>
                                    </p:anim>
                                  </p:childTnLst>
                                </p:cTn>
                              </p:par>
                            </p:childTnLst>
                          </p:cTn>
                        </p:par>
                        <p:par>
                          <p:cTn id="62" fill="hold">
                            <p:stCondLst>
                              <p:cond delay="3500"/>
                            </p:stCondLst>
                            <p:childTnLst>
                              <p:par>
                                <p:cTn id="63" presetID="5" presetClass="entr" presetSubtype="10" fill="hold" grpId="0" nodeType="afterEffect">
                                  <p:stCondLst>
                                    <p:cond delay="0"/>
                                  </p:stCondLst>
                                  <p:childTnLst>
                                    <p:set>
                                      <p:cBhvr>
                                        <p:cTn id="64" dur="1" fill="hold">
                                          <p:stCondLst>
                                            <p:cond delay="0"/>
                                          </p:stCondLst>
                                        </p:cTn>
                                        <p:tgtEl>
                                          <p:spTgt spid="25"/>
                                        </p:tgtEl>
                                        <p:attrNameLst>
                                          <p:attrName>style.visibility</p:attrName>
                                        </p:attrNameLst>
                                      </p:cBhvr>
                                      <p:to>
                                        <p:strVal val="visible"/>
                                      </p:to>
                                    </p:set>
                                    <p:animEffect transition="in" filter="checkerboard(across)">
                                      <p:cBhvr>
                                        <p:cTn id="6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3" grpId="0" animBg="1"/>
      <p:bldP spid="17" grpId="0" animBg="1"/>
      <p:bldP spid="21" grpId="0" animBg="1"/>
      <p:bldP spid="25" grpId="0" animBg="1"/>
      <p:bldP spid="2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p:cNvSpPr txBox="1">
            <a:spLocks noChangeArrowheads="1"/>
          </p:cNvSpPr>
          <p:nvPr/>
        </p:nvSpPr>
        <p:spPr bwMode="auto">
          <a:xfrm>
            <a:off x="395536" y="267494"/>
            <a:ext cx="2808312" cy="369308"/>
          </a:xfrm>
          <a:prstGeom prst="rect">
            <a:avLst/>
          </a:prstGeom>
          <a:solidFill>
            <a:schemeClr val="tx2">
              <a:lumMod val="60000"/>
              <a:lumOff val="40000"/>
            </a:schemeClr>
          </a:solidFill>
          <a:ln w="9525">
            <a:noFill/>
            <a:miter lim="800000"/>
            <a:headEnd/>
            <a:tailEnd/>
          </a:ln>
        </p:spPr>
        <p:txBody>
          <a:bodyPr wrap="square" lIns="121898" tIns="60948" rIns="121898" bIns="60948">
            <a:spAutoFit/>
          </a:bodyPr>
          <a:lstStyle/>
          <a:p>
            <a:r>
              <a:rPr lang="zh-CN" altLang="en-US" sz="1600" b="1" dirty="0" smtClean="0">
                <a:solidFill>
                  <a:schemeClr val="bg1"/>
                </a:solidFill>
                <a:latin typeface="微软雅黑" pitchFamily="34" charset="-122"/>
                <a:ea typeface="微软雅黑" pitchFamily="34" charset="-122"/>
              </a:rPr>
              <a:t>为什么需要</a:t>
            </a:r>
            <a:r>
              <a:rPr lang="en-US" altLang="zh-CN" sz="1600" b="1" dirty="0" smtClean="0">
                <a:solidFill>
                  <a:schemeClr val="bg1"/>
                </a:solidFill>
                <a:latin typeface="微软雅黑" pitchFamily="34" charset="-122"/>
                <a:ea typeface="微软雅黑" pitchFamily="34" charset="-122"/>
              </a:rPr>
              <a:t>API Gateway</a:t>
            </a:r>
            <a:r>
              <a:rPr lang="zh-CN" altLang="en-US" sz="1600" b="1" dirty="0" smtClean="0">
                <a:solidFill>
                  <a:schemeClr val="bg1"/>
                </a:solidFill>
                <a:latin typeface="微软雅黑" pitchFamily="34" charset="-122"/>
                <a:ea typeface="微软雅黑" pitchFamily="34" charset="-122"/>
              </a:rPr>
              <a:t>：</a:t>
            </a:r>
            <a:endParaRPr lang="zh-CN" altLang="en-US" sz="1600" b="1" dirty="0">
              <a:solidFill>
                <a:schemeClr val="bg1"/>
              </a:solidFill>
              <a:latin typeface="微软雅黑" pitchFamily="34" charset="-122"/>
              <a:ea typeface="微软雅黑" pitchFamily="34" charset="-122"/>
            </a:endParaRPr>
          </a:p>
        </p:txBody>
      </p:sp>
      <p:sp>
        <p:nvSpPr>
          <p:cNvPr id="9" name="TextBox 8"/>
          <p:cNvSpPr txBox="1"/>
          <p:nvPr/>
        </p:nvSpPr>
        <p:spPr>
          <a:xfrm>
            <a:off x="395536" y="699976"/>
            <a:ext cx="2383007" cy="4443524"/>
          </a:xfrm>
          <a:prstGeom prst="rect">
            <a:avLst/>
          </a:prstGeom>
          <a:noFill/>
        </p:spPr>
        <p:txBody>
          <a:bodyPr wrap="square" rtlCol="0">
            <a:spAutoFit/>
          </a:bodyPr>
          <a:lstStyle/>
          <a:p>
            <a:pPr>
              <a:lnSpc>
                <a:spcPct val="130000"/>
              </a:lnSpc>
            </a:pPr>
            <a:r>
              <a:rPr lang="en-US" altLang="zh-CN" sz="750" dirty="0" smtClean="0">
                <a:solidFill>
                  <a:schemeClr val="tx1">
                    <a:lumMod val="75000"/>
                    <a:lumOff val="25000"/>
                  </a:schemeClr>
                </a:solidFill>
                <a:latin typeface="微软雅黑" pitchFamily="34" charset="-122"/>
                <a:ea typeface="微软雅黑" pitchFamily="34" charset="-122"/>
              </a:rPr>
              <a:t>1</a:t>
            </a:r>
            <a:r>
              <a:rPr lang="zh-CN" altLang="en-US" sz="750" dirty="0" smtClean="0">
                <a:solidFill>
                  <a:schemeClr val="tx1">
                    <a:lumMod val="75000"/>
                    <a:lumOff val="25000"/>
                  </a:schemeClr>
                </a:solidFill>
                <a:latin typeface="微软雅黑" pitchFamily="34" charset="-122"/>
                <a:ea typeface="微软雅黑" pitchFamily="34" charset="-122"/>
              </a:rPr>
              <a:t>、简化客户端调用复杂度</a:t>
            </a:r>
          </a:p>
          <a:p>
            <a:pPr>
              <a:lnSpc>
                <a:spcPct val="130000"/>
              </a:lnSpc>
            </a:pPr>
            <a:r>
              <a:rPr lang="zh-CN" altLang="en-US" sz="750" dirty="0" smtClean="0">
                <a:solidFill>
                  <a:schemeClr val="tx1">
                    <a:lumMod val="75000"/>
                    <a:lumOff val="25000"/>
                  </a:schemeClr>
                </a:solidFill>
                <a:latin typeface="微软雅黑" pitchFamily="34" charset="-122"/>
                <a:ea typeface="微软雅黑" pitchFamily="34" charset="-122"/>
              </a:rPr>
              <a:t>在微服务架构模式下后端服务的实例数一般是动态的，对于客户端而言很难发现动态改变的服务实例的访问地址信息。因此在基于微服务的项目中为了简化前端的调用逻辑，通常会引入</a:t>
            </a:r>
            <a:r>
              <a:rPr lang="en-US" altLang="zh-CN" sz="750" dirty="0" smtClean="0">
                <a:solidFill>
                  <a:schemeClr val="tx1">
                    <a:lumMod val="75000"/>
                    <a:lumOff val="25000"/>
                  </a:schemeClr>
                </a:solidFill>
                <a:latin typeface="微软雅黑" pitchFamily="34" charset="-122"/>
                <a:ea typeface="微软雅黑" pitchFamily="34" charset="-122"/>
              </a:rPr>
              <a:t>API Gateway</a:t>
            </a:r>
            <a:r>
              <a:rPr lang="zh-CN" altLang="en-US" sz="750" dirty="0" smtClean="0">
                <a:solidFill>
                  <a:schemeClr val="tx1">
                    <a:lumMod val="75000"/>
                    <a:lumOff val="25000"/>
                  </a:schemeClr>
                </a:solidFill>
                <a:latin typeface="微软雅黑" pitchFamily="34" charset="-122"/>
                <a:ea typeface="微软雅黑" pitchFamily="34" charset="-122"/>
              </a:rPr>
              <a:t>作为轻量级网关，同时</a:t>
            </a:r>
            <a:r>
              <a:rPr lang="en-US" altLang="zh-CN" sz="750" dirty="0" smtClean="0">
                <a:solidFill>
                  <a:schemeClr val="tx1">
                    <a:lumMod val="75000"/>
                    <a:lumOff val="25000"/>
                  </a:schemeClr>
                </a:solidFill>
                <a:latin typeface="微软雅黑" pitchFamily="34" charset="-122"/>
                <a:ea typeface="微软雅黑" pitchFamily="34" charset="-122"/>
              </a:rPr>
              <a:t>API Gateway</a:t>
            </a:r>
            <a:r>
              <a:rPr lang="zh-CN" altLang="en-US" sz="750" dirty="0" smtClean="0">
                <a:solidFill>
                  <a:schemeClr val="tx1">
                    <a:lumMod val="75000"/>
                    <a:lumOff val="25000"/>
                  </a:schemeClr>
                </a:solidFill>
                <a:latin typeface="微软雅黑" pitchFamily="34" charset="-122"/>
                <a:ea typeface="微软雅黑" pitchFamily="34" charset="-122"/>
              </a:rPr>
              <a:t>中也会实现相关的认证逻辑从而简化内部服务之间相互调用的复杂度。</a:t>
            </a:r>
          </a:p>
          <a:p>
            <a:pPr>
              <a:lnSpc>
                <a:spcPct val="130000"/>
              </a:lnSpc>
            </a:pPr>
            <a:r>
              <a:rPr lang="en-US" altLang="zh-CN" sz="750" dirty="0" smtClean="0">
                <a:solidFill>
                  <a:schemeClr val="tx1">
                    <a:lumMod val="75000"/>
                    <a:lumOff val="25000"/>
                  </a:schemeClr>
                </a:solidFill>
                <a:latin typeface="微软雅黑" pitchFamily="34" charset="-122"/>
                <a:ea typeface="微软雅黑" pitchFamily="34" charset="-122"/>
              </a:rPr>
              <a:t>2</a:t>
            </a:r>
            <a:r>
              <a:rPr lang="zh-CN" altLang="en-US" sz="750" dirty="0" smtClean="0">
                <a:solidFill>
                  <a:schemeClr val="tx1">
                    <a:lumMod val="75000"/>
                    <a:lumOff val="25000"/>
                  </a:schemeClr>
                </a:solidFill>
                <a:latin typeface="微软雅黑" pitchFamily="34" charset="-122"/>
                <a:ea typeface="微软雅黑" pitchFamily="34" charset="-122"/>
              </a:rPr>
              <a:t>、数据裁剪以及聚合</a:t>
            </a:r>
          </a:p>
          <a:p>
            <a:pPr>
              <a:lnSpc>
                <a:spcPct val="130000"/>
              </a:lnSpc>
            </a:pPr>
            <a:r>
              <a:rPr lang="zh-CN" altLang="en-US" sz="750" dirty="0" smtClean="0">
                <a:solidFill>
                  <a:schemeClr val="tx1">
                    <a:lumMod val="75000"/>
                    <a:lumOff val="25000"/>
                  </a:schemeClr>
                </a:solidFill>
                <a:latin typeface="微软雅黑" pitchFamily="34" charset="-122"/>
                <a:ea typeface="微软雅黑" pitchFamily="34" charset="-122"/>
              </a:rPr>
              <a:t>通常而言不同的客户端对于显示时对于数据的需求是不一致的，比如手机端或者</a:t>
            </a:r>
            <a:r>
              <a:rPr lang="en-US" altLang="zh-CN" sz="750" dirty="0" smtClean="0">
                <a:solidFill>
                  <a:schemeClr val="tx1">
                    <a:lumMod val="75000"/>
                    <a:lumOff val="25000"/>
                  </a:schemeClr>
                </a:solidFill>
                <a:latin typeface="微软雅黑" pitchFamily="34" charset="-122"/>
                <a:ea typeface="微软雅黑" pitchFamily="34" charset="-122"/>
              </a:rPr>
              <a:t>Web</a:t>
            </a:r>
            <a:r>
              <a:rPr lang="zh-CN" altLang="en-US" sz="750" dirty="0" smtClean="0">
                <a:solidFill>
                  <a:schemeClr val="tx1">
                    <a:lumMod val="75000"/>
                    <a:lumOff val="25000"/>
                  </a:schemeClr>
                </a:solidFill>
                <a:latin typeface="微软雅黑" pitchFamily="34" charset="-122"/>
                <a:ea typeface="微软雅黑" pitchFamily="34" charset="-122"/>
              </a:rPr>
              <a:t>端又或者在低延迟的网络环境或者高延迟的网络环境。</a:t>
            </a:r>
          </a:p>
          <a:p>
            <a:pPr>
              <a:lnSpc>
                <a:spcPct val="130000"/>
              </a:lnSpc>
            </a:pPr>
            <a:r>
              <a:rPr lang="zh-CN" altLang="en-US" sz="750" dirty="0" smtClean="0">
                <a:solidFill>
                  <a:schemeClr val="tx1">
                    <a:lumMod val="75000"/>
                    <a:lumOff val="25000"/>
                  </a:schemeClr>
                </a:solidFill>
                <a:latin typeface="微软雅黑" pitchFamily="34" charset="-122"/>
                <a:ea typeface="微软雅黑" pitchFamily="34" charset="-122"/>
              </a:rPr>
              <a:t>因此为了优化客户端的使用体验，</a:t>
            </a:r>
            <a:r>
              <a:rPr lang="en-US" altLang="zh-CN" sz="750" dirty="0" smtClean="0">
                <a:solidFill>
                  <a:schemeClr val="tx1">
                    <a:lumMod val="75000"/>
                    <a:lumOff val="25000"/>
                  </a:schemeClr>
                </a:solidFill>
                <a:latin typeface="微软雅黑" pitchFamily="34" charset="-122"/>
                <a:ea typeface="微软雅黑" pitchFamily="34" charset="-122"/>
              </a:rPr>
              <a:t>API Gateway</a:t>
            </a:r>
            <a:r>
              <a:rPr lang="zh-CN" altLang="en-US" sz="750" dirty="0" smtClean="0">
                <a:solidFill>
                  <a:schemeClr val="tx1">
                    <a:lumMod val="75000"/>
                    <a:lumOff val="25000"/>
                  </a:schemeClr>
                </a:solidFill>
                <a:latin typeface="微软雅黑" pitchFamily="34" charset="-122"/>
                <a:ea typeface="微软雅黑" pitchFamily="34" charset="-122"/>
              </a:rPr>
              <a:t>可以对通用性的响应数据进行裁剪以适应不同客户端的使用需求。同时还可以将多个</a:t>
            </a:r>
            <a:r>
              <a:rPr lang="en-US" altLang="zh-CN" sz="750" dirty="0" smtClean="0">
                <a:solidFill>
                  <a:schemeClr val="tx1">
                    <a:lumMod val="75000"/>
                    <a:lumOff val="25000"/>
                  </a:schemeClr>
                </a:solidFill>
                <a:latin typeface="微软雅黑" pitchFamily="34" charset="-122"/>
                <a:ea typeface="微软雅黑" pitchFamily="34" charset="-122"/>
              </a:rPr>
              <a:t>API</a:t>
            </a:r>
            <a:r>
              <a:rPr lang="zh-CN" altLang="en-US" sz="750" dirty="0" smtClean="0">
                <a:solidFill>
                  <a:schemeClr val="tx1">
                    <a:lumMod val="75000"/>
                    <a:lumOff val="25000"/>
                  </a:schemeClr>
                </a:solidFill>
                <a:latin typeface="微软雅黑" pitchFamily="34" charset="-122"/>
                <a:ea typeface="微软雅黑" pitchFamily="34" charset="-122"/>
              </a:rPr>
              <a:t>调用逻辑进行聚合，从而减少客户端的请求数，优化客户端用户体验</a:t>
            </a:r>
          </a:p>
          <a:p>
            <a:pPr>
              <a:lnSpc>
                <a:spcPct val="130000"/>
              </a:lnSpc>
            </a:pPr>
            <a:r>
              <a:rPr lang="en-US" altLang="zh-CN" sz="750" dirty="0" smtClean="0">
                <a:solidFill>
                  <a:schemeClr val="tx1">
                    <a:lumMod val="75000"/>
                    <a:lumOff val="25000"/>
                  </a:schemeClr>
                </a:solidFill>
                <a:latin typeface="微软雅黑" pitchFamily="34" charset="-122"/>
                <a:ea typeface="微软雅黑" pitchFamily="34" charset="-122"/>
              </a:rPr>
              <a:t>3</a:t>
            </a:r>
            <a:r>
              <a:rPr lang="zh-CN" altLang="en-US" sz="750" dirty="0" smtClean="0">
                <a:solidFill>
                  <a:schemeClr val="tx1">
                    <a:lumMod val="75000"/>
                    <a:lumOff val="25000"/>
                  </a:schemeClr>
                </a:solidFill>
                <a:latin typeface="微软雅黑" pitchFamily="34" charset="-122"/>
                <a:ea typeface="微软雅黑" pitchFamily="34" charset="-122"/>
              </a:rPr>
              <a:t>、多渠道支持</a:t>
            </a:r>
          </a:p>
          <a:p>
            <a:pPr>
              <a:lnSpc>
                <a:spcPct val="130000"/>
              </a:lnSpc>
            </a:pPr>
            <a:r>
              <a:rPr lang="zh-CN" altLang="en-US" sz="750" dirty="0" smtClean="0">
                <a:solidFill>
                  <a:schemeClr val="tx1">
                    <a:lumMod val="75000"/>
                    <a:lumOff val="25000"/>
                  </a:schemeClr>
                </a:solidFill>
                <a:latin typeface="微软雅黑" pitchFamily="34" charset="-122"/>
                <a:ea typeface="微软雅黑" pitchFamily="34" charset="-122"/>
              </a:rPr>
              <a:t>当然我们还可以针对不同的渠道和客户端提供不同的</a:t>
            </a:r>
            <a:r>
              <a:rPr lang="en-US" altLang="zh-CN" sz="750" dirty="0" smtClean="0">
                <a:solidFill>
                  <a:schemeClr val="tx1">
                    <a:lumMod val="75000"/>
                    <a:lumOff val="25000"/>
                  </a:schemeClr>
                </a:solidFill>
                <a:latin typeface="微软雅黑" pitchFamily="34" charset="-122"/>
                <a:ea typeface="微软雅黑" pitchFamily="34" charset="-122"/>
              </a:rPr>
              <a:t>API Gateway,</a:t>
            </a:r>
            <a:r>
              <a:rPr lang="zh-CN" altLang="en-US" sz="750" dirty="0" smtClean="0">
                <a:solidFill>
                  <a:schemeClr val="tx1">
                    <a:lumMod val="75000"/>
                    <a:lumOff val="25000"/>
                  </a:schemeClr>
                </a:solidFill>
                <a:latin typeface="微软雅黑" pitchFamily="34" charset="-122"/>
                <a:ea typeface="微软雅黑" pitchFamily="34" charset="-122"/>
              </a:rPr>
              <a:t>对于该模式的使用由另外一个大家熟知的方式叫</a:t>
            </a:r>
            <a:r>
              <a:rPr lang="en-US" altLang="zh-CN" sz="750" dirty="0" smtClean="0">
                <a:solidFill>
                  <a:schemeClr val="tx1">
                    <a:lumMod val="75000"/>
                    <a:lumOff val="25000"/>
                  </a:schemeClr>
                </a:solidFill>
                <a:latin typeface="微软雅黑" pitchFamily="34" charset="-122"/>
                <a:ea typeface="微软雅黑" pitchFamily="34" charset="-122"/>
              </a:rPr>
              <a:t>Backend for front-end, </a:t>
            </a:r>
            <a:r>
              <a:rPr lang="zh-CN" altLang="en-US" sz="750" dirty="0" smtClean="0">
                <a:solidFill>
                  <a:schemeClr val="tx1">
                    <a:lumMod val="75000"/>
                    <a:lumOff val="25000"/>
                  </a:schemeClr>
                </a:solidFill>
                <a:latin typeface="微软雅黑" pitchFamily="34" charset="-122"/>
                <a:ea typeface="微软雅黑" pitchFamily="34" charset="-122"/>
              </a:rPr>
              <a:t>在</a:t>
            </a:r>
            <a:r>
              <a:rPr lang="en-US" altLang="zh-CN" sz="750" dirty="0" smtClean="0">
                <a:solidFill>
                  <a:schemeClr val="tx1">
                    <a:lumMod val="75000"/>
                    <a:lumOff val="25000"/>
                  </a:schemeClr>
                </a:solidFill>
                <a:latin typeface="微软雅黑" pitchFamily="34" charset="-122"/>
                <a:ea typeface="微软雅黑" pitchFamily="34" charset="-122"/>
              </a:rPr>
              <a:t>Backend for front-end</a:t>
            </a:r>
            <a:r>
              <a:rPr lang="zh-CN" altLang="en-US" sz="750" dirty="0" smtClean="0">
                <a:solidFill>
                  <a:schemeClr val="tx1">
                    <a:lumMod val="75000"/>
                    <a:lumOff val="25000"/>
                  </a:schemeClr>
                </a:solidFill>
                <a:latin typeface="微软雅黑" pitchFamily="34" charset="-122"/>
                <a:ea typeface="微软雅黑" pitchFamily="34" charset="-122"/>
              </a:rPr>
              <a:t>模式当中，我们可以针对不同的客户端分别创建其</a:t>
            </a:r>
            <a:r>
              <a:rPr lang="en-US" altLang="zh-CN" sz="750" dirty="0" smtClean="0">
                <a:solidFill>
                  <a:schemeClr val="tx1">
                    <a:lumMod val="75000"/>
                    <a:lumOff val="25000"/>
                  </a:schemeClr>
                </a:solidFill>
                <a:latin typeface="微软雅黑" pitchFamily="34" charset="-122"/>
                <a:ea typeface="微软雅黑" pitchFamily="34" charset="-122"/>
              </a:rPr>
              <a:t>BFF</a:t>
            </a:r>
          </a:p>
          <a:p>
            <a:pPr>
              <a:lnSpc>
                <a:spcPct val="130000"/>
              </a:lnSpc>
            </a:pPr>
            <a:r>
              <a:rPr lang="en-US" altLang="zh-CN" sz="750" dirty="0" smtClean="0">
                <a:solidFill>
                  <a:schemeClr val="tx1">
                    <a:lumMod val="75000"/>
                    <a:lumOff val="25000"/>
                  </a:schemeClr>
                </a:solidFill>
                <a:latin typeface="微软雅黑" pitchFamily="34" charset="-122"/>
                <a:ea typeface="微软雅黑" pitchFamily="34" charset="-122"/>
              </a:rPr>
              <a:t>4</a:t>
            </a:r>
            <a:r>
              <a:rPr lang="zh-CN" altLang="en-US" sz="750" dirty="0" smtClean="0">
                <a:solidFill>
                  <a:schemeClr val="tx1">
                    <a:lumMod val="75000"/>
                    <a:lumOff val="25000"/>
                  </a:schemeClr>
                </a:solidFill>
                <a:latin typeface="微软雅黑" pitchFamily="34" charset="-122"/>
                <a:ea typeface="微软雅黑" pitchFamily="34" charset="-122"/>
              </a:rPr>
              <a:t>、遗留系统的微服务化改造</a:t>
            </a:r>
          </a:p>
          <a:p>
            <a:pPr>
              <a:lnSpc>
                <a:spcPct val="130000"/>
              </a:lnSpc>
            </a:pPr>
            <a:r>
              <a:rPr lang="zh-CN" altLang="en-US" sz="750" dirty="0" smtClean="0">
                <a:solidFill>
                  <a:schemeClr val="tx1">
                    <a:lumMod val="75000"/>
                    <a:lumOff val="25000"/>
                  </a:schemeClr>
                </a:solidFill>
                <a:latin typeface="微软雅黑" pitchFamily="34" charset="-122"/>
                <a:ea typeface="微软雅黑" pitchFamily="34" charset="-122"/>
              </a:rPr>
              <a:t>对于系统系统而言进行微服务改造通常是由于原有的系统存在或多或少的问题，比如技术债务，代码质量，可维护性，可扩展性等等。</a:t>
            </a:r>
            <a:r>
              <a:rPr lang="en-US" altLang="zh-CN" sz="750" dirty="0" smtClean="0">
                <a:solidFill>
                  <a:schemeClr val="tx1">
                    <a:lumMod val="75000"/>
                    <a:lumOff val="25000"/>
                  </a:schemeClr>
                </a:solidFill>
                <a:latin typeface="微软雅黑" pitchFamily="34" charset="-122"/>
                <a:ea typeface="微软雅黑" pitchFamily="34" charset="-122"/>
              </a:rPr>
              <a:t>API Gateway</a:t>
            </a:r>
            <a:r>
              <a:rPr lang="zh-CN" altLang="en-US" sz="750" dirty="0" smtClean="0">
                <a:solidFill>
                  <a:schemeClr val="tx1">
                    <a:lumMod val="75000"/>
                    <a:lumOff val="25000"/>
                  </a:schemeClr>
                </a:solidFill>
                <a:latin typeface="微软雅黑" pitchFamily="34" charset="-122"/>
                <a:ea typeface="微软雅黑" pitchFamily="34" charset="-122"/>
              </a:rPr>
              <a:t>的模式同样适用于这一类遗留系统的改造，通过微服务化的改造逐步实现对原有系统中的问题的修复，从而提升对于原有业务响应力的提升。通过引入抽象层，逐步使用新的实现替换旧的实现。</a:t>
            </a:r>
            <a:endParaRPr lang="zh-CN" altLang="en-US" sz="750" dirty="0">
              <a:solidFill>
                <a:schemeClr val="tx1">
                  <a:lumMod val="75000"/>
                  <a:lumOff val="25000"/>
                </a:schemeClr>
              </a:solidFill>
              <a:latin typeface="微软雅黑" pitchFamily="34" charset="-122"/>
              <a:ea typeface="微软雅黑" pitchFamily="34" charset="-122"/>
            </a:endParaRPr>
          </a:p>
        </p:txBody>
      </p:sp>
      <p:pic>
        <p:nvPicPr>
          <p:cNvPr id="6" name="图片 5" descr="api_gateway.png"/>
          <p:cNvPicPr>
            <a:picLocks noChangeAspect="1"/>
          </p:cNvPicPr>
          <p:nvPr/>
        </p:nvPicPr>
        <p:blipFill>
          <a:blip r:embed="rId2"/>
          <a:stretch>
            <a:fillRect/>
          </a:stretch>
        </p:blipFill>
        <p:spPr>
          <a:xfrm>
            <a:off x="3563888" y="123478"/>
            <a:ext cx="4118859" cy="2288254"/>
          </a:xfrm>
          <a:prstGeom prst="rect">
            <a:avLst/>
          </a:prstGeom>
        </p:spPr>
      </p:pic>
      <p:pic>
        <p:nvPicPr>
          <p:cNvPr id="7" name="图片 6" descr="bff.png"/>
          <p:cNvPicPr>
            <a:picLocks noChangeAspect="1"/>
          </p:cNvPicPr>
          <p:nvPr/>
        </p:nvPicPr>
        <p:blipFill>
          <a:blip r:embed="rId3"/>
          <a:stretch>
            <a:fillRect/>
          </a:stretch>
        </p:blipFill>
        <p:spPr>
          <a:xfrm>
            <a:off x="3563888" y="2427734"/>
            <a:ext cx="4104456" cy="2715766"/>
          </a:xfrm>
          <a:prstGeom prst="rect">
            <a:avLst/>
          </a:prstGeom>
        </p:spPr>
      </p:pic>
      <p:sp>
        <p:nvSpPr>
          <p:cNvPr id="10" name="TextBox 9"/>
          <p:cNvSpPr txBox="1"/>
          <p:nvPr/>
        </p:nvSpPr>
        <p:spPr>
          <a:xfrm>
            <a:off x="7884368" y="195486"/>
            <a:ext cx="1152128" cy="2192908"/>
          </a:xfrm>
          <a:prstGeom prst="rect">
            <a:avLst/>
          </a:prstGeom>
          <a:noFill/>
        </p:spPr>
        <p:txBody>
          <a:bodyPr wrap="square" rtlCol="0">
            <a:spAutoFit/>
          </a:bodyPr>
          <a:lstStyle/>
          <a:p>
            <a:pPr>
              <a:lnSpc>
                <a:spcPct val="130000"/>
              </a:lnSpc>
            </a:pPr>
            <a:r>
              <a:rPr lang="zh-CN" altLang="en-US" sz="750" b="1" dirty="0" smtClean="0">
                <a:solidFill>
                  <a:srgbClr val="00B0F0"/>
                </a:solidFill>
                <a:latin typeface="微软雅黑" pitchFamily="34" charset="-122"/>
                <a:ea typeface="微软雅黑" pitchFamily="34" charset="-122"/>
              </a:rPr>
              <a:t>外部的应用如何来访问内部各种各样的微服务呢？在微服务架构中，后端服务往往不直接开放给调用端，而是通过一个</a:t>
            </a:r>
            <a:r>
              <a:rPr lang="en-US" altLang="zh-CN" sz="750" b="1" dirty="0" smtClean="0">
                <a:solidFill>
                  <a:srgbClr val="00B0F0"/>
                </a:solidFill>
                <a:latin typeface="微软雅黑" pitchFamily="34" charset="-122"/>
                <a:ea typeface="微软雅黑" pitchFamily="34" charset="-122"/>
              </a:rPr>
              <a:t>API</a:t>
            </a:r>
            <a:r>
              <a:rPr lang="zh-CN" altLang="en-US" sz="750" b="1" dirty="0" smtClean="0">
                <a:solidFill>
                  <a:srgbClr val="00B0F0"/>
                </a:solidFill>
                <a:latin typeface="微软雅黑" pitchFamily="34" charset="-122"/>
                <a:ea typeface="微软雅黑" pitchFamily="34" charset="-122"/>
              </a:rPr>
              <a:t>网关根据请求的</a:t>
            </a:r>
            <a:r>
              <a:rPr lang="en-US" altLang="zh-CN" sz="750" b="1" dirty="0" smtClean="0">
                <a:solidFill>
                  <a:srgbClr val="00B0F0"/>
                </a:solidFill>
                <a:latin typeface="微软雅黑" pitchFamily="34" charset="-122"/>
                <a:ea typeface="微软雅黑" pitchFamily="34" charset="-122"/>
              </a:rPr>
              <a:t>url</a:t>
            </a:r>
            <a:r>
              <a:rPr lang="zh-CN" altLang="en-US" sz="750" b="1" dirty="0" smtClean="0">
                <a:solidFill>
                  <a:srgbClr val="00B0F0"/>
                </a:solidFill>
                <a:latin typeface="微软雅黑" pitchFamily="34" charset="-122"/>
                <a:ea typeface="微软雅黑" pitchFamily="34" charset="-122"/>
              </a:rPr>
              <a:t>，路由到相应的服务。当添加</a:t>
            </a:r>
            <a:r>
              <a:rPr lang="en-US" altLang="zh-CN" sz="750" b="1" dirty="0" smtClean="0">
                <a:solidFill>
                  <a:srgbClr val="00B0F0"/>
                </a:solidFill>
                <a:latin typeface="微软雅黑" pitchFamily="34" charset="-122"/>
                <a:ea typeface="微软雅黑" pitchFamily="34" charset="-122"/>
              </a:rPr>
              <a:t>API</a:t>
            </a:r>
            <a:r>
              <a:rPr lang="zh-CN" altLang="en-US" sz="750" b="1" dirty="0" smtClean="0">
                <a:solidFill>
                  <a:srgbClr val="00B0F0"/>
                </a:solidFill>
                <a:latin typeface="微软雅黑" pitchFamily="34" charset="-122"/>
                <a:ea typeface="微软雅黑" pitchFamily="34" charset="-122"/>
              </a:rPr>
              <a:t>网关后，在第三方调用端和服务提供方之间就创建了一面墙，这面墙直接与调用方通信进行权限控制，后将请求均衡分发给后台服务端。</a:t>
            </a:r>
            <a:endParaRPr lang="zh-CN" altLang="en-US" sz="750" b="1" dirty="0">
              <a:solidFill>
                <a:srgbClr val="00B0F0"/>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p:tgtEl>
                                          <p:spTgt spid="9"/>
                                        </p:tgtEl>
                                        <p:attrNameLst>
                                          <p:attrName>ppt_x</p:attrName>
                                        </p:attrNameLst>
                                      </p:cBhvr>
                                      <p:tavLst>
                                        <p:tav tm="0">
                                          <p:val>
                                            <p:strVal val="#ppt_x-#ppt_w*1.125000"/>
                                          </p:val>
                                        </p:tav>
                                        <p:tav tm="100000">
                                          <p:val>
                                            <p:strVal val="#ppt_x"/>
                                          </p:val>
                                        </p:tav>
                                      </p:tavLst>
                                    </p:anim>
                                    <p:animEffect transition="in" filter="wipe(right)">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linds(horizontal)">
                                      <p:cBhvr>
                                        <p:cTn id="18" dur="500"/>
                                        <p:tgtEl>
                                          <p:spTgt spid="6"/>
                                        </p:tgtEl>
                                      </p:cBhvr>
                                    </p:animEffect>
                                  </p:childTnLst>
                                </p:cTn>
                              </p:par>
                            </p:childTnLst>
                          </p:cTn>
                        </p:par>
                        <p:par>
                          <p:cTn id="19" fill="hold">
                            <p:stCondLst>
                              <p:cond delay="500"/>
                            </p:stCondLst>
                            <p:childTnLst>
                              <p:par>
                                <p:cTn id="20" presetID="3" presetClass="entr" presetSubtype="10"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8"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p:tgtEl>
                                          <p:spTgt spid="10"/>
                                        </p:tgtEl>
                                        <p:attrNameLst>
                                          <p:attrName>ppt_x</p:attrName>
                                        </p:attrNameLst>
                                      </p:cBhvr>
                                      <p:tavLst>
                                        <p:tav tm="0">
                                          <p:val>
                                            <p:strVal val="#ppt_x-#ppt_w*1.125000"/>
                                          </p:val>
                                        </p:tav>
                                        <p:tav tm="100000">
                                          <p:val>
                                            <p:strVal val="#ppt_x"/>
                                          </p:val>
                                        </p:tav>
                                      </p:tavLst>
                                    </p:anim>
                                    <p:animEffect transition="in" filter="wipe(right)">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P spid="1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67544" y="699542"/>
            <a:ext cx="6336704" cy="207749"/>
          </a:xfrm>
          <a:prstGeom prst="rect">
            <a:avLst/>
          </a:prstGeom>
          <a:noFill/>
        </p:spPr>
        <p:txBody>
          <a:bodyPr wrap="square" rtlCol="0">
            <a:spAutoFit/>
          </a:bodyPr>
          <a:lstStyle/>
          <a:p>
            <a:r>
              <a:rPr lang="en-US" altLang="zh-CN" sz="750" dirty="0" smtClean="0">
                <a:solidFill>
                  <a:schemeClr val="tx1">
                    <a:lumMod val="65000"/>
                    <a:lumOff val="35000"/>
                  </a:schemeClr>
                </a:solidFill>
                <a:latin typeface="微软雅黑" pitchFamily="34" charset="-122"/>
                <a:ea typeface="微软雅黑" pitchFamily="34" charset="-122"/>
              </a:rPr>
              <a:t>Spring Cloud Zuul</a:t>
            </a:r>
            <a:r>
              <a:rPr lang="zh-CN" altLang="en-US" sz="750" dirty="0" smtClean="0">
                <a:solidFill>
                  <a:schemeClr val="tx1">
                    <a:lumMod val="65000"/>
                    <a:lumOff val="35000"/>
                  </a:schemeClr>
                </a:solidFill>
                <a:latin typeface="微软雅黑" pitchFamily="34" charset="-122"/>
                <a:ea typeface="微软雅黑" pitchFamily="34" charset="-122"/>
              </a:rPr>
              <a:t>路由是微服务架构的不可或缺的一部分，提供动态路由，监控，弹性，安全等的边缘服务</a:t>
            </a:r>
            <a:endParaRPr lang="zh-CN" altLang="en-US" sz="750" dirty="0">
              <a:solidFill>
                <a:schemeClr val="tx1">
                  <a:lumMod val="65000"/>
                  <a:lumOff val="35000"/>
                </a:schemeClr>
              </a:solidFill>
              <a:latin typeface="微软雅黑" pitchFamily="34" charset="-122"/>
              <a:ea typeface="微软雅黑" pitchFamily="34" charset="-122"/>
            </a:endParaRPr>
          </a:p>
        </p:txBody>
      </p:sp>
      <p:sp>
        <p:nvSpPr>
          <p:cNvPr id="14" name="文本框 2"/>
          <p:cNvSpPr txBox="1">
            <a:spLocks noChangeArrowheads="1"/>
          </p:cNvSpPr>
          <p:nvPr/>
        </p:nvSpPr>
        <p:spPr bwMode="auto">
          <a:xfrm>
            <a:off x="467544" y="267494"/>
            <a:ext cx="3168352" cy="369308"/>
          </a:xfrm>
          <a:prstGeom prst="rect">
            <a:avLst/>
          </a:prstGeom>
          <a:solidFill>
            <a:schemeClr val="tx2">
              <a:lumMod val="60000"/>
              <a:lumOff val="40000"/>
            </a:schemeClr>
          </a:solidFill>
          <a:ln w="9525">
            <a:noFill/>
            <a:miter lim="800000"/>
            <a:headEnd/>
            <a:tailEnd/>
          </a:ln>
        </p:spPr>
        <p:txBody>
          <a:bodyPr wrap="square" lIns="121898" tIns="60948" rIns="121898" bIns="60948">
            <a:spAutoFit/>
          </a:bodyPr>
          <a:lstStyle/>
          <a:p>
            <a:r>
              <a:rPr lang="en-US" altLang="zh-CN" sz="1600" b="1" dirty="0" smtClean="0">
                <a:solidFill>
                  <a:schemeClr val="bg1"/>
                </a:solidFill>
                <a:latin typeface="微软雅黑" pitchFamily="34" charset="-122"/>
                <a:ea typeface="微软雅黑" pitchFamily="34" charset="-122"/>
              </a:rPr>
              <a:t>Spring Cloud Zuul </a:t>
            </a:r>
            <a:r>
              <a:rPr lang="zh-CN" altLang="en-US" sz="1600" b="1" dirty="0" smtClean="0">
                <a:solidFill>
                  <a:schemeClr val="bg1"/>
                </a:solidFill>
                <a:latin typeface="微软雅黑" pitchFamily="34" charset="-122"/>
                <a:ea typeface="微软雅黑" pitchFamily="34" charset="-122"/>
              </a:rPr>
              <a:t>：</a:t>
            </a:r>
            <a:endParaRPr lang="zh-CN" altLang="en-US" sz="1600" b="1" dirty="0">
              <a:solidFill>
                <a:schemeClr val="bg1"/>
              </a:solidFill>
              <a:latin typeface="微软雅黑" pitchFamily="34" charset="-122"/>
              <a:ea typeface="微软雅黑" pitchFamily="34" charset="-122"/>
            </a:endParaRPr>
          </a:p>
        </p:txBody>
      </p:sp>
      <p:sp>
        <p:nvSpPr>
          <p:cNvPr id="12" name="TextBox 11"/>
          <p:cNvSpPr txBox="1"/>
          <p:nvPr/>
        </p:nvSpPr>
        <p:spPr>
          <a:xfrm>
            <a:off x="467544" y="987574"/>
            <a:ext cx="1512168" cy="242374"/>
          </a:xfrm>
          <a:prstGeom prst="rect">
            <a:avLst/>
          </a:prstGeom>
          <a:noFill/>
        </p:spPr>
        <p:txBody>
          <a:bodyPr wrap="square" tIns="0" bIns="0" rtlCol="0" anchor="t">
            <a:spAutoFit/>
          </a:bodyPr>
          <a:lstStyle/>
          <a:p>
            <a:pPr>
              <a:lnSpc>
                <a:spcPct val="150000"/>
              </a:lnSpc>
            </a:pPr>
            <a:r>
              <a:rPr lang="en-US" altLang="zh-CN" sz="1050" dirty="0" smtClean="0">
                <a:solidFill>
                  <a:schemeClr val="tx1">
                    <a:lumMod val="75000"/>
                    <a:lumOff val="25000"/>
                  </a:schemeClr>
                </a:solidFill>
                <a:latin typeface="微软雅黑" pitchFamily="34" charset="-122"/>
                <a:ea typeface="微软雅黑" pitchFamily="34" charset="-122"/>
                <a:cs typeface="华文黑体" pitchFamily="2" charset="-122"/>
              </a:rPr>
              <a:t>1</a:t>
            </a:r>
            <a:r>
              <a:rPr lang="zh-CN" altLang="en-US" sz="1050" dirty="0" smtClean="0">
                <a:solidFill>
                  <a:schemeClr val="tx1">
                    <a:lumMod val="75000"/>
                    <a:lumOff val="25000"/>
                  </a:schemeClr>
                </a:solidFill>
                <a:latin typeface="微软雅黑" pitchFamily="34" charset="-122"/>
                <a:ea typeface="微软雅黑" pitchFamily="34" charset="-122"/>
                <a:cs typeface="华文黑体" pitchFamily="2" charset="-122"/>
              </a:rPr>
              <a:t>、</a:t>
            </a:r>
            <a:r>
              <a:rPr lang="en-US" altLang="zh-CN" sz="1050" dirty="0" smtClean="0">
                <a:solidFill>
                  <a:schemeClr val="tx1">
                    <a:lumMod val="75000"/>
                    <a:lumOff val="25000"/>
                  </a:schemeClr>
                </a:solidFill>
                <a:latin typeface="微软雅黑" pitchFamily="34" charset="-122"/>
                <a:ea typeface="微软雅黑" pitchFamily="34" charset="-122"/>
                <a:cs typeface="华文黑体" pitchFamily="2" charset="-122"/>
              </a:rPr>
              <a:t>pom</a:t>
            </a:r>
            <a:r>
              <a:rPr lang="zh-CN" altLang="en-US" sz="1050" dirty="0" smtClean="0">
                <a:solidFill>
                  <a:schemeClr val="tx1">
                    <a:lumMod val="75000"/>
                    <a:lumOff val="25000"/>
                  </a:schemeClr>
                </a:solidFill>
                <a:latin typeface="微软雅黑" pitchFamily="34" charset="-122"/>
                <a:ea typeface="微软雅黑" pitchFamily="34" charset="-122"/>
                <a:cs typeface="华文黑体" pitchFamily="2" charset="-122"/>
              </a:rPr>
              <a:t>中添加依赖</a:t>
            </a:r>
            <a:endParaRPr lang="zh-CN" altLang="en-US" sz="1050" dirty="0">
              <a:solidFill>
                <a:schemeClr val="tx1">
                  <a:lumMod val="75000"/>
                  <a:lumOff val="25000"/>
                </a:schemeClr>
              </a:solidFill>
              <a:latin typeface="微软雅黑" pitchFamily="34" charset="-122"/>
              <a:ea typeface="微软雅黑" pitchFamily="34" charset="-122"/>
              <a:cs typeface="华文黑体" pitchFamily="2" charset="-122"/>
            </a:endParaRPr>
          </a:p>
        </p:txBody>
      </p:sp>
      <p:sp>
        <p:nvSpPr>
          <p:cNvPr id="13" name="TextBox 12"/>
          <p:cNvSpPr txBox="1"/>
          <p:nvPr/>
        </p:nvSpPr>
        <p:spPr>
          <a:xfrm>
            <a:off x="467544" y="1995686"/>
            <a:ext cx="1512168" cy="242374"/>
          </a:xfrm>
          <a:prstGeom prst="rect">
            <a:avLst/>
          </a:prstGeom>
          <a:noFill/>
        </p:spPr>
        <p:txBody>
          <a:bodyPr wrap="square" tIns="0" bIns="0" rtlCol="0" anchor="t">
            <a:spAutoFit/>
          </a:bodyPr>
          <a:lstStyle/>
          <a:p>
            <a:pPr>
              <a:lnSpc>
                <a:spcPct val="150000"/>
              </a:lnSpc>
            </a:pPr>
            <a:r>
              <a:rPr lang="en-US" altLang="zh-CN" sz="1050" dirty="0" smtClean="0">
                <a:solidFill>
                  <a:schemeClr val="tx1">
                    <a:lumMod val="75000"/>
                    <a:lumOff val="25000"/>
                  </a:schemeClr>
                </a:solidFill>
                <a:latin typeface="微软雅黑" pitchFamily="34" charset="-122"/>
                <a:ea typeface="微软雅黑" pitchFamily="34" charset="-122"/>
                <a:cs typeface="华文黑体" pitchFamily="2" charset="-122"/>
              </a:rPr>
              <a:t>2</a:t>
            </a:r>
            <a:r>
              <a:rPr lang="zh-CN" altLang="en-US" sz="1050" dirty="0" smtClean="0">
                <a:solidFill>
                  <a:schemeClr val="tx1">
                    <a:lumMod val="75000"/>
                    <a:lumOff val="25000"/>
                  </a:schemeClr>
                </a:solidFill>
                <a:latin typeface="微软雅黑" pitchFamily="34" charset="-122"/>
                <a:ea typeface="微软雅黑" pitchFamily="34" charset="-122"/>
                <a:cs typeface="华文黑体" pitchFamily="2" charset="-122"/>
              </a:rPr>
              <a:t>、配置文件</a:t>
            </a:r>
            <a:endParaRPr lang="zh-CN" altLang="en-US" sz="1050" dirty="0">
              <a:solidFill>
                <a:schemeClr val="tx1">
                  <a:lumMod val="75000"/>
                  <a:lumOff val="25000"/>
                </a:schemeClr>
              </a:solidFill>
              <a:latin typeface="微软雅黑" pitchFamily="34" charset="-122"/>
              <a:ea typeface="微软雅黑" pitchFamily="34" charset="-122"/>
              <a:cs typeface="华文黑体" pitchFamily="2" charset="-122"/>
            </a:endParaRPr>
          </a:p>
        </p:txBody>
      </p:sp>
      <p:pic>
        <p:nvPicPr>
          <p:cNvPr id="12290" name="Picture 2"/>
          <p:cNvPicPr>
            <a:picLocks noChangeAspect="1" noChangeArrowheads="1"/>
          </p:cNvPicPr>
          <p:nvPr/>
        </p:nvPicPr>
        <p:blipFill>
          <a:blip r:embed="rId2"/>
          <a:srcRect/>
          <a:stretch>
            <a:fillRect/>
          </a:stretch>
        </p:blipFill>
        <p:spPr bwMode="auto">
          <a:xfrm>
            <a:off x="1979712" y="1059582"/>
            <a:ext cx="4248472" cy="855977"/>
          </a:xfrm>
          <a:prstGeom prst="rect">
            <a:avLst/>
          </a:prstGeom>
          <a:noFill/>
          <a:ln w="9525">
            <a:noFill/>
            <a:miter lim="800000"/>
            <a:headEnd/>
            <a:tailEnd/>
          </a:ln>
        </p:spPr>
      </p:pic>
      <p:pic>
        <p:nvPicPr>
          <p:cNvPr id="12291" name="Picture 3"/>
          <p:cNvPicPr>
            <a:picLocks noChangeAspect="1" noChangeArrowheads="1"/>
          </p:cNvPicPr>
          <p:nvPr/>
        </p:nvPicPr>
        <p:blipFill>
          <a:blip r:embed="rId3"/>
          <a:srcRect/>
          <a:stretch>
            <a:fillRect/>
          </a:stretch>
        </p:blipFill>
        <p:spPr bwMode="auto">
          <a:xfrm>
            <a:off x="1979712" y="2067694"/>
            <a:ext cx="4104456" cy="1101375"/>
          </a:xfrm>
          <a:prstGeom prst="rect">
            <a:avLst/>
          </a:prstGeom>
          <a:noFill/>
          <a:ln w="9525">
            <a:noFill/>
            <a:miter lim="800000"/>
            <a:headEnd/>
            <a:tailEnd/>
          </a:ln>
        </p:spPr>
      </p:pic>
      <p:pic>
        <p:nvPicPr>
          <p:cNvPr id="12292" name="Picture 4"/>
          <p:cNvPicPr>
            <a:picLocks noChangeAspect="1" noChangeArrowheads="1"/>
          </p:cNvPicPr>
          <p:nvPr/>
        </p:nvPicPr>
        <p:blipFill>
          <a:blip r:embed="rId4"/>
          <a:srcRect/>
          <a:stretch>
            <a:fillRect/>
          </a:stretch>
        </p:blipFill>
        <p:spPr bwMode="auto">
          <a:xfrm>
            <a:off x="1979712" y="3363838"/>
            <a:ext cx="4556547" cy="1458993"/>
          </a:xfrm>
          <a:prstGeom prst="rect">
            <a:avLst/>
          </a:prstGeom>
          <a:noFill/>
          <a:ln w="9525">
            <a:noFill/>
            <a:miter lim="800000"/>
            <a:headEnd/>
            <a:tailEnd/>
          </a:ln>
        </p:spPr>
      </p:pic>
      <p:sp>
        <p:nvSpPr>
          <p:cNvPr id="17" name="TextBox 16"/>
          <p:cNvSpPr txBox="1"/>
          <p:nvPr/>
        </p:nvSpPr>
        <p:spPr>
          <a:xfrm>
            <a:off x="467544" y="3363838"/>
            <a:ext cx="1512168" cy="213841"/>
          </a:xfrm>
          <a:prstGeom prst="rect">
            <a:avLst/>
          </a:prstGeom>
          <a:noFill/>
        </p:spPr>
        <p:txBody>
          <a:bodyPr wrap="square" tIns="0" bIns="0" rtlCol="0" anchor="t">
            <a:spAutoFit/>
          </a:bodyPr>
          <a:lstStyle/>
          <a:p>
            <a:pPr>
              <a:lnSpc>
                <a:spcPct val="150000"/>
              </a:lnSpc>
            </a:pPr>
            <a:r>
              <a:rPr lang="en-US" altLang="zh-CN" sz="1050" dirty="0" smtClean="0">
                <a:solidFill>
                  <a:schemeClr val="tx1">
                    <a:lumMod val="75000"/>
                    <a:lumOff val="25000"/>
                  </a:schemeClr>
                </a:solidFill>
                <a:latin typeface="微软雅黑" pitchFamily="34" charset="-122"/>
                <a:ea typeface="微软雅黑" pitchFamily="34" charset="-122"/>
                <a:cs typeface="华文黑体" pitchFamily="2" charset="-122"/>
              </a:rPr>
              <a:t>3</a:t>
            </a:r>
            <a:r>
              <a:rPr lang="zh-CN" altLang="en-US" sz="1050" dirty="0" smtClean="0">
                <a:solidFill>
                  <a:schemeClr val="tx1">
                    <a:lumMod val="75000"/>
                    <a:lumOff val="25000"/>
                  </a:schemeClr>
                </a:solidFill>
                <a:latin typeface="微软雅黑" pitchFamily="34" charset="-122"/>
                <a:ea typeface="微软雅黑" pitchFamily="34" charset="-122"/>
                <a:cs typeface="华文黑体" pitchFamily="2" charset="-122"/>
              </a:rPr>
              <a:t>、启动类</a:t>
            </a:r>
            <a:endParaRPr lang="zh-CN" altLang="en-US" sz="1050" dirty="0">
              <a:solidFill>
                <a:schemeClr val="tx1">
                  <a:lumMod val="75000"/>
                  <a:lumOff val="25000"/>
                </a:schemeClr>
              </a:solidFill>
              <a:latin typeface="微软雅黑" pitchFamily="34" charset="-122"/>
              <a:ea typeface="微软雅黑" pitchFamily="34" charset="-122"/>
              <a:cs typeface="华文黑体" pitchFamily="2" charset="-122"/>
            </a:endParaRPr>
          </a:p>
        </p:txBody>
      </p:sp>
      <p:sp>
        <p:nvSpPr>
          <p:cNvPr id="19" name="TextBox 18"/>
          <p:cNvSpPr txBox="1"/>
          <p:nvPr/>
        </p:nvSpPr>
        <p:spPr>
          <a:xfrm>
            <a:off x="467544" y="3651870"/>
            <a:ext cx="1656184" cy="323165"/>
          </a:xfrm>
          <a:prstGeom prst="rect">
            <a:avLst/>
          </a:prstGeom>
          <a:noFill/>
        </p:spPr>
        <p:txBody>
          <a:bodyPr wrap="square" rtlCol="0">
            <a:spAutoFit/>
          </a:bodyPr>
          <a:lstStyle/>
          <a:p>
            <a:r>
              <a:rPr lang="zh-CN" altLang="en-US" sz="750" dirty="0" smtClean="0">
                <a:solidFill>
                  <a:schemeClr val="tx1">
                    <a:lumMod val="65000"/>
                    <a:lumOff val="35000"/>
                  </a:schemeClr>
                </a:solidFill>
                <a:latin typeface="微软雅黑" pitchFamily="34" charset="-122"/>
                <a:ea typeface="微软雅黑" pitchFamily="34" charset="-122"/>
              </a:rPr>
              <a:t>启动类添加</a:t>
            </a:r>
            <a:r>
              <a:rPr lang="en-US" altLang="zh-CN" sz="750" dirty="0" smtClean="0">
                <a:solidFill>
                  <a:schemeClr val="tx1">
                    <a:lumMod val="65000"/>
                    <a:lumOff val="35000"/>
                  </a:schemeClr>
                </a:solidFill>
                <a:latin typeface="微软雅黑" pitchFamily="34" charset="-122"/>
                <a:ea typeface="微软雅黑" pitchFamily="34" charset="-122"/>
              </a:rPr>
              <a:t>@</a:t>
            </a:r>
            <a:r>
              <a:rPr lang="en-US" altLang="zh-CN" sz="750" dirty="0" err="1" smtClean="0">
                <a:solidFill>
                  <a:schemeClr val="tx1">
                    <a:lumMod val="65000"/>
                    <a:lumOff val="35000"/>
                  </a:schemeClr>
                </a:solidFill>
                <a:latin typeface="微软雅黑" pitchFamily="34" charset="-122"/>
                <a:ea typeface="微软雅黑" pitchFamily="34" charset="-122"/>
              </a:rPr>
              <a:t>EnableZuulProxy</a:t>
            </a:r>
            <a:r>
              <a:rPr lang="zh-CN" altLang="en-US" sz="750" dirty="0" smtClean="0">
                <a:solidFill>
                  <a:schemeClr val="tx1">
                    <a:lumMod val="65000"/>
                    <a:lumOff val="35000"/>
                  </a:schemeClr>
                </a:solidFill>
                <a:latin typeface="微软雅黑" pitchFamily="34" charset="-122"/>
                <a:ea typeface="微软雅黑" pitchFamily="34" charset="-122"/>
              </a:rPr>
              <a:t>，支持网关路由</a:t>
            </a:r>
            <a:endParaRPr lang="zh-CN" altLang="en-US" sz="750" dirty="0">
              <a:solidFill>
                <a:schemeClr val="tx1">
                  <a:lumMod val="65000"/>
                  <a:lumOff val="35000"/>
                </a:schemeClr>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ox(in)">
                                      <p:cBhvr>
                                        <p:cTn id="7" dur="500"/>
                                        <p:tgtEl>
                                          <p:spTgt spid="14"/>
                                        </p:tgtEl>
                                      </p:cBhvr>
                                    </p:animEffect>
                                  </p:childTnLst>
                                </p:cTn>
                              </p:par>
                            </p:childTnLst>
                          </p:cTn>
                        </p:par>
                        <p:par>
                          <p:cTn id="8" fill="hold">
                            <p:stCondLst>
                              <p:cond delay="500"/>
                            </p:stCondLst>
                            <p:childTnLst>
                              <p:par>
                                <p:cTn id="9" presetID="2" presetClass="entr" presetSubtype="2" decel="10000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2290"/>
                                        </p:tgtEl>
                                        <p:attrNameLst>
                                          <p:attrName>style.visibility</p:attrName>
                                        </p:attrNameLst>
                                      </p:cBhvr>
                                      <p:to>
                                        <p:strVal val="visible"/>
                                      </p:to>
                                    </p:set>
                                    <p:animEffect transition="in" filter="blinds(horizontal)">
                                      <p:cBhvr>
                                        <p:cTn id="22" dur="500"/>
                                        <p:tgtEl>
                                          <p:spTgt spid="1229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2291"/>
                                        </p:tgtEl>
                                        <p:attrNameLst>
                                          <p:attrName>style.visibility</p:attrName>
                                        </p:attrNameLst>
                                      </p:cBhvr>
                                      <p:to>
                                        <p:strVal val="visible"/>
                                      </p:to>
                                    </p:set>
                                    <p:animEffect transition="in" filter="blinds(horizontal)">
                                      <p:cBhvr>
                                        <p:cTn id="32" dur="500"/>
                                        <p:tgtEl>
                                          <p:spTgt spid="1229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childTnLst>
                          </p:cTn>
                        </p:par>
                        <p:par>
                          <p:cTn id="38" fill="hold">
                            <p:stCondLst>
                              <p:cond delay="500"/>
                            </p:stCondLst>
                            <p:childTnLst>
                              <p:par>
                                <p:cTn id="39" presetID="2" presetClass="entr" presetSubtype="2" decel="100000" fill="hold" grpId="0" nodeType="afterEffect">
                                  <p:stCondLst>
                                    <p:cond delay="0"/>
                                  </p:stCondLst>
                                  <p:childTnLst>
                                    <p:set>
                                      <p:cBhvr>
                                        <p:cTn id="40" dur="1" fill="hold">
                                          <p:stCondLst>
                                            <p:cond delay="0"/>
                                          </p:stCondLst>
                                        </p:cTn>
                                        <p:tgtEl>
                                          <p:spTgt spid="19"/>
                                        </p:tgtEl>
                                        <p:attrNameLst>
                                          <p:attrName>style.visibility</p:attrName>
                                        </p:attrNameLst>
                                      </p:cBhvr>
                                      <p:to>
                                        <p:strVal val="visible"/>
                                      </p:to>
                                    </p:set>
                                    <p:anim calcmode="lin" valueType="num">
                                      <p:cBhvr additive="base">
                                        <p:cTn id="41" dur="500" fill="hold"/>
                                        <p:tgtEl>
                                          <p:spTgt spid="19"/>
                                        </p:tgtEl>
                                        <p:attrNameLst>
                                          <p:attrName>ppt_x</p:attrName>
                                        </p:attrNameLst>
                                      </p:cBhvr>
                                      <p:tavLst>
                                        <p:tav tm="0">
                                          <p:val>
                                            <p:strVal val="1+#ppt_w/2"/>
                                          </p:val>
                                        </p:tav>
                                        <p:tav tm="100000">
                                          <p:val>
                                            <p:strVal val="#ppt_x"/>
                                          </p:val>
                                        </p:tav>
                                      </p:tavLst>
                                    </p:anim>
                                    <p:anim calcmode="lin" valueType="num">
                                      <p:cBhvr additive="base">
                                        <p:cTn id="42"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2292"/>
                                        </p:tgtEl>
                                        <p:attrNameLst>
                                          <p:attrName>style.visibility</p:attrName>
                                        </p:attrNameLst>
                                      </p:cBhvr>
                                      <p:to>
                                        <p:strVal val="visible"/>
                                      </p:to>
                                    </p:set>
                                    <p:animEffect transition="in" filter="blinds(horizontal)">
                                      <p:cBhvr>
                                        <p:cTn id="47" dur="500"/>
                                        <p:tgtEl>
                                          <p:spTgt spid="12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animBg="1"/>
      <p:bldP spid="12" grpId="0"/>
      <p:bldP spid="13" grpId="0"/>
      <p:bldP spid="17" grpId="0"/>
      <p:bldP spid="1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矩形 50"/>
          <p:cNvSpPr/>
          <p:nvPr/>
        </p:nvSpPr>
        <p:spPr>
          <a:xfrm>
            <a:off x="1126983" y="2383651"/>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108" name="圆角矩形 107"/>
          <p:cNvSpPr/>
          <p:nvPr/>
        </p:nvSpPr>
        <p:spPr>
          <a:xfrm>
            <a:off x="2252995" y="1508721"/>
            <a:ext cx="944122" cy="447598"/>
          </a:xfrm>
          <a:prstGeom prst="roundRect">
            <a:avLst>
              <a:gd name="adj" fmla="val 15229"/>
            </a:avLst>
          </a:prstGeom>
          <a:solidFill>
            <a:schemeClr val="accent1"/>
          </a:solidFill>
          <a:ln w="19050">
            <a:solidFill>
              <a:schemeClr val="bg1"/>
            </a:solidFill>
          </a:ln>
          <a:effectLst>
            <a:outerShdw blurRad="406400" dist="419100" dir="114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sp>
        <p:nvSpPr>
          <p:cNvPr id="111" name="圆角矩形 110"/>
          <p:cNvSpPr/>
          <p:nvPr/>
        </p:nvSpPr>
        <p:spPr>
          <a:xfrm>
            <a:off x="2316799" y="2724749"/>
            <a:ext cx="479260" cy="451218"/>
          </a:xfrm>
          <a:prstGeom prst="roundRect">
            <a:avLst>
              <a:gd name="adj" fmla="val 12129"/>
            </a:avLst>
          </a:prstGeom>
          <a:gradFill flip="none" rotWithShape="1">
            <a:gsLst>
              <a:gs pos="0">
                <a:schemeClr val="bg1"/>
              </a:gs>
              <a:gs pos="36000">
                <a:schemeClr val="bg1"/>
              </a:gs>
              <a:gs pos="100000">
                <a:schemeClr val="bg1">
                  <a:lumMod val="85000"/>
                </a:schemeClr>
              </a:gs>
            </a:gsLst>
            <a:lin ang="13500000" scaled="1"/>
            <a:tileRect/>
          </a:gradFill>
          <a:ln w="19050">
            <a:solidFill>
              <a:schemeClr val="bg1"/>
            </a:solidFill>
          </a:ln>
          <a:effectLst>
            <a:outerShdw blurRad="419100" dist="444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sp>
        <p:nvSpPr>
          <p:cNvPr id="87" name="TextBox 86"/>
          <p:cNvSpPr txBox="1"/>
          <p:nvPr/>
        </p:nvSpPr>
        <p:spPr>
          <a:xfrm>
            <a:off x="4702524" y="1729166"/>
            <a:ext cx="4411291" cy="646331"/>
          </a:xfrm>
          <a:prstGeom prst="rect">
            <a:avLst/>
          </a:prstGeom>
          <a:noFill/>
        </p:spPr>
        <p:txBody>
          <a:bodyPr wrap="square" rtlCol="0">
            <a:spAutoFit/>
          </a:bodyPr>
          <a:lstStyle/>
          <a:p>
            <a:r>
              <a:rPr lang="zh-CN" altLang="en-US" sz="3600" dirty="0" smtClean="0">
                <a:solidFill>
                  <a:srgbClr val="0099FF"/>
                </a:solidFill>
                <a:latin typeface="+mj-ea"/>
                <a:ea typeface="+mj-ea"/>
              </a:rPr>
              <a:t>谢谢收看</a:t>
            </a:r>
            <a:endParaRPr lang="zh-CN" altLang="en-US" sz="3600" dirty="0">
              <a:solidFill>
                <a:schemeClr val="accent1"/>
              </a:solidFill>
              <a:latin typeface="+mj-ea"/>
              <a:ea typeface="+mj-ea"/>
            </a:endParaRPr>
          </a:p>
        </p:txBody>
      </p:sp>
      <p:sp>
        <p:nvSpPr>
          <p:cNvPr id="89" name="圆角矩形 88"/>
          <p:cNvSpPr/>
          <p:nvPr/>
        </p:nvSpPr>
        <p:spPr>
          <a:xfrm>
            <a:off x="1107895" y="706623"/>
            <a:ext cx="451632" cy="409118"/>
          </a:xfrm>
          <a:prstGeom prst="roundRect">
            <a:avLst>
              <a:gd name="adj" fmla="val 12418"/>
            </a:avLst>
          </a:prstGeom>
          <a:gradFill>
            <a:gsLst>
              <a:gs pos="0">
                <a:schemeClr val="accent1"/>
              </a:gs>
              <a:gs pos="100000">
                <a:schemeClr val="accent1">
                  <a:lumMod val="79000"/>
                  <a:lumOff val="21000"/>
                </a:schemeClr>
              </a:gs>
            </a:gsLst>
            <a:lin ang="13500000" scaled="1"/>
          </a:gradFill>
          <a:ln w="12700">
            <a:solidFill>
              <a:schemeClr val="bg1"/>
            </a:solidFill>
          </a:ln>
          <a:effectLst>
            <a:outerShdw blurRad="419100" dist="190500" dir="2700000" sx="90000" sy="9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sp>
        <p:nvSpPr>
          <p:cNvPr id="90" name="圆角矩形 89"/>
          <p:cNvSpPr/>
          <p:nvPr/>
        </p:nvSpPr>
        <p:spPr>
          <a:xfrm>
            <a:off x="956916" y="1788792"/>
            <a:ext cx="1085700" cy="1110848"/>
          </a:xfrm>
          <a:prstGeom prst="roundRect">
            <a:avLst>
              <a:gd name="adj" fmla="val 15229"/>
            </a:avLst>
          </a:prstGeom>
          <a:gradFill flip="none" rotWithShape="1">
            <a:gsLst>
              <a:gs pos="0">
                <a:schemeClr val="bg1"/>
              </a:gs>
              <a:gs pos="36000">
                <a:schemeClr val="bg1"/>
              </a:gs>
              <a:gs pos="100000">
                <a:schemeClr val="bg1">
                  <a:lumMod val="85000"/>
                </a:schemeClr>
              </a:gs>
            </a:gsLst>
            <a:lin ang="13500000" scaled="1"/>
            <a:tileRect/>
          </a:gradFill>
          <a:ln w="19050">
            <a:solidFill>
              <a:schemeClr val="bg1"/>
            </a:solidFill>
          </a:ln>
          <a:effectLst>
            <a:outerShdw blurRad="419100" dist="444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sp>
        <p:nvSpPr>
          <p:cNvPr id="97" name="TextBox 49"/>
          <p:cNvSpPr txBox="1"/>
          <p:nvPr/>
        </p:nvSpPr>
        <p:spPr>
          <a:xfrm>
            <a:off x="4085984" y="2915763"/>
            <a:ext cx="3079056" cy="2616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100" dirty="0" smtClean="0">
                <a:solidFill>
                  <a:schemeClr val="tx1">
                    <a:lumMod val="65000"/>
                    <a:lumOff val="35000"/>
                  </a:schemeClr>
                </a:solidFill>
                <a:latin typeface="微软雅黑" pitchFamily="34" charset="-122"/>
                <a:ea typeface="微软雅黑" pitchFamily="34" charset="-122"/>
              </a:rPr>
              <a:t>Jk - Technologies</a:t>
            </a:r>
            <a:endParaRPr lang="en-US" altLang="zh-CN" sz="1100" dirty="0">
              <a:solidFill>
                <a:schemeClr val="tx1">
                  <a:lumMod val="65000"/>
                  <a:lumOff val="35000"/>
                </a:schemeClr>
              </a:solidFill>
              <a:latin typeface="+mj-ea"/>
              <a:ea typeface="+mj-ea"/>
            </a:endParaRPr>
          </a:p>
        </p:txBody>
      </p:sp>
      <p:sp>
        <p:nvSpPr>
          <p:cNvPr id="115" name="矩形 114"/>
          <p:cNvSpPr/>
          <p:nvPr/>
        </p:nvSpPr>
        <p:spPr>
          <a:xfrm>
            <a:off x="4826903" y="3319015"/>
            <a:ext cx="805565" cy="176883"/>
          </a:xfrm>
          <a:prstGeom prst="rect">
            <a:avLst/>
          </a:prstGeom>
        </p:spPr>
        <p:txBody>
          <a:bodyPr wrap="square" lIns="38012" tIns="19006" rIns="38012" bIns="19006">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90000"/>
              </a:lnSpc>
              <a:defRPr sz="1800"/>
            </a:pPr>
            <a:r>
              <a:rPr lang="en-US" altLang="zh-CN" sz="1000" dirty="0" smtClean="0">
                <a:solidFill>
                  <a:schemeClr val="tx1">
                    <a:lumMod val="65000"/>
                    <a:lumOff val="35000"/>
                  </a:schemeClr>
                </a:solidFill>
                <a:latin typeface="微软雅黑" panose="020B0503020204020204" pitchFamily="34" charset="-122"/>
                <a:ea typeface="微软雅黑" panose="020B0503020204020204" pitchFamily="34" charset="-122"/>
                <a:cs typeface="BebasNeueBold"/>
                <a:sym typeface="Arial" panose="020B0604020202020204" pitchFamily="34" charset="0"/>
              </a:rPr>
              <a:t>George</a:t>
            </a:r>
            <a:endParaRPr lang="zh-CN" altLang="en-US" sz="1000" dirty="0">
              <a:solidFill>
                <a:schemeClr val="tx1">
                  <a:lumMod val="65000"/>
                  <a:lumOff val="35000"/>
                </a:schemeClr>
              </a:solidFill>
              <a:latin typeface="微软雅黑" panose="020B0503020204020204" pitchFamily="34" charset="-122"/>
              <a:ea typeface="微软雅黑" panose="020B0503020204020204" pitchFamily="34" charset="-122"/>
              <a:cs typeface="BebasNeueBold"/>
              <a:sym typeface="Arial" panose="020B0604020202020204" pitchFamily="34" charset="0"/>
            </a:endParaRPr>
          </a:p>
        </p:txBody>
      </p:sp>
      <p:sp>
        <p:nvSpPr>
          <p:cNvPr id="116" name="矩形 115"/>
          <p:cNvSpPr/>
          <p:nvPr/>
        </p:nvSpPr>
        <p:spPr bwMode="auto">
          <a:xfrm>
            <a:off x="4133775" y="3264520"/>
            <a:ext cx="599750" cy="246916"/>
          </a:xfrm>
          <a:prstGeom prst="rect">
            <a:avLst/>
          </a:prstGeom>
          <a:solidFill>
            <a:schemeClr val="accent1"/>
          </a:solidFill>
          <a:ln w="15875" cap="rnd">
            <a:solidFill>
              <a:schemeClr val="accent1"/>
            </a:solidFill>
            <a:round/>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sp>
        <p:nvSpPr>
          <p:cNvPr id="117" name="矩形 116"/>
          <p:cNvSpPr/>
          <p:nvPr/>
        </p:nvSpPr>
        <p:spPr bwMode="auto">
          <a:xfrm>
            <a:off x="4733524" y="3264520"/>
            <a:ext cx="891559" cy="246916"/>
          </a:xfrm>
          <a:prstGeom prst="rect">
            <a:avLst/>
          </a:prstGeom>
          <a:noFill/>
          <a:ln w="12700" cap="rnd">
            <a:solidFill>
              <a:schemeClr val="accent1"/>
            </a:solidFill>
            <a:round/>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sp>
        <p:nvSpPr>
          <p:cNvPr id="118" name="Shape 280"/>
          <p:cNvSpPr/>
          <p:nvPr/>
        </p:nvSpPr>
        <p:spPr>
          <a:xfrm>
            <a:off x="4198468" y="3332335"/>
            <a:ext cx="504056" cy="138499"/>
          </a:xfrm>
          <a:prstGeom prst="rect">
            <a:avLst/>
          </a:prstGeom>
          <a:noFill/>
          <a:ln w="12700" cap="flat">
            <a:noFill/>
            <a:miter lim="400000"/>
          </a:ln>
          <a:effectLst/>
          <a:extLst>
            <a:ext uri="{C572A759-6A51-4108-AA02-DFA0A04FC94B}">
              <ma14:wrappingTextBoxFlag xmlns="" xmlns:ma14="http://schemas.microsoft.com/office/mac/drawingml/2011/main" xmlns:lc="http://schemas.openxmlformats.org/drawingml/2006/lockedCanvas" val="1"/>
            </a:ext>
          </a:extLst>
        </p:spPr>
        <p:txBody>
          <a:bodyPr wrap="square" lIns="0" tIns="0" rIns="0" bIns="0" numCol="1"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90000"/>
              </a:lnSpc>
              <a:defRPr sz="1800"/>
            </a:pPr>
            <a:r>
              <a:rPr lang="zh-CN" altLang="en-US" sz="1000" spc="100" dirty="0">
                <a:solidFill>
                  <a:schemeClr val="bg1"/>
                </a:solidFill>
                <a:latin typeface="微软雅黑" pitchFamily="34" charset="-122"/>
                <a:ea typeface="微软雅黑" pitchFamily="34" charset="-122"/>
                <a:cs typeface="Roboto Regular"/>
                <a:sym typeface="Arial" panose="020B0604020202020204" pitchFamily="34" charset="0"/>
              </a:rPr>
              <a:t>演讲</a:t>
            </a:r>
            <a:r>
              <a:rPr lang="zh-CN" altLang="en-US" sz="1000" spc="100" dirty="0" smtClean="0">
                <a:solidFill>
                  <a:schemeClr val="bg1"/>
                </a:solidFill>
                <a:latin typeface="微软雅黑" pitchFamily="34" charset="-122"/>
                <a:ea typeface="微软雅黑" pitchFamily="34" charset="-122"/>
                <a:cs typeface="Roboto Regular"/>
                <a:sym typeface="Arial" panose="020B0604020202020204" pitchFamily="34" charset="0"/>
              </a:rPr>
              <a:t>者</a:t>
            </a:r>
            <a:endParaRPr sz="1000" spc="100" dirty="0">
              <a:solidFill>
                <a:schemeClr val="bg1"/>
              </a:solidFill>
              <a:latin typeface="微软雅黑" pitchFamily="34" charset="-122"/>
              <a:ea typeface="微软雅黑" pitchFamily="34" charset="-122"/>
              <a:cs typeface="Roboto Regular"/>
              <a:sym typeface="Arial" panose="020B0604020202020204" pitchFamily="34" charset="0"/>
            </a:endParaRPr>
          </a:p>
        </p:txBody>
      </p:sp>
      <p:sp>
        <p:nvSpPr>
          <p:cNvPr id="13" name="圆角矩形 12"/>
          <p:cNvSpPr/>
          <p:nvPr/>
        </p:nvSpPr>
        <p:spPr bwMode="auto">
          <a:xfrm>
            <a:off x="4060872" y="2498969"/>
            <a:ext cx="4071006" cy="290610"/>
          </a:xfrm>
          <a:prstGeom prst="roundRect">
            <a:avLst/>
          </a:prstGeom>
          <a:gradFill>
            <a:gsLst>
              <a:gs pos="18000">
                <a:schemeClr val="accent1"/>
              </a:gs>
              <a:gs pos="96000">
                <a:schemeClr val="accent1"/>
              </a:gs>
            </a:gsLst>
            <a:lin ang="13500000" scaled="1"/>
          </a:gradFill>
          <a:ln w="15875">
            <a:solidFill>
              <a:schemeClr val="bg1"/>
            </a:solidFill>
          </a:ln>
          <a:effectLst>
            <a:outerShdw blurRad="177800" dist="139700" dir="2700000" sx="91000" sy="91000" algn="tl" rotWithShape="0">
              <a:schemeClr val="bg1">
                <a:lumMod val="65000"/>
                <a:alpha val="5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93" name="TextBox 92"/>
          <p:cNvSpPr txBox="1"/>
          <p:nvPr/>
        </p:nvSpPr>
        <p:spPr>
          <a:xfrm>
            <a:off x="4119815" y="2514747"/>
            <a:ext cx="3385664" cy="276999"/>
          </a:xfrm>
          <a:prstGeom prst="rect">
            <a:avLst/>
          </a:prstGeom>
          <a:noFill/>
        </p:spPr>
        <p:txBody>
          <a:bodyPr wrap="square" rtlCol="0">
            <a:spAutoFit/>
          </a:bodyPr>
          <a:lstStyle/>
          <a:p>
            <a:r>
              <a:rPr lang="zh-CN" altLang="en-US" sz="1200" dirty="0" smtClean="0">
                <a:solidFill>
                  <a:schemeClr val="bg1"/>
                </a:solidFill>
                <a:latin typeface="+mj-ea"/>
                <a:ea typeface="+mj-ea"/>
              </a:rPr>
              <a:t>技术分享</a:t>
            </a:r>
            <a:r>
              <a:rPr lang="en-US" altLang="zh-CN" sz="1200" dirty="0" smtClean="0">
                <a:solidFill>
                  <a:schemeClr val="bg1"/>
                </a:solidFill>
                <a:latin typeface="+mj-ea"/>
                <a:ea typeface="+mj-ea"/>
              </a:rPr>
              <a:t>/ </a:t>
            </a:r>
            <a:r>
              <a:rPr lang="zh-CN" altLang="en-US" sz="1200" dirty="0" smtClean="0">
                <a:solidFill>
                  <a:schemeClr val="bg1"/>
                </a:solidFill>
                <a:latin typeface="+mj-ea"/>
                <a:ea typeface="+mj-ea"/>
              </a:rPr>
              <a:t>技术交流</a:t>
            </a:r>
            <a:endParaRPr lang="zh-CN" altLang="en-US" sz="1200" dirty="0">
              <a:solidFill>
                <a:schemeClr val="bg1"/>
              </a:solidFill>
              <a:latin typeface="+mj-ea"/>
              <a:ea typeface="+mj-ea"/>
            </a:endParaRPr>
          </a:p>
        </p:txBody>
      </p:sp>
      <p:sp>
        <p:nvSpPr>
          <p:cNvPr id="20" name="圆角矩形 19"/>
          <p:cNvSpPr/>
          <p:nvPr/>
        </p:nvSpPr>
        <p:spPr>
          <a:xfrm>
            <a:off x="722088" y="2614483"/>
            <a:ext cx="581980" cy="582228"/>
          </a:xfrm>
          <a:prstGeom prst="roundRect">
            <a:avLst>
              <a:gd name="adj" fmla="val 21816"/>
            </a:avLst>
          </a:prstGeom>
          <a:solidFill>
            <a:schemeClr val="accent1"/>
          </a:solidFill>
          <a:ln w="19050">
            <a:solidFill>
              <a:schemeClr val="bg1"/>
            </a:solidFill>
          </a:ln>
          <a:effectLst>
            <a:outerShdw blurRad="419100" dist="444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sp>
        <p:nvSpPr>
          <p:cNvPr id="85" name="圆角矩形 84"/>
          <p:cNvSpPr/>
          <p:nvPr/>
        </p:nvSpPr>
        <p:spPr>
          <a:xfrm>
            <a:off x="2768463" y="565673"/>
            <a:ext cx="748190" cy="674114"/>
          </a:xfrm>
          <a:prstGeom prst="roundRect">
            <a:avLst>
              <a:gd name="adj" fmla="val 15972"/>
            </a:avLst>
          </a:prstGeom>
          <a:gradFill flip="none" rotWithShape="1">
            <a:gsLst>
              <a:gs pos="0">
                <a:schemeClr val="bg1"/>
              </a:gs>
              <a:gs pos="36000">
                <a:schemeClr val="bg1"/>
              </a:gs>
              <a:gs pos="100000">
                <a:schemeClr val="bg1">
                  <a:lumMod val="85000"/>
                </a:schemeClr>
              </a:gs>
            </a:gsLst>
            <a:lin ang="13500000" scaled="1"/>
            <a:tileRect/>
          </a:gradFill>
          <a:ln w="19050">
            <a:solidFill>
              <a:schemeClr val="bg1"/>
            </a:solidFill>
          </a:ln>
          <a:effectLst>
            <a:outerShdw blurRad="419100" dist="469900" dir="2700000" sx="90000" sy="90000" algn="tl" rotWithShape="0">
              <a:schemeClr val="tx1">
                <a:lumMod val="50000"/>
                <a:lumOff val="50000"/>
                <a:alpha val="5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sp>
        <p:nvSpPr>
          <p:cNvPr id="21" name="圆角矩形 20"/>
          <p:cNvSpPr/>
          <p:nvPr/>
        </p:nvSpPr>
        <p:spPr>
          <a:xfrm>
            <a:off x="1503364" y="1104266"/>
            <a:ext cx="1275046" cy="1273414"/>
          </a:xfrm>
          <a:prstGeom prst="roundRect">
            <a:avLst>
              <a:gd name="adj" fmla="val 8669"/>
            </a:avLst>
          </a:prstGeom>
          <a:gradFill flip="none" rotWithShape="1">
            <a:gsLst>
              <a:gs pos="0">
                <a:schemeClr val="bg1"/>
              </a:gs>
              <a:gs pos="36000">
                <a:schemeClr val="bg1"/>
              </a:gs>
              <a:gs pos="100000">
                <a:schemeClr val="bg1">
                  <a:lumMod val="90000"/>
                </a:schemeClr>
              </a:gs>
            </a:gsLst>
            <a:lin ang="13500000" scaled="1"/>
            <a:tileRect/>
          </a:gradFill>
          <a:ln w="19050">
            <a:solidFill>
              <a:schemeClr val="bg1"/>
            </a:solidFill>
          </a:ln>
          <a:effectLst>
            <a:outerShdw blurRad="419100" dist="368300" dir="2700000" sx="90000" sy="90000" algn="tl" rotWithShape="0">
              <a:schemeClr val="tx1">
                <a:lumMod val="50000"/>
                <a:lumOff val="50000"/>
                <a:alpha val="4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sp>
        <p:nvSpPr>
          <p:cNvPr id="61" name="圆角矩形 60"/>
          <p:cNvSpPr/>
          <p:nvPr/>
        </p:nvSpPr>
        <p:spPr>
          <a:xfrm>
            <a:off x="852595" y="451903"/>
            <a:ext cx="274388" cy="271246"/>
          </a:xfrm>
          <a:prstGeom prst="roundRect">
            <a:avLst>
              <a:gd name="adj" fmla="val 13750"/>
            </a:avLst>
          </a:prstGeom>
          <a:gradFill flip="none" rotWithShape="1">
            <a:gsLst>
              <a:gs pos="0">
                <a:schemeClr val="bg1"/>
              </a:gs>
              <a:gs pos="36000">
                <a:schemeClr val="bg1"/>
              </a:gs>
              <a:gs pos="100000">
                <a:schemeClr val="bg1">
                  <a:lumMod val="85000"/>
                </a:schemeClr>
              </a:gs>
            </a:gsLst>
            <a:lin ang="13500000" scaled="1"/>
            <a:tileRect/>
          </a:gradFill>
          <a:ln w="1905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sp>
        <p:nvSpPr>
          <p:cNvPr id="22" name="圆角矩形 21"/>
          <p:cNvSpPr/>
          <p:nvPr/>
        </p:nvSpPr>
        <p:spPr>
          <a:xfrm>
            <a:off x="1559527" y="1143856"/>
            <a:ext cx="1161700" cy="1170620"/>
          </a:xfrm>
          <a:prstGeom prst="roundRect">
            <a:avLst>
              <a:gd name="adj" fmla="val 10379"/>
            </a:avLst>
          </a:prstGeom>
          <a:blipFill>
            <a:blip r:embed="rId2" cstate="screen">
              <a:extLst>
                <a:ext uri="{28A0092B-C50C-407E-A947-70E740481C1C}">
                  <a14:useLocalDpi xmlns:a14="http://schemas.microsoft.com/office/drawing/2010/main" xmlns=""/>
                </a:ext>
              </a:extLst>
            </a:blip>
            <a:stretch>
              <a:fillRect/>
            </a:stretch>
          </a:blip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sp>
        <p:nvSpPr>
          <p:cNvPr id="84" name="圆角矩形 83"/>
          <p:cNvSpPr/>
          <p:nvPr/>
        </p:nvSpPr>
        <p:spPr>
          <a:xfrm>
            <a:off x="2735901" y="2382001"/>
            <a:ext cx="548776" cy="542492"/>
          </a:xfrm>
          <a:prstGeom prst="roundRect">
            <a:avLst>
              <a:gd name="adj" fmla="val 13750"/>
            </a:avLst>
          </a:prstGeom>
          <a:gradFill flip="none" rotWithShape="1">
            <a:gsLst>
              <a:gs pos="0">
                <a:schemeClr val="bg1"/>
              </a:gs>
              <a:gs pos="36000">
                <a:schemeClr val="bg1"/>
              </a:gs>
              <a:gs pos="100000">
                <a:schemeClr val="bg1">
                  <a:lumMod val="85000"/>
                </a:schemeClr>
              </a:gs>
            </a:gsLst>
            <a:lin ang="13500000" scaled="1"/>
            <a:tileRect/>
          </a:gradFill>
          <a:ln w="19050">
            <a:solidFill>
              <a:schemeClr val="bg1"/>
            </a:solidFill>
          </a:ln>
          <a:effectLst>
            <a:outerShdw blurRad="419100" dist="444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a:p>
        </p:txBody>
      </p:sp>
      <p:grpSp>
        <p:nvGrpSpPr>
          <p:cNvPr id="33" name="组合 32"/>
          <p:cNvGrpSpPr/>
          <p:nvPr/>
        </p:nvGrpSpPr>
        <p:grpSpPr>
          <a:xfrm>
            <a:off x="2808229" y="2476462"/>
            <a:ext cx="538051" cy="383282"/>
            <a:chOff x="2913523" y="3396849"/>
            <a:chExt cx="691111" cy="492316"/>
          </a:xfrm>
        </p:grpSpPr>
        <p:sp>
          <p:nvSpPr>
            <p:cNvPr id="76" name="Freeform 6"/>
            <p:cNvSpPr>
              <a:spLocks noEditPoints="1"/>
            </p:cNvSpPr>
            <p:nvPr/>
          </p:nvSpPr>
          <p:spPr bwMode="auto">
            <a:xfrm>
              <a:off x="3002598" y="3396849"/>
              <a:ext cx="335739" cy="195027"/>
            </a:xfrm>
            <a:custGeom>
              <a:avLst/>
              <a:gdLst>
                <a:gd name="T0" fmla="*/ 107 w 165"/>
                <a:gd name="T1" fmla="*/ 104 h 104"/>
                <a:gd name="T2" fmla="*/ 124 w 165"/>
                <a:gd name="T3" fmla="*/ 104 h 104"/>
                <a:gd name="T4" fmla="*/ 124 w 165"/>
                <a:gd name="T5" fmla="*/ 45 h 104"/>
                <a:gd name="T6" fmla="*/ 107 w 165"/>
                <a:gd name="T7" fmla="*/ 61 h 104"/>
                <a:gd name="T8" fmla="*/ 107 w 165"/>
                <a:gd name="T9" fmla="*/ 104 h 104"/>
                <a:gd name="T10" fmla="*/ 132 w 165"/>
                <a:gd name="T11" fmla="*/ 104 h 104"/>
                <a:gd name="T12" fmla="*/ 149 w 165"/>
                <a:gd name="T13" fmla="*/ 104 h 104"/>
                <a:gd name="T14" fmla="*/ 149 w 165"/>
                <a:gd name="T15" fmla="*/ 22 h 104"/>
                <a:gd name="T16" fmla="*/ 132 w 165"/>
                <a:gd name="T17" fmla="*/ 38 h 104"/>
                <a:gd name="T18" fmla="*/ 132 w 165"/>
                <a:gd name="T19" fmla="*/ 104 h 104"/>
                <a:gd name="T20" fmla="*/ 161 w 165"/>
                <a:gd name="T21" fmla="*/ 0 h 104"/>
                <a:gd name="T22" fmla="*/ 164 w 165"/>
                <a:gd name="T23" fmla="*/ 4 h 104"/>
                <a:gd name="T24" fmla="*/ 164 w 165"/>
                <a:gd name="T25" fmla="*/ 5 h 104"/>
                <a:gd name="T26" fmla="*/ 161 w 165"/>
                <a:gd name="T27" fmla="*/ 15 h 104"/>
                <a:gd name="T28" fmla="*/ 161 w 165"/>
                <a:gd name="T29" fmla="*/ 16 h 104"/>
                <a:gd name="T30" fmla="*/ 156 w 165"/>
                <a:gd name="T31" fmla="*/ 17 h 104"/>
                <a:gd name="T32" fmla="*/ 155 w 165"/>
                <a:gd name="T33" fmla="*/ 17 h 104"/>
                <a:gd name="T34" fmla="*/ 153 w 165"/>
                <a:gd name="T35" fmla="*/ 14 h 104"/>
                <a:gd name="T36" fmla="*/ 103 w 165"/>
                <a:gd name="T37" fmla="*/ 61 h 104"/>
                <a:gd name="T38" fmla="*/ 87 w 165"/>
                <a:gd name="T39" fmla="*/ 44 h 104"/>
                <a:gd name="T40" fmla="*/ 74 w 165"/>
                <a:gd name="T41" fmla="*/ 30 h 104"/>
                <a:gd name="T42" fmla="*/ 3 w 165"/>
                <a:gd name="T43" fmla="*/ 96 h 104"/>
                <a:gd name="T44" fmla="*/ 0 w 165"/>
                <a:gd name="T45" fmla="*/ 93 h 104"/>
                <a:gd name="T46" fmla="*/ 74 w 165"/>
                <a:gd name="T47" fmla="*/ 24 h 104"/>
                <a:gd name="T48" fmla="*/ 87 w 165"/>
                <a:gd name="T49" fmla="*/ 37 h 104"/>
                <a:gd name="T50" fmla="*/ 103 w 165"/>
                <a:gd name="T51" fmla="*/ 55 h 104"/>
                <a:gd name="T52" fmla="*/ 150 w 165"/>
                <a:gd name="T53" fmla="*/ 11 h 104"/>
                <a:gd name="T54" fmla="*/ 148 w 165"/>
                <a:gd name="T55" fmla="*/ 9 h 104"/>
                <a:gd name="T56" fmla="*/ 147 w 165"/>
                <a:gd name="T57" fmla="*/ 8 h 104"/>
                <a:gd name="T58" fmla="*/ 149 w 165"/>
                <a:gd name="T59" fmla="*/ 3 h 104"/>
                <a:gd name="T60" fmla="*/ 150 w 165"/>
                <a:gd name="T61" fmla="*/ 3 h 104"/>
                <a:gd name="T62" fmla="*/ 160 w 165"/>
                <a:gd name="T63" fmla="*/ 1 h 104"/>
                <a:gd name="T64" fmla="*/ 161 w 165"/>
                <a:gd name="T65" fmla="*/ 0 h 104"/>
                <a:gd name="T66" fmla="*/ 7 w 165"/>
                <a:gd name="T67" fmla="*/ 104 h 104"/>
                <a:gd name="T68" fmla="*/ 24 w 165"/>
                <a:gd name="T69" fmla="*/ 104 h 104"/>
                <a:gd name="T70" fmla="*/ 24 w 165"/>
                <a:gd name="T71" fmla="*/ 81 h 104"/>
                <a:gd name="T72" fmla="*/ 7 w 165"/>
                <a:gd name="T73" fmla="*/ 97 h 104"/>
                <a:gd name="T74" fmla="*/ 7 w 165"/>
                <a:gd name="T75" fmla="*/ 104 h 104"/>
                <a:gd name="T76" fmla="*/ 32 w 165"/>
                <a:gd name="T77" fmla="*/ 104 h 104"/>
                <a:gd name="T78" fmla="*/ 49 w 165"/>
                <a:gd name="T79" fmla="*/ 104 h 104"/>
                <a:gd name="T80" fmla="*/ 49 w 165"/>
                <a:gd name="T81" fmla="*/ 58 h 104"/>
                <a:gd name="T82" fmla="*/ 32 w 165"/>
                <a:gd name="T83" fmla="*/ 74 h 104"/>
                <a:gd name="T84" fmla="*/ 32 w 165"/>
                <a:gd name="T85" fmla="*/ 104 h 104"/>
                <a:gd name="T86" fmla="*/ 57 w 165"/>
                <a:gd name="T87" fmla="*/ 50 h 104"/>
                <a:gd name="T88" fmla="*/ 57 w 165"/>
                <a:gd name="T89" fmla="*/ 104 h 104"/>
                <a:gd name="T90" fmla="*/ 74 w 165"/>
                <a:gd name="T91" fmla="*/ 104 h 104"/>
                <a:gd name="T92" fmla="*/ 74 w 165"/>
                <a:gd name="T93" fmla="*/ 34 h 104"/>
                <a:gd name="T94" fmla="*/ 74 w 165"/>
                <a:gd name="T95" fmla="*/ 34 h 104"/>
                <a:gd name="T96" fmla="*/ 57 w 165"/>
                <a:gd name="T97" fmla="*/ 50 h 104"/>
                <a:gd name="T98" fmla="*/ 82 w 165"/>
                <a:gd name="T99" fmla="*/ 43 h 104"/>
                <a:gd name="T100" fmla="*/ 82 w 165"/>
                <a:gd name="T101" fmla="*/ 104 h 104"/>
                <a:gd name="T102" fmla="*/ 87 w 165"/>
                <a:gd name="T103" fmla="*/ 104 h 104"/>
                <a:gd name="T104" fmla="*/ 99 w 165"/>
                <a:gd name="T105" fmla="*/ 104 h 104"/>
                <a:gd name="T106" fmla="*/ 99 w 165"/>
                <a:gd name="T107" fmla="*/ 61 h 104"/>
                <a:gd name="T108" fmla="*/ 87 w 165"/>
                <a:gd name="T109" fmla="*/ 48 h 104"/>
                <a:gd name="T110" fmla="*/ 82 w 165"/>
                <a:gd name="T111" fmla="*/ 4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65" h="104">
                  <a:moveTo>
                    <a:pt x="107" y="104"/>
                  </a:moveTo>
                  <a:cubicBezTo>
                    <a:pt x="124" y="104"/>
                    <a:pt x="124" y="104"/>
                    <a:pt x="124" y="104"/>
                  </a:cubicBezTo>
                  <a:cubicBezTo>
                    <a:pt x="124" y="45"/>
                    <a:pt x="124" y="45"/>
                    <a:pt x="124" y="45"/>
                  </a:cubicBezTo>
                  <a:cubicBezTo>
                    <a:pt x="107" y="61"/>
                    <a:pt x="107" y="61"/>
                    <a:pt x="107" y="61"/>
                  </a:cubicBezTo>
                  <a:cubicBezTo>
                    <a:pt x="107" y="104"/>
                    <a:pt x="107" y="104"/>
                    <a:pt x="107" y="104"/>
                  </a:cubicBezTo>
                  <a:close/>
                  <a:moveTo>
                    <a:pt x="132" y="104"/>
                  </a:moveTo>
                  <a:cubicBezTo>
                    <a:pt x="149" y="104"/>
                    <a:pt x="149" y="104"/>
                    <a:pt x="149" y="104"/>
                  </a:cubicBezTo>
                  <a:cubicBezTo>
                    <a:pt x="149" y="22"/>
                    <a:pt x="149" y="22"/>
                    <a:pt x="149" y="22"/>
                  </a:cubicBezTo>
                  <a:cubicBezTo>
                    <a:pt x="132" y="38"/>
                    <a:pt x="132" y="38"/>
                    <a:pt x="132" y="38"/>
                  </a:cubicBezTo>
                  <a:cubicBezTo>
                    <a:pt x="132" y="104"/>
                    <a:pt x="132" y="104"/>
                    <a:pt x="132" y="104"/>
                  </a:cubicBezTo>
                  <a:close/>
                  <a:moveTo>
                    <a:pt x="161" y="0"/>
                  </a:moveTo>
                  <a:cubicBezTo>
                    <a:pt x="164" y="0"/>
                    <a:pt x="165" y="2"/>
                    <a:pt x="164" y="4"/>
                  </a:cubicBezTo>
                  <a:cubicBezTo>
                    <a:pt x="164" y="5"/>
                    <a:pt x="164" y="5"/>
                    <a:pt x="164" y="5"/>
                  </a:cubicBezTo>
                  <a:cubicBezTo>
                    <a:pt x="163" y="8"/>
                    <a:pt x="162" y="12"/>
                    <a:pt x="161" y="15"/>
                  </a:cubicBezTo>
                  <a:cubicBezTo>
                    <a:pt x="161" y="16"/>
                    <a:pt x="161" y="16"/>
                    <a:pt x="161" y="16"/>
                  </a:cubicBezTo>
                  <a:cubicBezTo>
                    <a:pt x="160" y="19"/>
                    <a:pt x="158" y="19"/>
                    <a:pt x="156" y="17"/>
                  </a:cubicBezTo>
                  <a:cubicBezTo>
                    <a:pt x="155" y="17"/>
                    <a:pt x="155" y="17"/>
                    <a:pt x="155" y="17"/>
                  </a:cubicBezTo>
                  <a:cubicBezTo>
                    <a:pt x="154" y="16"/>
                    <a:pt x="154" y="15"/>
                    <a:pt x="153" y="14"/>
                  </a:cubicBezTo>
                  <a:cubicBezTo>
                    <a:pt x="103" y="61"/>
                    <a:pt x="103" y="61"/>
                    <a:pt x="103" y="61"/>
                  </a:cubicBezTo>
                  <a:cubicBezTo>
                    <a:pt x="87" y="44"/>
                    <a:pt x="87" y="44"/>
                    <a:pt x="87" y="44"/>
                  </a:cubicBezTo>
                  <a:cubicBezTo>
                    <a:pt x="74" y="30"/>
                    <a:pt x="74" y="30"/>
                    <a:pt x="74" y="30"/>
                  </a:cubicBezTo>
                  <a:cubicBezTo>
                    <a:pt x="3" y="96"/>
                    <a:pt x="3" y="96"/>
                    <a:pt x="3" y="96"/>
                  </a:cubicBezTo>
                  <a:cubicBezTo>
                    <a:pt x="0" y="93"/>
                    <a:pt x="0" y="93"/>
                    <a:pt x="0" y="93"/>
                  </a:cubicBezTo>
                  <a:cubicBezTo>
                    <a:pt x="74" y="24"/>
                    <a:pt x="74" y="24"/>
                    <a:pt x="74" y="24"/>
                  </a:cubicBezTo>
                  <a:cubicBezTo>
                    <a:pt x="87" y="37"/>
                    <a:pt x="87" y="37"/>
                    <a:pt x="87" y="37"/>
                  </a:cubicBezTo>
                  <a:cubicBezTo>
                    <a:pt x="103" y="55"/>
                    <a:pt x="103" y="55"/>
                    <a:pt x="103" y="55"/>
                  </a:cubicBezTo>
                  <a:cubicBezTo>
                    <a:pt x="150" y="11"/>
                    <a:pt x="150" y="11"/>
                    <a:pt x="150" y="11"/>
                  </a:cubicBezTo>
                  <a:cubicBezTo>
                    <a:pt x="149" y="10"/>
                    <a:pt x="148" y="9"/>
                    <a:pt x="148" y="9"/>
                  </a:cubicBezTo>
                  <a:cubicBezTo>
                    <a:pt x="147" y="8"/>
                    <a:pt x="147" y="8"/>
                    <a:pt x="147" y="8"/>
                  </a:cubicBezTo>
                  <a:cubicBezTo>
                    <a:pt x="145" y="6"/>
                    <a:pt x="146" y="4"/>
                    <a:pt x="149" y="3"/>
                  </a:cubicBezTo>
                  <a:cubicBezTo>
                    <a:pt x="150" y="3"/>
                    <a:pt x="150" y="3"/>
                    <a:pt x="150" y="3"/>
                  </a:cubicBezTo>
                  <a:cubicBezTo>
                    <a:pt x="152" y="2"/>
                    <a:pt x="157" y="1"/>
                    <a:pt x="160" y="1"/>
                  </a:cubicBezTo>
                  <a:cubicBezTo>
                    <a:pt x="161" y="0"/>
                    <a:pt x="161" y="0"/>
                    <a:pt x="161" y="0"/>
                  </a:cubicBezTo>
                  <a:close/>
                  <a:moveTo>
                    <a:pt x="7" y="104"/>
                  </a:moveTo>
                  <a:cubicBezTo>
                    <a:pt x="24" y="104"/>
                    <a:pt x="24" y="104"/>
                    <a:pt x="24" y="104"/>
                  </a:cubicBezTo>
                  <a:cubicBezTo>
                    <a:pt x="24" y="81"/>
                    <a:pt x="24" y="81"/>
                    <a:pt x="24" y="81"/>
                  </a:cubicBezTo>
                  <a:cubicBezTo>
                    <a:pt x="7" y="97"/>
                    <a:pt x="7" y="97"/>
                    <a:pt x="7" y="97"/>
                  </a:cubicBezTo>
                  <a:cubicBezTo>
                    <a:pt x="7" y="104"/>
                    <a:pt x="7" y="104"/>
                    <a:pt x="7" y="104"/>
                  </a:cubicBezTo>
                  <a:close/>
                  <a:moveTo>
                    <a:pt x="32" y="104"/>
                  </a:moveTo>
                  <a:cubicBezTo>
                    <a:pt x="49" y="104"/>
                    <a:pt x="49" y="104"/>
                    <a:pt x="49" y="104"/>
                  </a:cubicBezTo>
                  <a:cubicBezTo>
                    <a:pt x="49" y="58"/>
                    <a:pt x="49" y="58"/>
                    <a:pt x="49" y="58"/>
                  </a:cubicBezTo>
                  <a:cubicBezTo>
                    <a:pt x="32" y="74"/>
                    <a:pt x="32" y="74"/>
                    <a:pt x="32" y="74"/>
                  </a:cubicBezTo>
                  <a:cubicBezTo>
                    <a:pt x="32" y="104"/>
                    <a:pt x="32" y="104"/>
                    <a:pt x="32" y="104"/>
                  </a:cubicBezTo>
                  <a:close/>
                  <a:moveTo>
                    <a:pt x="57" y="50"/>
                  </a:moveTo>
                  <a:cubicBezTo>
                    <a:pt x="57" y="104"/>
                    <a:pt x="57" y="104"/>
                    <a:pt x="57" y="104"/>
                  </a:cubicBezTo>
                  <a:cubicBezTo>
                    <a:pt x="74" y="104"/>
                    <a:pt x="74" y="104"/>
                    <a:pt x="74" y="104"/>
                  </a:cubicBezTo>
                  <a:cubicBezTo>
                    <a:pt x="74" y="34"/>
                    <a:pt x="74" y="34"/>
                    <a:pt x="74" y="34"/>
                  </a:cubicBezTo>
                  <a:cubicBezTo>
                    <a:pt x="74" y="34"/>
                    <a:pt x="74" y="34"/>
                    <a:pt x="74" y="34"/>
                  </a:cubicBezTo>
                  <a:cubicBezTo>
                    <a:pt x="57" y="50"/>
                    <a:pt x="57" y="50"/>
                    <a:pt x="57" y="50"/>
                  </a:cubicBezTo>
                  <a:close/>
                  <a:moveTo>
                    <a:pt x="82" y="43"/>
                  </a:moveTo>
                  <a:cubicBezTo>
                    <a:pt x="82" y="104"/>
                    <a:pt x="82" y="104"/>
                    <a:pt x="82" y="104"/>
                  </a:cubicBezTo>
                  <a:cubicBezTo>
                    <a:pt x="87" y="104"/>
                    <a:pt x="87" y="104"/>
                    <a:pt x="87" y="104"/>
                  </a:cubicBezTo>
                  <a:cubicBezTo>
                    <a:pt x="99" y="104"/>
                    <a:pt x="99" y="104"/>
                    <a:pt x="99" y="104"/>
                  </a:cubicBezTo>
                  <a:cubicBezTo>
                    <a:pt x="99" y="61"/>
                    <a:pt x="99" y="61"/>
                    <a:pt x="99" y="61"/>
                  </a:cubicBezTo>
                  <a:cubicBezTo>
                    <a:pt x="87" y="48"/>
                    <a:pt x="87" y="48"/>
                    <a:pt x="87" y="48"/>
                  </a:cubicBezTo>
                  <a:lnTo>
                    <a:pt x="82" y="43"/>
                  </a:lnTo>
                  <a:close/>
                </a:path>
              </a:pathLst>
            </a:custGeom>
            <a:solidFill>
              <a:schemeClr val="accent1"/>
            </a:solidFill>
            <a:ln w="15875">
              <a:noFill/>
            </a:ln>
            <a:effectLst>
              <a:outerShdw blurRad="419100" dist="444500" dir="2700000" sx="90000" sy="90000" algn="tl" rotWithShape="0">
                <a:schemeClr val="tx1">
                  <a:lumMod val="50000"/>
                  <a:lumOff val="50000"/>
                  <a:alpha val="27000"/>
                </a:schemeClr>
              </a:outerShdw>
            </a:effectLst>
            <a:ex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spcCol="0" rtlCol="0" anchor="ctr"/>
            <a:lstStyle/>
            <a:p>
              <a:pPr algn="ctr"/>
              <a:endParaRPr lang="zh-CN" altLang="en-US">
                <a:solidFill>
                  <a:schemeClr val="accent1"/>
                </a:solidFill>
              </a:endParaRPr>
            </a:p>
          </p:txBody>
        </p:sp>
        <p:sp>
          <p:nvSpPr>
            <p:cNvPr id="79" name="TextBox 78"/>
            <p:cNvSpPr txBox="1"/>
            <p:nvPr/>
          </p:nvSpPr>
          <p:spPr>
            <a:xfrm>
              <a:off x="2913523" y="3612165"/>
              <a:ext cx="691111" cy="277000"/>
            </a:xfrm>
            <a:prstGeom prst="rect">
              <a:avLst/>
            </a:prstGeom>
            <a:noFill/>
            <a:ln w="15875">
              <a:noFill/>
            </a:ln>
            <a:effectLst>
              <a:outerShdw blurRad="419100" dist="444500" dir="2700000" sx="90000" sy="90000" algn="tl" rotWithShape="0">
                <a:schemeClr val="tx1">
                  <a:lumMod val="50000"/>
                  <a:lumOff val="50000"/>
                  <a:alpha val="2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spcCol="0" rtlCol="0" anchor="ct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zh-CN" altLang="en-US" sz="1050" dirty="0">
                  <a:solidFill>
                    <a:schemeClr val="tx1">
                      <a:lumMod val="75000"/>
                      <a:lumOff val="25000"/>
                    </a:schemeClr>
                  </a:solidFill>
                </a:rPr>
                <a:t>创新</a:t>
              </a:r>
            </a:p>
          </p:txBody>
        </p:sp>
      </p:grpSp>
      <p:grpSp>
        <p:nvGrpSpPr>
          <p:cNvPr id="57" name="组合 56"/>
          <p:cNvGrpSpPr/>
          <p:nvPr/>
        </p:nvGrpSpPr>
        <p:grpSpPr>
          <a:xfrm>
            <a:off x="6685143" y="1425164"/>
            <a:ext cx="1322064" cy="245678"/>
            <a:chOff x="6400954" y="1417091"/>
            <a:chExt cx="1644764" cy="305644"/>
          </a:xfrm>
        </p:grpSpPr>
        <p:grpSp>
          <p:nvGrpSpPr>
            <p:cNvPr id="58" name="组合 57"/>
            <p:cNvGrpSpPr/>
            <p:nvPr/>
          </p:nvGrpSpPr>
          <p:grpSpPr>
            <a:xfrm>
              <a:off x="7297674" y="1417091"/>
              <a:ext cx="305647" cy="305644"/>
              <a:chOff x="5196486" y="5946187"/>
              <a:chExt cx="305647" cy="305644"/>
            </a:xfrm>
          </p:grpSpPr>
          <p:grpSp>
            <p:nvGrpSpPr>
              <p:cNvPr id="92" name="组合 91"/>
              <p:cNvGrpSpPr/>
              <p:nvPr/>
            </p:nvGrpSpPr>
            <p:grpSpPr>
              <a:xfrm>
                <a:off x="5196486" y="5946187"/>
                <a:ext cx="305647" cy="305644"/>
                <a:chOff x="1517330" y="1125257"/>
                <a:chExt cx="2204282" cy="2204282"/>
              </a:xfrm>
            </p:grpSpPr>
            <p:sp>
              <p:nvSpPr>
                <p:cNvPr id="95" name="椭圆 94"/>
                <p:cNvSpPr/>
                <p:nvPr/>
              </p:nvSpPr>
              <p:spPr>
                <a:xfrm>
                  <a:off x="1517330" y="1125257"/>
                  <a:ext cx="2204282" cy="2204282"/>
                </a:xfrm>
                <a:prstGeom prst="ellipse">
                  <a:avLst/>
                </a:prstGeom>
                <a:gradFill>
                  <a:gsLst>
                    <a:gs pos="0">
                      <a:srgbClr val="EBEBEB"/>
                    </a:gs>
                    <a:gs pos="100000">
                      <a:srgbClr val="FEFEFE"/>
                    </a:gs>
                  </a:gsLst>
                  <a:lin ang="7530000" scaled="0"/>
                </a:gradFill>
                <a:ln w="3175">
                  <a:solidFill>
                    <a:schemeClr val="bg1"/>
                  </a:solidFill>
                </a:ln>
                <a:effectLst>
                  <a:outerShdw blurRad="165100" dist="139700" dir="7800000" sx="74000" sy="74000" algn="tr"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34440" rtl="0" eaLnBrk="1" latinLnBrk="0" hangingPunct="1">
                    <a:defRPr sz="2400" kern="1200">
                      <a:solidFill>
                        <a:schemeClr val="lt1"/>
                      </a:solidFill>
                      <a:latin typeface="+mn-lt"/>
                      <a:ea typeface="+mn-ea"/>
                      <a:cs typeface="+mn-cs"/>
                    </a:defRPr>
                  </a:lvl1pPr>
                  <a:lvl2pPr marL="617220" algn="l" defTabSz="1234440" rtl="0" eaLnBrk="1" latinLnBrk="0" hangingPunct="1">
                    <a:defRPr sz="2400" kern="1200">
                      <a:solidFill>
                        <a:schemeClr val="lt1"/>
                      </a:solidFill>
                      <a:latin typeface="+mn-lt"/>
                      <a:ea typeface="+mn-ea"/>
                      <a:cs typeface="+mn-cs"/>
                    </a:defRPr>
                  </a:lvl2pPr>
                  <a:lvl3pPr marL="1234440" algn="l" defTabSz="1234440" rtl="0" eaLnBrk="1" latinLnBrk="0" hangingPunct="1">
                    <a:defRPr sz="2400" kern="1200">
                      <a:solidFill>
                        <a:schemeClr val="lt1"/>
                      </a:solidFill>
                      <a:latin typeface="+mn-lt"/>
                      <a:ea typeface="+mn-ea"/>
                      <a:cs typeface="+mn-cs"/>
                    </a:defRPr>
                  </a:lvl3pPr>
                  <a:lvl4pPr marL="1851660" algn="l" defTabSz="1234440" rtl="0" eaLnBrk="1" latinLnBrk="0" hangingPunct="1">
                    <a:defRPr sz="2400" kern="1200">
                      <a:solidFill>
                        <a:schemeClr val="lt1"/>
                      </a:solidFill>
                      <a:latin typeface="+mn-lt"/>
                      <a:ea typeface="+mn-ea"/>
                      <a:cs typeface="+mn-cs"/>
                    </a:defRPr>
                  </a:lvl4pPr>
                  <a:lvl5pPr marL="2468880" algn="l" defTabSz="1234440" rtl="0" eaLnBrk="1" latinLnBrk="0" hangingPunct="1">
                    <a:defRPr sz="2400" kern="1200">
                      <a:solidFill>
                        <a:schemeClr val="lt1"/>
                      </a:solidFill>
                      <a:latin typeface="+mn-lt"/>
                      <a:ea typeface="+mn-ea"/>
                      <a:cs typeface="+mn-cs"/>
                    </a:defRPr>
                  </a:lvl5pPr>
                  <a:lvl6pPr marL="3086100" algn="l" defTabSz="1234440" rtl="0" eaLnBrk="1" latinLnBrk="0" hangingPunct="1">
                    <a:defRPr sz="2400" kern="1200">
                      <a:solidFill>
                        <a:schemeClr val="lt1"/>
                      </a:solidFill>
                      <a:latin typeface="+mn-lt"/>
                      <a:ea typeface="+mn-ea"/>
                      <a:cs typeface="+mn-cs"/>
                    </a:defRPr>
                  </a:lvl6pPr>
                  <a:lvl7pPr marL="3703320" algn="l" defTabSz="1234440" rtl="0" eaLnBrk="1" latinLnBrk="0" hangingPunct="1">
                    <a:defRPr sz="2400" kern="1200">
                      <a:solidFill>
                        <a:schemeClr val="lt1"/>
                      </a:solidFill>
                      <a:latin typeface="+mn-lt"/>
                      <a:ea typeface="+mn-ea"/>
                      <a:cs typeface="+mn-cs"/>
                    </a:defRPr>
                  </a:lvl7pPr>
                  <a:lvl8pPr marL="4320540" algn="l" defTabSz="1234440" rtl="0" eaLnBrk="1" latinLnBrk="0" hangingPunct="1">
                    <a:defRPr sz="2400" kern="1200">
                      <a:solidFill>
                        <a:schemeClr val="lt1"/>
                      </a:solidFill>
                      <a:latin typeface="+mn-lt"/>
                      <a:ea typeface="+mn-ea"/>
                      <a:cs typeface="+mn-cs"/>
                    </a:defRPr>
                  </a:lvl8pPr>
                  <a:lvl9pPr marL="4937760" algn="l" defTabSz="1234440" rtl="0" eaLnBrk="1" latinLnBrk="0" hangingPunct="1">
                    <a:defRPr sz="2400" kern="1200">
                      <a:solidFill>
                        <a:schemeClr val="lt1"/>
                      </a:solidFill>
                      <a:latin typeface="+mn-lt"/>
                      <a:ea typeface="+mn-ea"/>
                      <a:cs typeface="+mn-cs"/>
                    </a:defRPr>
                  </a:lvl9pPr>
                </a:lstStyle>
                <a:p>
                  <a:pPr algn="ctr"/>
                  <a:endParaRPr lang="zh-CN" altLang="en-US"/>
                </a:p>
              </p:txBody>
            </p:sp>
            <p:sp>
              <p:nvSpPr>
                <p:cNvPr id="96" name="椭圆 95"/>
                <p:cNvSpPr/>
                <p:nvPr/>
              </p:nvSpPr>
              <p:spPr>
                <a:xfrm>
                  <a:off x="1719372" y="1327298"/>
                  <a:ext cx="1800200" cy="1800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34440" rtl="0" eaLnBrk="1" latinLnBrk="0" hangingPunct="1">
                    <a:defRPr sz="2400" kern="1200">
                      <a:solidFill>
                        <a:schemeClr val="lt1"/>
                      </a:solidFill>
                      <a:latin typeface="+mn-lt"/>
                      <a:ea typeface="+mn-ea"/>
                      <a:cs typeface="+mn-cs"/>
                    </a:defRPr>
                  </a:lvl1pPr>
                  <a:lvl2pPr marL="617220" algn="l" defTabSz="1234440" rtl="0" eaLnBrk="1" latinLnBrk="0" hangingPunct="1">
                    <a:defRPr sz="2400" kern="1200">
                      <a:solidFill>
                        <a:schemeClr val="lt1"/>
                      </a:solidFill>
                      <a:latin typeface="+mn-lt"/>
                      <a:ea typeface="+mn-ea"/>
                      <a:cs typeface="+mn-cs"/>
                    </a:defRPr>
                  </a:lvl2pPr>
                  <a:lvl3pPr marL="1234440" algn="l" defTabSz="1234440" rtl="0" eaLnBrk="1" latinLnBrk="0" hangingPunct="1">
                    <a:defRPr sz="2400" kern="1200">
                      <a:solidFill>
                        <a:schemeClr val="lt1"/>
                      </a:solidFill>
                      <a:latin typeface="+mn-lt"/>
                      <a:ea typeface="+mn-ea"/>
                      <a:cs typeface="+mn-cs"/>
                    </a:defRPr>
                  </a:lvl3pPr>
                  <a:lvl4pPr marL="1851660" algn="l" defTabSz="1234440" rtl="0" eaLnBrk="1" latinLnBrk="0" hangingPunct="1">
                    <a:defRPr sz="2400" kern="1200">
                      <a:solidFill>
                        <a:schemeClr val="lt1"/>
                      </a:solidFill>
                      <a:latin typeface="+mn-lt"/>
                      <a:ea typeface="+mn-ea"/>
                      <a:cs typeface="+mn-cs"/>
                    </a:defRPr>
                  </a:lvl4pPr>
                  <a:lvl5pPr marL="2468880" algn="l" defTabSz="1234440" rtl="0" eaLnBrk="1" latinLnBrk="0" hangingPunct="1">
                    <a:defRPr sz="2400" kern="1200">
                      <a:solidFill>
                        <a:schemeClr val="lt1"/>
                      </a:solidFill>
                      <a:latin typeface="+mn-lt"/>
                      <a:ea typeface="+mn-ea"/>
                      <a:cs typeface="+mn-cs"/>
                    </a:defRPr>
                  </a:lvl5pPr>
                  <a:lvl6pPr marL="3086100" algn="l" defTabSz="1234440" rtl="0" eaLnBrk="1" latinLnBrk="0" hangingPunct="1">
                    <a:defRPr sz="2400" kern="1200">
                      <a:solidFill>
                        <a:schemeClr val="lt1"/>
                      </a:solidFill>
                      <a:latin typeface="+mn-lt"/>
                      <a:ea typeface="+mn-ea"/>
                      <a:cs typeface="+mn-cs"/>
                    </a:defRPr>
                  </a:lvl6pPr>
                  <a:lvl7pPr marL="3703320" algn="l" defTabSz="1234440" rtl="0" eaLnBrk="1" latinLnBrk="0" hangingPunct="1">
                    <a:defRPr sz="2400" kern="1200">
                      <a:solidFill>
                        <a:schemeClr val="lt1"/>
                      </a:solidFill>
                      <a:latin typeface="+mn-lt"/>
                      <a:ea typeface="+mn-ea"/>
                      <a:cs typeface="+mn-cs"/>
                    </a:defRPr>
                  </a:lvl7pPr>
                  <a:lvl8pPr marL="4320540" algn="l" defTabSz="1234440" rtl="0" eaLnBrk="1" latinLnBrk="0" hangingPunct="1">
                    <a:defRPr sz="2400" kern="1200">
                      <a:solidFill>
                        <a:schemeClr val="lt1"/>
                      </a:solidFill>
                      <a:latin typeface="+mn-lt"/>
                      <a:ea typeface="+mn-ea"/>
                      <a:cs typeface="+mn-cs"/>
                    </a:defRPr>
                  </a:lvl8pPr>
                  <a:lvl9pPr marL="4937760" algn="l" defTabSz="1234440" rtl="0" eaLnBrk="1" latinLnBrk="0" hangingPunct="1">
                    <a:defRPr sz="2400" kern="1200">
                      <a:solidFill>
                        <a:schemeClr val="lt1"/>
                      </a:solidFill>
                      <a:latin typeface="+mn-lt"/>
                      <a:ea typeface="+mn-ea"/>
                      <a:cs typeface="+mn-cs"/>
                    </a:defRPr>
                  </a:lvl9pPr>
                </a:lstStyle>
                <a:p>
                  <a:pPr algn="ctr"/>
                  <a:endParaRPr lang="zh-CN" altLang="en-US">
                    <a:solidFill>
                      <a:schemeClr val="tx1"/>
                    </a:solidFill>
                  </a:endParaRPr>
                </a:p>
              </p:txBody>
            </p:sp>
          </p:grpSp>
          <p:sp>
            <p:nvSpPr>
              <p:cNvPr id="94" name="Freeform 44"/>
              <p:cNvSpPr>
                <a:spLocks noEditPoints="1"/>
              </p:cNvSpPr>
              <p:nvPr/>
            </p:nvSpPr>
            <p:spPr bwMode="auto">
              <a:xfrm>
                <a:off x="5276888" y="6030324"/>
                <a:ext cx="170620" cy="137369"/>
              </a:xfrm>
              <a:custGeom>
                <a:avLst/>
                <a:gdLst>
                  <a:gd name="T0" fmla="*/ 41 w 62"/>
                  <a:gd name="T1" fmla="*/ 31 h 54"/>
                  <a:gd name="T2" fmla="*/ 34 w 62"/>
                  <a:gd name="T3" fmla="*/ 23 h 54"/>
                  <a:gd name="T4" fmla="*/ 33 w 62"/>
                  <a:gd name="T5" fmla="*/ 17 h 54"/>
                  <a:gd name="T6" fmla="*/ 30 w 62"/>
                  <a:gd name="T7" fmla="*/ 20 h 54"/>
                  <a:gd name="T8" fmla="*/ 23 w 62"/>
                  <a:gd name="T9" fmla="*/ 13 h 54"/>
                  <a:gd name="T10" fmla="*/ 18 w 62"/>
                  <a:gd name="T11" fmla="*/ 17 h 54"/>
                  <a:gd name="T12" fmla="*/ 7 w 62"/>
                  <a:gd name="T13" fmla="*/ 17 h 54"/>
                  <a:gd name="T14" fmla="*/ 7 w 62"/>
                  <a:gd name="T15" fmla="*/ 23 h 54"/>
                  <a:gd name="T16" fmla="*/ 0 w 62"/>
                  <a:gd name="T17" fmla="*/ 31 h 54"/>
                  <a:gd name="T18" fmla="*/ 4 w 62"/>
                  <a:gd name="T19" fmla="*/ 36 h 54"/>
                  <a:gd name="T20" fmla="*/ 4 w 62"/>
                  <a:gd name="T21" fmla="*/ 46 h 54"/>
                  <a:gd name="T22" fmla="*/ 10 w 62"/>
                  <a:gd name="T23" fmla="*/ 47 h 54"/>
                  <a:gd name="T24" fmla="*/ 18 w 62"/>
                  <a:gd name="T25" fmla="*/ 54 h 54"/>
                  <a:gd name="T26" fmla="*/ 23 w 62"/>
                  <a:gd name="T27" fmla="*/ 50 h 54"/>
                  <a:gd name="T28" fmla="*/ 32 w 62"/>
                  <a:gd name="T29" fmla="*/ 48 h 54"/>
                  <a:gd name="T30" fmla="*/ 37 w 62"/>
                  <a:gd name="T31" fmla="*/ 46 h 54"/>
                  <a:gd name="T32" fmla="*/ 37 w 62"/>
                  <a:gd name="T33" fmla="*/ 36 h 54"/>
                  <a:gd name="T34" fmla="*/ 32 w 62"/>
                  <a:gd name="T35" fmla="*/ 38 h 54"/>
                  <a:gd name="T36" fmla="*/ 20 w 62"/>
                  <a:gd name="T37" fmla="*/ 46 h 54"/>
                  <a:gd name="T38" fmla="*/ 20 w 62"/>
                  <a:gd name="T39" fmla="*/ 21 h 54"/>
                  <a:gd name="T40" fmla="*/ 33 w 62"/>
                  <a:gd name="T41" fmla="*/ 33 h 54"/>
                  <a:gd name="T42" fmla="*/ 58 w 62"/>
                  <a:gd name="T43" fmla="*/ 35 h 54"/>
                  <a:gd name="T44" fmla="*/ 62 w 62"/>
                  <a:gd name="T45" fmla="*/ 38 h 54"/>
                  <a:gd name="T46" fmla="*/ 60 w 62"/>
                  <a:gd name="T47" fmla="*/ 41 h 54"/>
                  <a:gd name="T48" fmla="*/ 59 w 62"/>
                  <a:gd name="T49" fmla="*/ 46 h 54"/>
                  <a:gd name="T50" fmla="*/ 56 w 62"/>
                  <a:gd name="T51" fmla="*/ 47 h 54"/>
                  <a:gd name="T52" fmla="*/ 52 w 62"/>
                  <a:gd name="T53" fmla="*/ 50 h 54"/>
                  <a:gd name="T54" fmla="*/ 50 w 62"/>
                  <a:gd name="T55" fmla="*/ 48 h 54"/>
                  <a:gd name="T56" fmla="*/ 45 w 62"/>
                  <a:gd name="T57" fmla="*/ 48 h 54"/>
                  <a:gd name="T58" fmla="*/ 44 w 62"/>
                  <a:gd name="T59" fmla="*/ 45 h 54"/>
                  <a:gd name="T60" fmla="*/ 41 w 62"/>
                  <a:gd name="T61" fmla="*/ 41 h 54"/>
                  <a:gd name="T62" fmla="*/ 43 w 62"/>
                  <a:gd name="T63" fmla="*/ 39 h 54"/>
                  <a:gd name="T64" fmla="*/ 43 w 62"/>
                  <a:gd name="T65" fmla="*/ 33 h 54"/>
                  <a:gd name="T66" fmla="*/ 46 w 62"/>
                  <a:gd name="T67" fmla="*/ 33 h 54"/>
                  <a:gd name="T68" fmla="*/ 50 w 62"/>
                  <a:gd name="T69" fmla="*/ 29 h 54"/>
                  <a:gd name="T70" fmla="*/ 52 w 62"/>
                  <a:gd name="T71" fmla="*/ 31 h 54"/>
                  <a:gd name="T72" fmla="*/ 58 w 62"/>
                  <a:gd name="T73" fmla="*/ 31 h 54"/>
                  <a:gd name="T74" fmla="*/ 58 w 62"/>
                  <a:gd name="T75" fmla="*/ 35 h 54"/>
                  <a:gd name="T76" fmla="*/ 57 w 62"/>
                  <a:gd name="T77" fmla="*/ 40 h 54"/>
                  <a:gd name="T78" fmla="*/ 45 w 62"/>
                  <a:gd name="T79" fmla="*/ 40 h 54"/>
                  <a:gd name="T80" fmla="*/ 51 w 62"/>
                  <a:gd name="T81" fmla="*/ 46 h 54"/>
                  <a:gd name="T82" fmla="*/ 62 w 62"/>
                  <a:gd name="T83" fmla="*/ 12 h 54"/>
                  <a:gd name="T84" fmla="*/ 59 w 62"/>
                  <a:gd name="T85" fmla="*/ 15 h 54"/>
                  <a:gd name="T86" fmla="*/ 59 w 62"/>
                  <a:gd name="T87" fmla="*/ 22 h 54"/>
                  <a:gd name="T88" fmla="*/ 55 w 62"/>
                  <a:gd name="T89" fmla="*/ 23 h 54"/>
                  <a:gd name="T90" fmla="*/ 50 w 62"/>
                  <a:gd name="T91" fmla="*/ 28 h 54"/>
                  <a:gd name="T92" fmla="*/ 46 w 62"/>
                  <a:gd name="T93" fmla="*/ 25 h 54"/>
                  <a:gd name="T94" fmla="*/ 39 w 62"/>
                  <a:gd name="T95" fmla="*/ 25 h 54"/>
                  <a:gd name="T96" fmla="*/ 39 w 62"/>
                  <a:gd name="T97" fmla="*/ 20 h 54"/>
                  <a:gd name="T98" fmla="*/ 34 w 62"/>
                  <a:gd name="T99" fmla="*/ 15 h 54"/>
                  <a:gd name="T100" fmla="*/ 37 w 62"/>
                  <a:gd name="T101" fmla="*/ 12 h 54"/>
                  <a:gd name="T102" fmla="*/ 37 w 62"/>
                  <a:gd name="T103" fmla="*/ 5 h 54"/>
                  <a:gd name="T104" fmla="*/ 41 w 62"/>
                  <a:gd name="T105" fmla="*/ 5 h 54"/>
                  <a:gd name="T106" fmla="*/ 46 w 62"/>
                  <a:gd name="T107" fmla="*/ 0 h 54"/>
                  <a:gd name="T108" fmla="*/ 49 w 62"/>
                  <a:gd name="T109" fmla="*/ 3 h 54"/>
                  <a:gd name="T110" fmla="*/ 56 w 62"/>
                  <a:gd name="T111" fmla="*/ 3 h 54"/>
                  <a:gd name="T112" fmla="*/ 57 w 62"/>
                  <a:gd name="T113" fmla="*/ 7 h 54"/>
                  <a:gd name="T114" fmla="*/ 48 w 62"/>
                  <a:gd name="T115" fmla="*/ 22 h 54"/>
                  <a:gd name="T116" fmla="*/ 40 w 62"/>
                  <a:gd name="T117" fmla="*/ 14 h 54"/>
                  <a:gd name="T118" fmla="*/ 56 w 62"/>
                  <a:gd name="T119" fmla="*/ 1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2" h="54">
                    <a:moveTo>
                      <a:pt x="41" y="36"/>
                    </a:moveTo>
                    <a:cubicBezTo>
                      <a:pt x="41" y="31"/>
                      <a:pt x="41" y="31"/>
                      <a:pt x="41" y="31"/>
                    </a:cubicBezTo>
                    <a:cubicBezTo>
                      <a:pt x="37" y="31"/>
                      <a:pt x="37" y="31"/>
                      <a:pt x="37" y="31"/>
                    </a:cubicBezTo>
                    <a:cubicBezTo>
                      <a:pt x="37" y="28"/>
                      <a:pt x="36" y="25"/>
                      <a:pt x="34" y="23"/>
                    </a:cubicBezTo>
                    <a:cubicBezTo>
                      <a:pt x="37" y="20"/>
                      <a:pt x="37" y="20"/>
                      <a:pt x="37" y="20"/>
                    </a:cubicBezTo>
                    <a:cubicBezTo>
                      <a:pt x="33" y="17"/>
                      <a:pt x="33" y="17"/>
                      <a:pt x="33" y="17"/>
                    </a:cubicBezTo>
                    <a:cubicBezTo>
                      <a:pt x="32" y="18"/>
                      <a:pt x="32" y="18"/>
                      <a:pt x="32" y="18"/>
                    </a:cubicBezTo>
                    <a:cubicBezTo>
                      <a:pt x="30" y="20"/>
                      <a:pt x="30" y="20"/>
                      <a:pt x="30" y="20"/>
                    </a:cubicBezTo>
                    <a:cubicBezTo>
                      <a:pt x="28" y="18"/>
                      <a:pt x="26" y="17"/>
                      <a:pt x="23" y="17"/>
                    </a:cubicBezTo>
                    <a:cubicBezTo>
                      <a:pt x="23" y="13"/>
                      <a:pt x="23" y="13"/>
                      <a:pt x="23" y="13"/>
                    </a:cubicBezTo>
                    <a:cubicBezTo>
                      <a:pt x="18" y="13"/>
                      <a:pt x="18" y="13"/>
                      <a:pt x="18" y="13"/>
                    </a:cubicBezTo>
                    <a:cubicBezTo>
                      <a:pt x="18" y="17"/>
                      <a:pt x="18" y="17"/>
                      <a:pt x="18" y="17"/>
                    </a:cubicBezTo>
                    <a:cubicBezTo>
                      <a:pt x="15" y="17"/>
                      <a:pt x="12" y="18"/>
                      <a:pt x="10" y="20"/>
                    </a:cubicBezTo>
                    <a:cubicBezTo>
                      <a:pt x="7" y="17"/>
                      <a:pt x="7" y="17"/>
                      <a:pt x="7" y="17"/>
                    </a:cubicBezTo>
                    <a:cubicBezTo>
                      <a:pt x="4" y="20"/>
                      <a:pt x="4" y="20"/>
                      <a:pt x="4" y="20"/>
                    </a:cubicBezTo>
                    <a:cubicBezTo>
                      <a:pt x="7" y="23"/>
                      <a:pt x="7" y="23"/>
                      <a:pt x="7" y="23"/>
                    </a:cubicBezTo>
                    <a:cubicBezTo>
                      <a:pt x="5" y="26"/>
                      <a:pt x="4" y="28"/>
                      <a:pt x="4" y="31"/>
                    </a:cubicBezTo>
                    <a:cubicBezTo>
                      <a:pt x="0" y="31"/>
                      <a:pt x="0" y="31"/>
                      <a:pt x="0" y="31"/>
                    </a:cubicBezTo>
                    <a:cubicBezTo>
                      <a:pt x="0" y="36"/>
                      <a:pt x="0" y="36"/>
                      <a:pt x="0" y="36"/>
                    </a:cubicBezTo>
                    <a:cubicBezTo>
                      <a:pt x="4" y="36"/>
                      <a:pt x="4" y="36"/>
                      <a:pt x="4" y="36"/>
                    </a:cubicBezTo>
                    <a:cubicBezTo>
                      <a:pt x="4" y="39"/>
                      <a:pt x="5" y="41"/>
                      <a:pt x="7" y="44"/>
                    </a:cubicBezTo>
                    <a:cubicBezTo>
                      <a:pt x="4" y="46"/>
                      <a:pt x="4" y="46"/>
                      <a:pt x="4" y="46"/>
                    </a:cubicBezTo>
                    <a:cubicBezTo>
                      <a:pt x="7" y="50"/>
                      <a:pt x="7" y="50"/>
                      <a:pt x="7" y="50"/>
                    </a:cubicBezTo>
                    <a:cubicBezTo>
                      <a:pt x="10" y="47"/>
                      <a:pt x="10" y="47"/>
                      <a:pt x="10" y="47"/>
                    </a:cubicBezTo>
                    <a:cubicBezTo>
                      <a:pt x="12" y="49"/>
                      <a:pt x="15" y="50"/>
                      <a:pt x="18" y="50"/>
                    </a:cubicBezTo>
                    <a:cubicBezTo>
                      <a:pt x="18" y="54"/>
                      <a:pt x="18" y="54"/>
                      <a:pt x="18" y="54"/>
                    </a:cubicBezTo>
                    <a:cubicBezTo>
                      <a:pt x="23" y="54"/>
                      <a:pt x="23" y="54"/>
                      <a:pt x="23" y="54"/>
                    </a:cubicBezTo>
                    <a:cubicBezTo>
                      <a:pt x="23" y="50"/>
                      <a:pt x="23" y="50"/>
                      <a:pt x="23" y="50"/>
                    </a:cubicBezTo>
                    <a:cubicBezTo>
                      <a:pt x="26" y="50"/>
                      <a:pt x="28" y="49"/>
                      <a:pt x="31" y="47"/>
                    </a:cubicBezTo>
                    <a:cubicBezTo>
                      <a:pt x="32" y="48"/>
                      <a:pt x="32" y="48"/>
                      <a:pt x="32" y="48"/>
                    </a:cubicBezTo>
                    <a:cubicBezTo>
                      <a:pt x="33" y="50"/>
                      <a:pt x="33" y="50"/>
                      <a:pt x="33" y="50"/>
                    </a:cubicBezTo>
                    <a:cubicBezTo>
                      <a:pt x="37" y="46"/>
                      <a:pt x="37" y="46"/>
                      <a:pt x="37" y="46"/>
                    </a:cubicBezTo>
                    <a:cubicBezTo>
                      <a:pt x="34" y="43"/>
                      <a:pt x="34" y="43"/>
                      <a:pt x="34" y="43"/>
                    </a:cubicBezTo>
                    <a:cubicBezTo>
                      <a:pt x="36" y="41"/>
                      <a:pt x="37" y="39"/>
                      <a:pt x="37" y="36"/>
                    </a:cubicBezTo>
                    <a:cubicBezTo>
                      <a:pt x="41" y="36"/>
                      <a:pt x="41" y="36"/>
                      <a:pt x="41" y="36"/>
                    </a:cubicBezTo>
                    <a:close/>
                    <a:moveTo>
                      <a:pt x="32" y="38"/>
                    </a:moveTo>
                    <a:cubicBezTo>
                      <a:pt x="32" y="38"/>
                      <a:pt x="32" y="38"/>
                      <a:pt x="32" y="38"/>
                    </a:cubicBezTo>
                    <a:cubicBezTo>
                      <a:pt x="30" y="43"/>
                      <a:pt x="26" y="46"/>
                      <a:pt x="20" y="46"/>
                    </a:cubicBezTo>
                    <a:cubicBezTo>
                      <a:pt x="14" y="46"/>
                      <a:pt x="8" y="40"/>
                      <a:pt x="8" y="33"/>
                    </a:cubicBezTo>
                    <a:cubicBezTo>
                      <a:pt x="8" y="27"/>
                      <a:pt x="14" y="21"/>
                      <a:pt x="20" y="21"/>
                    </a:cubicBezTo>
                    <a:cubicBezTo>
                      <a:pt x="26" y="21"/>
                      <a:pt x="30" y="24"/>
                      <a:pt x="32" y="29"/>
                    </a:cubicBezTo>
                    <a:cubicBezTo>
                      <a:pt x="32" y="30"/>
                      <a:pt x="33" y="32"/>
                      <a:pt x="33" y="33"/>
                    </a:cubicBezTo>
                    <a:cubicBezTo>
                      <a:pt x="33" y="35"/>
                      <a:pt x="32" y="37"/>
                      <a:pt x="32" y="38"/>
                    </a:cubicBezTo>
                    <a:close/>
                    <a:moveTo>
                      <a:pt x="58" y="35"/>
                    </a:moveTo>
                    <a:cubicBezTo>
                      <a:pt x="59" y="36"/>
                      <a:pt x="59" y="37"/>
                      <a:pt x="60" y="38"/>
                    </a:cubicBezTo>
                    <a:cubicBezTo>
                      <a:pt x="62" y="38"/>
                      <a:pt x="62" y="38"/>
                      <a:pt x="62" y="38"/>
                    </a:cubicBezTo>
                    <a:cubicBezTo>
                      <a:pt x="62" y="41"/>
                      <a:pt x="62" y="41"/>
                      <a:pt x="62" y="41"/>
                    </a:cubicBezTo>
                    <a:cubicBezTo>
                      <a:pt x="60" y="41"/>
                      <a:pt x="60" y="41"/>
                      <a:pt x="60" y="41"/>
                    </a:cubicBezTo>
                    <a:cubicBezTo>
                      <a:pt x="59" y="42"/>
                      <a:pt x="59" y="44"/>
                      <a:pt x="58" y="45"/>
                    </a:cubicBezTo>
                    <a:cubicBezTo>
                      <a:pt x="59" y="46"/>
                      <a:pt x="59" y="46"/>
                      <a:pt x="59" y="46"/>
                    </a:cubicBezTo>
                    <a:cubicBezTo>
                      <a:pt x="58" y="48"/>
                      <a:pt x="58" y="48"/>
                      <a:pt x="58" y="48"/>
                    </a:cubicBezTo>
                    <a:cubicBezTo>
                      <a:pt x="56" y="47"/>
                      <a:pt x="56" y="47"/>
                      <a:pt x="56" y="47"/>
                    </a:cubicBezTo>
                    <a:cubicBezTo>
                      <a:pt x="55" y="47"/>
                      <a:pt x="54" y="48"/>
                      <a:pt x="52" y="48"/>
                    </a:cubicBezTo>
                    <a:cubicBezTo>
                      <a:pt x="52" y="50"/>
                      <a:pt x="52" y="50"/>
                      <a:pt x="52" y="50"/>
                    </a:cubicBezTo>
                    <a:cubicBezTo>
                      <a:pt x="50" y="50"/>
                      <a:pt x="50" y="50"/>
                      <a:pt x="50" y="50"/>
                    </a:cubicBezTo>
                    <a:cubicBezTo>
                      <a:pt x="50" y="48"/>
                      <a:pt x="50" y="48"/>
                      <a:pt x="50" y="48"/>
                    </a:cubicBezTo>
                    <a:cubicBezTo>
                      <a:pt x="49" y="48"/>
                      <a:pt x="47" y="47"/>
                      <a:pt x="46" y="47"/>
                    </a:cubicBezTo>
                    <a:cubicBezTo>
                      <a:pt x="45" y="48"/>
                      <a:pt x="45" y="48"/>
                      <a:pt x="45" y="48"/>
                    </a:cubicBezTo>
                    <a:cubicBezTo>
                      <a:pt x="43" y="46"/>
                      <a:pt x="43" y="46"/>
                      <a:pt x="43" y="46"/>
                    </a:cubicBezTo>
                    <a:cubicBezTo>
                      <a:pt x="44" y="45"/>
                      <a:pt x="44" y="45"/>
                      <a:pt x="44" y="45"/>
                    </a:cubicBezTo>
                    <a:cubicBezTo>
                      <a:pt x="43" y="44"/>
                      <a:pt x="43" y="42"/>
                      <a:pt x="43" y="41"/>
                    </a:cubicBezTo>
                    <a:cubicBezTo>
                      <a:pt x="41" y="41"/>
                      <a:pt x="41" y="41"/>
                      <a:pt x="41" y="41"/>
                    </a:cubicBezTo>
                    <a:cubicBezTo>
                      <a:pt x="41" y="39"/>
                      <a:pt x="41" y="39"/>
                      <a:pt x="41" y="39"/>
                    </a:cubicBezTo>
                    <a:cubicBezTo>
                      <a:pt x="43" y="39"/>
                      <a:pt x="43" y="39"/>
                      <a:pt x="43" y="39"/>
                    </a:cubicBezTo>
                    <a:cubicBezTo>
                      <a:pt x="43" y="37"/>
                      <a:pt x="43" y="36"/>
                      <a:pt x="44" y="35"/>
                    </a:cubicBezTo>
                    <a:cubicBezTo>
                      <a:pt x="43" y="33"/>
                      <a:pt x="43" y="33"/>
                      <a:pt x="43" y="33"/>
                    </a:cubicBezTo>
                    <a:cubicBezTo>
                      <a:pt x="45" y="32"/>
                      <a:pt x="45" y="32"/>
                      <a:pt x="45" y="32"/>
                    </a:cubicBezTo>
                    <a:cubicBezTo>
                      <a:pt x="46" y="33"/>
                      <a:pt x="46" y="33"/>
                      <a:pt x="46" y="33"/>
                    </a:cubicBezTo>
                    <a:cubicBezTo>
                      <a:pt x="47" y="32"/>
                      <a:pt x="48" y="32"/>
                      <a:pt x="50" y="31"/>
                    </a:cubicBezTo>
                    <a:cubicBezTo>
                      <a:pt x="50" y="29"/>
                      <a:pt x="50" y="29"/>
                      <a:pt x="50" y="29"/>
                    </a:cubicBezTo>
                    <a:cubicBezTo>
                      <a:pt x="52" y="29"/>
                      <a:pt x="52" y="29"/>
                      <a:pt x="52" y="29"/>
                    </a:cubicBezTo>
                    <a:cubicBezTo>
                      <a:pt x="52" y="31"/>
                      <a:pt x="52" y="31"/>
                      <a:pt x="52" y="31"/>
                    </a:cubicBezTo>
                    <a:cubicBezTo>
                      <a:pt x="54" y="32"/>
                      <a:pt x="55" y="32"/>
                      <a:pt x="56" y="33"/>
                    </a:cubicBezTo>
                    <a:cubicBezTo>
                      <a:pt x="58" y="31"/>
                      <a:pt x="58" y="31"/>
                      <a:pt x="58" y="31"/>
                    </a:cubicBezTo>
                    <a:cubicBezTo>
                      <a:pt x="59" y="33"/>
                      <a:pt x="59" y="33"/>
                      <a:pt x="59" y="33"/>
                    </a:cubicBezTo>
                    <a:cubicBezTo>
                      <a:pt x="58" y="35"/>
                      <a:pt x="58" y="35"/>
                      <a:pt x="58" y="35"/>
                    </a:cubicBezTo>
                    <a:close/>
                    <a:moveTo>
                      <a:pt x="51" y="46"/>
                    </a:moveTo>
                    <a:cubicBezTo>
                      <a:pt x="55" y="46"/>
                      <a:pt x="57" y="43"/>
                      <a:pt x="57" y="40"/>
                    </a:cubicBezTo>
                    <a:cubicBezTo>
                      <a:pt x="57" y="36"/>
                      <a:pt x="55" y="34"/>
                      <a:pt x="51" y="34"/>
                    </a:cubicBezTo>
                    <a:cubicBezTo>
                      <a:pt x="48" y="34"/>
                      <a:pt x="45" y="36"/>
                      <a:pt x="45" y="40"/>
                    </a:cubicBezTo>
                    <a:cubicBezTo>
                      <a:pt x="45" y="43"/>
                      <a:pt x="48" y="46"/>
                      <a:pt x="51" y="46"/>
                    </a:cubicBezTo>
                    <a:cubicBezTo>
                      <a:pt x="51" y="46"/>
                      <a:pt x="51" y="46"/>
                      <a:pt x="51" y="46"/>
                    </a:cubicBezTo>
                    <a:close/>
                    <a:moveTo>
                      <a:pt x="59" y="12"/>
                    </a:moveTo>
                    <a:cubicBezTo>
                      <a:pt x="62" y="12"/>
                      <a:pt x="62" y="12"/>
                      <a:pt x="62" y="12"/>
                    </a:cubicBezTo>
                    <a:cubicBezTo>
                      <a:pt x="62" y="15"/>
                      <a:pt x="62" y="15"/>
                      <a:pt x="62" y="15"/>
                    </a:cubicBezTo>
                    <a:cubicBezTo>
                      <a:pt x="59" y="15"/>
                      <a:pt x="59" y="15"/>
                      <a:pt x="59" y="15"/>
                    </a:cubicBezTo>
                    <a:cubicBezTo>
                      <a:pt x="59" y="17"/>
                      <a:pt x="58" y="19"/>
                      <a:pt x="57" y="20"/>
                    </a:cubicBezTo>
                    <a:cubicBezTo>
                      <a:pt x="59" y="22"/>
                      <a:pt x="59" y="22"/>
                      <a:pt x="59" y="22"/>
                    </a:cubicBezTo>
                    <a:cubicBezTo>
                      <a:pt x="56" y="25"/>
                      <a:pt x="56" y="25"/>
                      <a:pt x="56" y="25"/>
                    </a:cubicBezTo>
                    <a:cubicBezTo>
                      <a:pt x="55" y="23"/>
                      <a:pt x="55" y="23"/>
                      <a:pt x="55" y="23"/>
                    </a:cubicBezTo>
                    <a:cubicBezTo>
                      <a:pt x="53" y="24"/>
                      <a:pt x="51" y="25"/>
                      <a:pt x="50" y="25"/>
                    </a:cubicBezTo>
                    <a:cubicBezTo>
                      <a:pt x="50" y="28"/>
                      <a:pt x="50" y="28"/>
                      <a:pt x="50" y="28"/>
                    </a:cubicBezTo>
                    <a:cubicBezTo>
                      <a:pt x="46" y="28"/>
                      <a:pt x="46" y="28"/>
                      <a:pt x="46" y="28"/>
                    </a:cubicBezTo>
                    <a:cubicBezTo>
                      <a:pt x="46" y="25"/>
                      <a:pt x="46" y="25"/>
                      <a:pt x="46" y="25"/>
                    </a:cubicBezTo>
                    <a:cubicBezTo>
                      <a:pt x="44" y="25"/>
                      <a:pt x="43" y="24"/>
                      <a:pt x="41" y="23"/>
                    </a:cubicBezTo>
                    <a:cubicBezTo>
                      <a:pt x="39" y="25"/>
                      <a:pt x="39" y="25"/>
                      <a:pt x="39" y="25"/>
                    </a:cubicBezTo>
                    <a:cubicBezTo>
                      <a:pt x="37" y="22"/>
                      <a:pt x="37" y="22"/>
                      <a:pt x="37" y="22"/>
                    </a:cubicBezTo>
                    <a:cubicBezTo>
                      <a:pt x="39" y="20"/>
                      <a:pt x="39" y="20"/>
                      <a:pt x="39" y="20"/>
                    </a:cubicBezTo>
                    <a:cubicBezTo>
                      <a:pt x="38" y="19"/>
                      <a:pt x="37" y="17"/>
                      <a:pt x="37" y="15"/>
                    </a:cubicBezTo>
                    <a:cubicBezTo>
                      <a:pt x="34" y="15"/>
                      <a:pt x="34" y="15"/>
                      <a:pt x="34" y="15"/>
                    </a:cubicBezTo>
                    <a:cubicBezTo>
                      <a:pt x="34" y="12"/>
                      <a:pt x="34" y="12"/>
                      <a:pt x="34" y="12"/>
                    </a:cubicBezTo>
                    <a:cubicBezTo>
                      <a:pt x="37" y="12"/>
                      <a:pt x="37" y="12"/>
                      <a:pt x="37" y="12"/>
                    </a:cubicBezTo>
                    <a:cubicBezTo>
                      <a:pt x="37" y="10"/>
                      <a:pt x="38" y="9"/>
                      <a:pt x="39" y="7"/>
                    </a:cubicBezTo>
                    <a:cubicBezTo>
                      <a:pt x="37" y="5"/>
                      <a:pt x="37" y="5"/>
                      <a:pt x="37" y="5"/>
                    </a:cubicBezTo>
                    <a:cubicBezTo>
                      <a:pt x="39" y="3"/>
                      <a:pt x="39" y="3"/>
                      <a:pt x="39" y="3"/>
                    </a:cubicBezTo>
                    <a:cubicBezTo>
                      <a:pt x="41" y="5"/>
                      <a:pt x="41" y="5"/>
                      <a:pt x="41" y="5"/>
                    </a:cubicBezTo>
                    <a:cubicBezTo>
                      <a:pt x="43" y="4"/>
                      <a:pt x="44" y="3"/>
                      <a:pt x="46" y="3"/>
                    </a:cubicBezTo>
                    <a:cubicBezTo>
                      <a:pt x="46" y="0"/>
                      <a:pt x="46" y="0"/>
                      <a:pt x="46" y="0"/>
                    </a:cubicBezTo>
                    <a:cubicBezTo>
                      <a:pt x="49" y="0"/>
                      <a:pt x="49" y="0"/>
                      <a:pt x="49" y="0"/>
                    </a:cubicBezTo>
                    <a:cubicBezTo>
                      <a:pt x="49" y="3"/>
                      <a:pt x="49" y="3"/>
                      <a:pt x="49" y="3"/>
                    </a:cubicBezTo>
                    <a:cubicBezTo>
                      <a:pt x="51" y="3"/>
                      <a:pt x="53" y="4"/>
                      <a:pt x="54" y="5"/>
                    </a:cubicBezTo>
                    <a:cubicBezTo>
                      <a:pt x="56" y="3"/>
                      <a:pt x="56" y="3"/>
                      <a:pt x="56" y="3"/>
                    </a:cubicBezTo>
                    <a:cubicBezTo>
                      <a:pt x="59" y="5"/>
                      <a:pt x="59" y="5"/>
                      <a:pt x="59" y="5"/>
                    </a:cubicBezTo>
                    <a:cubicBezTo>
                      <a:pt x="57" y="7"/>
                      <a:pt x="57" y="7"/>
                      <a:pt x="57" y="7"/>
                    </a:cubicBezTo>
                    <a:cubicBezTo>
                      <a:pt x="58" y="8"/>
                      <a:pt x="59" y="10"/>
                      <a:pt x="59" y="12"/>
                    </a:cubicBezTo>
                    <a:close/>
                    <a:moveTo>
                      <a:pt x="48" y="22"/>
                    </a:moveTo>
                    <a:cubicBezTo>
                      <a:pt x="48" y="22"/>
                      <a:pt x="48" y="22"/>
                      <a:pt x="48" y="22"/>
                    </a:cubicBezTo>
                    <a:cubicBezTo>
                      <a:pt x="43" y="22"/>
                      <a:pt x="40" y="18"/>
                      <a:pt x="40" y="14"/>
                    </a:cubicBezTo>
                    <a:cubicBezTo>
                      <a:pt x="40" y="9"/>
                      <a:pt x="43" y="6"/>
                      <a:pt x="48" y="6"/>
                    </a:cubicBezTo>
                    <a:cubicBezTo>
                      <a:pt x="52" y="6"/>
                      <a:pt x="56" y="9"/>
                      <a:pt x="56" y="14"/>
                    </a:cubicBezTo>
                    <a:cubicBezTo>
                      <a:pt x="56" y="18"/>
                      <a:pt x="52" y="22"/>
                      <a:pt x="48" y="22"/>
                    </a:cubicBezTo>
                    <a:close/>
                  </a:path>
                </a:pathLst>
              </a:custGeom>
              <a:solidFill>
                <a:schemeClr val="bg1">
                  <a:lumMod val="95000"/>
                </a:schemeClr>
              </a:solidFill>
              <a:ln>
                <a:noFill/>
              </a:ln>
              <a:extLst/>
            </p:spPr>
            <p:txBody>
              <a:bodyPr vert="horz" wrap="square" lIns="81015" tIns="40507" rIns="81015" bIns="40507" numCol="1" anchor="t" anchorCtr="0" compatLnSpc="1">
                <a:prstTxWarp prst="textNoShape">
                  <a:avLst/>
                </a:prstTxWarp>
              </a:bodyPr>
              <a:lstStyle>
                <a:defPPr>
                  <a:defRPr lang="zh-CN"/>
                </a:defPPr>
                <a:lvl1pPr marL="0" algn="l" defTabSz="1234440" rtl="0" eaLnBrk="1" latinLnBrk="0" hangingPunct="1">
                  <a:defRPr sz="2400" kern="1200">
                    <a:solidFill>
                      <a:schemeClr val="tx1"/>
                    </a:solidFill>
                    <a:latin typeface="+mn-lt"/>
                    <a:ea typeface="+mn-ea"/>
                    <a:cs typeface="+mn-cs"/>
                  </a:defRPr>
                </a:lvl1pPr>
                <a:lvl2pPr marL="617220" algn="l" defTabSz="1234440" rtl="0" eaLnBrk="1" latinLnBrk="0" hangingPunct="1">
                  <a:defRPr sz="2400" kern="1200">
                    <a:solidFill>
                      <a:schemeClr val="tx1"/>
                    </a:solidFill>
                    <a:latin typeface="+mn-lt"/>
                    <a:ea typeface="+mn-ea"/>
                    <a:cs typeface="+mn-cs"/>
                  </a:defRPr>
                </a:lvl2pPr>
                <a:lvl3pPr marL="1234440" algn="l" defTabSz="1234440" rtl="0" eaLnBrk="1" latinLnBrk="0" hangingPunct="1">
                  <a:defRPr sz="2400" kern="1200">
                    <a:solidFill>
                      <a:schemeClr val="tx1"/>
                    </a:solidFill>
                    <a:latin typeface="+mn-lt"/>
                    <a:ea typeface="+mn-ea"/>
                    <a:cs typeface="+mn-cs"/>
                  </a:defRPr>
                </a:lvl3pPr>
                <a:lvl4pPr marL="1851660" algn="l" defTabSz="1234440" rtl="0" eaLnBrk="1" latinLnBrk="0" hangingPunct="1">
                  <a:defRPr sz="2400" kern="1200">
                    <a:solidFill>
                      <a:schemeClr val="tx1"/>
                    </a:solidFill>
                    <a:latin typeface="+mn-lt"/>
                    <a:ea typeface="+mn-ea"/>
                    <a:cs typeface="+mn-cs"/>
                  </a:defRPr>
                </a:lvl4pPr>
                <a:lvl5pPr marL="2468880" algn="l" defTabSz="1234440" rtl="0" eaLnBrk="1" latinLnBrk="0" hangingPunct="1">
                  <a:defRPr sz="2400" kern="1200">
                    <a:solidFill>
                      <a:schemeClr val="tx1"/>
                    </a:solidFill>
                    <a:latin typeface="+mn-lt"/>
                    <a:ea typeface="+mn-ea"/>
                    <a:cs typeface="+mn-cs"/>
                  </a:defRPr>
                </a:lvl5pPr>
                <a:lvl6pPr marL="3086100" algn="l" defTabSz="1234440" rtl="0" eaLnBrk="1" latinLnBrk="0" hangingPunct="1">
                  <a:defRPr sz="2400" kern="1200">
                    <a:solidFill>
                      <a:schemeClr val="tx1"/>
                    </a:solidFill>
                    <a:latin typeface="+mn-lt"/>
                    <a:ea typeface="+mn-ea"/>
                    <a:cs typeface="+mn-cs"/>
                  </a:defRPr>
                </a:lvl6pPr>
                <a:lvl7pPr marL="3703320" algn="l" defTabSz="1234440" rtl="0" eaLnBrk="1" latinLnBrk="0" hangingPunct="1">
                  <a:defRPr sz="2400" kern="1200">
                    <a:solidFill>
                      <a:schemeClr val="tx1"/>
                    </a:solidFill>
                    <a:latin typeface="+mn-lt"/>
                    <a:ea typeface="+mn-ea"/>
                    <a:cs typeface="+mn-cs"/>
                  </a:defRPr>
                </a:lvl7pPr>
                <a:lvl8pPr marL="4320540" algn="l" defTabSz="1234440" rtl="0" eaLnBrk="1" latinLnBrk="0" hangingPunct="1">
                  <a:defRPr sz="2400" kern="1200">
                    <a:solidFill>
                      <a:schemeClr val="tx1"/>
                    </a:solidFill>
                    <a:latin typeface="+mn-lt"/>
                    <a:ea typeface="+mn-ea"/>
                    <a:cs typeface="+mn-cs"/>
                  </a:defRPr>
                </a:lvl8pPr>
                <a:lvl9pPr marL="4937760" algn="l" defTabSz="1234440" rtl="0" eaLnBrk="1" latinLnBrk="0" hangingPunct="1">
                  <a:defRPr sz="2400" kern="1200">
                    <a:solidFill>
                      <a:schemeClr val="tx1"/>
                    </a:solidFill>
                    <a:latin typeface="+mn-lt"/>
                    <a:ea typeface="+mn-ea"/>
                    <a:cs typeface="+mn-cs"/>
                  </a:defRPr>
                </a:lvl9pPr>
              </a:lstStyle>
              <a:p>
                <a:endParaRPr lang="zh-CN" altLang="en-US"/>
              </a:p>
            </p:txBody>
          </p:sp>
        </p:grpSp>
        <p:grpSp>
          <p:nvGrpSpPr>
            <p:cNvPr id="59" name="组合 58"/>
            <p:cNvGrpSpPr/>
            <p:nvPr/>
          </p:nvGrpSpPr>
          <p:grpSpPr>
            <a:xfrm>
              <a:off x="7740071" y="1417091"/>
              <a:ext cx="305647" cy="305644"/>
              <a:chOff x="5638883" y="5946187"/>
              <a:chExt cx="305647" cy="305644"/>
            </a:xfrm>
          </p:grpSpPr>
          <p:grpSp>
            <p:nvGrpSpPr>
              <p:cNvPr id="83" name="组合 82"/>
              <p:cNvGrpSpPr/>
              <p:nvPr/>
            </p:nvGrpSpPr>
            <p:grpSpPr>
              <a:xfrm>
                <a:off x="5638883" y="5946187"/>
                <a:ext cx="305647" cy="305644"/>
                <a:chOff x="1517330" y="1125257"/>
                <a:chExt cx="2204282" cy="2204282"/>
              </a:xfrm>
            </p:grpSpPr>
            <p:sp>
              <p:nvSpPr>
                <p:cNvPr id="88" name="椭圆 87"/>
                <p:cNvSpPr/>
                <p:nvPr/>
              </p:nvSpPr>
              <p:spPr>
                <a:xfrm>
                  <a:off x="1517330" y="1125257"/>
                  <a:ext cx="2204282" cy="2204282"/>
                </a:xfrm>
                <a:prstGeom prst="ellipse">
                  <a:avLst/>
                </a:prstGeom>
                <a:gradFill>
                  <a:gsLst>
                    <a:gs pos="0">
                      <a:srgbClr val="EBEBEB"/>
                    </a:gs>
                    <a:gs pos="100000">
                      <a:srgbClr val="FEFEFE"/>
                    </a:gs>
                  </a:gsLst>
                  <a:lin ang="7530000" scaled="0"/>
                </a:gradFill>
                <a:ln w="3175">
                  <a:solidFill>
                    <a:schemeClr val="bg1"/>
                  </a:solidFill>
                </a:ln>
                <a:effectLst>
                  <a:outerShdw blurRad="165100" dist="139700" dir="7800000" sx="74000" sy="74000" algn="tr"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34440" rtl="0" eaLnBrk="1" latinLnBrk="0" hangingPunct="1">
                    <a:defRPr sz="2400" kern="1200">
                      <a:solidFill>
                        <a:schemeClr val="lt1"/>
                      </a:solidFill>
                      <a:latin typeface="+mn-lt"/>
                      <a:ea typeface="+mn-ea"/>
                      <a:cs typeface="+mn-cs"/>
                    </a:defRPr>
                  </a:lvl1pPr>
                  <a:lvl2pPr marL="617220" algn="l" defTabSz="1234440" rtl="0" eaLnBrk="1" latinLnBrk="0" hangingPunct="1">
                    <a:defRPr sz="2400" kern="1200">
                      <a:solidFill>
                        <a:schemeClr val="lt1"/>
                      </a:solidFill>
                      <a:latin typeface="+mn-lt"/>
                      <a:ea typeface="+mn-ea"/>
                      <a:cs typeface="+mn-cs"/>
                    </a:defRPr>
                  </a:lvl2pPr>
                  <a:lvl3pPr marL="1234440" algn="l" defTabSz="1234440" rtl="0" eaLnBrk="1" latinLnBrk="0" hangingPunct="1">
                    <a:defRPr sz="2400" kern="1200">
                      <a:solidFill>
                        <a:schemeClr val="lt1"/>
                      </a:solidFill>
                      <a:latin typeface="+mn-lt"/>
                      <a:ea typeface="+mn-ea"/>
                      <a:cs typeface="+mn-cs"/>
                    </a:defRPr>
                  </a:lvl3pPr>
                  <a:lvl4pPr marL="1851660" algn="l" defTabSz="1234440" rtl="0" eaLnBrk="1" latinLnBrk="0" hangingPunct="1">
                    <a:defRPr sz="2400" kern="1200">
                      <a:solidFill>
                        <a:schemeClr val="lt1"/>
                      </a:solidFill>
                      <a:latin typeface="+mn-lt"/>
                      <a:ea typeface="+mn-ea"/>
                      <a:cs typeface="+mn-cs"/>
                    </a:defRPr>
                  </a:lvl4pPr>
                  <a:lvl5pPr marL="2468880" algn="l" defTabSz="1234440" rtl="0" eaLnBrk="1" latinLnBrk="0" hangingPunct="1">
                    <a:defRPr sz="2400" kern="1200">
                      <a:solidFill>
                        <a:schemeClr val="lt1"/>
                      </a:solidFill>
                      <a:latin typeface="+mn-lt"/>
                      <a:ea typeface="+mn-ea"/>
                      <a:cs typeface="+mn-cs"/>
                    </a:defRPr>
                  </a:lvl5pPr>
                  <a:lvl6pPr marL="3086100" algn="l" defTabSz="1234440" rtl="0" eaLnBrk="1" latinLnBrk="0" hangingPunct="1">
                    <a:defRPr sz="2400" kern="1200">
                      <a:solidFill>
                        <a:schemeClr val="lt1"/>
                      </a:solidFill>
                      <a:latin typeface="+mn-lt"/>
                      <a:ea typeface="+mn-ea"/>
                      <a:cs typeface="+mn-cs"/>
                    </a:defRPr>
                  </a:lvl6pPr>
                  <a:lvl7pPr marL="3703320" algn="l" defTabSz="1234440" rtl="0" eaLnBrk="1" latinLnBrk="0" hangingPunct="1">
                    <a:defRPr sz="2400" kern="1200">
                      <a:solidFill>
                        <a:schemeClr val="lt1"/>
                      </a:solidFill>
                      <a:latin typeface="+mn-lt"/>
                      <a:ea typeface="+mn-ea"/>
                      <a:cs typeface="+mn-cs"/>
                    </a:defRPr>
                  </a:lvl7pPr>
                  <a:lvl8pPr marL="4320540" algn="l" defTabSz="1234440" rtl="0" eaLnBrk="1" latinLnBrk="0" hangingPunct="1">
                    <a:defRPr sz="2400" kern="1200">
                      <a:solidFill>
                        <a:schemeClr val="lt1"/>
                      </a:solidFill>
                      <a:latin typeface="+mn-lt"/>
                      <a:ea typeface="+mn-ea"/>
                      <a:cs typeface="+mn-cs"/>
                    </a:defRPr>
                  </a:lvl8pPr>
                  <a:lvl9pPr marL="4937760" algn="l" defTabSz="1234440" rtl="0" eaLnBrk="1" latinLnBrk="0" hangingPunct="1">
                    <a:defRPr sz="2400" kern="1200">
                      <a:solidFill>
                        <a:schemeClr val="lt1"/>
                      </a:solidFill>
                      <a:latin typeface="+mn-lt"/>
                      <a:ea typeface="+mn-ea"/>
                      <a:cs typeface="+mn-cs"/>
                    </a:defRPr>
                  </a:lvl9pPr>
                </a:lstStyle>
                <a:p>
                  <a:pPr algn="ctr"/>
                  <a:endParaRPr lang="zh-CN" altLang="en-US"/>
                </a:p>
              </p:txBody>
            </p:sp>
            <p:sp>
              <p:nvSpPr>
                <p:cNvPr id="91" name="椭圆 90"/>
                <p:cNvSpPr/>
                <p:nvPr/>
              </p:nvSpPr>
              <p:spPr>
                <a:xfrm>
                  <a:off x="1719372" y="1327298"/>
                  <a:ext cx="1800200" cy="1800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34440" rtl="0" eaLnBrk="1" latinLnBrk="0" hangingPunct="1">
                    <a:defRPr sz="2400" kern="1200">
                      <a:solidFill>
                        <a:schemeClr val="lt1"/>
                      </a:solidFill>
                      <a:latin typeface="+mn-lt"/>
                      <a:ea typeface="+mn-ea"/>
                      <a:cs typeface="+mn-cs"/>
                    </a:defRPr>
                  </a:lvl1pPr>
                  <a:lvl2pPr marL="617220" algn="l" defTabSz="1234440" rtl="0" eaLnBrk="1" latinLnBrk="0" hangingPunct="1">
                    <a:defRPr sz="2400" kern="1200">
                      <a:solidFill>
                        <a:schemeClr val="lt1"/>
                      </a:solidFill>
                      <a:latin typeface="+mn-lt"/>
                      <a:ea typeface="+mn-ea"/>
                      <a:cs typeface="+mn-cs"/>
                    </a:defRPr>
                  </a:lvl2pPr>
                  <a:lvl3pPr marL="1234440" algn="l" defTabSz="1234440" rtl="0" eaLnBrk="1" latinLnBrk="0" hangingPunct="1">
                    <a:defRPr sz="2400" kern="1200">
                      <a:solidFill>
                        <a:schemeClr val="lt1"/>
                      </a:solidFill>
                      <a:latin typeface="+mn-lt"/>
                      <a:ea typeface="+mn-ea"/>
                      <a:cs typeface="+mn-cs"/>
                    </a:defRPr>
                  </a:lvl3pPr>
                  <a:lvl4pPr marL="1851660" algn="l" defTabSz="1234440" rtl="0" eaLnBrk="1" latinLnBrk="0" hangingPunct="1">
                    <a:defRPr sz="2400" kern="1200">
                      <a:solidFill>
                        <a:schemeClr val="lt1"/>
                      </a:solidFill>
                      <a:latin typeface="+mn-lt"/>
                      <a:ea typeface="+mn-ea"/>
                      <a:cs typeface="+mn-cs"/>
                    </a:defRPr>
                  </a:lvl4pPr>
                  <a:lvl5pPr marL="2468880" algn="l" defTabSz="1234440" rtl="0" eaLnBrk="1" latinLnBrk="0" hangingPunct="1">
                    <a:defRPr sz="2400" kern="1200">
                      <a:solidFill>
                        <a:schemeClr val="lt1"/>
                      </a:solidFill>
                      <a:latin typeface="+mn-lt"/>
                      <a:ea typeface="+mn-ea"/>
                      <a:cs typeface="+mn-cs"/>
                    </a:defRPr>
                  </a:lvl5pPr>
                  <a:lvl6pPr marL="3086100" algn="l" defTabSz="1234440" rtl="0" eaLnBrk="1" latinLnBrk="0" hangingPunct="1">
                    <a:defRPr sz="2400" kern="1200">
                      <a:solidFill>
                        <a:schemeClr val="lt1"/>
                      </a:solidFill>
                      <a:latin typeface="+mn-lt"/>
                      <a:ea typeface="+mn-ea"/>
                      <a:cs typeface="+mn-cs"/>
                    </a:defRPr>
                  </a:lvl6pPr>
                  <a:lvl7pPr marL="3703320" algn="l" defTabSz="1234440" rtl="0" eaLnBrk="1" latinLnBrk="0" hangingPunct="1">
                    <a:defRPr sz="2400" kern="1200">
                      <a:solidFill>
                        <a:schemeClr val="lt1"/>
                      </a:solidFill>
                      <a:latin typeface="+mn-lt"/>
                      <a:ea typeface="+mn-ea"/>
                      <a:cs typeface="+mn-cs"/>
                    </a:defRPr>
                  </a:lvl7pPr>
                  <a:lvl8pPr marL="4320540" algn="l" defTabSz="1234440" rtl="0" eaLnBrk="1" latinLnBrk="0" hangingPunct="1">
                    <a:defRPr sz="2400" kern="1200">
                      <a:solidFill>
                        <a:schemeClr val="lt1"/>
                      </a:solidFill>
                      <a:latin typeface="+mn-lt"/>
                      <a:ea typeface="+mn-ea"/>
                      <a:cs typeface="+mn-cs"/>
                    </a:defRPr>
                  </a:lvl8pPr>
                  <a:lvl9pPr marL="4937760" algn="l" defTabSz="1234440" rtl="0" eaLnBrk="1" latinLnBrk="0" hangingPunct="1">
                    <a:defRPr sz="2400" kern="1200">
                      <a:solidFill>
                        <a:schemeClr val="lt1"/>
                      </a:solidFill>
                      <a:latin typeface="+mn-lt"/>
                      <a:ea typeface="+mn-ea"/>
                      <a:cs typeface="+mn-cs"/>
                    </a:defRPr>
                  </a:lvl9pPr>
                </a:lstStyle>
                <a:p>
                  <a:pPr algn="ctr"/>
                  <a:endParaRPr lang="zh-CN" altLang="en-US">
                    <a:solidFill>
                      <a:schemeClr val="tx1"/>
                    </a:solidFill>
                  </a:endParaRPr>
                </a:p>
              </p:txBody>
            </p:sp>
          </p:grpSp>
          <p:sp>
            <p:nvSpPr>
              <p:cNvPr id="86" name="Freeform 6"/>
              <p:cNvSpPr>
                <a:spLocks noEditPoints="1"/>
              </p:cNvSpPr>
              <p:nvPr/>
            </p:nvSpPr>
            <p:spPr bwMode="auto">
              <a:xfrm>
                <a:off x="5694390" y="6035130"/>
                <a:ext cx="194632" cy="113061"/>
              </a:xfrm>
              <a:custGeom>
                <a:avLst/>
                <a:gdLst>
                  <a:gd name="T0" fmla="*/ 107 w 165"/>
                  <a:gd name="T1" fmla="*/ 104 h 104"/>
                  <a:gd name="T2" fmla="*/ 124 w 165"/>
                  <a:gd name="T3" fmla="*/ 104 h 104"/>
                  <a:gd name="T4" fmla="*/ 124 w 165"/>
                  <a:gd name="T5" fmla="*/ 45 h 104"/>
                  <a:gd name="T6" fmla="*/ 107 w 165"/>
                  <a:gd name="T7" fmla="*/ 61 h 104"/>
                  <a:gd name="T8" fmla="*/ 107 w 165"/>
                  <a:gd name="T9" fmla="*/ 104 h 104"/>
                  <a:gd name="T10" fmla="*/ 132 w 165"/>
                  <a:gd name="T11" fmla="*/ 104 h 104"/>
                  <a:gd name="T12" fmla="*/ 149 w 165"/>
                  <a:gd name="T13" fmla="*/ 104 h 104"/>
                  <a:gd name="T14" fmla="*/ 149 w 165"/>
                  <a:gd name="T15" fmla="*/ 22 h 104"/>
                  <a:gd name="T16" fmla="*/ 132 w 165"/>
                  <a:gd name="T17" fmla="*/ 38 h 104"/>
                  <a:gd name="T18" fmla="*/ 132 w 165"/>
                  <a:gd name="T19" fmla="*/ 104 h 104"/>
                  <a:gd name="T20" fmla="*/ 161 w 165"/>
                  <a:gd name="T21" fmla="*/ 0 h 104"/>
                  <a:gd name="T22" fmla="*/ 164 w 165"/>
                  <a:gd name="T23" fmla="*/ 4 h 104"/>
                  <a:gd name="T24" fmla="*/ 164 w 165"/>
                  <a:gd name="T25" fmla="*/ 5 h 104"/>
                  <a:gd name="T26" fmla="*/ 161 w 165"/>
                  <a:gd name="T27" fmla="*/ 15 h 104"/>
                  <a:gd name="T28" fmla="*/ 161 w 165"/>
                  <a:gd name="T29" fmla="*/ 16 h 104"/>
                  <a:gd name="T30" fmla="*/ 156 w 165"/>
                  <a:gd name="T31" fmla="*/ 17 h 104"/>
                  <a:gd name="T32" fmla="*/ 155 w 165"/>
                  <a:gd name="T33" fmla="*/ 17 h 104"/>
                  <a:gd name="T34" fmla="*/ 153 w 165"/>
                  <a:gd name="T35" fmla="*/ 14 h 104"/>
                  <a:gd name="T36" fmla="*/ 103 w 165"/>
                  <a:gd name="T37" fmla="*/ 61 h 104"/>
                  <a:gd name="T38" fmla="*/ 87 w 165"/>
                  <a:gd name="T39" fmla="*/ 44 h 104"/>
                  <a:gd name="T40" fmla="*/ 74 w 165"/>
                  <a:gd name="T41" fmla="*/ 30 h 104"/>
                  <a:gd name="T42" fmla="*/ 3 w 165"/>
                  <a:gd name="T43" fmla="*/ 96 h 104"/>
                  <a:gd name="T44" fmla="*/ 0 w 165"/>
                  <a:gd name="T45" fmla="*/ 93 h 104"/>
                  <a:gd name="T46" fmla="*/ 74 w 165"/>
                  <a:gd name="T47" fmla="*/ 24 h 104"/>
                  <a:gd name="T48" fmla="*/ 87 w 165"/>
                  <a:gd name="T49" fmla="*/ 37 h 104"/>
                  <a:gd name="T50" fmla="*/ 103 w 165"/>
                  <a:gd name="T51" fmla="*/ 55 h 104"/>
                  <a:gd name="T52" fmla="*/ 150 w 165"/>
                  <a:gd name="T53" fmla="*/ 11 h 104"/>
                  <a:gd name="T54" fmla="*/ 148 w 165"/>
                  <a:gd name="T55" fmla="*/ 9 h 104"/>
                  <a:gd name="T56" fmla="*/ 147 w 165"/>
                  <a:gd name="T57" fmla="*/ 8 h 104"/>
                  <a:gd name="T58" fmla="*/ 149 w 165"/>
                  <a:gd name="T59" fmla="*/ 3 h 104"/>
                  <a:gd name="T60" fmla="*/ 150 w 165"/>
                  <a:gd name="T61" fmla="*/ 3 h 104"/>
                  <a:gd name="T62" fmla="*/ 160 w 165"/>
                  <a:gd name="T63" fmla="*/ 1 h 104"/>
                  <a:gd name="T64" fmla="*/ 161 w 165"/>
                  <a:gd name="T65" fmla="*/ 0 h 104"/>
                  <a:gd name="T66" fmla="*/ 7 w 165"/>
                  <a:gd name="T67" fmla="*/ 104 h 104"/>
                  <a:gd name="T68" fmla="*/ 24 w 165"/>
                  <a:gd name="T69" fmla="*/ 104 h 104"/>
                  <a:gd name="T70" fmla="*/ 24 w 165"/>
                  <a:gd name="T71" fmla="*/ 81 h 104"/>
                  <a:gd name="T72" fmla="*/ 7 w 165"/>
                  <a:gd name="T73" fmla="*/ 97 h 104"/>
                  <a:gd name="T74" fmla="*/ 7 w 165"/>
                  <a:gd name="T75" fmla="*/ 104 h 104"/>
                  <a:gd name="T76" fmla="*/ 32 w 165"/>
                  <a:gd name="T77" fmla="*/ 104 h 104"/>
                  <a:gd name="T78" fmla="*/ 49 w 165"/>
                  <a:gd name="T79" fmla="*/ 104 h 104"/>
                  <a:gd name="T80" fmla="*/ 49 w 165"/>
                  <a:gd name="T81" fmla="*/ 58 h 104"/>
                  <a:gd name="T82" fmla="*/ 32 w 165"/>
                  <a:gd name="T83" fmla="*/ 74 h 104"/>
                  <a:gd name="T84" fmla="*/ 32 w 165"/>
                  <a:gd name="T85" fmla="*/ 104 h 104"/>
                  <a:gd name="T86" fmla="*/ 57 w 165"/>
                  <a:gd name="T87" fmla="*/ 50 h 104"/>
                  <a:gd name="T88" fmla="*/ 57 w 165"/>
                  <a:gd name="T89" fmla="*/ 104 h 104"/>
                  <a:gd name="T90" fmla="*/ 74 w 165"/>
                  <a:gd name="T91" fmla="*/ 104 h 104"/>
                  <a:gd name="T92" fmla="*/ 74 w 165"/>
                  <a:gd name="T93" fmla="*/ 34 h 104"/>
                  <a:gd name="T94" fmla="*/ 74 w 165"/>
                  <a:gd name="T95" fmla="*/ 34 h 104"/>
                  <a:gd name="T96" fmla="*/ 57 w 165"/>
                  <a:gd name="T97" fmla="*/ 50 h 104"/>
                  <a:gd name="T98" fmla="*/ 82 w 165"/>
                  <a:gd name="T99" fmla="*/ 43 h 104"/>
                  <a:gd name="T100" fmla="*/ 82 w 165"/>
                  <a:gd name="T101" fmla="*/ 104 h 104"/>
                  <a:gd name="T102" fmla="*/ 87 w 165"/>
                  <a:gd name="T103" fmla="*/ 104 h 104"/>
                  <a:gd name="T104" fmla="*/ 99 w 165"/>
                  <a:gd name="T105" fmla="*/ 104 h 104"/>
                  <a:gd name="T106" fmla="*/ 99 w 165"/>
                  <a:gd name="T107" fmla="*/ 61 h 104"/>
                  <a:gd name="T108" fmla="*/ 87 w 165"/>
                  <a:gd name="T109" fmla="*/ 48 h 104"/>
                  <a:gd name="T110" fmla="*/ 82 w 165"/>
                  <a:gd name="T111" fmla="*/ 4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65" h="104">
                    <a:moveTo>
                      <a:pt x="107" y="104"/>
                    </a:moveTo>
                    <a:cubicBezTo>
                      <a:pt x="124" y="104"/>
                      <a:pt x="124" y="104"/>
                      <a:pt x="124" y="104"/>
                    </a:cubicBezTo>
                    <a:cubicBezTo>
                      <a:pt x="124" y="45"/>
                      <a:pt x="124" y="45"/>
                      <a:pt x="124" y="45"/>
                    </a:cubicBezTo>
                    <a:cubicBezTo>
                      <a:pt x="107" y="61"/>
                      <a:pt x="107" y="61"/>
                      <a:pt x="107" y="61"/>
                    </a:cubicBezTo>
                    <a:cubicBezTo>
                      <a:pt x="107" y="104"/>
                      <a:pt x="107" y="104"/>
                      <a:pt x="107" y="104"/>
                    </a:cubicBezTo>
                    <a:close/>
                    <a:moveTo>
                      <a:pt x="132" y="104"/>
                    </a:moveTo>
                    <a:cubicBezTo>
                      <a:pt x="149" y="104"/>
                      <a:pt x="149" y="104"/>
                      <a:pt x="149" y="104"/>
                    </a:cubicBezTo>
                    <a:cubicBezTo>
                      <a:pt x="149" y="22"/>
                      <a:pt x="149" y="22"/>
                      <a:pt x="149" y="22"/>
                    </a:cubicBezTo>
                    <a:cubicBezTo>
                      <a:pt x="132" y="38"/>
                      <a:pt x="132" y="38"/>
                      <a:pt x="132" y="38"/>
                    </a:cubicBezTo>
                    <a:cubicBezTo>
                      <a:pt x="132" y="104"/>
                      <a:pt x="132" y="104"/>
                      <a:pt x="132" y="104"/>
                    </a:cubicBezTo>
                    <a:close/>
                    <a:moveTo>
                      <a:pt x="161" y="0"/>
                    </a:moveTo>
                    <a:cubicBezTo>
                      <a:pt x="164" y="0"/>
                      <a:pt x="165" y="2"/>
                      <a:pt x="164" y="4"/>
                    </a:cubicBezTo>
                    <a:cubicBezTo>
                      <a:pt x="164" y="5"/>
                      <a:pt x="164" y="5"/>
                      <a:pt x="164" y="5"/>
                    </a:cubicBezTo>
                    <a:cubicBezTo>
                      <a:pt x="163" y="8"/>
                      <a:pt x="162" y="12"/>
                      <a:pt x="161" y="15"/>
                    </a:cubicBezTo>
                    <a:cubicBezTo>
                      <a:pt x="161" y="16"/>
                      <a:pt x="161" y="16"/>
                      <a:pt x="161" y="16"/>
                    </a:cubicBezTo>
                    <a:cubicBezTo>
                      <a:pt x="160" y="19"/>
                      <a:pt x="158" y="19"/>
                      <a:pt x="156" y="17"/>
                    </a:cubicBezTo>
                    <a:cubicBezTo>
                      <a:pt x="155" y="17"/>
                      <a:pt x="155" y="17"/>
                      <a:pt x="155" y="17"/>
                    </a:cubicBezTo>
                    <a:cubicBezTo>
                      <a:pt x="154" y="16"/>
                      <a:pt x="154" y="15"/>
                      <a:pt x="153" y="14"/>
                    </a:cubicBezTo>
                    <a:cubicBezTo>
                      <a:pt x="103" y="61"/>
                      <a:pt x="103" y="61"/>
                      <a:pt x="103" y="61"/>
                    </a:cubicBezTo>
                    <a:cubicBezTo>
                      <a:pt x="87" y="44"/>
                      <a:pt x="87" y="44"/>
                      <a:pt x="87" y="44"/>
                    </a:cubicBezTo>
                    <a:cubicBezTo>
                      <a:pt x="74" y="30"/>
                      <a:pt x="74" y="30"/>
                      <a:pt x="74" y="30"/>
                    </a:cubicBezTo>
                    <a:cubicBezTo>
                      <a:pt x="3" y="96"/>
                      <a:pt x="3" y="96"/>
                      <a:pt x="3" y="96"/>
                    </a:cubicBezTo>
                    <a:cubicBezTo>
                      <a:pt x="0" y="93"/>
                      <a:pt x="0" y="93"/>
                      <a:pt x="0" y="93"/>
                    </a:cubicBezTo>
                    <a:cubicBezTo>
                      <a:pt x="74" y="24"/>
                      <a:pt x="74" y="24"/>
                      <a:pt x="74" y="24"/>
                    </a:cubicBezTo>
                    <a:cubicBezTo>
                      <a:pt x="87" y="37"/>
                      <a:pt x="87" y="37"/>
                      <a:pt x="87" y="37"/>
                    </a:cubicBezTo>
                    <a:cubicBezTo>
                      <a:pt x="103" y="55"/>
                      <a:pt x="103" y="55"/>
                      <a:pt x="103" y="55"/>
                    </a:cubicBezTo>
                    <a:cubicBezTo>
                      <a:pt x="150" y="11"/>
                      <a:pt x="150" y="11"/>
                      <a:pt x="150" y="11"/>
                    </a:cubicBezTo>
                    <a:cubicBezTo>
                      <a:pt x="149" y="10"/>
                      <a:pt x="148" y="9"/>
                      <a:pt x="148" y="9"/>
                    </a:cubicBezTo>
                    <a:cubicBezTo>
                      <a:pt x="147" y="8"/>
                      <a:pt x="147" y="8"/>
                      <a:pt x="147" y="8"/>
                    </a:cubicBezTo>
                    <a:cubicBezTo>
                      <a:pt x="145" y="6"/>
                      <a:pt x="146" y="4"/>
                      <a:pt x="149" y="3"/>
                    </a:cubicBezTo>
                    <a:cubicBezTo>
                      <a:pt x="150" y="3"/>
                      <a:pt x="150" y="3"/>
                      <a:pt x="150" y="3"/>
                    </a:cubicBezTo>
                    <a:cubicBezTo>
                      <a:pt x="152" y="2"/>
                      <a:pt x="157" y="1"/>
                      <a:pt x="160" y="1"/>
                    </a:cubicBezTo>
                    <a:cubicBezTo>
                      <a:pt x="161" y="0"/>
                      <a:pt x="161" y="0"/>
                      <a:pt x="161" y="0"/>
                    </a:cubicBezTo>
                    <a:close/>
                    <a:moveTo>
                      <a:pt x="7" y="104"/>
                    </a:moveTo>
                    <a:cubicBezTo>
                      <a:pt x="24" y="104"/>
                      <a:pt x="24" y="104"/>
                      <a:pt x="24" y="104"/>
                    </a:cubicBezTo>
                    <a:cubicBezTo>
                      <a:pt x="24" y="81"/>
                      <a:pt x="24" y="81"/>
                      <a:pt x="24" y="81"/>
                    </a:cubicBezTo>
                    <a:cubicBezTo>
                      <a:pt x="7" y="97"/>
                      <a:pt x="7" y="97"/>
                      <a:pt x="7" y="97"/>
                    </a:cubicBezTo>
                    <a:cubicBezTo>
                      <a:pt x="7" y="104"/>
                      <a:pt x="7" y="104"/>
                      <a:pt x="7" y="104"/>
                    </a:cubicBezTo>
                    <a:close/>
                    <a:moveTo>
                      <a:pt x="32" y="104"/>
                    </a:moveTo>
                    <a:cubicBezTo>
                      <a:pt x="49" y="104"/>
                      <a:pt x="49" y="104"/>
                      <a:pt x="49" y="104"/>
                    </a:cubicBezTo>
                    <a:cubicBezTo>
                      <a:pt x="49" y="58"/>
                      <a:pt x="49" y="58"/>
                      <a:pt x="49" y="58"/>
                    </a:cubicBezTo>
                    <a:cubicBezTo>
                      <a:pt x="32" y="74"/>
                      <a:pt x="32" y="74"/>
                      <a:pt x="32" y="74"/>
                    </a:cubicBezTo>
                    <a:cubicBezTo>
                      <a:pt x="32" y="104"/>
                      <a:pt x="32" y="104"/>
                      <a:pt x="32" y="104"/>
                    </a:cubicBezTo>
                    <a:close/>
                    <a:moveTo>
                      <a:pt x="57" y="50"/>
                    </a:moveTo>
                    <a:cubicBezTo>
                      <a:pt x="57" y="104"/>
                      <a:pt x="57" y="104"/>
                      <a:pt x="57" y="104"/>
                    </a:cubicBezTo>
                    <a:cubicBezTo>
                      <a:pt x="74" y="104"/>
                      <a:pt x="74" y="104"/>
                      <a:pt x="74" y="104"/>
                    </a:cubicBezTo>
                    <a:cubicBezTo>
                      <a:pt x="74" y="34"/>
                      <a:pt x="74" y="34"/>
                      <a:pt x="74" y="34"/>
                    </a:cubicBezTo>
                    <a:cubicBezTo>
                      <a:pt x="74" y="34"/>
                      <a:pt x="74" y="34"/>
                      <a:pt x="74" y="34"/>
                    </a:cubicBezTo>
                    <a:cubicBezTo>
                      <a:pt x="57" y="50"/>
                      <a:pt x="57" y="50"/>
                      <a:pt x="57" y="50"/>
                    </a:cubicBezTo>
                    <a:close/>
                    <a:moveTo>
                      <a:pt x="82" y="43"/>
                    </a:moveTo>
                    <a:cubicBezTo>
                      <a:pt x="82" y="104"/>
                      <a:pt x="82" y="104"/>
                      <a:pt x="82" y="104"/>
                    </a:cubicBezTo>
                    <a:cubicBezTo>
                      <a:pt x="87" y="104"/>
                      <a:pt x="87" y="104"/>
                      <a:pt x="87" y="104"/>
                    </a:cubicBezTo>
                    <a:cubicBezTo>
                      <a:pt x="99" y="104"/>
                      <a:pt x="99" y="104"/>
                      <a:pt x="99" y="104"/>
                    </a:cubicBezTo>
                    <a:cubicBezTo>
                      <a:pt x="99" y="61"/>
                      <a:pt x="99" y="61"/>
                      <a:pt x="99" y="61"/>
                    </a:cubicBezTo>
                    <a:cubicBezTo>
                      <a:pt x="87" y="48"/>
                      <a:pt x="87" y="48"/>
                      <a:pt x="87" y="48"/>
                    </a:cubicBezTo>
                    <a:lnTo>
                      <a:pt x="82" y="43"/>
                    </a:lnTo>
                    <a:close/>
                  </a:path>
                </a:pathLst>
              </a:cu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defPPr>
                  <a:defRPr lang="zh-CN"/>
                </a:defPPr>
                <a:lvl1pPr marL="0" algn="l" defTabSz="1234440" rtl="0" eaLnBrk="1" latinLnBrk="0" hangingPunct="1">
                  <a:defRPr sz="2400" kern="1200">
                    <a:solidFill>
                      <a:schemeClr val="tx1"/>
                    </a:solidFill>
                    <a:latin typeface="+mn-lt"/>
                    <a:ea typeface="+mn-ea"/>
                    <a:cs typeface="+mn-cs"/>
                  </a:defRPr>
                </a:lvl1pPr>
                <a:lvl2pPr marL="617220" algn="l" defTabSz="1234440" rtl="0" eaLnBrk="1" latinLnBrk="0" hangingPunct="1">
                  <a:defRPr sz="2400" kern="1200">
                    <a:solidFill>
                      <a:schemeClr val="tx1"/>
                    </a:solidFill>
                    <a:latin typeface="+mn-lt"/>
                    <a:ea typeface="+mn-ea"/>
                    <a:cs typeface="+mn-cs"/>
                  </a:defRPr>
                </a:lvl2pPr>
                <a:lvl3pPr marL="1234440" algn="l" defTabSz="1234440" rtl="0" eaLnBrk="1" latinLnBrk="0" hangingPunct="1">
                  <a:defRPr sz="2400" kern="1200">
                    <a:solidFill>
                      <a:schemeClr val="tx1"/>
                    </a:solidFill>
                    <a:latin typeface="+mn-lt"/>
                    <a:ea typeface="+mn-ea"/>
                    <a:cs typeface="+mn-cs"/>
                  </a:defRPr>
                </a:lvl3pPr>
                <a:lvl4pPr marL="1851660" algn="l" defTabSz="1234440" rtl="0" eaLnBrk="1" latinLnBrk="0" hangingPunct="1">
                  <a:defRPr sz="2400" kern="1200">
                    <a:solidFill>
                      <a:schemeClr val="tx1"/>
                    </a:solidFill>
                    <a:latin typeface="+mn-lt"/>
                    <a:ea typeface="+mn-ea"/>
                    <a:cs typeface="+mn-cs"/>
                  </a:defRPr>
                </a:lvl4pPr>
                <a:lvl5pPr marL="2468880" algn="l" defTabSz="1234440" rtl="0" eaLnBrk="1" latinLnBrk="0" hangingPunct="1">
                  <a:defRPr sz="2400" kern="1200">
                    <a:solidFill>
                      <a:schemeClr val="tx1"/>
                    </a:solidFill>
                    <a:latin typeface="+mn-lt"/>
                    <a:ea typeface="+mn-ea"/>
                    <a:cs typeface="+mn-cs"/>
                  </a:defRPr>
                </a:lvl5pPr>
                <a:lvl6pPr marL="3086100" algn="l" defTabSz="1234440" rtl="0" eaLnBrk="1" latinLnBrk="0" hangingPunct="1">
                  <a:defRPr sz="2400" kern="1200">
                    <a:solidFill>
                      <a:schemeClr val="tx1"/>
                    </a:solidFill>
                    <a:latin typeface="+mn-lt"/>
                    <a:ea typeface="+mn-ea"/>
                    <a:cs typeface="+mn-cs"/>
                  </a:defRPr>
                </a:lvl6pPr>
                <a:lvl7pPr marL="3703320" algn="l" defTabSz="1234440" rtl="0" eaLnBrk="1" latinLnBrk="0" hangingPunct="1">
                  <a:defRPr sz="2400" kern="1200">
                    <a:solidFill>
                      <a:schemeClr val="tx1"/>
                    </a:solidFill>
                    <a:latin typeface="+mn-lt"/>
                    <a:ea typeface="+mn-ea"/>
                    <a:cs typeface="+mn-cs"/>
                  </a:defRPr>
                </a:lvl7pPr>
                <a:lvl8pPr marL="4320540" algn="l" defTabSz="1234440" rtl="0" eaLnBrk="1" latinLnBrk="0" hangingPunct="1">
                  <a:defRPr sz="2400" kern="1200">
                    <a:solidFill>
                      <a:schemeClr val="tx1"/>
                    </a:solidFill>
                    <a:latin typeface="+mn-lt"/>
                    <a:ea typeface="+mn-ea"/>
                    <a:cs typeface="+mn-cs"/>
                  </a:defRPr>
                </a:lvl8pPr>
                <a:lvl9pPr marL="4937760" algn="l" defTabSz="1234440" rtl="0" eaLnBrk="1" latinLnBrk="0" hangingPunct="1">
                  <a:defRPr sz="2400" kern="1200">
                    <a:solidFill>
                      <a:schemeClr val="tx1"/>
                    </a:solidFill>
                    <a:latin typeface="+mn-lt"/>
                    <a:ea typeface="+mn-ea"/>
                    <a:cs typeface="+mn-cs"/>
                  </a:defRPr>
                </a:lvl9pPr>
              </a:lstStyle>
              <a:p>
                <a:endParaRPr lang="zh-CN" altLang="en-US"/>
              </a:p>
            </p:txBody>
          </p:sp>
        </p:grpSp>
        <p:grpSp>
          <p:nvGrpSpPr>
            <p:cNvPr id="60" name="组合 59"/>
            <p:cNvGrpSpPr/>
            <p:nvPr/>
          </p:nvGrpSpPr>
          <p:grpSpPr>
            <a:xfrm>
              <a:off x="6400954" y="1417091"/>
              <a:ext cx="305647" cy="305644"/>
              <a:chOff x="4299766" y="5946187"/>
              <a:chExt cx="305647" cy="305644"/>
            </a:xfrm>
          </p:grpSpPr>
          <p:grpSp>
            <p:nvGrpSpPr>
              <p:cNvPr id="78" name="组合 77"/>
              <p:cNvGrpSpPr/>
              <p:nvPr/>
            </p:nvGrpSpPr>
            <p:grpSpPr>
              <a:xfrm>
                <a:off x="4299766" y="5946187"/>
                <a:ext cx="305647" cy="305644"/>
                <a:chOff x="1517330" y="1125257"/>
                <a:chExt cx="2204282" cy="2204282"/>
              </a:xfrm>
            </p:grpSpPr>
            <p:sp>
              <p:nvSpPr>
                <p:cNvPr id="81" name="椭圆 80"/>
                <p:cNvSpPr/>
                <p:nvPr/>
              </p:nvSpPr>
              <p:spPr>
                <a:xfrm>
                  <a:off x="1517330" y="1125257"/>
                  <a:ext cx="2204282" cy="2204282"/>
                </a:xfrm>
                <a:prstGeom prst="ellipse">
                  <a:avLst/>
                </a:prstGeom>
                <a:gradFill>
                  <a:gsLst>
                    <a:gs pos="0">
                      <a:srgbClr val="EBEBEB"/>
                    </a:gs>
                    <a:gs pos="100000">
                      <a:srgbClr val="FEFEFE"/>
                    </a:gs>
                  </a:gsLst>
                  <a:lin ang="7530000" scaled="0"/>
                </a:gradFill>
                <a:ln w="3175">
                  <a:solidFill>
                    <a:schemeClr val="bg1"/>
                  </a:solidFill>
                </a:ln>
                <a:effectLst>
                  <a:outerShdw blurRad="165100" dist="139700" dir="7800000" sx="74000" sy="74000" algn="tr"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34440" rtl="0" eaLnBrk="1" latinLnBrk="0" hangingPunct="1">
                    <a:defRPr sz="2400" kern="1200">
                      <a:solidFill>
                        <a:schemeClr val="lt1"/>
                      </a:solidFill>
                      <a:latin typeface="+mn-lt"/>
                      <a:ea typeface="+mn-ea"/>
                      <a:cs typeface="+mn-cs"/>
                    </a:defRPr>
                  </a:lvl1pPr>
                  <a:lvl2pPr marL="617220" algn="l" defTabSz="1234440" rtl="0" eaLnBrk="1" latinLnBrk="0" hangingPunct="1">
                    <a:defRPr sz="2400" kern="1200">
                      <a:solidFill>
                        <a:schemeClr val="lt1"/>
                      </a:solidFill>
                      <a:latin typeface="+mn-lt"/>
                      <a:ea typeface="+mn-ea"/>
                      <a:cs typeface="+mn-cs"/>
                    </a:defRPr>
                  </a:lvl2pPr>
                  <a:lvl3pPr marL="1234440" algn="l" defTabSz="1234440" rtl="0" eaLnBrk="1" latinLnBrk="0" hangingPunct="1">
                    <a:defRPr sz="2400" kern="1200">
                      <a:solidFill>
                        <a:schemeClr val="lt1"/>
                      </a:solidFill>
                      <a:latin typeface="+mn-lt"/>
                      <a:ea typeface="+mn-ea"/>
                      <a:cs typeface="+mn-cs"/>
                    </a:defRPr>
                  </a:lvl3pPr>
                  <a:lvl4pPr marL="1851660" algn="l" defTabSz="1234440" rtl="0" eaLnBrk="1" latinLnBrk="0" hangingPunct="1">
                    <a:defRPr sz="2400" kern="1200">
                      <a:solidFill>
                        <a:schemeClr val="lt1"/>
                      </a:solidFill>
                      <a:latin typeface="+mn-lt"/>
                      <a:ea typeface="+mn-ea"/>
                      <a:cs typeface="+mn-cs"/>
                    </a:defRPr>
                  </a:lvl4pPr>
                  <a:lvl5pPr marL="2468880" algn="l" defTabSz="1234440" rtl="0" eaLnBrk="1" latinLnBrk="0" hangingPunct="1">
                    <a:defRPr sz="2400" kern="1200">
                      <a:solidFill>
                        <a:schemeClr val="lt1"/>
                      </a:solidFill>
                      <a:latin typeface="+mn-lt"/>
                      <a:ea typeface="+mn-ea"/>
                      <a:cs typeface="+mn-cs"/>
                    </a:defRPr>
                  </a:lvl5pPr>
                  <a:lvl6pPr marL="3086100" algn="l" defTabSz="1234440" rtl="0" eaLnBrk="1" latinLnBrk="0" hangingPunct="1">
                    <a:defRPr sz="2400" kern="1200">
                      <a:solidFill>
                        <a:schemeClr val="lt1"/>
                      </a:solidFill>
                      <a:latin typeface="+mn-lt"/>
                      <a:ea typeface="+mn-ea"/>
                      <a:cs typeface="+mn-cs"/>
                    </a:defRPr>
                  </a:lvl6pPr>
                  <a:lvl7pPr marL="3703320" algn="l" defTabSz="1234440" rtl="0" eaLnBrk="1" latinLnBrk="0" hangingPunct="1">
                    <a:defRPr sz="2400" kern="1200">
                      <a:solidFill>
                        <a:schemeClr val="lt1"/>
                      </a:solidFill>
                      <a:latin typeface="+mn-lt"/>
                      <a:ea typeface="+mn-ea"/>
                      <a:cs typeface="+mn-cs"/>
                    </a:defRPr>
                  </a:lvl7pPr>
                  <a:lvl8pPr marL="4320540" algn="l" defTabSz="1234440" rtl="0" eaLnBrk="1" latinLnBrk="0" hangingPunct="1">
                    <a:defRPr sz="2400" kern="1200">
                      <a:solidFill>
                        <a:schemeClr val="lt1"/>
                      </a:solidFill>
                      <a:latin typeface="+mn-lt"/>
                      <a:ea typeface="+mn-ea"/>
                      <a:cs typeface="+mn-cs"/>
                    </a:defRPr>
                  </a:lvl8pPr>
                  <a:lvl9pPr marL="4937760" algn="l" defTabSz="1234440" rtl="0" eaLnBrk="1" latinLnBrk="0" hangingPunct="1">
                    <a:defRPr sz="2400" kern="1200">
                      <a:solidFill>
                        <a:schemeClr val="lt1"/>
                      </a:solidFill>
                      <a:latin typeface="+mn-lt"/>
                      <a:ea typeface="+mn-ea"/>
                      <a:cs typeface="+mn-cs"/>
                    </a:defRPr>
                  </a:lvl9pPr>
                </a:lstStyle>
                <a:p>
                  <a:pPr algn="ctr"/>
                  <a:endParaRPr lang="zh-CN" altLang="en-US"/>
                </a:p>
              </p:txBody>
            </p:sp>
            <p:sp>
              <p:nvSpPr>
                <p:cNvPr id="82" name="椭圆 81"/>
                <p:cNvSpPr/>
                <p:nvPr/>
              </p:nvSpPr>
              <p:spPr>
                <a:xfrm>
                  <a:off x="1719372" y="1327298"/>
                  <a:ext cx="1800200" cy="1800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34440" rtl="0" eaLnBrk="1" latinLnBrk="0" hangingPunct="1">
                    <a:defRPr sz="2400" kern="1200">
                      <a:solidFill>
                        <a:schemeClr val="lt1"/>
                      </a:solidFill>
                      <a:latin typeface="+mn-lt"/>
                      <a:ea typeface="+mn-ea"/>
                      <a:cs typeface="+mn-cs"/>
                    </a:defRPr>
                  </a:lvl1pPr>
                  <a:lvl2pPr marL="617220" algn="l" defTabSz="1234440" rtl="0" eaLnBrk="1" latinLnBrk="0" hangingPunct="1">
                    <a:defRPr sz="2400" kern="1200">
                      <a:solidFill>
                        <a:schemeClr val="lt1"/>
                      </a:solidFill>
                      <a:latin typeface="+mn-lt"/>
                      <a:ea typeface="+mn-ea"/>
                      <a:cs typeface="+mn-cs"/>
                    </a:defRPr>
                  </a:lvl2pPr>
                  <a:lvl3pPr marL="1234440" algn="l" defTabSz="1234440" rtl="0" eaLnBrk="1" latinLnBrk="0" hangingPunct="1">
                    <a:defRPr sz="2400" kern="1200">
                      <a:solidFill>
                        <a:schemeClr val="lt1"/>
                      </a:solidFill>
                      <a:latin typeface="+mn-lt"/>
                      <a:ea typeface="+mn-ea"/>
                      <a:cs typeface="+mn-cs"/>
                    </a:defRPr>
                  </a:lvl3pPr>
                  <a:lvl4pPr marL="1851660" algn="l" defTabSz="1234440" rtl="0" eaLnBrk="1" latinLnBrk="0" hangingPunct="1">
                    <a:defRPr sz="2400" kern="1200">
                      <a:solidFill>
                        <a:schemeClr val="lt1"/>
                      </a:solidFill>
                      <a:latin typeface="+mn-lt"/>
                      <a:ea typeface="+mn-ea"/>
                      <a:cs typeface="+mn-cs"/>
                    </a:defRPr>
                  </a:lvl4pPr>
                  <a:lvl5pPr marL="2468880" algn="l" defTabSz="1234440" rtl="0" eaLnBrk="1" latinLnBrk="0" hangingPunct="1">
                    <a:defRPr sz="2400" kern="1200">
                      <a:solidFill>
                        <a:schemeClr val="lt1"/>
                      </a:solidFill>
                      <a:latin typeface="+mn-lt"/>
                      <a:ea typeface="+mn-ea"/>
                      <a:cs typeface="+mn-cs"/>
                    </a:defRPr>
                  </a:lvl5pPr>
                  <a:lvl6pPr marL="3086100" algn="l" defTabSz="1234440" rtl="0" eaLnBrk="1" latinLnBrk="0" hangingPunct="1">
                    <a:defRPr sz="2400" kern="1200">
                      <a:solidFill>
                        <a:schemeClr val="lt1"/>
                      </a:solidFill>
                      <a:latin typeface="+mn-lt"/>
                      <a:ea typeface="+mn-ea"/>
                      <a:cs typeface="+mn-cs"/>
                    </a:defRPr>
                  </a:lvl6pPr>
                  <a:lvl7pPr marL="3703320" algn="l" defTabSz="1234440" rtl="0" eaLnBrk="1" latinLnBrk="0" hangingPunct="1">
                    <a:defRPr sz="2400" kern="1200">
                      <a:solidFill>
                        <a:schemeClr val="lt1"/>
                      </a:solidFill>
                      <a:latin typeface="+mn-lt"/>
                      <a:ea typeface="+mn-ea"/>
                      <a:cs typeface="+mn-cs"/>
                    </a:defRPr>
                  </a:lvl7pPr>
                  <a:lvl8pPr marL="4320540" algn="l" defTabSz="1234440" rtl="0" eaLnBrk="1" latinLnBrk="0" hangingPunct="1">
                    <a:defRPr sz="2400" kern="1200">
                      <a:solidFill>
                        <a:schemeClr val="lt1"/>
                      </a:solidFill>
                      <a:latin typeface="+mn-lt"/>
                      <a:ea typeface="+mn-ea"/>
                      <a:cs typeface="+mn-cs"/>
                    </a:defRPr>
                  </a:lvl8pPr>
                  <a:lvl9pPr marL="4937760" algn="l" defTabSz="1234440" rtl="0" eaLnBrk="1" latinLnBrk="0" hangingPunct="1">
                    <a:defRPr sz="2400" kern="1200">
                      <a:solidFill>
                        <a:schemeClr val="lt1"/>
                      </a:solidFill>
                      <a:latin typeface="+mn-lt"/>
                      <a:ea typeface="+mn-ea"/>
                      <a:cs typeface="+mn-cs"/>
                    </a:defRPr>
                  </a:lvl9pPr>
                </a:lstStyle>
                <a:p>
                  <a:pPr algn="ctr"/>
                  <a:endParaRPr lang="zh-CN" altLang="en-US">
                    <a:solidFill>
                      <a:schemeClr val="tx1"/>
                    </a:solidFill>
                  </a:endParaRPr>
                </a:p>
              </p:txBody>
            </p:sp>
          </p:grpSp>
          <p:sp>
            <p:nvSpPr>
              <p:cNvPr id="80" name="Freeform 45"/>
              <p:cNvSpPr>
                <a:spLocks noEditPoints="1"/>
              </p:cNvSpPr>
              <p:nvPr/>
            </p:nvSpPr>
            <p:spPr bwMode="auto">
              <a:xfrm>
                <a:off x="4381353" y="6022165"/>
                <a:ext cx="142472" cy="146367"/>
              </a:xfrm>
              <a:custGeom>
                <a:avLst/>
                <a:gdLst>
                  <a:gd name="T0" fmla="*/ 40 w 46"/>
                  <a:gd name="T1" fmla="*/ 28 h 51"/>
                  <a:gd name="T2" fmla="*/ 35 w 46"/>
                  <a:gd name="T3" fmla="*/ 41 h 51"/>
                  <a:gd name="T4" fmla="*/ 34 w 46"/>
                  <a:gd name="T5" fmla="*/ 34 h 51"/>
                  <a:gd name="T6" fmla="*/ 29 w 46"/>
                  <a:gd name="T7" fmla="*/ 30 h 51"/>
                  <a:gd name="T8" fmla="*/ 29 w 46"/>
                  <a:gd name="T9" fmla="*/ 30 h 51"/>
                  <a:gd name="T10" fmla="*/ 27 w 46"/>
                  <a:gd name="T11" fmla="*/ 30 h 51"/>
                  <a:gd name="T12" fmla="*/ 25 w 46"/>
                  <a:gd name="T13" fmla="*/ 35 h 51"/>
                  <a:gd name="T14" fmla="*/ 24 w 46"/>
                  <a:gd name="T15" fmla="*/ 38 h 51"/>
                  <a:gd name="T16" fmla="*/ 24 w 46"/>
                  <a:gd name="T17" fmla="*/ 32 h 51"/>
                  <a:gd name="T18" fmla="*/ 24 w 46"/>
                  <a:gd name="T19" fmla="*/ 31 h 51"/>
                  <a:gd name="T20" fmla="*/ 23 w 46"/>
                  <a:gd name="T21" fmla="*/ 30 h 51"/>
                  <a:gd name="T22" fmla="*/ 22 w 46"/>
                  <a:gd name="T23" fmla="*/ 31 h 51"/>
                  <a:gd name="T24" fmla="*/ 22 w 46"/>
                  <a:gd name="T25" fmla="*/ 32 h 51"/>
                  <a:gd name="T26" fmla="*/ 21 w 46"/>
                  <a:gd name="T27" fmla="*/ 38 h 51"/>
                  <a:gd name="T28" fmla="*/ 20 w 46"/>
                  <a:gd name="T29" fmla="*/ 35 h 51"/>
                  <a:gd name="T30" fmla="*/ 19 w 46"/>
                  <a:gd name="T31" fmla="*/ 30 h 51"/>
                  <a:gd name="T32" fmla="*/ 15 w 46"/>
                  <a:gd name="T33" fmla="*/ 30 h 51"/>
                  <a:gd name="T34" fmla="*/ 15 w 46"/>
                  <a:gd name="T35" fmla="*/ 30 h 51"/>
                  <a:gd name="T36" fmla="*/ 11 w 46"/>
                  <a:gd name="T37" fmla="*/ 34 h 51"/>
                  <a:gd name="T38" fmla="*/ 10 w 46"/>
                  <a:gd name="T39" fmla="*/ 41 h 51"/>
                  <a:gd name="T40" fmla="*/ 5 w 46"/>
                  <a:gd name="T41" fmla="*/ 28 h 51"/>
                  <a:gd name="T42" fmla="*/ 23 w 46"/>
                  <a:gd name="T43" fmla="*/ 11 h 51"/>
                  <a:gd name="T44" fmla="*/ 23 w 46"/>
                  <a:gd name="T45" fmla="*/ 14 h 51"/>
                  <a:gd name="T46" fmla="*/ 25 w 46"/>
                  <a:gd name="T47" fmla="*/ 15 h 51"/>
                  <a:gd name="T48" fmla="*/ 28 w 46"/>
                  <a:gd name="T49" fmla="*/ 13 h 51"/>
                  <a:gd name="T50" fmla="*/ 32 w 46"/>
                  <a:gd name="T51" fmla="*/ 11 h 51"/>
                  <a:gd name="T52" fmla="*/ 34 w 46"/>
                  <a:gd name="T53" fmla="*/ 9 h 51"/>
                  <a:gd name="T54" fmla="*/ 34 w 46"/>
                  <a:gd name="T55" fmla="*/ 7 h 51"/>
                  <a:gd name="T56" fmla="*/ 32 w 46"/>
                  <a:gd name="T57" fmla="*/ 5 h 51"/>
                  <a:gd name="T58" fmla="*/ 28 w 46"/>
                  <a:gd name="T59" fmla="*/ 3 h 51"/>
                  <a:gd name="T60" fmla="*/ 25 w 46"/>
                  <a:gd name="T61" fmla="*/ 1 h 51"/>
                  <a:gd name="T62" fmla="*/ 23 w 46"/>
                  <a:gd name="T63" fmla="*/ 2 h 51"/>
                  <a:gd name="T64" fmla="*/ 23 w 46"/>
                  <a:gd name="T65" fmla="*/ 5 h 51"/>
                  <a:gd name="T66" fmla="*/ 0 w 46"/>
                  <a:gd name="T67" fmla="*/ 28 h 51"/>
                  <a:gd name="T68" fmla="*/ 23 w 46"/>
                  <a:gd name="T69" fmla="*/ 51 h 51"/>
                  <a:gd name="T70" fmla="*/ 46 w 46"/>
                  <a:gd name="T71" fmla="*/ 28 h 51"/>
                  <a:gd name="T72" fmla="*/ 40 w 46"/>
                  <a:gd name="T73" fmla="*/ 28 h 51"/>
                  <a:gd name="T74" fmla="*/ 23 w 46"/>
                  <a:gd name="T75" fmla="*/ 19 h 51"/>
                  <a:gd name="T76" fmla="*/ 28 w 46"/>
                  <a:gd name="T77" fmla="*/ 24 h 51"/>
                  <a:gd name="T78" fmla="*/ 23 w 46"/>
                  <a:gd name="T79" fmla="*/ 29 h 51"/>
                  <a:gd name="T80" fmla="*/ 17 w 46"/>
                  <a:gd name="T81" fmla="*/ 24 h 51"/>
                  <a:gd name="T82" fmla="*/ 23 w 46"/>
                  <a:gd name="T83" fmla="*/ 19 h 51"/>
                  <a:gd name="T84" fmla="*/ 30 w 46"/>
                  <a:gd name="T85" fmla="*/ 37 h 51"/>
                  <a:gd name="T86" fmla="*/ 30 w 46"/>
                  <a:gd name="T87" fmla="*/ 37 h 51"/>
                  <a:gd name="T88" fmla="*/ 30 w 46"/>
                  <a:gd name="T89" fmla="*/ 37 h 51"/>
                  <a:gd name="T90" fmla="*/ 30 w 46"/>
                  <a:gd name="T91" fmla="*/ 44 h 51"/>
                  <a:gd name="T92" fmla="*/ 30 w 46"/>
                  <a:gd name="T93" fmla="*/ 44 h 51"/>
                  <a:gd name="T94" fmla="*/ 29 w 46"/>
                  <a:gd name="T95" fmla="*/ 37 h 51"/>
                  <a:gd name="T96" fmla="*/ 30 w 46"/>
                  <a:gd name="T97" fmla="*/ 37 h 51"/>
                  <a:gd name="T98" fmla="*/ 15 w 46"/>
                  <a:gd name="T99" fmla="*/ 37 h 51"/>
                  <a:gd name="T100" fmla="*/ 15 w 46"/>
                  <a:gd name="T101" fmla="*/ 37 h 51"/>
                  <a:gd name="T102" fmla="*/ 15 w 46"/>
                  <a:gd name="T103" fmla="*/ 44 h 51"/>
                  <a:gd name="T104" fmla="*/ 14 w 46"/>
                  <a:gd name="T105" fmla="*/ 44 h 51"/>
                  <a:gd name="T106" fmla="*/ 14 w 46"/>
                  <a:gd name="T107" fmla="*/ 37 h 51"/>
                  <a:gd name="T108" fmla="*/ 15 w 46"/>
                  <a:gd name="T109" fmla="*/ 37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6" h="51">
                    <a:moveTo>
                      <a:pt x="40" y="28"/>
                    </a:moveTo>
                    <a:cubicBezTo>
                      <a:pt x="40" y="33"/>
                      <a:pt x="38" y="38"/>
                      <a:pt x="35" y="41"/>
                    </a:cubicBezTo>
                    <a:cubicBezTo>
                      <a:pt x="34" y="38"/>
                      <a:pt x="34" y="35"/>
                      <a:pt x="34" y="34"/>
                    </a:cubicBezTo>
                    <a:cubicBezTo>
                      <a:pt x="33" y="31"/>
                      <a:pt x="30" y="30"/>
                      <a:pt x="29" y="30"/>
                    </a:cubicBezTo>
                    <a:cubicBezTo>
                      <a:pt x="29" y="30"/>
                      <a:pt x="29" y="30"/>
                      <a:pt x="29" y="30"/>
                    </a:cubicBezTo>
                    <a:cubicBezTo>
                      <a:pt x="27" y="30"/>
                      <a:pt x="27" y="30"/>
                      <a:pt x="27" y="30"/>
                    </a:cubicBezTo>
                    <a:cubicBezTo>
                      <a:pt x="25" y="35"/>
                      <a:pt x="25" y="35"/>
                      <a:pt x="25" y="35"/>
                    </a:cubicBezTo>
                    <a:cubicBezTo>
                      <a:pt x="24" y="38"/>
                      <a:pt x="24" y="38"/>
                      <a:pt x="24" y="38"/>
                    </a:cubicBezTo>
                    <a:cubicBezTo>
                      <a:pt x="24" y="32"/>
                      <a:pt x="24" y="32"/>
                      <a:pt x="24" y="32"/>
                    </a:cubicBezTo>
                    <a:cubicBezTo>
                      <a:pt x="24" y="32"/>
                      <a:pt x="24" y="31"/>
                      <a:pt x="24" y="31"/>
                    </a:cubicBezTo>
                    <a:cubicBezTo>
                      <a:pt x="24" y="31"/>
                      <a:pt x="23" y="30"/>
                      <a:pt x="23" y="30"/>
                    </a:cubicBezTo>
                    <a:cubicBezTo>
                      <a:pt x="22" y="30"/>
                      <a:pt x="22" y="31"/>
                      <a:pt x="22" y="31"/>
                    </a:cubicBezTo>
                    <a:cubicBezTo>
                      <a:pt x="22" y="31"/>
                      <a:pt x="22" y="32"/>
                      <a:pt x="22" y="32"/>
                    </a:cubicBezTo>
                    <a:cubicBezTo>
                      <a:pt x="21" y="38"/>
                      <a:pt x="21" y="38"/>
                      <a:pt x="21" y="38"/>
                    </a:cubicBezTo>
                    <a:cubicBezTo>
                      <a:pt x="20" y="35"/>
                      <a:pt x="20" y="35"/>
                      <a:pt x="20" y="35"/>
                    </a:cubicBezTo>
                    <a:cubicBezTo>
                      <a:pt x="19" y="30"/>
                      <a:pt x="19" y="30"/>
                      <a:pt x="19" y="30"/>
                    </a:cubicBezTo>
                    <a:cubicBezTo>
                      <a:pt x="15" y="30"/>
                      <a:pt x="15" y="30"/>
                      <a:pt x="15" y="30"/>
                    </a:cubicBezTo>
                    <a:cubicBezTo>
                      <a:pt x="15" y="30"/>
                      <a:pt x="15" y="30"/>
                      <a:pt x="15" y="30"/>
                    </a:cubicBezTo>
                    <a:cubicBezTo>
                      <a:pt x="13" y="31"/>
                      <a:pt x="11" y="31"/>
                      <a:pt x="11" y="34"/>
                    </a:cubicBezTo>
                    <a:cubicBezTo>
                      <a:pt x="10" y="35"/>
                      <a:pt x="10" y="37"/>
                      <a:pt x="10" y="41"/>
                    </a:cubicBezTo>
                    <a:cubicBezTo>
                      <a:pt x="7" y="37"/>
                      <a:pt x="5" y="33"/>
                      <a:pt x="5" y="28"/>
                    </a:cubicBezTo>
                    <a:cubicBezTo>
                      <a:pt x="5" y="19"/>
                      <a:pt x="13" y="11"/>
                      <a:pt x="23" y="11"/>
                    </a:cubicBezTo>
                    <a:cubicBezTo>
                      <a:pt x="23" y="14"/>
                      <a:pt x="23" y="14"/>
                      <a:pt x="23" y="14"/>
                    </a:cubicBezTo>
                    <a:cubicBezTo>
                      <a:pt x="23" y="15"/>
                      <a:pt x="24" y="15"/>
                      <a:pt x="25" y="15"/>
                    </a:cubicBezTo>
                    <a:cubicBezTo>
                      <a:pt x="28" y="13"/>
                      <a:pt x="28" y="13"/>
                      <a:pt x="28" y="13"/>
                    </a:cubicBezTo>
                    <a:cubicBezTo>
                      <a:pt x="29" y="12"/>
                      <a:pt x="30" y="11"/>
                      <a:pt x="32" y="11"/>
                    </a:cubicBezTo>
                    <a:cubicBezTo>
                      <a:pt x="34" y="9"/>
                      <a:pt x="34" y="9"/>
                      <a:pt x="34" y="9"/>
                    </a:cubicBezTo>
                    <a:cubicBezTo>
                      <a:pt x="36" y="8"/>
                      <a:pt x="36" y="7"/>
                      <a:pt x="34" y="7"/>
                    </a:cubicBezTo>
                    <a:cubicBezTo>
                      <a:pt x="32" y="5"/>
                      <a:pt x="32" y="5"/>
                      <a:pt x="32" y="5"/>
                    </a:cubicBezTo>
                    <a:cubicBezTo>
                      <a:pt x="30" y="4"/>
                      <a:pt x="29" y="3"/>
                      <a:pt x="28" y="3"/>
                    </a:cubicBezTo>
                    <a:cubicBezTo>
                      <a:pt x="25" y="1"/>
                      <a:pt x="25" y="1"/>
                      <a:pt x="25" y="1"/>
                    </a:cubicBezTo>
                    <a:cubicBezTo>
                      <a:pt x="24" y="0"/>
                      <a:pt x="23" y="1"/>
                      <a:pt x="23" y="2"/>
                    </a:cubicBezTo>
                    <a:cubicBezTo>
                      <a:pt x="23" y="5"/>
                      <a:pt x="23" y="5"/>
                      <a:pt x="23" y="5"/>
                    </a:cubicBezTo>
                    <a:cubicBezTo>
                      <a:pt x="10" y="5"/>
                      <a:pt x="0" y="16"/>
                      <a:pt x="0" y="28"/>
                    </a:cubicBezTo>
                    <a:cubicBezTo>
                      <a:pt x="0" y="41"/>
                      <a:pt x="10" y="51"/>
                      <a:pt x="23" y="51"/>
                    </a:cubicBezTo>
                    <a:cubicBezTo>
                      <a:pt x="35" y="51"/>
                      <a:pt x="46" y="41"/>
                      <a:pt x="46" y="28"/>
                    </a:cubicBezTo>
                    <a:cubicBezTo>
                      <a:pt x="40" y="28"/>
                      <a:pt x="40" y="28"/>
                      <a:pt x="40" y="28"/>
                    </a:cubicBezTo>
                    <a:close/>
                    <a:moveTo>
                      <a:pt x="23" y="19"/>
                    </a:moveTo>
                    <a:cubicBezTo>
                      <a:pt x="26" y="19"/>
                      <a:pt x="28" y="21"/>
                      <a:pt x="28" y="24"/>
                    </a:cubicBezTo>
                    <a:cubicBezTo>
                      <a:pt x="28" y="27"/>
                      <a:pt x="26" y="29"/>
                      <a:pt x="23" y="29"/>
                    </a:cubicBezTo>
                    <a:cubicBezTo>
                      <a:pt x="20" y="29"/>
                      <a:pt x="17" y="27"/>
                      <a:pt x="17" y="24"/>
                    </a:cubicBezTo>
                    <a:cubicBezTo>
                      <a:pt x="17" y="21"/>
                      <a:pt x="20" y="19"/>
                      <a:pt x="23" y="19"/>
                    </a:cubicBezTo>
                    <a:close/>
                    <a:moveTo>
                      <a:pt x="30" y="37"/>
                    </a:moveTo>
                    <a:cubicBezTo>
                      <a:pt x="30" y="37"/>
                      <a:pt x="30" y="37"/>
                      <a:pt x="30" y="37"/>
                    </a:cubicBezTo>
                    <a:cubicBezTo>
                      <a:pt x="30" y="37"/>
                      <a:pt x="30" y="37"/>
                      <a:pt x="30" y="37"/>
                    </a:cubicBezTo>
                    <a:cubicBezTo>
                      <a:pt x="30" y="44"/>
                      <a:pt x="30" y="44"/>
                      <a:pt x="30" y="44"/>
                    </a:cubicBezTo>
                    <a:cubicBezTo>
                      <a:pt x="30" y="44"/>
                      <a:pt x="30" y="44"/>
                      <a:pt x="30" y="44"/>
                    </a:cubicBezTo>
                    <a:cubicBezTo>
                      <a:pt x="29" y="37"/>
                      <a:pt x="29" y="37"/>
                      <a:pt x="29" y="37"/>
                    </a:cubicBezTo>
                    <a:cubicBezTo>
                      <a:pt x="30" y="37"/>
                      <a:pt x="30" y="37"/>
                      <a:pt x="30" y="37"/>
                    </a:cubicBezTo>
                    <a:close/>
                    <a:moveTo>
                      <a:pt x="15" y="37"/>
                    </a:moveTo>
                    <a:cubicBezTo>
                      <a:pt x="15" y="37"/>
                      <a:pt x="15" y="37"/>
                      <a:pt x="15" y="37"/>
                    </a:cubicBezTo>
                    <a:cubicBezTo>
                      <a:pt x="15" y="44"/>
                      <a:pt x="15" y="44"/>
                      <a:pt x="15" y="44"/>
                    </a:cubicBezTo>
                    <a:cubicBezTo>
                      <a:pt x="15" y="44"/>
                      <a:pt x="14" y="44"/>
                      <a:pt x="14" y="44"/>
                    </a:cubicBezTo>
                    <a:cubicBezTo>
                      <a:pt x="14" y="37"/>
                      <a:pt x="14" y="37"/>
                      <a:pt x="14" y="37"/>
                    </a:cubicBezTo>
                    <a:cubicBezTo>
                      <a:pt x="14" y="37"/>
                      <a:pt x="14" y="37"/>
                      <a:pt x="15" y="37"/>
                    </a:cubicBezTo>
                    <a:close/>
                  </a:path>
                </a:pathLst>
              </a:custGeom>
              <a:solidFill>
                <a:schemeClr val="bg1">
                  <a:lumMod val="95000"/>
                </a:schemeClr>
              </a:solidFill>
              <a:ln>
                <a:noFill/>
              </a:ln>
              <a:extLst/>
            </p:spPr>
            <p:txBody>
              <a:bodyPr vert="horz" wrap="square" lIns="81015" tIns="40507" rIns="81015" bIns="40507" numCol="1" anchor="t" anchorCtr="0" compatLnSpc="1">
                <a:prstTxWarp prst="textNoShape">
                  <a:avLst/>
                </a:prstTxWarp>
              </a:bodyPr>
              <a:lstStyle>
                <a:defPPr>
                  <a:defRPr lang="zh-CN"/>
                </a:defPPr>
                <a:lvl1pPr marL="0" algn="l" defTabSz="1234440" rtl="0" eaLnBrk="1" latinLnBrk="0" hangingPunct="1">
                  <a:defRPr sz="2400" kern="1200">
                    <a:solidFill>
                      <a:schemeClr val="tx1"/>
                    </a:solidFill>
                    <a:latin typeface="+mn-lt"/>
                    <a:ea typeface="+mn-ea"/>
                    <a:cs typeface="+mn-cs"/>
                  </a:defRPr>
                </a:lvl1pPr>
                <a:lvl2pPr marL="617220" algn="l" defTabSz="1234440" rtl="0" eaLnBrk="1" latinLnBrk="0" hangingPunct="1">
                  <a:defRPr sz="2400" kern="1200">
                    <a:solidFill>
                      <a:schemeClr val="tx1"/>
                    </a:solidFill>
                    <a:latin typeface="+mn-lt"/>
                    <a:ea typeface="+mn-ea"/>
                    <a:cs typeface="+mn-cs"/>
                  </a:defRPr>
                </a:lvl2pPr>
                <a:lvl3pPr marL="1234440" algn="l" defTabSz="1234440" rtl="0" eaLnBrk="1" latinLnBrk="0" hangingPunct="1">
                  <a:defRPr sz="2400" kern="1200">
                    <a:solidFill>
                      <a:schemeClr val="tx1"/>
                    </a:solidFill>
                    <a:latin typeface="+mn-lt"/>
                    <a:ea typeface="+mn-ea"/>
                    <a:cs typeface="+mn-cs"/>
                  </a:defRPr>
                </a:lvl3pPr>
                <a:lvl4pPr marL="1851660" algn="l" defTabSz="1234440" rtl="0" eaLnBrk="1" latinLnBrk="0" hangingPunct="1">
                  <a:defRPr sz="2400" kern="1200">
                    <a:solidFill>
                      <a:schemeClr val="tx1"/>
                    </a:solidFill>
                    <a:latin typeface="+mn-lt"/>
                    <a:ea typeface="+mn-ea"/>
                    <a:cs typeface="+mn-cs"/>
                  </a:defRPr>
                </a:lvl4pPr>
                <a:lvl5pPr marL="2468880" algn="l" defTabSz="1234440" rtl="0" eaLnBrk="1" latinLnBrk="0" hangingPunct="1">
                  <a:defRPr sz="2400" kern="1200">
                    <a:solidFill>
                      <a:schemeClr val="tx1"/>
                    </a:solidFill>
                    <a:latin typeface="+mn-lt"/>
                    <a:ea typeface="+mn-ea"/>
                    <a:cs typeface="+mn-cs"/>
                  </a:defRPr>
                </a:lvl5pPr>
                <a:lvl6pPr marL="3086100" algn="l" defTabSz="1234440" rtl="0" eaLnBrk="1" latinLnBrk="0" hangingPunct="1">
                  <a:defRPr sz="2400" kern="1200">
                    <a:solidFill>
                      <a:schemeClr val="tx1"/>
                    </a:solidFill>
                    <a:latin typeface="+mn-lt"/>
                    <a:ea typeface="+mn-ea"/>
                    <a:cs typeface="+mn-cs"/>
                  </a:defRPr>
                </a:lvl6pPr>
                <a:lvl7pPr marL="3703320" algn="l" defTabSz="1234440" rtl="0" eaLnBrk="1" latinLnBrk="0" hangingPunct="1">
                  <a:defRPr sz="2400" kern="1200">
                    <a:solidFill>
                      <a:schemeClr val="tx1"/>
                    </a:solidFill>
                    <a:latin typeface="+mn-lt"/>
                    <a:ea typeface="+mn-ea"/>
                    <a:cs typeface="+mn-cs"/>
                  </a:defRPr>
                </a:lvl7pPr>
                <a:lvl8pPr marL="4320540" algn="l" defTabSz="1234440" rtl="0" eaLnBrk="1" latinLnBrk="0" hangingPunct="1">
                  <a:defRPr sz="2400" kern="1200">
                    <a:solidFill>
                      <a:schemeClr val="tx1"/>
                    </a:solidFill>
                    <a:latin typeface="+mn-lt"/>
                    <a:ea typeface="+mn-ea"/>
                    <a:cs typeface="+mn-cs"/>
                  </a:defRPr>
                </a:lvl8pPr>
                <a:lvl9pPr marL="4937760" algn="l" defTabSz="1234440" rtl="0" eaLnBrk="1" latinLnBrk="0" hangingPunct="1">
                  <a:defRPr sz="2400" kern="1200">
                    <a:solidFill>
                      <a:schemeClr val="tx1"/>
                    </a:solidFill>
                    <a:latin typeface="+mn-lt"/>
                    <a:ea typeface="+mn-ea"/>
                    <a:cs typeface="+mn-cs"/>
                  </a:defRPr>
                </a:lvl9pPr>
              </a:lstStyle>
              <a:p>
                <a:endParaRPr lang="zh-CN" altLang="en-US"/>
              </a:p>
            </p:txBody>
          </p:sp>
        </p:grpSp>
        <p:grpSp>
          <p:nvGrpSpPr>
            <p:cNvPr id="63" name="组合 62"/>
            <p:cNvGrpSpPr/>
            <p:nvPr/>
          </p:nvGrpSpPr>
          <p:grpSpPr>
            <a:xfrm>
              <a:off x="6841578" y="1417091"/>
              <a:ext cx="305647" cy="305644"/>
              <a:chOff x="4740390" y="5946187"/>
              <a:chExt cx="305647" cy="305644"/>
            </a:xfrm>
          </p:grpSpPr>
          <p:grpSp>
            <p:nvGrpSpPr>
              <p:cNvPr id="72" name="组合 71"/>
              <p:cNvGrpSpPr/>
              <p:nvPr/>
            </p:nvGrpSpPr>
            <p:grpSpPr>
              <a:xfrm>
                <a:off x="4740390" y="5946187"/>
                <a:ext cx="305647" cy="305644"/>
                <a:chOff x="1517330" y="1125257"/>
                <a:chExt cx="2204282" cy="2204282"/>
              </a:xfrm>
            </p:grpSpPr>
            <p:sp>
              <p:nvSpPr>
                <p:cNvPr id="75" name="椭圆 74"/>
                <p:cNvSpPr/>
                <p:nvPr/>
              </p:nvSpPr>
              <p:spPr>
                <a:xfrm>
                  <a:off x="1517330" y="1125257"/>
                  <a:ext cx="2204282" cy="2204282"/>
                </a:xfrm>
                <a:prstGeom prst="ellipse">
                  <a:avLst/>
                </a:prstGeom>
                <a:gradFill>
                  <a:gsLst>
                    <a:gs pos="0">
                      <a:srgbClr val="EBEBEB"/>
                    </a:gs>
                    <a:gs pos="100000">
                      <a:srgbClr val="FEFEFE"/>
                    </a:gs>
                  </a:gsLst>
                  <a:lin ang="7530000" scaled="0"/>
                </a:gradFill>
                <a:ln w="3175">
                  <a:solidFill>
                    <a:schemeClr val="bg1"/>
                  </a:solidFill>
                </a:ln>
                <a:effectLst>
                  <a:outerShdw blurRad="165100" dist="139700" dir="7800000" sx="74000" sy="74000" algn="tr"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34440" rtl="0" eaLnBrk="1" latinLnBrk="0" hangingPunct="1">
                    <a:defRPr sz="2400" kern="1200">
                      <a:solidFill>
                        <a:schemeClr val="lt1"/>
                      </a:solidFill>
                      <a:latin typeface="+mn-lt"/>
                      <a:ea typeface="+mn-ea"/>
                      <a:cs typeface="+mn-cs"/>
                    </a:defRPr>
                  </a:lvl1pPr>
                  <a:lvl2pPr marL="617220" algn="l" defTabSz="1234440" rtl="0" eaLnBrk="1" latinLnBrk="0" hangingPunct="1">
                    <a:defRPr sz="2400" kern="1200">
                      <a:solidFill>
                        <a:schemeClr val="lt1"/>
                      </a:solidFill>
                      <a:latin typeface="+mn-lt"/>
                      <a:ea typeface="+mn-ea"/>
                      <a:cs typeface="+mn-cs"/>
                    </a:defRPr>
                  </a:lvl2pPr>
                  <a:lvl3pPr marL="1234440" algn="l" defTabSz="1234440" rtl="0" eaLnBrk="1" latinLnBrk="0" hangingPunct="1">
                    <a:defRPr sz="2400" kern="1200">
                      <a:solidFill>
                        <a:schemeClr val="lt1"/>
                      </a:solidFill>
                      <a:latin typeface="+mn-lt"/>
                      <a:ea typeface="+mn-ea"/>
                      <a:cs typeface="+mn-cs"/>
                    </a:defRPr>
                  </a:lvl3pPr>
                  <a:lvl4pPr marL="1851660" algn="l" defTabSz="1234440" rtl="0" eaLnBrk="1" latinLnBrk="0" hangingPunct="1">
                    <a:defRPr sz="2400" kern="1200">
                      <a:solidFill>
                        <a:schemeClr val="lt1"/>
                      </a:solidFill>
                      <a:latin typeface="+mn-lt"/>
                      <a:ea typeface="+mn-ea"/>
                      <a:cs typeface="+mn-cs"/>
                    </a:defRPr>
                  </a:lvl4pPr>
                  <a:lvl5pPr marL="2468880" algn="l" defTabSz="1234440" rtl="0" eaLnBrk="1" latinLnBrk="0" hangingPunct="1">
                    <a:defRPr sz="2400" kern="1200">
                      <a:solidFill>
                        <a:schemeClr val="lt1"/>
                      </a:solidFill>
                      <a:latin typeface="+mn-lt"/>
                      <a:ea typeface="+mn-ea"/>
                      <a:cs typeface="+mn-cs"/>
                    </a:defRPr>
                  </a:lvl5pPr>
                  <a:lvl6pPr marL="3086100" algn="l" defTabSz="1234440" rtl="0" eaLnBrk="1" latinLnBrk="0" hangingPunct="1">
                    <a:defRPr sz="2400" kern="1200">
                      <a:solidFill>
                        <a:schemeClr val="lt1"/>
                      </a:solidFill>
                      <a:latin typeface="+mn-lt"/>
                      <a:ea typeface="+mn-ea"/>
                      <a:cs typeface="+mn-cs"/>
                    </a:defRPr>
                  </a:lvl6pPr>
                  <a:lvl7pPr marL="3703320" algn="l" defTabSz="1234440" rtl="0" eaLnBrk="1" latinLnBrk="0" hangingPunct="1">
                    <a:defRPr sz="2400" kern="1200">
                      <a:solidFill>
                        <a:schemeClr val="lt1"/>
                      </a:solidFill>
                      <a:latin typeface="+mn-lt"/>
                      <a:ea typeface="+mn-ea"/>
                      <a:cs typeface="+mn-cs"/>
                    </a:defRPr>
                  </a:lvl7pPr>
                  <a:lvl8pPr marL="4320540" algn="l" defTabSz="1234440" rtl="0" eaLnBrk="1" latinLnBrk="0" hangingPunct="1">
                    <a:defRPr sz="2400" kern="1200">
                      <a:solidFill>
                        <a:schemeClr val="lt1"/>
                      </a:solidFill>
                      <a:latin typeface="+mn-lt"/>
                      <a:ea typeface="+mn-ea"/>
                      <a:cs typeface="+mn-cs"/>
                    </a:defRPr>
                  </a:lvl8pPr>
                  <a:lvl9pPr marL="4937760" algn="l" defTabSz="1234440" rtl="0" eaLnBrk="1" latinLnBrk="0" hangingPunct="1">
                    <a:defRPr sz="2400" kern="1200">
                      <a:solidFill>
                        <a:schemeClr val="lt1"/>
                      </a:solidFill>
                      <a:latin typeface="+mn-lt"/>
                      <a:ea typeface="+mn-ea"/>
                      <a:cs typeface="+mn-cs"/>
                    </a:defRPr>
                  </a:lvl9pPr>
                </a:lstStyle>
                <a:p>
                  <a:pPr algn="ctr"/>
                  <a:endParaRPr lang="zh-CN" altLang="en-US"/>
                </a:p>
              </p:txBody>
            </p:sp>
            <p:sp>
              <p:nvSpPr>
                <p:cNvPr id="77" name="椭圆 76"/>
                <p:cNvSpPr/>
                <p:nvPr/>
              </p:nvSpPr>
              <p:spPr>
                <a:xfrm>
                  <a:off x="1719372" y="1327298"/>
                  <a:ext cx="1800200" cy="1800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34440" rtl="0" eaLnBrk="1" latinLnBrk="0" hangingPunct="1">
                    <a:defRPr sz="2400" kern="1200">
                      <a:solidFill>
                        <a:schemeClr val="lt1"/>
                      </a:solidFill>
                      <a:latin typeface="+mn-lt"/>
                      <a:ea typeface="+mn-ea"/>
                      <a:cs typeface="+mn-cs"/>
                    </a:defRPr>
                  </a:lvl1pPr>
                  <a:lvl2pPr marL="617220" algn="l" defTabSz="1234440" rtl="0" eaLnBrk="1" latinLnBrk="0" hangingPunct="1">
                    <a:defRPr sz="2400" kern="1200">
                      <a:solidFill>
                        <a:schemeClr val="lt1"/>
                      </a:solidFill>
                      <a:latin typeface="+mn-lt"/>
                      <a:ea typeface="+mn-ea"/>
                      <a:cs typeface="+mn-cs"/>
                    </a:defRPr>
                  </a:lvl2pPr>
                  <a:lvl3pPr marL="1234440" algn="l" defTabSz="1234440" rtl="0" eaLnBrk="1" latinLnBrk="0" hangingPunct="1">
                    <a:defRPr sz="2400" kern="1200">
                      <a:solidFill>
                        <a:schemeClr val="lt1"/>
                      </a:solidFill>
                      <a:latin typeface="+mn-lt"/>
                      <a:ea typeface="+mn-ea"/>
                      <a:cs typeface="+mn-cs"/>
                    </a:defRPr>
                  </a:lvl3pPr>
                  <a:lvl4pPr marL="1851660" algn="l" defTabSz="1234440" rtl="0" eaLnBrk="1" latinLnBrk="0" hangingPunct="1">
                    <a:defRPr sz="2400" kern="1200">
                      <a:solidFill>
                        <a:schemeClr val="lt1"/>
                      </a:solidFill>
                      <a:latin typeface="+mn-lt"/>
                      <a:ea typeface="+mn-ea"/>
                      <a:cs typeface="+mn-cs"/>
                    </a:defRPr>
                  </a:lvl4pPr>
                  <a:lvl5pPr marL="2468880" algn="l" defTabSz="1234440" rtl="0" eaLnBrk="1" latinLnBrk="0" hangingPunct="1">
                    <a:defRPr sz="2400" kern="1200">
                      <a:solidFill>
                        <a:schemeClr val="lt1"/>
                      </a:solidFill>
                      <a:latin typeface="+mn-lt"/>
                      <a:ea typeface="+mn-ea"/>
                      <a:cs typeface="+mn-cs"/>
                    </a:defRPr>
                  </a:lvl5pPr>
                  <a:lvl6pPr marL="3086100" algn="l" defTabSz="1234440" rtl="0" eaLnBrk="1" latinLnBrk="0" hangingPunct="1">
                    <a:defRPr sz="2400" kern="1200">
                      <a:solidFill>
                        <a:schemeClr val="lt1"/>
                      </a:solidFill>
                      <a:latin typeface="+mn-lt"/>
                      <a:ea typeface="+mn-ea"/>
                      <a:cs typeface="+mn-cs"/>
                    </a:defRPr>
                  </a:lvl6pPr>
                  <a:lvl7pPr marL="3703320" algn="l" defTabSz="1234440" rtl="0" eaLnBrk="1" latinLnBrk="0" hangingPunct="1">
                    <a:defRPr sz="2400" kern="1200">
                      <a:solidFill>
                        <a:schemeClr val="lt1"/>
                      </a:solidFill>
                      <a:latin typeface="+mn-lt"/>
                      <a:ea typeface="+mn-ea"/>
                      <a:cs typeface="+mn-cs"/>
                    </a:defRPr>
                  </a:lvl7pPr>
                  <a:lvl8pPr marL="4320540" algn="l" defTabSz="1234440" rtl="0" eaLnBrk="1" latinLnBrk="0" hangingPunct="1">
                    <a:defRPr sz="2400" kern="1200">
                      <a:solidFill>
                        <a:schemeClr val="lt1"/>
                      </a:solidFill>
                      <a:latin typeface="+mn-lt"/>
                      <a:ea typeface="+mn-ea"/>
                      <a:cs typeface="+mn-cs"/>
                    </a:defRPr>
                  </a:lvl8pPr>
                  <a:lvl9pPr marL="4937760" algn="l" defTabSz="1234440" rtl="0" eaLnBrk="1" latinLnBrk="0" hangingPunct="1">
                    <a:defRPr sz="2400" kern="1200">
                      <a:solidFill>
                        <a:schemeClr val="lt1"/>
                      </a:solidFill>
                      <a:latin typeface="+mn-lt"/>
                      <a:ea typeface="+mn-ea"/>
                      <a:cs typeface="+mn-cs"/>
                    </a:defRPr>
                  </a:lvl9pPr>
                </a:lstStyle>
                <a:p>
                  <a:pPr algn="ctr"/>
                  <a:endParaRPr lang="zh-CN" altLang="en-US">
                    <a:solidFill>
                      <a:schemeClr val="tx1"/>
                    </a:solidFill>
                  </a:endParaRPr>
                </a:p>
              </p:txBody>
            </p:sp>
          </p:grpSp>
          <p:sp>
            <p:nvSpPr>
              <p:cNvPr id="74" name="Freeform 39"/>
              <p:cNvSpPr>
                <a:spLocks noEditPoints="1"/>
              </p:cNvSpPr>
              <p:nvPr/>
            </p:nvSpPr>
            <p:spPr bwMode="auto">
              <a:xfrm>
                <a:off x="4814511" y="6022165"/>
                <a:ext cx="157403" cy="145529"/>
              </a:xfrm>
              <a:custGeom>
                <a:avLst/>
                <a:gdLst>
                  <a:gd name="T0" fmla="*/ 43 w 57"/>
                  <a:gd name="T1" fmla="*/ 9 h 58"/>
                  <a:gd name="T2" fmla="*/ 4 w 57"/>
                  <a:gd name="T3" fmla="*/ 22 h 58"/>
                  <a:gd name="T4" fmla="*/ 5 w 57"/>
                  <a:gd name="T5" fmla="*/ 25 h 58"/>
                  <a:gd name="T6" fmla="*/ 6 w 57"/>
                  <a:gd name="T7" fmla="*/ 30 h 58"/>
                  <a:gd name="T8" fmla="*/ 7 w 57"/>
                  <a:gd name="T9" fmla="*/ 35 h 58"/>
                  <a:gd name="T10" fmla="*/ 10 w 57"/>
                  <a:gd name="T11" fmla="*/ 39 h 58"/>
                  <a:gd name="T12" fmla="*/ 12 w 57"/>
                  <a:gd name="T13" fmla="*/ 41 h 58"/>
                  <a:gd name="T14" fmla="*/ 13 w 57"/>
                  <a:gd name="T15" fmla="*/ 49 h 58"/>
                  <a:gd name="T16" fmla="*/ 16 w 57"/>
                  <a:gd name="T17" fmla="*/ 52 h 58"/>
                  <a:gd name="T18" fmla="*/ 17 w 57"/>
                  <a:gd name="T19" fmla="*/ 51 h 58"/>
                  <a:gd name="T20" fmla="*/ 18 w 57"/>
                  <a:gd name="T21" fmla="*/ 47 h 58"/>
                  <a:gd name="T22" fmla="*/ 20 w 57"/>
                  <a:gd name="T23" fmla="*/ 41 h 58"/>
                  <a:gd name="T24" fmla="*/ 24 w 57"/>
                  <a:gd name="T25" fmla="*/ 36 h 58"/>
                  <a:gd name="T26" fmla="*/ 26 w 57"/>
                  <a:gd name="T27" fmla="*/ 33 h 58"/>
                  <a:gd name="T28" fmla="*/ 22 w 57"/>
                  <a:gd name="T29" fmla="*/ 30 h 58"/>
                  <a:gd name="T30" fmla="*/ 19 w 57"/>
                  <a:gd name="T31" fmla="*/ 29 h 58"/>
                  <a:gd name="T32" fmla="*/ 16 w 57"/>
                  <a:gd name="T33" fmla="*/ 26 h 58"/>
                  <a:gd name="T34" fmla="*/ 12 w 57"/>
                  <a:gd name="T35" fmla="*/ 24 h 58"/>
                  <a:gd name="T36" fmla="*/ 8 w 57"/>
                  <a:gd name="T37" fmla="*/ 24 h 58"/>
                  <a:gd name="T38" fmla="*/ 6 w 57"/>
                  <a:gd name="T39" fmla="*/ 22 h 58"/>
                  <a:gd name="T40" fmla="*/ 6 w 57"/>
                  <a:gd name="T41" fmla="*/ 18 h 58"/>
                  <a:gd name="T42" fmla="*/ 4 w 57"/>
                  <a:gd name="T43" fmla="*/ 19 h 58"/>
                  <a:gd name="T44" fmla="*/ 6 w 57"/>
                  <a:gd name="T45" fmla="*/ 15 h 58"/>
                  <a:gd name="T46" fmla="*/ 9 w 57"/>
                  <a:gd name="T47" fmla="*/ 15 h 58"/>
                  <a:gd name="T48" fmla="*/ 11 w 57"/>
                  <a:gd name="T49" fmla="*/ 13 h 58"/>
                  <a:gd name="T50" fmla="*/ 15 w 57"/>
                  <a:gd name="T51" fmla="*/ 9 h 58"/>
                  <a:gd name="T52" fmla="*/ 16 w 57"/>
                  <a:gd name="T53" fmla="*/ 8 h 58"/>
                  <a:gd name="T54" fmla="*/ 21 w 57"/>
                  <a:gd name="T55" fmla="*/ 6 h 58"/>
                  <a:gd name="T56" fmla="*/ 17 w 57"/>
                  <a:gd name="T57" fmla="*/ 4 h 58"/>
                  <a:gd name="T58" fmla="*/ 16 w 57"/>
                  <a:gd name="T59" fmla="*/ 4 h 58"/>
                  <a:gd name="T60" fmla="*/ 24 w 57"/>
                  <a:gd name="T61" fmla="*/ 1 h 58"/>
                  <a:gd name="T62" fmla="*/ 27 w 57"/>
                  <a:gd name="T63" fmla="*/ 3 h 58"/>
                  <a:gd name="T64" fmla="*/ 41 w 57"/>
                  <a:gd name="T65" fmla="*/ 3 h 58"/>
                  <a:gd name="T66" fmla="*/ 39 w 57"/>
                  <a:gd name="T67" fmla="*/ 6 h 58"/>
                  <a:gd name="T68" fmla="*/ 42 w 57"/>
                  <a:gd name="T69" fmla="*/ 10 h 58"/>
                  <a:gd name="T70" fmla="*/ 44 w 57"/>
                  <a:gd name="T71" fmla="*/ 10 h 58"/>
                  <a:gd name="T72" fmla="*/ 46 w 57"/>
                  <a:gd name="T73" fmla="*/ 9 h 58"/>
                  <a:gd name="T74" fmla="*/ 48 w 57"/>
                  <a:gd name="T75" fmla="*/ 12 h 58"/>
                  <a:gd name="T76" fmla="*/ 50 w 57"/>
                  <a:gd name="T77" fmla="*/ 13 h 58"/>
                  <a:gd name="T78" fmla="*/ 47 w 57"/>
                  <a:gd name="T79" fmla="*/ 14 h 58"/>
                  <a:gd name="T80" fmla="*/ 44 w 57"/>
                  <a:gd name="T81" fmla="*/ 12 h 58"/>
                  <a:gd name="T82" fmla="*/ 40 w 57"/>
                  <a:gd name="T83" fmla="*/ 12 h 58"/>
                  <a:gd name="T84" fmla="*/ 36 w 57"/>
                  <a:gd name="T85" fmla="*/ 15 h 58"/>
                  <a:gd name="T86" fmla="*/ 34 w 57"/>
                  <a:gd name="T87" fmla="*/ 20 h 58"/>
                  <a:gd name="T88" fmla="*/ 36 w 57"/>
                  <a:gd name="T89" fmla="*/ 25 h 58"/>
                  <a:gd name="T90" fmla="*/ 40 w 57"/>
                  <a:gd name="T91" fmla="*/ 27 h 58"/>
                  <a:gd name="T92" fmla="*/ 45 w 57"/>
                  <a:gd name="T93" fmla="*/ 27 h 58"/>
                  <a:gd name="T94" fmla="*/ 47 w 57"/>
                  <a:gd name="T95" fmla="*/ 30 h 58"/>
                  <a:gd name="T96" fmla="*/ 47 w 57"/>
                  <a:gd name="T97" fmla="*/ 35 h 58"/>
                  <a:gd name="T98" fmla="*/ 47 w 57"/>
                  <a:gd name="T99" fmla="*/ 40 h 58"/>
                  <a:gd name="T100" fmla="*/ 50 w 57"/>
                  <a:gd name="T101" fmla="*/ 45 h 58"/>
                  <a:gd name="T102" fmla="*/ 53 w 57"/>
                  <a:gd name="T103" fmla="*/ 41 h 58"/>
                  <a:gd name="T104" fmla="*/ 56 w 57"/>
                  <a:gd name="T105" fmla="*/ 34 h 58"/>
                  <a:gd name="T106" fmla="*/ 56 w 57"/>
                  <a:gd name="T107" fmla="*/ 26 h 58"/>
                  <a:gd name="T108" fmla="*/ 54 w 57"/>
                  <a:gd name="T109" fmla="*/ 19 h 58"/>
                  <a:gd name="T110" fmla="*/ 52 w 57"/>
                  <a:gd name="T111" fmla="*/ 16 h 58"/>
                  <a:gd name="T112" fmla="*/ 55 w 57"/>
                  <a:gd name="T113" fmla="*/ 20 h 58"/>
                  <a:gd name="T114" fmla="*/ 39 w 57"/>
                  <a:gd name="T115" fmla="*/ 5 h 58"/>
                  <a:gd name="T116" fmla="*/ 37 w 57"/>
                  <a:gd name="T117" fmla="*/ 3 h 58"/>
                  <a:gd name="T118" fmla="*/ 38 w 57"/>
                  <a:gd name="T119" fmla="*/ 5 h 58"/>
                  <a:gd name="T120" fmla="*/ 36 w 57"/>
                  <a:gd name="T121" fmla="*/ 2 h 58"/>
                  <a:gd name="T122" fmla="*/ 54 w 57"/>
                  <a:gd name="T123" fmla="*/ 41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7" h="58">
                    <a:moveTo>
                      <a:pt x="3" y="17"/>
                    </a:moveTo>
                    <a:cubicBezTo>
                      <a:pt x="3" y="17"/>
                      <a:pt x="3" y="17"/>
                      <a:pt x="3" y="17"/>
                    </a:cubicBezTo>
                    <a:cubicBezTo>
                      <a:pt x="3" y="17"/>
                      <a:pt x="2" y="17"/>
                      <a:pt x="2" y="17"/>
                    </a:cubicBezTo>
                    <a:cubicBezTo>
                      <a:pt x="3" y="17"/>
                      <a:pt x="3" y="17"/>
                      <a:pt x="3" y="17"/>
                    </a:cubicBezTo>
                    <a:cubicBezTo>
                      <a:pt x="3" y="17"/>
                      <a:pt x="3" y="17"/>
                      <a:pt x="3" y="17"/>
                    </a:cubicBezTo>
                    <a:cubicBezTo>
                      <a:pt x="3" y="17"/>
                      <a:pt x="3" y="17"/>
                      <a:pt x="3" y="17"/>
                    </a:cubicBezTo>
                    <a:close/>
                    <a:moveTo>
                      <a:pt x="2" y="17"/>
                    </a:moveTo>
                    <a:cubicBezTo>
                      <a:pt x="2" y="17"/>
                      <a:pt x="2" y="17"/>
                      <a:pt x="2" y="17"/>
                    </a:cubicBezTo>
                    <a:cubicBezTo>
                      <a:pt x="2" y="17"/>
                      <a:pt x="2" y="17"/>
                      <a:pt x="2" y="17"/>
                    </a:cubicBezTo>
                    <a:cubicBezTo>
                      <a:pt x="2" y="17"/>
                      <a:pt x="2" y="17"/>
                      <a:pt x="2" y="17"/>
                    </a:cubicBezTo>
                    <a:cubicBezTo>
                      <a:pt x="2" y="17"/>
                      <a:pt x="2" y="17"/>
                      <a:pt x="2" y="17"/>
                    </a:cubicBezTo>
                    <a:cubicBezTo>
                      <a:pt x="2" y="17"/>
                      <a:pt x="2" y="17"/>
                      <a:pt x="2" y="17"/>
                    </a:cubicBezTo>
                    <a:close/>
                    <a:moveTo>
                      <a:pt x="43" y="9"/>
                    </a:move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2" y="9"/>
                      <a:pt x="42" y="9"/>
                      <a:pt x="42" y="9"/>
                    </a:cubicBezTo>
                    <a:cubicBezTo>
                      <a:pt x="42" y="8"/>
                      <a:pt x="42" y="8"/>
                      <a:pt x="42" y="8"/>
                    </a:cubicBezTo>
                    <a:cubicBezTo>
                      <a:pt x="42" y="8"/>
                      <a:pt x="42" y="8"/>
                      <a:pt x="42" y="8"/>
                    </a:cubicBezTo>
                    <a:cubicBezTo>
                      <a:pt x="42" y="8"/>
                      <a:pt x="42" y="8"/>
                      <a:pt x="42" y="8"/>
                    </a:cubicBezTo>
                    <a:cubicBezTo>
                      <a:pt x="42" y="8"/>
                      <a:pt x="42" y="8"/>
                      <a:pt x="42" y="8"/>
                    </a:cubicBezTo>
                    <a:cubicBezTo>
                      <a:pt x="42" y="8"/>
                      <a:pt x="42" y="8"/>
                      <a:pt x="42" y="8"/>
                    </a:cubicBezTo>
                    <a:cubicBezTo>
                      <a:pt x="42" y="9"/>
                      <a:pt x="42"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lose/>
                    <a:moveTo>
                      <a:pt x="55" y="19"/>
                    </a:moveTo>
                    <a:cubicBezTo>
                      <a:pt x="56" y="22"/>
                      <a:pt x="57" y="25"/>
                      <a:pt x="57" y="29"/>
                    </a:cubicBezTo>
                    <a:cubicBezTo>
                      <a:pt x="57" y="45"/>
                      <a:pt x="44" y="58"/>
                      <a:pt x="28" y="58"/>
                    </a:cubicBezTo>
                    <a:cubicBezTo>
                      <a:pt x="13" y="58"/>
                      <a:pt x="0" y="45"/>
                      <a:pt x="0" y="29"/>
                    </a:cubicBezTo>
                    <a:cubicBezTo>
                      <a:pt x="0" y="25"/>
                      <a:pt x="1" y="21"/>
                      <a:pt x="2" y="18"/>
                    </a:cubicBezTo>
                    <a:cubicBezTo>
                      <a:pt x="2" y="21"/>
                      <a:pt x="2" y="21"/>
                      <a:pt x="2" y="21"/>
                    </a:cubicBezTo>
                    <a:cubicBezTo>
                      <a:pt x="2" y="21"/>
                      <a:pt x="2" y="21"/>
                      <a:pt x="2" y="21"/>
                    </a:cubicBezTo>
                    <a:cubicBezTo>
                      <a:pt x="2" y="21"/>
                      <a:pt x="2" y="21"/>
                      <a:pt x="2" y="21"/>
                    </a:cubicBezTo>
                    <a:cubicBezTo>
                      <a:pt x="2" y="21"/>
                      <a:pt x="2" y="21"/>
                      <a:pt x="2" y="21"/>
                    </a:cubicBezTo>
                    <a:cubicBezTo>
                      <a:pt x="2" y="21"/>
                      <a:pt x="2" y="21"/>
                      <a:pt x="3" y="21"/>
                    </a:cubicBezTo>
                    <a:cubicBezTo>
                      <a:pt x="3" y="21"/>
                      <a:pt x="3" y="21"/>
                      <a:pt x="3" y="21"/>
                    </a:cubicBezTo>
                    <a:cubicBezTo>
                      <a:pt x="3" y="21"/>
                      <a:pt x="3" y="21"/>
                      <a:pt x="3" y="21"/>
                    </a:cubicBezTo>
                    <a:cubicBezTo>
                      <a:pt x="3" y="21"/>
                      <a:pt x="3" y="21"/>
                      <a:pt x="3" y="21"/>
                    </a:cubicBezTo>
                    <a:cubicBezTo>
                      <a:pt x="3" y="22"/>
                      <a:pt x="3" y="22"/>
                      <a:pt x="3" y="22"/>
                    </a:cubicBezTo>
                    <a:cubicBezTo>
                      <a:pt x="3" y="22"/>
                      <a:pt x="3" y="22"/>
                      <a:pt x="3" y="22"/>
                    </a:cubicBezTo>
                    <a:cubicBezTo>
                      <a:pt x="3" y="22"/>
                      <a:pt x="3" y="22"/>
                      <a:pt x="3" y="22"/>
                    </a:cubicBezTo>
                    <a:cubicBezTo>
                      <a:pt x="3" y="22"/>
                      <a:pt x="3" y="22"/>
                      <a:pt x="3" y="22"/>
                    </a:cubicBezTo>
                    <a:cubicBezTo>
                      <a:pt x="3" y="22"/>
                      <a:pt x="4" y="22"/>
                      <a:pt x="4" y="22"/>
                    </a:cubicBezTo>
                    <a:cubicBezTo>
                      <a:pt x="4" y="22"/>
                      <a:pt x="4" y="22"/>
                      <a:pt x="4" y="22"/>
                    </a:cubicBezTo>
                    <a:cubicBezTo>
                      <a:pt x="4" y="22"/>
                      <a:pt x="4" y="22"/>
                      <a:pt x="4" y="22"/>
                    </a:cubicBezTo>
                    <a:cubicBezTo>
                      <a:pt x="4" y="22"/>
                      <a:pt x="4" y="22"/>
                      <a:pt x="4" y="22"/>
                    </a:cubicBezTo>
                    <a:cubicBezTo>
                      <a:pt x="4" y="22"/>
                      <a:pt x="4" y="22"/>
                      <a:pt x="4" y="22"/>
                    </a:cubicBezTo>
                    <a:cubicBezTo>
                      <a:pt x="4" y="22"/>
                      <a:pt x="4" y="22"/>
                      <a:pt x="4" y="22"/>
                    </a:cubicBezTo>
                    <a:cubicBezTo>
                      <a:pt x="4" y="22"/>
                      <a:pt x="4" y="22"/>
                      <a:pt x="4" y="22"/>
                    </a:cubicBezTo>
                    <a:cubicBezTo>
                      <a:pt x="4" y="23"/>
                      <a:pt x="4" y="23"/>
                      <a:pt x="4" y="23"/>
                    </a:cubicBezTo>
                    <a:cubicBezTo>
                      <a:pt x="4" y="23"/>
                      <a:pt x="4" y="23"/>
                      <a:pt x="4" y="23"/>
                    </a:cubicBezTo>
                    <a:cubicBezTo>
                      <a:pt x="4" y="23"/>
                      <a:pt x="4" y="23"/>
                      <a:pt x="4" y="23"/>
                    </a:cubicBezTo>
                    <a:cubicBezTo>
                      <a:pt x="4" y="23"/>
                      <a:pt x="4" y="23"/>
                      <a:pt x="4" y="23"/>
                    </a:cubicBezTo>
                    <a:cubicBezTo>
                      <a:pt x="4" y="23"/>
                      <a:pt x="4" y="23"/>
                      <a:pt x="4" y="23"/>
                    </a:cubicBezTo>
                    <a:cubicBezTo>
                      <a:pt x="5" y="23"/>
                      <a:pt x="5" y="23"/>
                      <a:pt x="5" y="23"/>
                    </a:cubicBezTo>
                    <a:cubicBezTo>
                      <a:pt x="5" y="23"/>
                      <a:pt x="5" y="23"/>
                      <a:pt x="5" y="23"/>
                    </a:cubicBezTo>
                    <a:cubicBezTo>
                      <a:pt x="5" y="23"/>
                      <a:pt x="5" y="23"/>
                      <a:pt x="5" y="23"/>
                    </a:cubicBezTo>
                    <a:cubicBezTo>
                      <a:pt x="5" y="23"/>
                      <a:pt x="5" y="23"/>
                      <a:pt x="5" y="23"/>
                    </a:cubicBezTo>
                    <a:cubicBezTo>
                      <a:pt x="5" y="23"/>
                      <a:pt x="5" y="23"/>
                      <a:pt x="5" y="23"/>
                    </a:cubicBezTo>
                    <a:cubicBezTo>
                      <a:pt x="5" y="23"/>
                      <a:pt x="5" y="24"/>
                      <a:pt x="5" y="24"/>
                    </a:cubicBezTo>
                    <a:cubicBezTo>
                      <a:pt x="5" y="24"/>
                      <a:pt x="5" y="24"/>
                      <a:pt x="5" y="24"/>
                    </a:cubicBezTo>
                    <a:cubicBezTo>
                      <a:pt x="5" y="24"/>
                      <a:pt x="5" y="24"/>
                      <a:pt x="5" y="24"/>
                    </a:cubicBezTo>
                    <a:cubicBezTo>
                      <a:pt x="5" y="24"/>
                      <a:pt x="5" y="24"/>
                      <a:pt x="5" y="24"/>
                    </a:cubicBezTo>
                    <a:cubicBezTo>
                      <a:pt x="5" y="24"/>
                      <a:pt x="5" y="24"/>
                      <a:pt x="5" y="24"/>
                    </a:cubicBezTo>
                    <a:cubicBezTo>
                      <a:pt x="5" y="24"/>
                      <a:pt x="5" y="24"/>
                      <a:pt x="5" y="24"/>
                    </a:cubicBezTo>
                    <a:cubicBezTo>
                      <a:pt x="5" y="24"/>
                      <a:pt x="5" y="24"/>
                      <a:pt x="5" y="25"/>
                    </a:cubicBezTo>
                    <a:cubicBezTo>
                      <a:pt x="5" y="25"/>
                      <a:pt x="5" y="25"/>
                      <a:pt x="5" y="25"/>
                    </a:cubicBezTo>
                    <a:cubicBezTo>
                      <a:pt x="5" y="25"/>
                      <a:pt x="5" y="25"/>
                      <a:pt x="5" y="25"/>
                    </a:cubicBezTo>
                    <a:cubicBezTo>
                      <a:pt x="5" y="25"/>
                      <a:pt x="5" y="25"/>
                      <a:pt x="5" y="25"/>
                    </a:cubicBezTo>
                    <a:cubicBezTo>
                      <a:pt x="5" y="25"/>
                      <a:pt x="5" y="25"/>
                      <a:pt x="5" y="25"/>
                    </a:cubicBezTo>
                    <a:cubicBezTo>
                      <a:pt x="5" y="25"/>
                      <a:pt x="5" y="25"/>
                      <a:pt x="5" y="25"/>
                    </a:cubicBezTo>
                    <a:cubicBezTo>
                      <a:pt x="5" y="25"/>
                      <a:pt x="5" y="25"/>
                      <a:pt x="5" y="25"/>
                    </a:cubicBezTo>
                    <a:cubicBezTo>
                      <a:pt x="5" y="25"/>
                      <a:pt x="5" y="25"/>
                      <a:pt x="5" y="25"/>
                    </a:cubicBezTo>
                    <a:cubicBezTo>
                      <a:pt x="6" y="25"/>
                      <a:pt x="6" y="25"/>
                      <a:pt x="6" y="25"/>
                    </a:cubicBezTo>
                    <a:cubicBezTo>
                      <a:pt x="6" y="25"/>
                      <a:pt x="6" y="25"/>
                      <a:pt x="6" y="25"/>
                    </a:cubicBezTo>
                    <a:cubicBezTo>
                      <a:pt x="6" y="25"/>
                      <a:pt x="6" y="25"/>
                      <a:pt x="6" y="25"/>
                    </a:cubicBezTo>
                    <a:cubicBezTo>
                      <a:pt x="6" y="25"/>
                      <a:pt x="6" y="25"/>
                      <a:pt x="6" y="25"/>
                    </a:cubicBezTo>
                    <a:cubicBezTo>
                      <a:pt x="6" y="25"/>
                      <a:pt x="6" y="25"/>
                      <a:pt x="6" y="25"/>
                    </a:cubicBezTo>
                    <a:cubicBezTo>
                      <a:pt x="6" y="26"/>
                      <a:pt x="7" y="26"/>
                      <a:pt x="7" y="26"/>
                    </a:cubicBezTo>
                    <a:cubicBezTo>
                      <a:pt x="7" y="26"/>
                      <a:pt x="7" y="26"/>
                      <a:pt x="7" y="26"/>
                    </a:cubicBezTo>
                    <a:cubicBezTo>
                      <a:pt x="7" y="26"/>
                      <a:pt x="7" y="26"/>
                      <a:pt x="7" y="26"/>
                    </a:cubicBezTo>
                    <a:cubicBezTo>
                      <a:pt x="7" y="26"/>
                      <a:pt x="7" y="26"/>
                      <a:pt x="7" y="26"/>
                    </a:cubicBezTo>
                    <a:cubicBezTo>
                      <a:pt x="7" y="27"/>
                      <a:pt x="7" y="27"/>
                      <a:pt x="7" y="27"/>
                    </a:cubicBezTo>
                    <a:cubicBezTo>
                      <a:pt x="7" y="26"/>
                      <a:pt x="7" y="26"/>
                      <a:pt x="7" y="26"/>
                    </a:cubicBezTo>
                    <a:cubicBezTo>
                      <a:pt x="7" y="26"/>
                      <a:pt x="7" y="27"/>
                      <a:pt x="7" y="27"/>
                    </a:cubicBezTo>
                    <a:cubicBezTo>
                      <a:pt x="7" y="27"/>
                      <a:pt x="7" y="27"/>
                      <a:pt x="7" y="27"/>
                    </a:cubicBezTo>
                    <a:cubicBezTo>
                      <a:pt x="7" y="27"/>
                      <a:pt x="7" y="27"/>
                      <a:pt x="7" y="27"/>
                    </a:cubicBezTo>
                    <a:cubicBezTo>
                      <a:pt x="7" y="28"/>
                      <a:pt x="7" y="28"/>
                      <a:pt x="7" y="28"/>
                    </a:cubicBezTo>
                    <a:cubicBezTo>
                      <a:pt x="7" y="28"/>
                      <a:pt x="7" y="28"/>
                      <a:pt x="7" y="28"/>
                    </a:cubicBezTo>
                    <a:cubicBezTo>
                      <a:pt x="7" y="28"/>
                      <a:pt x="7" y="28"/>
                      <a:pt x="7" y="28"/>
                    </a:cubicBezTo>
                    <a:cubicBezTo>
                      <a:pt x="6" y="28"/>
                      <a:pt x="6" y="28"/>
                      <a:pt x="6" y="28"/>
                    </a:cubicBezTo>
                    <a:cubicBezTo>
                      <a:pt x="6" y="28"/>
                      <a:pt x="6" y="28"/>
                      <a:pt x="6" y="28"/>
                    </a:cubicBezTo>
                    <a:cubicBezTo>
                      <a:pt x="6" y="28"/>
                      <a:pt x="6" y="28"/>
                      <a:pt x="6" y="29"/>
                    </a:cubicBezTo>
                    <a:cubicBezTo>
                      <a:pt x="6" y="29"/>
                      <a:pt x="6" y="29"/>
                      <a:pt x="6" y="29"/>
                    </a:cubicBezTo>
                    <a:cubicBezTo>
                      <a:pt x="6" y="29"/>
                      <a:pt x="6" y="29"/>
                      <a:pt x="6" y="29"/>
                    </a:cubicBezTo>
                    <a:cubicBezTo>
                      <a:pt x="6" y="29"/>
                      <a:pt x="6" y="29"/>
                      <a:pt x="6" y="29"/>
                    </a:cubicBezTo>
                    <a:cubicBezTo>
                      <a:pt x="6" y="29"/>
                      <a:pt x="6" y="29"/>
                      <a:pt x="6" y="29"/>
                    </a:cubicBezTo>
                    <a:cubicBezTo>
                      <a:pt x="6" y="29"/>
                      <a:pt x="6" y="29"/>
                      <a:pt x="6" y="29"/>
                    </a:cubicBezTo>
                    <a:cubicBezTo>
                      <a:pt x="6" y="30"/>
                      <a:pt x="6" y="30"/>
                      <a:pt x="6" y="30"/>
                    </a:cubicBezTo>
                    <a:cubicBezTo>
                      <a:pt x="6" y="30"/>
                      <a:pt x="6" y="30"/>
                      <a:pt x="6" y="30"/>
                    </a:cubicBezTo>
                    <a:cubicBezTo>
                      <a:pt x="6" y="30"/>
                      <a:pt x="6" y="30"/>
                      <a:pt x="6" y="30"/>
                    </a:cubicBezTo>
                    <a:cubicBezTo>
                      <a:pt x="6" y="30"/>
                      <a:pt x="6" y="30"/>
                      <a:pt x="6" y="30"/>
                    </a:cubicBezTo>
                    <a:cubicBezTo>
                      <a:pt x="6" y="30"/>
                      <a:pt x="6" y="30"/>
                      <a:pt x="6" y="30"/>
                    </a:cubicBezTo>
                    <a:cubicBezTo>
                      <a:pt x="6" y="30"/>
                      <a:pt x="6" y="30"/>
                      <a:pt x="6" y="30"/>
                    </a:cubicBezTo>
                    <a:cubicBezTo>
                      <a:pt x="6" y="30"/>
                      <a:pt x="6" y="30"/>
                      <a:pt x="6" y="31"/>
                    </a:cubicBezTo>
                    <a:cubicBezTo>
                      <a:pt x="6" y="31"/>
                      <a:pt x="6" y="31"/>
                      <a:pt x="6" y="31"/>
                    </a:cubicBezTo>
                    <a:cubicBezTo>
                      <a:pt x="6" y="31"/>
                      <a:pt x="6" y="31"/>
                      <a:pt x="6" y="31"/>
                    </a:cubicBezTo>
                    <a:cubicBezTo>
                      <a:pt x="6" y="31"/>
                      <a:pt x="6" y="31"/>
                      <a:pt x="6" y="31"/>
                    </a:cubicBezTo>
                    <a:cubicBezTo>
                      <a:pt x="6" y="31"/>
                      <a:pt x="6" y="31"/>
                      <a:pt x="6" y="31"/>
                    </a:cubicBezTo>
                    <a:cubicBezTo>
                      <a:pt x="6" y="32"/>
                      <a:pt x="6" y="32"/>
                      <a:pt x="6" y="32"/>
                    </a:cubicBezTo>
                    <a:cubicBezTo>
                      <a:pt x="6" y="32"/>
                      <a:pt x="6" y="32"/>
                      <a:pt x="6" y="32"/>
                    </a:cubicBezTo>
                    <a:cubicBezTo>
                      <a:pt x="6" y="32"/>
                      <a:pt x="6" y="32"/>
                      <a:pt x="6" y="32"/>
                    </a:cubicBezTo>
                    <a:cubicBezTo>
                      <a:pt x="6" y="32"/>
                      <a:pt x="6" y="32"/>
                      <a:pt x="6" y="32"/>
                    </a:cubicBezTo>
                    <a:cubicBezTo>
                      <a:pt x="6" y="32"/>
                      <a:pt x="6" y="33"/>
                      <a:pt x="6" y="33"/>
                    </a:cubicBezTo>
                    <a:cubicBezTo>
                      <a:pt x="7" y="33"/>
                      <a:pt x="7" y="33"/>
                      <a:pt x="7" y="33"/>
                    </a:cubicBezTo>
                    <a:cubicBezTo>
                      <a:pt x="7" y="33"/>
                      <a:pt x="7" y="33"/>
                      <a:pt x="7" y="33"/>
                    </a:cubicBezTo>
                    <a:cubicBezTo>
                      <a:pt x="7" y="33"/>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5"/>
                      <a:pt x="7" y="35"/>
                      <a:pt x="7" y="35"/>
                    </a:cubicBezTo>
                    <a:cubicBezTo>
                      <a:pt x="7" y="35"/>
                      <a:pt x="7" y="35"/>
                      <a:pt x="7" y="35"/>
                    </a:cubicBezTo>
                    <a:cubicBezTo>
                      <a:pt x="7" y="35"/>
                      <a:pt x="7" y="35"/>
                      <a:pt x="7" y="35"/>
                    </a:cubicBezTo>
                    <a:cubicBezTo>
                      <a:pt x="8" y="35"/>
                      <a:pt x="8" y="35"/>
                      <a:pt x="8" y="35"/>
                    </a:cubicBezTo>
                    <a:cubicBezTo>
                      <a:pt x="8" y="35"/>
                      <a:pt x="8" y="35"/>
                      <a:pt x="8" y="35"/>
                    </a:cubicBezTo>
                    <a:cubicBezTo>
                      <a:pt x="8" y="35"/>
                      <a:pt x="8" y="35"/>
                      <a:pt x="8" y="35"/>
                    </a:cubicBezTo>
                    <a:cubicBezTo>
                      <a:pt x="8" y="35"/>
                      <a:pt x="8" y="35"/>
                      <a:pt x="8" y="36"/>
                    </a:cubicBezTo>
                    <a:cubicBezTo>
                      <a:pt x="8" y="36"/>
                      <a:pt x="8" y="36"/>
                      <a:pt x="8" y="36"/>
                    </a:cubicBezTo>
                    <a:cubicBezTo>
                      <a:pt x="8" y="36"/>
                      <a:pt x="8" y="36"/>
                      <a:pt x="8" y="36"/>
                    </a:cubicBezTo>
                    <a:cubicBezTo>
                      <a:pt x="8" y="36"/>
                      <a:pt x="8" y="36"/>
                      <a:pt x="8" y="36"/>
                    </a:cubicBezTo>
                    <a:cubicBezTo>
                      <a:pt x="8" y="36"/>
                      <a:pt x="8" y="36"/>
                      <a:pt x="8" y="36"/>
                    </a:cubicBezTo>
                    <a:cubicBezTo>
                      <a:pt x="8" y="37"/>
                      <a:pt x="8" y="37"/>
                      <a:pt x="8" y="37"/>
                    </a:cubicBezTo>
                    <a:cubicBezTo>
                      <a:pt x="8" y="37"/>
                      <a:pt x="8" y="37"/>
                      <a:pt x="8" y="37"/>
                    </a:cubicBezTo>
                    <a:cubicBezTo>
                      <a:pt x="8" y="37"/>
                      <a:pt x="8" y="37"/>
                      <a:pt x="8" y="37"/>
                    </a:cubicBezTo>
                    <a:cubicBezTo>
                      <a:pt x="8" y="37"/>
                      <a:pt x="8" y="37"/>
                      <a:pt x="8" y="37"/>
                    </a:cubicBezTo>
                    <a:cubicBezTo>
                      <a:pt x="8" y="37"/>
                      <a:pt x="8" y="37"/>
                      <a:pt x="8" y="37"/>
                    </a:cubicBezTo>
                    <a:cubicBezTo>
                      <a:pt x="8" y="37"/>
                      <a:pt x="8" y="37"/>
                      <a:pt x="8" y="37"/>
                    </a:cubicBezTo>
                    <a:cubicBezTo>
                      <a:pt x="8" y="37"/>
                      <a:pt x="8" y="37"/>
                      <a:pt x="8" y="37"/>
                    </a:cubicBezTo>
                    <a:cubicBezTo>
                      <a:pt x="9" y="37"/>
                      <a:pt x="9" y="38"/>
                      <a:pt x="9" y="38"/>
                    </a:cubicBezTo>
                    <a:cubicBezTo>
                      <a:pt x="8" y="38"/>
                      <a:pt x="8" y="38"/>
                      <a:pt x="8" y="38"/>
                    </a:cubicBezTo>
                    <a:cubicBezTo>
                      <a:pt x="9" y="38"/>
                      <a:pt x="9" y="38"/>
                      <a:pt x="9" y="38"/>
                    </a:cubicBezTo>
                    <a:cubicBezTo>
                      <a:pt x="9" y="38"/>
                      <a:pt x="10" y="38"/>
                      <a:pt x="10" y="38"/>
                    </a:cubicBezTo>
                    <a:cubicBezTo>
                      <a:pt x="10" y="38"/>
                      <a:pt x="10" y="38"/>
                      <a:pt x="10" y="38"/>
                    </a:cubicBezTo>
                    <a:cubicBezTo>
                      <a:pt x="10" y="38"/>
                      <a:pt x="10" y="38"/>
                      <a:pt x="10" y="38"/>
                    </a:cubicBezTo>
                    <a:cubicBezTo>
                      <a:pt x="10" y="38"/>
                      <a:pt x="10" y="38"/>
                      <a:pt x="10" y="38"/>
                    </a:cubicBezTo>
                    <a:cubicBezTo>
                      <a:pt x="10" y="39"/>
                      <a:pt x="10" y="39"/>
                      <a:pt x="10" y="39"/>
                    </a:cubicBezTo>
                    <a:cubicBezTo>
                      <a:pt x="10" y="39"/>
                      <a:pt x="10" y="39"/>
                      <a:pt x="10" y="39"/>
                    </a:cubicBezTo>
                    <a:cubicBezTo>
                      <a:pt x="10" y="39"/>
                      <a:pt x="10" y="39"/>
                      <a:pt x="10" y="39"/>
                    </a:cubicBezTo>
                    <a:cubicBezTo>
                      <a:pt x="10" y="39"/>
                      <a:pt x="10" y="39"/>
                      <a:pt x="10" y="39"/>
                    </a:cubicBezTo>
                    <a:cubicBezTo>
                      <a:pt x="10" y="39"/>
                      <a:pt x="10" y="39"/>
                      <a:pt x="10" y="39"/>
                    </a:cubicBezTo>
                    <a:cubicBezTo>
                      <a:pt x="10" y="39"/>
                      <a:pt x="10" y="39"/>
                      <a:pt x="10" y="39"/>
                    </a:cubicBezTo>
                    <a:cubicBezTo>
                      <a:pt x="10" y="39"/>
                      <a:pt x="10" y="39"/>
                      <a:pt x="10" y="39"/>
                    </a:cubicBezTo>
                    <a:cubicBezTo>
                      <a:pt x="10" y="39"/>
                      <a:pt x="10" y="39"/>
                      <a:pt x="11" y="39"/>
                    </a:cubicBezTo>
                    <a:cubicBezTo>
                      <a:pt x="11" y="39"/>
                      <a:pt x="11" y="39"/>
                      <a:pt x="11" y="39"/>
                    </a:cubicBezTo>
                    <a:cubicBezTo>
                      <a:pt x="11" y="39"/>
                      <a:pt x="11" y="39"/>
                      <a:pt x="11" y="39"/>
                    </a:cubicBezTo>
                    <a:cubicBezTo>
                      <a:pt x="11" y="39"/>
                      <a:pt x="11" y="39"/>
                      <a:pt x="11" y="39"/>
                    </a:cubicBezTo>
                    <a:cubicBezTo>
                      <a:pt x="11" y="39"/>
                      <a:pt x="11" y="39"/>
                      <a:pt x="11" y="39"/>
                    </a:cubicBezTo>
                    <a:cubicBezTo>
                      <a:pt x="11" y="39"/>
                      <a:pt x="11" y="39"/>
                      <a:pt x="11" y="39"/>
                    </a:cubicBezTo>
                    <a:cubicBezTo>
                      <a:pt x="11" y="39"/>
                      <a:pt x="11" y="39"/>
                      <a:pt x="11" y="39"/>
                    </a:cubicBezTo>
                    <a:cubicBezTo>
                      <a:pt x="11" y="39"/>
                      <a:pt x="11" y="39"/>
                      <a:pt x="11" y="39"/>
                    </a:cubicBezTo>
                    <a:cubicBezTo>
                      <a:pt x="11" y="39"/>
                      <a:pt x="11" y="40"/>
                      <a:pt x="11" y="40"/>
                    </a:cubicBezTo>
                    <a:cubicBezTo>
                      <a:pt x="11" y="40"/>
                      <a:pt x="11" y="40"/>
                      <a:pt x="11" y="40"/>
                    </a:cubicBezTo>
                    <a:cubicBezTo>
                      <a:pt x="11" y="40"/>
                      <a:pt x="11" y="40"/>
                      <a:pt x="11" y="40"/>
                    </a:cubicBezTo>
                    <a:cubicBezTo>
                      <a:pt x="11" y="40"/>
                      <a:pt x="11" y="40"/>
                      <a:pt x="11" y="40"/>
                    </a:cubicBezTo>
                    <a:cubicBezTo>
                      <a:pt x="11" y="40"/>
                      <a:pt x="11" y="40"/>
                      <a:pt x="11" y="40"/>
                    </a:cubicBezTo>
                    <a:cubicBezTo>
                      <a:pt x="11" y="40"/>
                      <a:pt x="11" y="40"/>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2" y="41"/>
                      <a:pt x="12" y="41"/>
                      <a:pt x="12" y="41"/>
                    </a:cubicBezTo>
                    <a:cubicBezTo>
                      <a:pt x="12" y="41"/>
                      <a:pt x="12" y="42"/>
                      <a:pt x="12" y="42"/>
                    </a:cubicBezTo>
                    <a:cubicBezTo>
                      <a:pt x="12" y="42"/>
                      <a:pt x="12" y="42"/>
                      <a:pt x="12" y="42"/>
                    </a:cubicBezTo>
                    <a:cubicBezTo>
                      <a:pt x="12" y="42"/>
                      <a:pt x="12" y="42"/>
                      <a:pt x="12" y="42"/>
                    </a:cubicBezTo>
                    <a:cubicBezTo>
                      <a:pt x="12" y="44"/>
                      <a:pt x="12" y="44"/>
                      <a:pt x="12" y="44"/>
                    </a:cubicBezTo>
                    <a:cubicBezTo>
                      <a:pt x="12" y="44"/>
                      <a:pt x="12" y="44"/>
                      <a:pt x="12" y="44"/>
                    </a:cubicBezTo>
                    <a:cubicBezTo>
                      <a:pt x="12" y="44"/>
                      <a:pt x="12" y="44"/>
                      <a:pt x="12" y="44"/>
                    </a:cubicBezTo>
                    <a:cubicBezTo>
                      <a:pt x="12" y="44"/>
                      <a:pt x="12" y="44"/>
                      <a:pt x="12" y="44"/>
                    </a:cubicBezTo>
                    <a:cubicBezTo>
                      <a:pt x="12" y="44"/>
                      <a:pt x="12" y="45"/>
                      <a:pt x="12" y="45"/>
                    </a:cubicBezTo>
                    <a:cubicBezTo>
                      <a:pt x="12" y="45"/>
                      <a:pt x="12" y="45"/>
                      <a:pt x="12" y="45"/>
                    </a:cubicBezTo>
                    <a:cubicBezTo>
                      <a:pt x="12" y="45"/>
                      <a:pt x="12" y="45"/>
                      <a:pt x="12" y="45"/>
                    </a:cubicBezTo>
                    <a:cubicBezTo>
                      <a:pt x="12" y="45"/>
                      <a:pt x="12" y="45"/>
                      <a:pt x="12" y="45"/>
                    </a:cubicBezTo>
                    <a:cubicBezTo>
                      <a:pt x="12" y="45"/>
                      <a:pt x="12" y="45"/>
                      <a:pt x="12" y="45"/>
                    </a:cubicBezTo>
                    <a:cubicBezTo>
                      <a:pt x="12" y="45"/>
                      <a:pt x="12" y="45"/>
                      <a:pt x="12" y="45"/>
                    </a:cubicBezTo>
                    <a:cubicBezTo>
                      <a:pt x="12" y="45"/>
                      <a:pt x="12" y="46"/>
                      <a:pt x="12" y="46"/>
                    </a:cubicBezTo>
                    <a:cubicBezTo>
                      <a:pt x="12" y="46"/>
                      <a:pt x="12" y="46"/>
                      <a:pt x="12" y="46"/>
                    </a:cubicBezTo>
                    <a:cubicBezTo>
                      <a:pt x="12" y="46"/>
                      <a:pt x="12" y="46"/>
                      <a:pt x="12" y="46"/>
                    </a:cubicBezTo>
                    <a:cubicBezTo>
                      <a:pt x="12" y="46"/>
                      <a:pt x="12" y="46"/>
                      <a:pt x="12" y="46"/>
                    </a:cubicBezTo>
                    <a:cubicBezTo>
                      <a:pt x="12" y="46"/>
                      <a:pt x="12" y="46"/>
                      <a:pt x="12" y="46"/>
                    </a:cubicBezTo>
                    <a:cubicBezTo>
                      <a:pt x="12" y="46"/>
                      <a:pt x="12" y="46"/>
                      <a:pt x="12" y="46"/>
                    </a:cubicBezTo>
                    <a:cubicBezTo>
                      <a:pt x="12" y="46"/>
                      <a:pt x="12" y="46"/>
                      <a:pt x="12" y="47"/>
                    </a:cubicBezTo>
                    <a:cubicBezTo>
                      <a:pt x="12" y="47"/>
                      <a:pt x="12" y="47"/>
                      <a:pt x="12" y="47"/>
                    </a:cubicBezTo>
                    <a:cubicBezTo>
                      <a:pt x="12" y="47"/>
                      <a:pt x="12" y="47"/>
                      <a:pt x="12" y="47"/>
                    </a:cubicBezTo>
                    <a:cubicBezTo>
                      <a:pt x="12" y="47"/>
                      <a:pt x="12" y="47"/>
                      <a:pt x="12" y="47"/>
                    </a:cubicBezTo>
                    <a:cubicBezTo>
                      <a:pt x="12" y="47"/>
                      <a:pt x="12" y="47"/>
                      <a:pt x="12" y="47"/>
                    </a:cubicBezTo>
                    <a:cubicBezTo>
                      <a:pt x="12" y="48"/>
                      <a:pt x="12" y="48"/>
                      <a:pt x="13" y="48"/>
                    </a:cubicBezTo>
                    <a:cubicBezTo>
                      <a:pt x="13" y="48"/>
                      <a:pt x="13" y="48"/>
                      <a:pt x="13" y="48"/>
                    </a:cubicBezTo>
                    <a:cubicBezTo>
                      <a:pt x="13" y="48"/>
                      <a:pt x="13" y="49"/>
                      <a:pt x="13" y="49"/>
                    </a:cubicBezTo>
                    <a:cubicBezTo>
                      <a:pt x="13" y="49"/>
                      <a:pt x="13" y="49"/>
                      <a:pt x="13" y="49"/>
                    </a:cubicBezTo>
                    <a:cubicBezTo>
                      <a:pt x="13" y="49"/>
                      <a:pt x="13" y="49"/>
                      <a:pt x="13" y="49"/>
                    </a:cubicBezTo>
                    <a:cubicBezTo>
                      <a:pt x="13" y="49"/>
                      <a:pt x="13" y="49"/>
                      <a:pt x="13" y="49"/>
                    </a:cubicBezTo>
                    <a:cubicBezTo>
                      <a:pt x="13" y="49"/>
                      <a:pt x="13" y="49"/>
                      <a:pt x="13" y="49"/>
                    </a:cubicBezTo>
                    <a:cubicBezTo>
                      <a:pt x="13" y="49"/>
                      <a:pt x="13" y="49"/>
                      <a:pt x="13" y="49"/>
                    </a:cubicBezTo>
                    <a:cubicBezTo>
                      <a:pt x="13" y="49"/>
                      <a:pt x="13" y="49"/>
                      <a:pt x="13" y="49"/>
                    </a:cubicBezTo>
                    <a:cubicBezTo>
                      <a:pt x="13" y="49"/>
                      <a:pt x="13" y="49"/>
                      <a:pt x="13" y="49"/>
                    </a:cubicBezTo>
                    <a:cubicBezTo>
                      <a:pt x="13" y="49"/>
                      <a:pt x="13" y="49"/>
                      <a:pt x="14" y="49"/>
                    </a:cubicBezTo>
                    <a:cubicBezTo>
                      <a:pt x="14" y="49"/>
                      <a:pt x="14" y="49"/>
                      <a:pt x="14" y="49"/>
                    </a:cubicBezTo>
                    <a:cubicBezTo>
                      <a:pt x="14" y="50"/>
                      <a:pt x="14" y="50"/>
                      <a:pt x="14" y="50"/>
                    </a:cubicBezTo>
                    <a:cubicBezTo>
                      <a:pt x="14" y="50"/>
                      <a:pt x="14" y="50"/>
                      <a:pt x="14" y="50"/>
                    </a:cubicBezTo>
                    <a:cubicBezTo>
                      <a:pt x="14" y="50"/>
                      <a:pt x="14" y="50"/>
                      <a:pt x="14" y="50"/>
                    </a:cubicBezTo>
                    <a:cubicBezTo>
                      <a:pt x="14" y="50"/>
                      <a:pt x="14" y="50"/>
                      <a:pt x="14" y="50"/>
                    </a:cubicBezTo>
                    <a:cubicBezTo>
                      <a:pt x="14" y="50"/>
                      <a:pt x="14" y="50"/>
                      <a:pt x="14" y="50"/>
                    </a:cubicBezTo>
                    <a:cubicBezTo>
                      <a:pt x="15" y="50"/>
                      <a:pt x="15" y="51"/>
                      <a:pt x="15" y="51"/>
                    </a:cubicBezTo>
                    <a:cubicBezTo>
                      <a:pt x="15" y="51"/>
                      <a:pt x="15" y="51"/>
                      <a:pt x="15" y="51"/>
                    </a:cubicBezTo>
                    <a:cubicBezTo>
                      <a:pt x="15" y="51"/>
                      <a:pt x="15" y="51"/>
                      <a:pt x="15" y="51"/>
                    </a:cubicBezTo>
                    <a:cubicBezTo>
                      <a:pt x="15" y="51"/>
                      <a:pt x="15" y="51"/>
                      <a:pt x="15" y="51"/>
                    </a:cubicBezTo>
                    <a:cubicBezTo>
                      <a:pt x="15" y="51"/>
                      <a:pt x="15" y="51"/>
                      <a:pt x="15" y="51"/>
                    </a:cubicBezTo>
                    <a:cubicBezTo>
                      <a:pt x="15" y="51"/>
                      <a:pt x="15" y="51"/>
                      <a:pt x="15" y="51"/>
                    </a:cubicBezTo>
                    <a:cubicBezTo>
                      <a:pt x="15" y="51"/>
                      <a:pt x="15" y="51"/>
                      <a:pt x="15" y="51"/>
                    </a:cubicBezTo>
                    <a:cubicBezTo>
                      <a:pt x="15" y="51"/>
                      <a:pt x="15" y="51"/>
                      <a:pt x="15" y="51"/>
                    </a:cubicBezTo>
                    <a:cubicBezTo>
                      <a:pt x="15" y="52"/>
                      <a:pt x="15" y="52"/>
                      <a:pt x="15" y="52"/>
                    </a:cubicBezTo>
                    <a:cubicBezTo>
                      <a:pt x="15" y="52"/>
                      <a:pt x="15" y="52"/>
                      <a:pt x="15" y="52"/>
                    </a:cubicBezTo>
                    <a:cubicBezTo>
                      <a:pt x="15" y="52"/>
                      <a:pt x="15" y="52"/>
                      <a:pt x="15" y="52"/>
                    </a:cubicBezTo>
                    <a:cubicBezTo>
                      <a:pt x="15" y="52"/>
                      <a:pt x="15" y="52"/>
                      <a:pt x="15" y="52"/>
                    </a:cubicBezTo>
                    <a:cubicBezTo>
                      <a:pt x="16" y="52"/>
                      <a:pt x="16" y="52"/>
                      <a:pt x="16" y="52"/>
                    </a:cubicBezTo>
                    <a:cubicBezTo>
                      <a:pt x="16" y="52"/>
                      <a:pt x="16" y="52"/>
                      <a:pt x="16" y="52"/>
                    </a:cubicBezTo>
                    <a:cubicBezTo>
                      <a:pt x="16" y="52"/>
                      <a:pt x="16" y="52"/>
                      <a:pt x="16" y="52"/>
                    </a:cubicBezTo>
                    <a:cubicBezTo>
                      <a:pt x="16" y="52"/>
                      <a:pt x="16" y="52"/>
                      <a:pt x="16" y="52"/>
                    </a:cubicBezTo>
                    <a:cubicBezTo>
                      <a:pt x="16" y="52"/>
                      <a:pt x="16" y="52"/>
                      <a:pt x="16" y="52"/>
                    </a:cubicBezTo>
                    <a:cubicBezTo>
                      <a:pt x="16" y="52"/>
                      <a:pt x="16" y="52"/>
                      <a:pt x="16" y="52"/>
                    </a:cubicBezTo>
                    <a:cubicBezTo>
                      <a:pt x="16" y="52"/>
                      <a:pt x="16" y="52"/>
                      <a:pt x="16" y="52"/>
                    </a:cubicBezTo>
                    <a:cubicBezTo>
                      <a:pt x="16" y="52"/>
                      <a:pt x="16" y="52"/>
                      <a:pt x="16" y="52"/>
                    </a:cubicBezTo>
                    <a:cubicBezTo>
                      <a:pt x="16" y="52"/>
                      <a:pt x="16" y="52"/>
                      <a:pt x="16" y="52"/>
                    </a:cubicBezTo>
                    <a:cubicBezTo>
                      <a:pt x="16" y="52"/>
                      <a:pt x="16" y="52"/>
                      <a:pt x="16" y="52"/>
                    </a:cubicBezTo>
                    <a:cubicBezTo>
                      <a:pt x="16" y="53"/>
                      <a:pt x="16" y="53"/>
                      <a:pt x="16" y="53"/>
                    </a:cubicBezTo>
                    <a:cubicBezTo>
                      <a:pt x="17" y="53"/>
                      <a:pt x="17" y="53"/>
                      <a:pt x="17" y="53"/>
                    </a:cubicBezTo>
                    <a:cubicBezTo>
                      <a:pt x="17" y="53"/>
                      <a:pt x="17" y="53"/>
                      <a:pt x="17" y="53"/>
                    </a:cubicBezTo>
                    <a:cubicBezTo>
                      <a:pt x="17" y="53"/>
                      <a:pt x="17" y="53"/>
                      <a:pt x="17" y="53"/>
                    </a:cubicBezTo>
                    <a:cubicBezTo>
                      <a:pt x="17" y="53"/>
                      <a:pt x="17" y="53"/>
                      <a:pt x="17" y="53"/>
                    </a:cubicBezTo>
                    <a:cubicBezTo>
                      <a:pt x="17" y="52"/>
                      <a:pt x="17" y="52"/>
                      <a:pt x="17" y="52"/>
                    </a:cubicBezTo>
                    <a:cubicBezTo>
                      <a:pt x="17" y="52"/>
                      <a:pt x="17" y="52"/>
                      <a:pt x="17" y="52"/>
                    </a:cubicBezTo>
                    <a:cubicBezTo>
                      <a:pt x="17" y="52"/>
                      <a:pt x="17" y="52"/>
                      <a:pt x="17" y="52"/>
                    </a:cubicBezTo>
                    <a:cubicBezTo>
                      <a:pt x="17" y="52"/>
                      <a:pt x="17" y="52"/>
                      <a:pt x="17" y="52"/>
                    </a:cubicBezTo>
                    <a:cubicBezTo>
                      <a:pt x="17" y="52"/>
                      <a:pt x="17" y="52"/>
                      <a:pt x="17" y="52"/>
                    </a:cubicBezTo>
                    <a:cubicBezTo>
                      <a:pt x="17" y="52"/>
                      <a:pt x="17" y="52"/>
                      <a:pt x="17" y="52"/>
                    </a:cubicBezTo>
                    <a:cubicBezTo>
                      <a:pt x="17" y="52"/>
                      <a:pt x="17" y="52"/>
                      <a:pt x="17" y="52"/>
                    </a:cubicBezTo>
                    <a:cubicBezTo>
                      <a:pt x="17" y="52"/>
                      <a:pt x="17" y="52"/>
                      <a:pt x="17" y="52"/>
                    </a:cubicBezTo>
                    <a:cubicBezTo>
                      <a:pt x="17" y="52"/>
                      <a:pt x="17" y="52"/>
                      <a:pt x="17" y="52"/>
                    </a:cubicBezTo>
                    <a:cubicBezTo>
                      <a:pt x="17" y="51"/>
                      <a:pt x="17" y="51"/>
                      <a:pt x="17" y="51"/>
                    </a:cubicBezTo>
                    <a:cubicBezTo>
                      <a:pt x="17" y="51"/>
                      <a:pt x="17" y="51"/>
                      <a:pt x="17" y="51"/>
                    </a:cubicBezTo>
                    <a:cubicBezTo>
                      <a:pt x="17" y="51"/>
                      <a:pt x="17" y="51"/>
                      <a:pt x="17" y="51"/>
                    </a:cubicBezTo>
                    <a:cubicBezTo>
                      <a:pt x="17" y="51"/>
                      <a:pt x="17" y="51"/>
                      <a:pt x="17" y="51"/>
                    </a:cubicBezTo>
                    <a:cubicBezTo>
                      <a:pt x="17" y="51"/>
                      <a:pt x="17" y="51"/>
                      <a:pt x="17" y="51"/>
                    </a:cubicBezTo>
                    <a:cubicBezTo>
                      <a:pt x="17" y="51"/>
                      <a:pt x="17" y="51"/>
                      <a:pt x="17" y="51"/>
                    </a:cubicBezTo>
                    <a:cubicBezTo>
                      <a:pt x="17" y="51"/>
                      <a:pt x="17" y="51"/>
                      <a:pt x="17" y="51"/>
                    </a:cubicBezTo>
                    <a:cubicBezTo>
                      <a:pt x="17" y="51"/>
                      <a:pt x="17" y="50"/>
                      <a:pt x="17" y="50"/>
                    </a:cubicBezTo>
                    <a:cubicBezTo>
                      <a:pt x="17" y="50"/>
                      <a:pt x="17" y="50"/>
                      <a:pt x="17" y="50"/>
                    </a:cubicBezTo>
                    <a:cubicBezTo>
                      <a:pt x="17" y="50"/>
                      <a:pt x="17" y="50"/>
                      <a:pt x="17" y="50"/>
                    </a:cubicBezTo>
                    <a:cubicBezTo>
                      <a:pt x="17" y="50"/>
                      <a:pt x="17" y="50"/>
                      <a:pt x="17" y="50"/>
                    </a:cubicBezTo>
                    <a:cubicBezTo>
                      <a:pt x="17" y="50"/>
                      <a:pt x="17" y="50"/>
                      <a:pt x="17" y="49"/>
                    </a:cubicBezTo>
                    <a:cubicBezTo>
                      <a:pt x="17"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8"/>
                      <a:pt x="17" y="48"/>
                      <a:pt x="17" y="48"/>
                    </a:cubicBezTo>
                    <a:cubicBezTo>
                      <a:pt x="17" y="48"/>
                      <a:pt x="17" y="48"/>
                      <a:pt x="17" y="48"/>
                    </a:cubicBezTo>
                    <a:cubicBezTo>
                      <a:pt x="17" y="48"/>
                      <a:pt x="17" y="48"/>
                      <a:pt x="17" y="48"/>
                    </a:cubicBezTo>
                    <a:cubicBezTo>
                      <a:pt x="17" y="48"/>
                      <a:pt x="17" y="48"/>
                      <a:pt x="17" y="48"/>
                    </a:cubicBezTo>
                    <a:cubicBezTo>
                      <a:pt x="17" y="48"/>
                      <a:pt x="17" y="48"/>
                      <a:pt x="17" y="48"/>
                    </a:cubicBezTo>
                    <a:cubicBezTo>
                      <a:pt x="17" y="48"/>
                      <a:pt x="17" y="48"/>
                      <a:pt x="17" y="48"/>
                    </a:cubicBezTo>
                    <a:cubicBezTo>
                      <a:pt x="17" y="48"/>
                      <a:pt x="17" y="48"/>
                      <a:pt x="17" y="48"/>
                    </a:cubicBezTo>
                    <a:cubicBezTo>
                      <a:pt x="17" y="48"/>
                      <a:pt x="17" y="48"/>
                      <a:pt x="17" y="48"/>
                    </a:cubicBezTo>
                    <a:cubicBezTo>
                      <a:pt x="17" y="48"/>
                      <a:pt x="17" y="48"/>
                      <a:pt x="17" y="48"/>
                    </a:cubicBezTo>
                    <a:cubicBezTo>
                      <a:pt x="17" y="48"/>
                      <a:pt x="17" y="48"/>
                      <a:pt x="17" y="48"/>
                    </a:cubicBezTo>
                    <a:cubicBezTo>
                      <a:pt x="17" y="48"/>
                      <a:pt x="17" y="48"/>
                      <a:pt x="18" y="48"/>
                    </a:cubicBezTo>
                    <a:cubicBezTo>
                      <a:pt x="18" y="48"/>
                      <a:pt x="18" y="47"/>
                      <a:pt x="18" y="47"/>
                    </a:cubicBezTo>
                    <a:cubicBezTo>
                      <a:pt x="18" y="47"/>
                      <a:pt x="18" y="47"/>
                      <a:pt x="18" y="47"/>
                    </a:cubicBezTo>
                    <a:cubicBezTo>
                      <a:pt x="18" y="47"/>
                      <a:pt x="18" y="46"/>
                      <a:pt x="18" y="46"/>
                    </a:cubicBezTo>
                    <a:cubicBezTo>
                      <a:pt x="18" y="46"/>
                      <a:pt x="18" y="46"/>
                      <a:pt x="18" y="46"/>
                    </a:cubicBezTo>
                    <a:cubicBezTo>
                      <a:pt x="18" y="46"/>
                      <a:pt x="18" y="46"/>
                      <a:pt x="18" y="46"/>
                    </a:cubicBezTo>
                    <a:cubicBezTo>
                      <a:pt x="18" y="46"/>
                      <a:pt x="18" y="46"/>
                      <a:pt x="18" y="46"/>
                    </a:cubicBezTo>
                    <a:cubicBezTo>
                      <a:pt x="17" y="46"/>
                      <a:pt x="17" y="46"/>
                      <a:pt x="17" y="46"/>
                    </a:cubicBezTo>
                    <a:cubicBezTo>
                      <a:pt x="17" y="46"/>
                      <a:pt x="17" y="46"/>
                      <a:pt x="17" y="46"/>
                    </a:cubicBezTo>
                    <a:cubicBezTo>
                      <a:pt x="18" y="46"/>
                      <a:pt x="18" y="46"/>
                      <a:pt x="18" y="46"/>
                    </a:cubicBezTo>
                    <a:cubicBezTo>
                      <a:pt x="18" y="46"/>
                      <a:pt x="18" y="46"/>
                      <a:pt x="18" y="46"/>
                    </a:cubicBezTo>
                    <a:cubicBezTo>
                      <a:pt x="18" y="46"/>
                      <a:pt x="18" y="46"/>
                      <a:pt x="18" y="46"/>
                    </a:cubicBezTo>
                    <a:cubicBezTo>
                      <a:pt x="18" y="46"/>
                      <a:pt x="18" y="46"/>
                      <a:pt x="18" y="46"/>
                    </a:cubicBezTo>
                    <a:cubicBezTo>
                      <a:pt x="19" y="46"/>
                      <a:pt x="19" y="46"/>
                      <a:pt x="19" y="46"/>
                    </a:cubicBezTo>
                    <a:cubicBezTo>
                      <a:pt x="19" y="46"/>
                      <a:pt x="19" y="46"/>
                      <a:pt x="19" y="46"/>
                    </a:cubicBezTo>
                    <a:cubicBezTo>
                      <a:pt x="19" y="46"/>
                      <a:pt x="19" y="45"/>
                      <a:pt x="19" y="45"/>
                    </a:cubicBezTo>
                    <a:cubicBezTo>
                      <a:pt x="19" y="45"/>
                      <a:pt x="19" y="45"/>
                      <a:pt x="19" y="45"/>
                    </a:cubicBezTo>
                    <a:cubicBezTo>
                      <a:pt x="19" y="45"/>
                      <a:pt x="19" y="45"/>
                      <a:pt x="19" y="45"/>
                    </a:cubicBezTo>
                    <a:cubicBezTo>
                      <a:pt x="19" y="45"/>
                      <a:pt x="19" y="45"/>
                      <a:pt x="19" y="45"/>
                    </a:cubicBezTo>
                    <a:cubicBezTo>
                      <a:pt x="19" y="45"/>
                      <a:pt x="19" y="45"/>
                      <a:pt x="19" y="45"/>
                    </a:cubicBezTo>
                    <a:cubicBezTo>
                      <a:pt x="19" y="45"/>
                      <a:pt x="19" y="45"/>
                      <a:pt x="19" y="45"/>
                    </a:cubicBezTo>
                    <a:cubicBezTo>
                      <a:pt x="19" y="45"/>
                      <a:pt x="19" y="45"/>
                      <a:pt x="20" y="44"/>
                    </a:cubicBezTo>
                    <a:cubicBezTo>
                      <a:pt x="20" y="44"/>
                      <a:pt x="20" y="44"/>
                      <a:pt x="20" y="44"/>
                    </a:cubicBezTo>
                    <a:cubicBezTo>
                      <a:pt x="20" y="42"/>
                      <a:pt x="20" y="42"/>
                      <a:pt x="20" y="42"/>
                    </a:cubicBezTo>
                    <a:cubicBezTo>
                      <a:pt x="20" y="42"/>
                      <a:pt x="20" y="42"/>
                      <a:pt x="20" y="42"/>
                    </a:cubicBezTo>
                    <a:cubicBezTo>
                      <a:pt x="20" y="42"/>
                      <a:pt x="20" y="42"/>
                      <a:pt x="20" y="42"/>
                    </a:cubicBezTo>
                    <a:cubicBezTo>
                      <a:pt x="20" y="42"/>
                      <a:pt x="20" y="42"/>
                      <a:pt x="20" y="42"/>
                    </a:cubicBezTo>
                    <a:cubicBezTo>
                      <a:pt x="20" y="42"/>
                      <a:pt x="20" y="42"/>
                      <a:pt x="20" y="42"/>
                    </a:cubicBezTo>
                    <a:cubicBezTo>
                      <a:pt x="20" y="42"/>
                      <a:pt x="20" y="42"/>
                      <a:pt x="20" y="42"/>
                    </a:cubicBezTo>
                    <a:cubicBezTo>
                      <a:pt x="20" y="42"/>
                      <a:pt x="20" y="42"/>
                      <a:pt x="20" y="41"/>
                    </a:cubicBezTo>
                    <a:cubicBezTo>
                      <a:pt x="20" y="41"/>
                      <a:pt x="20" y="41"/>
                      <a:pt x="20" y="41"/>
                    </a:cubicBezTo>
                    <a:cubicBezTo>
                      <a:pt x="20" y="41"/>
                      <a:pt x="20" y="41"/>
                      <a:pt x="20" y="41"/>
                    </a:cubicBezTo>
                    <a:cubicBezTo>
                      <a:pt x="21" y="41"/>
                      <a:pt x="21" y="41"/>
                      <a:pt x="21" y="41"/>
                    </a:cubicBezTo>
                    <a:cubicBezTo>
                      <a:pt x="21" y="41"/>
                      <a:pt x="21" y="41"/>
                      <a:pt x="21" y="41"/>
                    </a:cubicBezTo>
                    <a:cubicBezTo>
                      <a:pt x="21" y="41"/>
                      <a:pt x="21" y="41"/>
                      <a:pt x="21"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0"/>
                      <a:pt x="22" y="40"/>
                    </a:cubicBezTo>
                    <a:cubicBezTo>
                      <a:pt x="22" y="40"/>
                      <a:pt x="22" y="40"/>
                      <a:pt x="22" y="40"/>
                    </a:cubicBezTo>
                    <a:cubicBezTo>
                      <a:pt x="22" y="40"/>
                      <a:pt x="22"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39"/>
                      <a:pt x="24" y="39"/>
                      <a:pt x="24" y="39"/>
                    </a:cubicBezTo>
                    <a:cubicBezTo>
                      <a:pt x="24" y="39"/>
                      <a:pt x="24" y="39"/>
                      <a:pt x="24" y="39"/>
                    </a:cubicBezTo>
                    <a:cubicBezTo>
                      <a:pt x="24" y="39"/>
                      <a:pt x="24" y="39"/>
                      <a:pt x="24" y="39"/>
                    </a:cubicBezTo>
                    <a:cubicBezTo>
                      <a:pt x="24" y="38"/>
                      <a:pt x="24" y="38"/>
                      <a:pt x="24" y="38"/>
                    </a:cubicBezTo>
                    <a:cubicBezTo>
                      <a:pt x="24" y="38"/>
                      <a:pt x="24" y="38"/>
                      <a:pt x="24" y="37"/>
                    </a:cubicBezTo>
                    <a:cubicBezTo>
                      <a:pt x="24" y="36"/>
                      <a:pt x="24" y="36"/>
                      <a:pt x="24" y="36"/>
                    </a:cubicBezTo>
                    <a:cubicBezTo>
                      <a:pt x="24" y="36"/>
                      <a:pt x="24" y="36"/>
                      <a:pt x="24" y="36"/>
                    </a:cubicBezTo>
                    <a:cubicBezTo>
                      <a:pt x="24" y="36"/>
                      <a:pt x="24" y="36"/>
                      <a:pt x="24" y="36"/>
                    </a:cubicBezTo>
                    <a:cubicBezTo>
                      <a:pt x="24" y="36"/>
                      <a:pt x="24" y="36"/>
                      <a:pt x="24" y="36"/>
                    </a:cubicBezTo>
                    <a:cubicBezTo>
                      <a:pt x="24" y="36"/>
                      <a:pt x="24" y="36"/>
                      <a:pt x="24" y="36"/>
                    </a:cubicBezTo>
                    <a:cubicBezTo>
                      <a:pt x="24" y="36"/>
                      <a:pt x="24" y="36"/>
                      <a:pt x="24" y="36"/>
                    </a:cubicBezTo>
                    <a:cubicBezTo>
                      <a:pt x="24" y="36"/>
                      <a:pt x="24" y="36"/>
                      <a:pt x="24" y="36"/>
                    </a:cubicBezTo>
                    <a:cubicBezTo>
                      <a:pt x="24" y="36"/>
                      <a:pt x="24" y="36"/>
                      <a:pt x="24" y="36"/>
                    </a:cubicBezTo>
                    <a:cubicBezTo>
                      <a:pt x="24" y="36"/>
                      <a:pt x="24" y="36"/>
                      <a:pt x="24" y="36"/>
                    </a:cubicBezTo>
                    <a:cubicBezTo>
                      <a:pt x="24" y="36"/>
                      <a:pt x="24" y="36"/>
                      <a:pt x="24" y="36"/>
                    </a:cubicBezTo>
                    <a:cubicBezTo>
                      <a:pt x="25" y="36"/>
                      <a:pt x="25" y="36"/>
                      <a:pt x="25" y="36"/>
                    </a:cubicBezTo>
                    <a:cubicBezTo>
                      <a:pt x="25" y="36"/>
                      <a:pt x="25" y="35"/>
                      <a:pt x="25" y="35"/>
                    </a:cubicBezTo>
                    <a:cubicBezTo>
                      <a:pt x="25" y="35"/>
                      <a:pt x="25" y="35"/>
                      <a:pt x="25" y="35"/>
                    </a:cubicBezTo>
                    <a:cubicBezTo>
                      <a:pt x="25" y="35"/>
                      <a:pt x="25" y="35"/>
                      <a:pt x="25" y="35"/>
                    </a:cubicBezTo>
                    <a:cubicBezTo>
                      <a:pt x="25" y="35"/>
                      <a:pt x="25" y="35"/>
                      <a:pt x="25" y="35"/>
                    </a:cubicBezTo>
                    <a:cubicBezTo>
                      <a:pt x="25" y="35"/>
                      <a:pt x="25" y="35"/>
                      <a:pt x="25" y="35"/>
                    </a:cubicBezTo>
                    <a:cubicBezTo>
                      <a:pt x="25" y="35"/>
                      <a:pt x="25" y="35"/>
                      <a:pt x="25" y="35"/>
                    </a:cubicBezTo>
                    <a:cubicBezTo>
                      <a:pt x="25" y="35"/>
                      <a:pt x="25" y="35"/>
                      <a:pt x="25" y="35"/>
                    </a:cubicBezTo>
                    <a:cubicBezTo>
                      <a:pt x="25" y="35"/>
                      <a:pt x="25" y="35"/>
                      <a:pt x="25" y="35"/>
                    </a:cubicBezTo>
                    <a:cubicBezTo>
                      <a:pt x="25" y="35"/>
                      <a:pt x="25" y="35"/>
                      <a:pt x="25" y="35"/>
                    </a:cubicBezTo>
                    <a:cubicBezTo>
                      <a:pt x="25" y="35"/>
                      <a:pt x="25" y="35"/>
                      <a:pt x="25" y="35"/>
                    </a:cubicBezTo>
                    <a:cubicBezTo>
                      <a:pt x="26" y="34"/>
                      <a:pt x="26" y="34"/>
                      <a:pt x="26" y="34"/>
                    </a:cubicBezTo>
                    <a:cubicBezTo>
                      <a:pt x="26" y="34"/>
                      <a:pt x="26" y="34"/>
                      <a:pt x="26" y="34"/>
                    </a:cubicBezTo>
                    <a:cubicBezTo>
                      <a:pt x="26" y="34"/>
                      <a:pt x="26" y="34"/>
                      <a:pt x="26" y="34"/>
                    </a:cubicBezTo>
                    <a:cubicBezTo>
                      <a:pt x="26" y="34"/>
                      <a:pt x="26" y="34"/>
                      <a:pt x="26" y="34"/>
                    </a:cubicBezTo>
                    <a:cubicBezTo>
                      <a:pt x="26" y="33"/>
                      <a:pt x="26" y="33"/>
                      <a:pt x="26" y="33"/>
                    </a:cubicBezTo>
                    <a:cubicBezTo>
                      <a:pt x="26" y="33"/>
                      <a:pt x="26" y="33"/>
                      <a:pt x="26" y="33"/>
                    </a:cubicBezTo>
                    <a:cubicBezTo>
                      <a:pt x="26" y="33"/>
                      <a:pt x="26" y="33"/>
                      <a:pt x="26" y="33"/>
                    </a:cubicBezTo>
                    <a:cubicBezTo>
                      <a:pt x="26" y="33"/>
                      <a:pt x="26" y="33"/>
                      <a:pt x="26" y="33"/>
                    </a:cubicBezTo>
                    <a:cubicBezTo>
                      <a:pt x="26" y="33"/>
                      <a:pt x="26" y="33"/>
                      <a:pt x="26" y="33"/>
                    </a:cubicBezTo>
                    <a:cubicBezTo>
                      <a:pt x="26" y="33"/>
                      <a:pt x="26" y="33"/>
                      <a:pt x="26" y="33"/>
                    </a:cubicBezTo>
                    <a:cubicBezTo>
                      <a:pt x="26" y="33"/>
                      <a:pt x="26" y="33"/>
                      <a:pt x="26" y="33"/>
                    </a:cubicBezTo>
                    <a:cubicBezTo>
                      <a:pt x="26" y="32"/>
                      <a:pt x="26" y="32"/>
                      <a:pt x="26" y="32"/>
                    </a:cubicBezTo>
                    <a:cubicBezTo>
                      <a:pt x="26" y="32"/>
                      <a:pt x="26" y="32"/>
                      <a:pt x="26" y="32"/>
                    </a:cubicBezTo>
                    <a:cubicBezTo>
                      <a:pt x="26" y="32"/>
                      <a:pt x="26" y="32"/>
                      <a:pt x="26" y="32"/>
                    </a:cubicBezTo>
                    <a:cubicBezTo>
                      <a:pt x="26" y="32"/>
                      <a:pt x="26" y="32"/>
                      <a:pt x="26" y="32"/>
                    </a:cubicBezTo>
                    <a:cubicBezTo>
                      <a:pt x="26" y="32"/>
                      <a:pt x="26" y="32"/>
                      <a:pt x="26" y="32"/>
                    </a:cubicBezTo>
                    <a:cubicBezTo>
                      <a:pt x="26" y="32"/>
                      <a:pt x="26" y="32"/>
                      <a:pt x="26" y="32"/>
                    </a:cubicBezTo>
                    <a:cubicBezTo>
                      <a:pt x="26" y="32"/>
                      <a:pt x="26" y="32"/>
                      <a:pt x="26" y="32"/>
                    </a:cubicBezTo>
                    <a:cubicBezTo>
                      <a:pt x="26" y="32"/>
                      <a:pt x="26" y="32"/>
                      <a:pt x="25" y="32"/>
                    </a:cubicBezTo>
                    <a:cubicBezTo>
                      <a:pt x="25" y="32"/>
                      <a:pt x="25" y="32"/>
                      <a:pt x="25" y="31"/>
                    </a:cubicBezTo>
                    <a:cubicBezTo>
                      <a:pt x="25" y="31"/>
                      <a:pt x="25" y="31"/>
                      <a:pt x="25" y="31"/>
                    </a:cubicBezTo>
                    <a:cubicBezTo>
                      <a:pt x="25" y="31"/>
                      <a:pt x="25" y="31"/>
                      <a:pt x="25" y="31"/>
                    </a:cubicBezTo>
                    <a:cubicBezTo>
                      <a:pt x="25" y="31"/>
                      <a:pt x="25" y="31"/>
                      <a:pt x="25" y="31"/>
                    </a:cubicBezTo>
                    <a:cubicBezTo>
                      <a:pt x="24" y="31"/>
                      <a:pt x="24" y="31"/>
                      <a:pt x="24" y="31"/>
                    </a:cubicBezTo>
                    <a:cubicBezTo>
                      <a:pt x="24" y="31"/>
                      <a:pt x="24" y="31"/>
                      <a:pt x="24" y="31"/>
                    </a:cubicBezTo>
                    <a:cubicBezTo>
                      <a:pt x="24" y="31"/>
                      <a:pt x="24" y="31"/>
                      <a:pt x="24" y="31"/>
                    </a:cubicBezTo>
                    <a:cubicBezTo>
                      <a:pt x="24" y="31"/>
                      <a:pt x="24" y="31"/>
                      <a:pt x="24" y="31"/>
                    </a:cubicBezTo>
                    <a:cubicBezTo>
                      <a:pt x="24" y="31"/>
                      <a:pt x="24" y="31"/>
                      <a:pt x="24" y="31"/>
                    </a:cubicBezTo>
                    <a:cubicBezTo>
                      <a:pt x="24" y="31"/>
                      <a:pt x="24" y="31"/>
                      <a:pt x="24" y="31"/>
                    </a:cubicBezTo>
                    <a:cubicBezTo>
                      <a:pt x="24" y="31"/>
                      <a:pt x="24" y="31"/>
                      <a:pt x="24" y="31"/>
                    </a:cubicBezTo>
                    <a:cubicBezTo>
                      <a:pt x="23" y="31"/>
                      <a:pt x="23" y="31"/>
                      <a:pt x="23" y="31"/>
                    </a:cubicBezTo>
                    <a:cubicBezTo>
                      <a:pt x="23" y="31"/>
                      <a:pt x="23" y="31"/>
                      <a:pt x="23" y="31"/>
                    </a:cubicBezTo>
                    <a:cubicBezTo>
                      <a:pt x="23" y="31"/>
                      <a:pt x="23" y="31"/>
                      <a:pt x="23" y="31"/>
                    </a:cubicBezTo>
                    <a:cubicBezTo>
                      <a:pt x="23" y="31"/>
                      <a:pt x="23" y="31"/>
                      <a:pt x="23" y="31"/>
                    </a:cubicBezTo>
                    <a:cubicBezTo>
                      <a:pt x="23" y="30"/>
                      <a:pt x="23" y="30"/>
                      <a:pt x="23" y="30"/>
                    </a:cubicBezTo>
                    <a:cubicBezTo>
                      <a:pt x="23" y="30"/>
                      <a:pt x="22" y="30"/>
                      <a:pt x="22" y="30"/>
                    </a:cubicBezTo>
                    <a:cubicBezTo>
                      <a:pt x="22" y="30"/>
                      <a:pt x="22" y="30"/>
                      <a:pt x="22" y="30"/>
                    </a:cubicBezTo>
                    <a:cubicBezTo>
                      <a:pt x="22" y="30"/>
                      <a:pt x="22" y="30"/>
                      <a:pt x="22" y="30"/>
                    </a:cubicBezTo>
                    <a:cubicBezTo>
                      <a:pt x="22" y="30"/>
                      <a:pt x="22" y="30"/>
                      <a:pt x="22" y="30"/>
                    </a:cubicBezTo>
                    <a:cubicBezTo>
                      <a:pt x="21" y="30"/>
                      <a:pt x="21" y="30"/>
                      <a:pt x="21" y="30"/>
                    </a:cubicBezTo>
                    <a:cubicBezTo>
                      <a:pt x="21" y="30"/>
                      <a:pt x="21" y="30"/>
                      <a:pt x="21" y="30"/>
                    </a:cubicBezTo>
                    <a:cubicBezTo>
                      <a:pt x="21" y="30"/>
                      <a:pt x="21" y="30"/>
                      <a:pt x="21" y="30"/>
                    </a:cubicBezTo>
                    <a:cubicBezTo>
                      <a:pt x="21" y="30"/>
                      <a:pt x="21" y="30"/>
                      <a:pt x="21" y="30"/>
                    </a:cubicBezTo>
                    <a:cubicBezTo>
                      <a:pt x="21" y="30"/>
                      <a:pt x="21" y="30"/>
                      <a:pt x="21" y="30"/>
                    </a:cubicBezTo>
                    <a:cubicBezTo>
                      <a:pt x="21" y="30"/>
                      <a:pt x="21" y="30"/>
                      <a:pt x="21" y="30"/>
                    </a:cubicBezTo>
                    <a:cubicBezTo>
                      <a:pt x="21" y="30"/>
                      <a:pt x="21" y="30"/>
                      <a:pt x="20" y="30"/>
                    </a:cubicBezTo>
                    <a:cubicBezTo>
                      <a:pt x="20" y="30"/>
                      <a:pt x="20" y="30"/>
                      <a:pt x="20" y="30"/>
                    </a:cubicBezTo>
                    <a:cubicBezTo>
                      <a:pt x="20" y="30"/>
                      <a:pt x="20" y="30"/>
                      <a:pt x="20" y="30"/>
                    </a:cubicBezTo>
                    <a:cubicBezTo>
                      <a:pt x="20" y="30"/>
                      <a:pt x="20" y="30"/>
                      <a:pt x="20" y="30"/>
                    </a:cubicBezTo>
                    <a:cubicBezTo>
                      <a:pt x="20" y="30"/>
                      <a:pt x="20" y="29"/>
                      <a:pt x="20" y="29"/>
                    </a:cubicBezTo>
                    <a:cubicBezTo>
                      <a:pt x="20" y="29"/>
                      <a:pt x="20" y="29"/>
                      <a:pt x="20" y="29"/>
                    </a:cubicBezTo>
                    <a:cubicBezTo>
                      <a:pt x="20" y="29"/>
                      <a:pt x="20" y="29"/>
                      <a:pt x="20" y="29"/>
                    </a:cubicBezTo>
                    <a:cubicBezTo>
                      <a:pt x="19" y="29"/>
                      <a:pt x="19" y="29"/>
                      <a:pt x="19" y="29"/>
                    </a:cubicBezTo>
                    <a:cubicBezTo>
                      <a:pt x="19" y="29"/>
                      <a:pt x="19" y="29"/>
                      <a:pt x="19" y="29"/>
                    </a:cubicBezTo>
                    <a:cubicBezTo>
                      <a:pt x="19" y="29"/>
                      <a:pt x="19" y="29"/>
                      <a:pt x="19" y="30"/>
                    </a:cubicBezTo>
                    <a:cubicBezTo>
                      <a:pt x="19" y="30"/>
                      <a:pt x="19" y="30"/>
                      <a:pt x="19" y="30"/>
                    </a:cubicBezTo>
                    <a:cubicBezTo>
                      <a:pt x="19" y="30"/>
                      <a:pt x="18" y="30"/>
                      <a:pt x="18" y="30"/>
                    </a:cubicBezTo>
                    <a:cubicBezTo>
                      <a:pt x="18" y="30"/>
                      <a:pt x="18" y="30"/>
                      <a:pt x="18" y="29"/>
                    </a:cubicBezTo>
                    <a:cubicBezTo>
                      <a:pt x="18" y="29"/>
                      <a:pt x="18" y="29"/>
                      <a:pt x="18" y="29"/>
                    </a:cubicBezTo>
                    <a:cubicBezTo>
                      <a:pt x="18" y="29"/>
                      <a:pt x="18" y="29"/>
                      <a:pt x="18" y="29"/>
                    </a:cubicBezTo>
                    <a:cubicBezTo>
                      <a:pt x="18" y="29"/>
                      <a:pt x="18" y="29"/>
                      <a:pt x="18" y="29"/>
                    </a:cubicBezTo>
                    <a:cubicBezTo>
                      <a:pt x="18" y="29"/>
                      <a:pt x="18" y="29"/>
                      <a:pt x="18" y="29"/>
                    </a:cubicBezTo>
                    <a:cubicBezTo>
                      <a:pt x="18" y="29"/>
                      <a:pt x="18" y="29"/>
                      <a:pt x="18" y="29"/>
                    </a:cubicBezTo>
                    <a:cubicBezTo>
                      <a:pt x="18" y="29"/>
                      <a:pt x="18"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8"/>
                      <a:pt x="19" y="28"/>
                    </a:cubicBezTo>
                    <a:cubicBezTo>
                      <a:pt x="19" y="28"/>
                      <a:pt x="19" y="28"/>
                      <a:pt x="19" y="28"/>
                    </a:cubicBezTo>
                    <a:cubicBezTo>
                      <a:pt x="19" y="28"/>
                      <a:pt x="19" y="28"/>
                      <a:pt x="19" y="28"/>
                    </a:cubicBezTo>
                    <a:cubicBezTo>
                      <a:pt x="18" y="28"/>
                      <a:pt x="18" y="28"/>
                      <a:pt x="18" y="28"/>
                    </a:cubicBezTo>
                    <a:cubicBezTo>
                      <a:pt x="18" y="28"/>
                      <a:pt x="18" y="28"/>
                      <a:pt x="18" y="28"/>
                    </a:cubicBezTo>
                    <a:cubicBezTo>
                      <a:pt x="18" y="28"/>
                      <a:pt x="18" y="28"/>
                      <a:pt x="18" y="28"/>
                    </a:cubicBezTo>
                    <a:cubicBezTo>
                      <a:pt x="18" y="28"/>
                      <a:pt x="18" y="28"/>
                      <a:pt x="18" y="28"/>
                    </a:cubicBezTo>
                    <a:cubicBezTo>
                      <a:pt x="18" y="28"/>
                      <a:pt x="18" y="28"/>
                      <a:pt x="18" y="28"/>
                    </a:cubicBezTo>
                    <a:cubicBezTo>
                      <a:pt x="18" y="27"/>
                      <a:pt x="18" y="27"/>
                      <a:pt x="18" y="27"/>
                    </a:cubicBezTo>
                    <a:cubicBezTo>
                      <a:pt x="18" y="27"/>
                      <a:pt x="18" y="27"/>
                      <a:pt x="18" y="27"/>
                    </a:cubicBezTo>
                    <a:cubicBezTo>
                      <a:pt x="18" y="27"/>
                      <a:pt x="18" y="27"/>
                      <a:pt x="18" y="27"/>
                    </a:cubicBezTo>
                    <a:cubicBezTo>
                      <a:pt x="18" y="27"/>
                      <a:pt x="18" y="27"/>
                      <a:pt x="18" y="27"/>
                    </a:cubicBezTo>
                    <a:cubicBezTo>
                      <a:pt x="18" y="27"/>
                      <a:pt x="18" y="27"/>
                      <a:pt x="18" y="27"/>
                    </a:cubicBezTo>
                    <a:cubicBezTo>
                      <a:pt x="18" y="27"/>
                      <a:pt x="18" y="27"/>
                      <a:pt x="18" y="27"/>
                    </a:cubicBezTo>
                    <a:cubicBezTo>
                      <a:pt x="18" y="27"/>
                      <a:pt x="17" y="27"/>
                      <a:pt x="17" y="26"/>
                    </a:cubicBezTo>
                    <a:cubicBezTo>
                      <a:pt x="17" y="26"/>
                      <a:pt x="17" y="26"/>
                      <a:pt x="17" y="26"/>
                    </a:cubicBezTo>
                    <a:cubicBezTo>
                      <a:pt x="17" y="26"/>
                      <a:pt x="17" y="26"/>
                      <a:pt x="17" y="26"/>
                    </a:cubicBezTo>
                    <a:cubicBezTo>
                      <a:pt x="17" y="26"/>
                      <a:pt x="17" y="26"/>
                      <a:pt x="17" y="26"/>
                    </a:cubicBezTo>
                    <a:cubicBezTo>
                      <a:pt x="17" y="26"/>
                      <a:pt x="17" y="26"/>
                      <a:pt x="17" y="26"/>
                    </a:cubicBezTo>
                    <a:cubicBezTo>
                      <a:pt x="16" y="26"/>
                      <a:pt x="16" y="26"/>
                      <a:pt x="16" y="26"/>
                    </a:cubicBezTo>
                    <a:cubicBezTo>
                      <a:pt x="16" y="26"/>
                      <a:pt x="16" y="26"/>
                      <a:pt x="16" y="26"/>
                    </a:cubicBezTo>
                    <a:cubicBezTo>
                      <a:pt x="16" y="26"/>
                      <a:pt x="16" y="26"/>
                      <a:pt x="16" y="26"/>
                    </a:cubicBezTo>
                    <a:cubicBezTo>
                      <a:pt x="16" y="26"/>
                      <a:pt x="16" y="26"/>
                      <a:pt x="16" y="26"/>
                    </a:cubicBezTo>
                    <a:cubicBezTo>
                      <a:pt x="16" y="26"/>
                      <a:pt x="16" y="26"/>
                      <a:pt x="16" y="26"/>
                    </a:cubicBezTo>
                    <a:cubicBezTo>
                      <a:pt x="15" y="26"/>
                      <a:pt x="15" y="26"/>
                      <a:pt x="15" y="26"/>
                    </a:cubicBezTo>
                    <a:cubicBezTo>
                      <a:pt x="15" y="26"/>
                      <a:pt x="15" y="26"/>
                      <a:pt x="15" y="25"/>
                    </a:cubicBezTo>
                    <a:cubicBezTo>
                      <a:pt x="15" y="25"/>
                      <a:pt x="15" y="25"/>
                      <a:pt x="15" y="25"/>
                    </a:cubicBezTo>
                    <a:cubicBezTo>
                      <a:pt x="15" y="25"/>
                      <a:pt x="15" y="25"/>
                      <a:pt x="15" y="25"/>
                    </a:cubicBezTo>
                    <a:cubicBezTo>
                      <a:pt x="15" y="25"/>
                      <a:pt x="15" y="25"/>
                      <a:pt x="15" y="25"/>
                    </a:cubicBezTo>
                    <a:cubicBezTo>
                      <a:pt x="15" y="25"/>
                      <a:pt x="15" y="25"/>
                      <a:pt x="15" y="25"/>
                    </a:cubicBezTo>
                    <a:cubicBezTo>
                      <a:pt x="15" y="25"/>
                      <a:pt x="15" y="25"/>
                      <a:pt x="15" y="25"/>
                    </a:cubicBezTo>
                    <a:cubicBezTo>
                      <a:pt x="15" y="25"/>
                      <a:pt x="14" y="25"/>
                      <a:pt x="14" y="25"/>
                    </a:cubicBezTo>
                    <a:cubicBezTo>
                      <a:pt x="14" y="25"/>
                      <a:pt x="14" y="25"/>
                      <a:pt x="14" y="25"/>
                    </a:cubicBezTo>
                    <a:cubicBezTo>
                      <a:pt x="14" y="25"/>
                      <a:pt x="14" y="25"/>
                      <a:pt x="14" y="25"/>
                    </a:cubicBezTo>
                    <a:cubicBezTo>
                      <a:pt x="14" y="25"/>
                      <a:pt x="14" y="25"/>
                      <a:pt x="13" y="25"/>
                    </a:cubicBezTo>
                    <a:cubicBezTo>
                      <a:pt x="14" y="25"/>
                      <a:pt x="14" y="24"/>
                      <a:pt x="14" y="24"/>
                    </a:cubicBezTo>
                    <a:cubicBezTo>
                      <a:pt x="14" y="24"/>
                      <a:pt x="14" y="24"/>
                      <a:pt x="14" y="24"/>
                    </a:cubicBezTo>
                    <a:cubicBezTo>
                      <a:pt x="14" y="24"/>
                      <a:pt x="14" y="24"/>
                      <a:pt x="14"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2" y="24"/>
                      <a:pt x="12" y="24"/>
                    </a:cubicBezTo>
                    <a:cubicBezTo>
                      <a:pt x="12" y="24"/>
                      <a:pt x="12" y="24"/>
                      <a:pt x="12" y="24"/>
                    </a:cubicBezTo>
                    <a:cubicBezTo>
                      <a:pt x="12" y="24"/>
                      <a:pt x="12" y="24"/>
                      <a:pt x="12" y="24"/>
                    </a:cubicBezTo>
                    <a:cubicBezTo>
                      <a:pt x="12" y="24"/>
                      <a:pt x="12" y="24"/>
                      <a:pt x="12" y="24"/>
                    </a:cubicBezTo>
                    <a:cubicBezTo>
                      <a:pt x="12" y="24"/>
                      <a:pt x="11" y="24"/>
                      <a:pt x="11" y="24"/>
                    </a:cubicBezTo>
                    <a:cubicBezTo>
                      <a:pt x="11" y="24"/>
                      <a:pt x="11" y="23"/>
                      <a:pt x="11" y="23"/>
                    </a:cubicBezTo>
                    <a:cubicBezTo>
                      <a:pt x="11" y="23"/>
                      <a:pt x="11" y="23"/>
                      <a:pt x="11" y="23"/>
                    </a:cubicBezTo>
                    <a:cubicBezTo>
                      <a:pt x="11" y="23"/>
                      <a:pt x="10" y="23"/>
                      <a:pt x="10" y="23"/>
                    </a:cubicBezTo>
                    <a:cubicBezTo>
                      <a:pt x="10" y="23"/>
                      <a:pt x="10" y="23"/>
                      <a:pt x="10" y="23"/>
                    </a:cubicBezTo>
                    <a:cubicBezTo>
                      <a:pt x="10" y="23"/>
                      <a:pt x="10" y="23"/>
                      <a:pt x="10" y="23"/>
                    </a:cubicBezTo>
                    <a:cubicBezTo>
                      <a:pt x="10" y="23"/>
                      <a:pt x="10" y="23"/>
                      <a:pt x="10" y="23"/>
                    </a:cubicBezTo>
                    <a:cubicBezTo>
                      <a:pt x="10" y="23"/>
                      <a:pt x="10" y="23"/>
                      <a:pt x="10" y="23"/>
                    </a:cubicBezTo>
                    <a:cubicBezTo>
                      <a:pt x="10" y="23"/>
                      <a:pt x="10" y="23"/>
                      <a:pt x="10" y="23"/>
                    </a:cubicBezTo>
                    <a:cubicBezTo>
                      <a:pt x="10" y="23"/>
                      <a:pt x="9" y="23"/>
                      <a:pt x="9" y="23"/>
                    </a:cubicBezTo>
                    <a:cubicBezTo>
                      <a:pt x="9" y="23"/>
                      <a:pt x="9" y="23"/>
                      <a:pt x="9" y="23"/>
                    </a:cubicBezTo>
                    <a:cubicBezTo>
                      <a:pt x="9" y="23"/>
                      <a:pt x="9" y="23"/>
                      <a:pt x="9" y="23"/>
                    </a:cubicBezTo>
                    <a:cubicBezTo>
                      <a:pt x="9" y="23"/>
                      <a:pt x="9" y="23"/>
                      <a:pt x="9" y="23"/>
                    </a:cubicBezTo>
                    <a:cubicBezTo>
                      <a:pt x="9" y="23"/>
                      <a:pt x="9" y="23"/>
                      <a:pt x="9" y="23"/>
                    </a:cubicBezTo>
                    <a:cubicBezTo>
                      <a:pt x="9" y="23"/>
                      <a:pt x="9" y="23"/>
                      <a:pt x="9" y="23"/>
                    </a:cubicBezTo>
                    <a:cubicBezTo>
                      <a:pt x="9" y="23"/>
                      <a:pt x="9" y="23"/>
                      <a:pt x="9" y="23"/>
                    </a:cubicBezTo>
                    <a:cubicBezTo>
                      <a:pt x="9" y="23"/>
                      <a:pt x="9" y="23"/>
                      <a:pt x="8" y="24"/>
                    </a:cubicBezTo>
                    <a:cubicBezTo>
                      <a:pt x="8" y="24"/>
                      <a:pt x="8" y="24"/>
                      <a:pt x="8" y="24"/>
                    </a:cubicBezTo>
                    <a:cubicBezTo>
                      <a:pt x="8" y="24"/>
                      <a:pt x="8" y="24"/>
                      <a:pt x="8" y="24"/>
                    </a:cubicBezTo>
                    <a:cubicBezTo>
                      <a:pt x="8" y="24"/>
                      <a:pt x="8" y="24"/>
                      <a:pt x="8" y="24"/>
                    </a:cubicBezTo>
                    <a:cubicBezTo>
                      <a:pt x="8" y="24"/>
                      <a:pt x="8" y="24"/>
                      <a:pt x="8" y="24"/>
                    </a:cubicBezTo>
                    <a:cubicBezTo>
                      <a:pt x="8" y="24"/>
                      <a:pt x="8" y="24"/>
                      <a:pt x="8" y="24"/>
                    </a:cubicBezTo>
                    <a:cubicBezTo>
                      <a:pt x="8" y="24"/>
                      <a:pt x="8" y="24"/>
                      <a:pt x="8" y="24"/>
                    </a:cubicBezTo>
                    <a:cubicBezTo>
                      <a:pt x="8" y="24"/>
                      <a:pt x="8" y="24"/>
                      <a:pt x="8" y="24"/>
                    </a:cubicBezTo>
                    <a:cubicBezTo>
                      <a:pt x="8" y="24"/>
                      <a:pt x="8" y="24"/>
                      <a:pt x="8" y="24"/>
                    </a:cubicBezTo>
                    <a:cubicBezTo>
                      <a:pt x="8" y="24"/>
                      <a:pt x="8" y="24"/>
                      <a:pt x="8" y="24"/>
                    </a:cubicBezTo>
                    <a:cubicBezTo>
                      <a:pt x="8" y="24"/>
                      <a:pt x="8" y="24"/>
                      <a:pt x="8" y="24"/>
                    </a:cubicBezTo>
                    <a:cubicBezTo>
                      <a:pt x="8" y="25"/>
                      <a:pt x="8" y="25"/>
                      <a:pt x="8" y="25"/>
                    </a:cubicBezTo>
                    <a:cubicBezTo>
                      <a:pt x="8" y="25"/>
                      <a:pt x="8" y="25"/>
                      <a:pt x="8" y="25"/>
                    </a:cubicBezTo>
                    <a:cubicBezTo>
                      <a:pt x="8" y="25"/>
                      <a:pt x="8" y="25"/>
                      <a:pt x="8" y="25"/>
                    </a:cubicBezTo>
                    <a:cubicBezTo>
                      <a:pt x="8" y="25"/>
                      <a:pt x="8" y="25"/>
                      <a:pt x="8" y="25"/>
                    </a:cubicBezTo>
                    <a:cubicBezTo>
                      <a:pt x="8" y="25"/>
                      <a:pt x="8" y="25"/>
                      <a:pt x="8" y="25"/>
                    </a:cubicBezTo>
                    <a:cubicBezTo>
                      <a:pt x="8" y="25"/>
                      <a:pt x="8" y="25"/>
                      <a:pt x="7" y="25"/>
                    </a:cubicBezTo>
                    <a:cubicBezTo>
                      <a:pt x="7" y="24"/>
                      <a:pt x="7" y="24"/>
                      <a:pt x="7" y="24"/>
                    </a:cubicBezTo>
                    <a:cubicBezTo>
                      <a:pt x="7" y="24"/>
                      <a:pt x="7" y="24"/>
                      <a:pt x="7" y="24"/>
                    </a:cubicBezTo>
                    <a:cubicBezTo>
                      <a:pt x="7" y="24"/>
                      <a:pt x="7" y="24"/>
                      <a:pt x="7" y="24"/>
                    </a:cubicBezTo>
                    <a:cubicBezTo>
                      <a:pt x="7" y="24"/>
                      <a:pt x="7" y="24"/>
                      <a:pt x="7" y="24"/>
                    </a:cubicBezTo>
                    <a:cubicBezTo>
                      <a:pt x="7" y="24"/>
                      <a:pt x="7" y="24"/>
                      <a:pt x="7" y="24"/>
                    </a:cubicBezTo>
                    <a:cubicBezTo>
                      <a:pt x="7" y="24"/>
                      <a:pt x="7" y="24"/>
                      <a:pt x="7" y="24"/>
                    </a:cubicBezTo>
                    <a:cubicBezTo>
                      <a:pt x="7" y="24"/>
                      <a:pt x="7" y="24"/>
                      <a:pt x="7" y="24"/>
                    </a:cubicBezTo>
                    <a:cubicBezTo>
                      <a:pt x="6" y="24"/>
                      <a:pt x="6" y="24"/>
                      <a:pt x="6" y="24"/>
                    </a:cubicBezTo>
                    <a:cubicBezTo>
                      <a:pt x="6" y="24"/>
                      <a:pt x="6" y="24"/>
                      <a:pt x="6" y="24"/>
                    </a:cubicBezTo>
                    <a:cubicBezTo>
                      <a:pt x="6" y="24"/>
                      <a:pt x="6" y="24"/>
                      <a:pt x="6" y="24"/>
                    </a:cubicBezTo>
                    <a:cubicBezTo>
                      <a:pt x="6" y="24"/>
                      <a:pt x="6" y="24"/>
                      <a:pt x="6" y="24"/>
                    </a:cubicBezTo>
                    <a:cubicBezTo>
                      <a:pt x="6" y="24"/>
                      <a:pt x="6" y="24"/>
                      <a:pt x="6" y="24"/>
                    </a:cubicBezTo>
                    <a:cubicBezTo>
                      <a:pt x="6" y="24"/>
                      <a:pt x="6" y="24"/>
                      <a:pt x="6" y="24"/>
                    </a:cubicBezTo>
                    <a:cubicBezTo>
                      <a:pt x="6" y="24"/>
                      <a:pt x="6" y="24"/>
                      <a:pt x="6" y="24"/>
                    </a:cubicBezTo>
                    <a:cubicBezTo>
                      <a:pt x="6" y="24"/>
                      <a:pt x="6" y="24"/>
                      <a:pt x="6" y="23"/>
                    </a:cubicBezTo>
                    <a:cubicBezTo>
                      <a:pt x="6" y="23"/>
                      <a:pt x="6" y="23"/>
                      <a:pt x="6" y="23"/>
                    </a:cubicBezTo>
                    <a:cubicBezTo>
                      <a:pt x="6" y="23"/>
                      <a:pt x="6" y="23"/>
                      <a:pt x="5" y="23"/>
                    </a:cubicBezTo>
                    <a:cubicBezTo>
                      <a:pt x="6" y="23"/>
                      <a:pt x="6" y="23"/>
                      <a:pt x="6" y="23"/>
                    </a:cubicBezTo>
                    <a:cubicBezTo>
                      <a:pt x="6" y="23"/>
                      <a:pt x="6" y="23"/>
                      <a:pt x="6" y="23"/>
                    </a:cubicBezTo>
                    <a:cubicBezTo>
                      <a:pt x="6" y="23"/>
                      <a:pt x="6" y="23"/>
                      <a:pt x="6" y="23"/>
                    </a:cubicBezTo>
                    <a:cubicBezTo>
                      <a:pt x="6" y="23"/>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5" y="21"/>
                      <a:pt x="5" y="21"/>
                      <a:pt x="5" y="21"/>
                    </a:cubicBezTo>
                    <a:cubicBezTo>
                      <a:pt x="5" y="21"/>
                      <a:pt x="5" y="21"/>
                      <a:pt x="5" y="21"/>
                    </a:cubicBezTo>
                    <a:cubicBezTo>
                      <a:pt x="5" y="21"/>
                      <a:pt x="5" y="21"/>
                      <a:pt x="5" y="21"/>
                    </a:cubicBezTo>
                    <a:cubicBezTo>
                      <a:pt x="5" y="21"/>
                      <a:pt x="5" y="21"/>
                      <a:pt x="5" y="21"/>
                    </a:cubicBezTo>
                    <a:cubicBezTo>
                      <a:pt x="5" y="21"/>
                      <a:pt x="5" y="21"/>
                      <a:pt x="5" y="21"/>
                    </a:cubicBezTo>
                    <a:cubicBezTo>
                      <a:pt x="5" y="21"/>
                      <a:pt x="5" y="21"/>
                      <a:pt x="5" y="21"/>
                    </a:cubicBezTo>
                    <a:cubicBezTo>
                      <a:pt x="5" y="21"/>
                      <a:pt x="5" y="21"/>
                      <a:pt x="5" y="21"/>
                    </a:cubicBezTo>
                    <a:cubicBezTo>
                      <a:pt x="5" y="20"/>
                      <a:pt x="5" y="20"/>
                      <a:pt x="5" y="20"/>
                    </a:cubicBezTo>
                    <a:cubicBezTo>
                      <a:pt x="5" y="20"/>
                      <a:pt x="5" y="20"/>
                      <a:pt x="5" y="20"/>
                    </a:cubicBezTo>
                    <a:cubicBezTo>
                      <a:pt x="5" y="20"/>
                      <a:pt x="5" y="20"/>
                      <a:pt x="5" y="20"/>
                    </a:cubicBezTo>
                    <a:cubicBezTo>
                      <a:pt x="5" y="20"/>
                      <a:pt x="5" y="20"/>
                      <a:pt x="5" y="20"/>
                    </a:cubicBezTo>
                    <a:cubicBezTo>
                      <a:pt x="5" y="20"/>
                      <a:pt x="5" y="20"/>
                      <a:pt x="5" y="20"/>
                    </a:cubicBezTo>
                    <a:cubicBezTo>
                      <a:pt x="5" y="20"/>
                      <a:pt x="5" y="20"/>
                      <a:pt x="5" y="20"/>
                    </a:cubicBezTo>
                    <a:cubicBezTo>
                      <a:pt x="5" y="20"/>
                      <a:pt x="5" y="20"/>
                      <a:pt x="5" y="20"/>
                    </a:cubicBezTo>
                    <a:cubicBezTo>
                      <a:pt x="6" y="20"/>
                      <a:pt x="6" y="20"/>
                      <a:pt x="6" y="19"/>
                    </a:cubicBezTo>
                    <a:cubicBezTo>
                      <a:pt x="6" y="19"/>
                      <a:pt x="6" y="19"/>
                      <a:pt x="6" y="19"/>
                    </a:cubicBezTo>
                    <a:cubicBezTo>
                      <a:pt x="6" y="19"/>
                      <a:pt x="6" y="19"/>
                      <a:pt x="6" y="19"/>
                    </a:cubicBezTo>
                    <a:cubicBezTo>
                      <a:pt x="6" y="18"/>
                      <a:pt x="6" y="18"/>
                      <a:pt x="6" y="18"/>
                    </a:cubicBezTo>
                    <a:cubicBezTo>
                      <a:pt x="6" y="18"/>
                      <a:pt x="6" y="18"/>
                      <a:pt x="6" y="18"/>
                    </a:cubicBezTo>
                    <a:cubicBezTo>
                      <a:pt x="6" y="18"/>
                      <a:pt x="6" y="18"/>
                      <a:pt x="6" y="18"/>
                    </a:cubicBezTo>
                    <a:cubicBezTo>
                      <a:pt x="5" y="18"/>
                      <a:pt x="5" y="18"/>
                      <a:pt x="5" y="18"/>
                    </a:cubicBezTo>
                    <a:cubicBezTo>
                      <a:pt x="5" y="19"/>
                      <a:pt x="5" y="19"/>
                      <a:pt x="5" y="19"/>
                    </a:cubicBezTo>
                    <a:cubicBezTo>
                      <a:pt x="5" y="19"/>
                      <a:pt x="5" y="19"/>
                      <a:pt x="5" y="19"/>
                    </a:cubicBezTo>
                    <a:cubicBezTo>
                      <a:pt x="5" y="19"/>
                      <a:pt x="5" y="19"/>
                      <a:pt x="5" y="19"/>
                    </a:cubicBezTo>
                    <a:cubicBezTo>
                      <a:pt x="5" y="19"/>
                      <a:pt x="5" y="19"/>
                      <a:pt x="5" y="19"/>
                    </a:cubicBezTo>
                    <a:cubicBezTo>
                      <a:pt x="5" y="19"/>
                      <a:pt x="5" y="19"/>
                      <a:pt x="5" y="19"/>
                    </a:cubicBezTo>
                    <a:cubicBezTo>
                      <a:pt x="5" y="19"/>
                      <a:pt x="5" y="19"/>
                      <a:pt x="5" y="19"/>
                    </a:cubicBezTo>
                    <a:cubicBezTo>
                      <a:pt x="5" y="19"/>
                      <a:pt x="5" y="19"/>
                      <a:pt x="5" y="19"/>
                    </a:cubicBezTo>
                    <a:cubicBezTo>
                      <a:pt x="5" y="19"/>
                      <a:pt x="5" y="19"/>
                      <a:pt x="5" y="19"/>
                    </a:cubicBezTo>
                    <a:cubicBezTo>
                      <a:pt x="5" y="19"/>
                      <a:pt x="5" y="19"/>
                      <a:pt x="5" y="19"/>
                    </a:cubicBezTo>
                    <a:cubicBezTo>
                      <a:pt x="4" y="19"/>
                      <a:pt x="4" y="19"/>
                      <a:pt x="4" y="19"/>
                    </a:cubicBezTo>
                    <a:cubicBezTo>
                      <a:pt x="4" y="19"/>
                      <a:pt x="4" y="19"/>
                      <a:pt x="4" y="19"/>
                    </a:cubicBezTo>
                    <a:cubicBezTo>
                      <a:pt x="4" y="19"/>
                      <a:pt x="4" y="19"/>
                      <a:pt x="4" y="19"/>
                    </a:cubicBezTo>
                    <a:cubicBezTo>
                      <a:pt x="4" y="20"/>
                      <a:pt x="4" y="20"/>
                      <a:pt x="4" y="20"/>
                    </a:cubicBezTo>
                    <a:cubicBezTo>
                      <a:pt x="4" y="20"/>
                      <a:pt x="4" y="20"/>
                      <a:pt x="4" y="20"/>
                    </a:cubicBezTo>
                    <a:cubicBezTo>
                      <a:pt x="4" y="20"/>
                      <a:pt x="4" y="20"/>
                      <a:pt x="4" y="20"/>
                    </a:cubicBezTo>
                    <a:cubicBezTo>
                      <a:pt x="4" y="20"/>
                      <a:pt x="4" y="20"/>
                      <a:pt x="4" y="20"/>
                    </a:cubicBezTo>
                    <a:cubicBezTo>
                      <a:pt x="4" y="19"/>
                      <a:pt x="4" y="19"/>
                      <a:pt x="4" y="19"/>
                    </a:cubicBezTo>
                    <a:cubicBezTo>
                      <a:pt x="4" y="19"/>
                      <a:pt x="4" y="19"/>
                      <a:pt x="3" y="19"/>
                    </a:cubicBezTo>
                    <a:cubicBezTo>
                      <a:pt x="3" y="19"/>
                      <a:pt x="3" y="19"/>
                      <a:pt x="3" y="19"/>
                    </a:cubicBezTo>
                    <a:cubicBezTo>
                      <a:pt x="3" y="19"/>
                      <a:pt x="3" y="19"/>
                      <a:pt x="3" y="19"/>
                    </a:cubicBezTo>
                    <a:cubicBezTo>
                      <a:pt x="3" y="19"/>
                      <a:pt x="3" y="19"/>
                      <a:pt x="3" y="19"/>
                    </a:cubicBezTo>
                    <a:cubicBezTo>
                      <a:pt x="3" y="19"/>
                      <a:pt x="3" y="19"/>
                      <a:pt x="3" y="19"/>
                    </a:cubicBezTo>
                    <a:cubicBezTo>
                      <a:pt x="3" y="19"/>
                      <a:pt x="3" y="19"/>
                      <a:pt x="3" y="19"/>
                    </a:cubicBezTo>
                    <a:cubicBezTo>
                      <a:pt x="3" y="19"/>
                      <a:pt x="3" y="19"/>
                      <a:pt x="4" y="19"/>
                    </a:cubicBezTo>
                    <a:cubicBezTo>
                      <a:pt x="4" y="19"/>
                      <a:pt x="4" y="19"/>
                      <a:pt x="4" y="19"/>
                    </a:cubicBezTo>
                    <a:cubicBezTo>
                      <a:pt x="4" y="19"/>
                      <a:pt x="4" y="19"/>
                      <a:pt x="4" y="19"/>
                    </a:cubicBezTo>
                    <a:cubicBezTo>
                      <a:pt x="4" y="19"/>
                      <a:pt x="4" y="19"/>
                      <a:pt x="4" y="19"/>
                    </a:cubicBezTo>
                    <a:cubicBezTo>
                      <a:pt x="4" y="19"/>
                      <a:pt x="4" y="19"/>
                      <a:pt x="4" y="19"/>
                    </a:cubicBezTo>
                    <a:cubicBezTo>
                      <a:pt x="4" y="19"/>
                      <a:pt x="4" y="19"/>
                      <a:pt x="4" y="19"/>
                    </a:cubicBezTo>
                    <a:cubicBezTo>
                      <a:pt x="4" y="18"/>
                      <a:pt x="4" y="18"/>
                      <a:pt x="4" y="18"/>
                    </a:cubicBezTo>
                    <a:cubicBezTo>
                      <a:pt x="4" y="18"/>
                      <a:pt x="4" y="18"/>
                      <a:pt x="4" y="18"/>
                    </a:cubicBezTo>
                    <a:cubicBezTo>
                      <a:pt x="4" y="18"/>
                      <a:pt x="4" y="18"/>
                      <a:pt x="4" y="18"/>
                    </a:cubicBezTo>
                    <a:cubicBezTo>
                      <a:pt x="4" y="18"/>
                      <a:pt x="4" y="18"/>
                      <a:pt x="4" y="18"/>
                    </a:cubicBezTo>
                    <a:cubicBezTo>
                      <a:pt x="4" y="18"/>
                      <a:pt x="4" y="18"/>
                      <a:pt x="4" y="18"/>
                    </a:cubicBezTo>
                    <a:cubicBezTo>
                      <a:pt x="4" y="18"/>
                      <a:pt x="4" y="18"/>
                      <a:pt x="4" y="18"/>
                    </a:cubicBezTo>
                    <a:cubicBezTo>
                      <a:pt x="4" y="18"/>
                      <a:pt x="4" y="18"/>
                      <a:pt x="4" y="18"/>
                    </a:cubicBezTo>
                    <a:cubicBezTo>
                      <a:pt x="4" y="17"/>
                      <a:pt x="4" y="17"/>
                      <a:pt x="4" y="17"/>
                    </a:cubicBezTo>
                    <a:cubicBezTo>
                      <a:pt x="4" y="17"/>
                      <a:pt x="4" y="17"/>
                      <a:pt x="4" y="17"/>
                    </a:cubicBezTo>
                    <a:cubicBezTo>
                      <a:pt x="4" y="17"/>
                      <a:pt x="4" y="17"/>
                      <a:pt x="4" y="17"/>
                    </a:cubicBezTo>
                    <a:cubicBezTo>
                      <a:pt x="4" y="17"/>
                      <a:pt x="4" y="17"/>
                      <a:pt x="4" y="17"/>
                    </a:cubicBezTo>
                    <a:cubicBezTo>
                      <a:pt x="4" y="17"/>
                      <a:pt x="4" y="17"/>
                      <a:pt x="4" y="17"/>
                    </a:cubicBezTo>
                    <a:cubicBezTo>
                      <a:pt x="4" y="17"/>
                      <a:pt x="4" y="17"/>
                      <a:pt x="4" y="17"/>
                    </a:cubicBezTo>
                    <a:cubicBezTo>
                      <a:pt x="4" y="17"/>
                      <a:pt x="5" y="17"/>
                      <a:pt x="5" y="17"/>
                    </a:cubicBezTo>
                    <a:cubicBezTo>
                      <a:pt x="5" y="17"/>
                      <a:pt x="5" y="17"/>
                      <a:pt x="5" y="17"/>
                    </a:cubicBezTo>
                    <a:cubicBezTo>
                      <a:pt x="5" y="17"/>
                      <a:pt x="5" y="17"/>
                      <a:pt x="5" y="17"/>
                    </a:cubicBezTo>
                    <a:cubicBezTo>
                      <a:pt x="5" y="17"/>
                      <a:pt x="5" y="17"/>
                      <a:pt x="5" y="16"/>
                    </a:cubicBezTo>
                    <a:cubicBezTo>
                      <a:pt x="5" y="16"/>
                      <a:pt x="5" y="16"/>
                      <a:pt x="5" y="16"/>
                    </a:cubicBezTo>
                    <a:cubicBezTo>
                      <a:pt x="5" y="16"/>
                      <a:pt x="5" y="16"/>
                      <a:pt x="5" y="16"/>
                    </a:cubicBezTo>
                    <a:cubicBezTo>
                      <a:pt x="5" y="16"/>
                      <a:pt x="5" y="16"/>
                      <a:pt x="5" y="16"/>
                    </a:cubicBezTo>
                    <a:cubicBezTo>
                      <a:pt x="5" y="16"/>
                      <a:pt x="5" y="16"/>
                      <a:pt x="5" y="16"/>
                    </a:cubicBezTo>
                    <a:cubicBezTo>
                      <a:pt x="5" y="16"/>
                      <a:pt x="5" y="16"/>
                      <a:pt x="5" y="16"/>
                    </a:cubicBezTo>
                    <a:cubicBezTo>
                      <a:pt x="5" y="16"/>
                      <a:pt x="5" y="16"/>
                      <a:pt x="5" y="16"/>
                    </a:cubicBezTo>
                    <a:cubicBezTo>
                      <a:pt x="5" y="16"/>
                      <a:pt x="6" y="15"/>
                      <a:pt x="6" y="15"/>
                    </a:cubicBezTo>
                    <a:cubicBezTo>
                      <a:pt x="6" y="15"/>
                      <a:pt x="6" y="15"/>
                      <a:pt x="6" y="15"/>
                    </a:cubicBezTo>
                    <a:cubicBezTo>
                      <a:pt x="6" y="15"/>
                      <a:pt x="6" y="15"/>
                      <a:pt x="6" y="15"/>
                    </a:cubicBezTo>
                    <a:cubicBezTo>
                      <a:pt x="6" y="15"/>
                      <a:pt x="6" y="15"/>
                      <a:pt x="6" y="15"/>
                    </a:cubicBezTo>
                    <a:cubicBezTo>
                      <a:pt x="6" y="15"/>
                      <a:pt x="6" y="15"/>
                      <a:pt x="6" y="15"/>
                    </a:cubicBezTo>
                    <a:cubicBezTo>
                      <a:pt x="6" y="15"/>
                      <a:pt x="6" y="15"/>
                      <a:pt x="6" y="15"/>
                    </a:cubicBezTo>
                    <a:cubicBezTo>
                      <a:pt x="6" y="15"/>
                      <a:pt x="6" y="15"/>
                      <a:pt x="6" y="15"/>
                    </a:cubicBezTo>
                    <a:cubicBezTo>
                      <a:pt x="7" y="15"/>
                      <a:pt x="7" y="15"/>
                      <a:pt x="7" y="15"/>
                    </a:cubicBezTo>
                    <a:cubicBezTo>
                      <a:pt x="7" y="15"/>
                      <a:pt x="7" y="15"/>
                      <a:pt x="7" y="15"/>
                    </a:cubicBezTo>
                    <a:cubicBezTo>
                      <a:pt x="7" y="15"/>
                      <a:pt x="7" y="15"/>
                      <a:pt x="7" y="15"/>
                    </a:cubicBezTo>
                    <a:cubicBezTo>
                      <a:pt x="7" y="15"/>
                      <a:pt x="8" y="15"/>
                      <a:pt x="8" y="15"/>
                    </a:cubicBezTo>
                    <a:cubicBezTo>
                      <a:pt x="8" y="15"/>
                      <a:pt x="8" y="15"/>
                      <a:pt x="8" y="15"/>
                    </a:cubicBezTo>
                    <a:cubicBezTo>
                      <a:pt x="8" y="15"/>
                      <a:pt x="8" y="15"/>
                      <a:pt x="8" y="15"/>
                    </a:cubicBezTo>
                    <a:cubicBezTo>
                      <a:pt x="8" y="15"/>
                      <a:pt x="8" y="15"/>
                      <a:pt x="8" y="15"/>
                    </a:cubicBezTo>
                    <a:cubicBezTo>
                      <a:pt x="8" y="15"/>
                      <a:pt x="8" y="16"/>
                      <a:pt x="8" y="16"/>
                    </a:cubicBezTo>
                    <a:cubicBezTo>
                      <a:pt x="8" y="16"/>
                      <a:pt x="8" y="16"/>
                      <a:pt x="8" y="16"/>
                    </a:cubicBezTo>
                    <a:cubicBezTo>
                      <a:pt x="8" y="16"/>
                      <a:pt x="8" y="16"/>
                      <a:pt x="8" y="16"/>
                    </a:cubicBezTo>
                    <a:cubicBezTo>
                      <a:pt x="8" y="16"/>
                      <a:pt x="8" y="16"/>
                      <a:pt x="8" y="16"/>
                    </a:cubicBezTo>
                    <a:cubicBezTo>
                      <a:pt x="8" y="16"/>
                      <a:pt x="8" y="16"/>
                      <a:pt x="8" y="16"/>
                    </a:cubicBezTo>
                    <a:cubicBezTo>
                      <a:pt x="8" y="16"/>
                      <a:pt x="8" y="16"/>
                      <a:pt x="8" y="16"/>
                    </a:cubicBezTo>
                    <a:cubicBezTo>
                      <a:pt x="8" y="16"/>
                      <a:pt x="8" y="17"/>
                      <a:pt x="8" y="17"/>
                    </a:cubicBezTo>
                    <a:cubicBezTo>
                      <a:pt x="8" y="17"/>
                      <a:pt x="8" y="17"/>
                      <a:pt x="8" y="17"/>
                    </a:cubicBezTo>
                    <a:cubicBezTo>
                      <a:pt x="8" y="17"/>
                      <a:pt x="8" y="17"/>
                      <a:pt x="8" y="17"/>
                    </a:cubicBezTo>
                    <a:cubicBezTo>
                      <a:pt x="8" y="17"/>
                      <a:pt x="8" y="17"/>
                      <a:pt x="8" y="17"/>
                    </a:cubicBezTo>
                    <a:cubicBezTo>
                      <a:pt x="9" y="17"/>
                      <a:pt x="9" y="16"/>
                      <a:pt x="9" y="16"/>
                    </a:cubicBezTo>
                    <a:cubicBezTo>
                      <a:pt x="9" y="16"/>
                      <a:pt x="9" y="16"/>
                      <a:pt x="9" y="16"/>
                    </a:cubicBezTo>
                    <a:cubicBezTo>
                      <a:pt x="9" y="16"/>
                      <a:pt x="9" y="16"/>
                      <a:pt x="9" y="16"/>
                    </a:cubicBezTo>
                    <a:cubicBezTo>
                      <a:pt x="9" y="16"/>
                      <a:pt x="9" y="16"/>
                      <a:pt x="9" y="16"/>
                    </a:cubicBezTo>
                    <a:cubicBezTo>
                      <a:pt x="9" y="16"/>
                      <a:pt x="9" y="16"/>
                      <a:pt x="9" y="16"/>
                    </a:cubicBezTo>
                    <a:cubicBezTo>
                      <a:pt x="9" y="16"/>
                      <a:pt x="9" y="16"/>
                      <a:pt x="9" y="15"/>
                    </a:cubicBezTo>
                    <a:cubicBezTo>
                      <a:pt x="9" y="15"/>
                      <a:pt x="9" y="15"/>
                      <a:pt x="9" y="15"/>
                    </a:cubicBezTo>
                    <a:cubicBezTo>
                      <a:pt x="9" y="15"/>
                      <a:pt x="9" y="15"/>
                      <a:pt x="9" y="15"/>
                    </a:cubicBezTo>
                    <a:cubicBezTo>
                      <a:pt x="9" y="15"/>
                      <a:pt x="9" y="15"/>
                      <a:pt x="9" y="15"/>
                    </a:cubicBezTo>
                    <a:cubicBezTo>
                      <a:pt x="9" y="15"/>
                      <a:pt x="9" y="15"/>
                      <a:pt x="9" y="15"/>
                    </a:cubicBezTo>
                    <a:cubicBezTo>
                      <a:pt x="9" y="15"/>
                      <a:pt x="9" y="15"/>
                      <a:pt x="9" y="15"/>
                    </a:cubicBezTo>
                    <a:cubicBezTo>
                      <a:pt x="9" y="15"/>
                      <a:pt x="9" y="14"/>
                      <a:pt x="9" y="14"/>
                    </a:cubicBezTo>
                    <a:cubicBezTo>
                      <a:pt x="9" y="14"/>
                      <a:pt x="9" y="14"/>
                      <a:pt x="9" y="14"/>
                    </a:cubicBezTo>
                    <a:cubicBezTo>
                      <a:pt x="9" y="14"/>
                      <a:pt x="9" y="14"/>
                      <a:pt x="9" y="14"/>
                    </a:cubicBezTo>
                    <a:cubicBezTo>
                      <a:pt x="9" y="14"/>
                      <a:pt x="9" y="14"/>
                      <a:pt x="9" y="14"/>
                    </a:cubicBezTo>
                    <a:cubicBezTo>
                      <a:pt x="9" y="14"/>
                      <a:pt x="9" y="14"/>
                      <a:pt x="9" y="14"/>
                    </a:cubicBezTo>
                    <a:cubicBezTo>
                      <a:pt x="9" y="14"/>
                      <a:pt x="9" y="14"/>
                      <a:pt x="9" y="14"/>
                    </a:cubicBezTo>
                    <a:cubicBezTo>
                      <a:pt x="10" y="14"/>
                      <a:pt x="10" y="14"/>
                      <a:pt x="10" y="14"/>
                    </a:cubicBezTo>
                    <a:cubicBezTo>
                      <a:pt x="10" y="14"/>
                      <a:pt x="10" y="14"/>
                      <a:pt x="10" y="14"/>
                    </a:cubicBezTo>
                    <a:cubicBezTo>
                      <a:pt x="10" y="14"/>
                      <a:pt x="10" y="14"/>
                      <a:pt x="10" y="14"/>
                    </a:cubicBezTo>
                    <a:cubicBezTo>
                      <a:pt x="10" y="14"/>
                      <a:pt x="10" y="14"/>
                      <a:pt x="10" y="14"/>
                    </a:cubicBezTo>
                    <a:cubicBezTo>
                      <a:pt x="10" y="14"/>
                      <a:pt x="10" y="14"/>
                      <a:pt x="10" y="14"/>
                    </a:cubicBezTo>
                    <a:cubicBezTo>
                      <a:pt x="10" y="14"/>
                      <a:pt x="10" y="14"/>
                      <a:pt x="10" y="14"/>
                    </a:cubicBezTo>
                    <a:cubicBezTo>
                      <a:pt x="10" y="14"/>
                      <a:pt x="10" y="14"/>
                      <a:pt x="10" y="14"/>
                    </a:cubicBezTo>
                    <a:cubicBezTo>
                      <a:pt x="10" y="14"/>
                      <a:pt x="10" y="14"/>
                      <a:pt x="10" y="14"/>
                    </a:cubicBezTo>
                    <a:cubicBezTo>
                      <a:pt x="10" y="14"/>
                      <a:pt x="10" y="14"/>
                      <a:pt x="10" y="14"/>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1" y="13"/>
                      <a:pt x="11" y="13"/>
                    </a:cubicBezTo>
                    <a:cubicBezTo>
                      <a:pt x="11" y="13"/>
                      <a:pt x="11" y="13"/>
                      <a:pt x="11" y="13"/>
                    </a:cubicBezTo>
                    <a:cubicBezTo>
                      <a:pt x="11" y="13"/>
                      <a:pt x="11" y="13"/>
                      <a:pt x="11" y="13"/>
                    </a:cubicBezTo>
                    <a:cubicBezTo>
                      <a:pt x="11" y="13"/>
                      <a:pt x="11" y="13"/>
                      <a:pt x="11" y="13"/>
                    </a:cubicBezTo>
                    <a:cubicBezTo>
                      <a:pt x="12" y="13"/>
                      <a:pt x="12" y="13"/>
                      <a:pt x="12" y="12"/>
                    </a:cubicBezTo>
                    <a:cubicBezTo>
                      <a:pt x="12" y="12"/>
                      <a:pt x="12" y="12"/>
                      <a:pt x="12" y="12"/>
                    </a:cubicBezTo>
                    <a:cubicBezTo>
                      <a:pt x="12" y="12"/>
                      <a:pt x="12" y="12"/>
                      <a:pt x="12" y="12"/>
                    </a:cubicBezTo>
                    <a:cubicBezTo>
                      <a:pt x="12" y="12"/>
                      <a:pt x="12" y="12"/>
                      <a:pt x="12" y="12"/>
                    </a:cubicBezTo>
                    <a:cubicBezTo>
                      <a:pt x="12" y="12"/>
                      <a:pt x="12" y="12"/>
                      <a:pt x="12" y="12"/>
                    </a:cubicBezTo>
                    <a:cubicBezTo>
                      <a:pt x="12" y="12"/>
                      <a:pt x="12" y="12"/>
                      <a:pt x="12" y="12"/>
                    </a:cubicBezTo>
                    <a:cubicBezTo>
                      <a:pt x="12" y="12"/>
                      <a:pt x="12" y="12"/>
                      <a:pt x="12" y="12"/>
                    </a:cubicBezTo>
                    <a:cubicBezTo>
                      <a:pt x="12" y="11"/>
                      <a:pt x="12" y="11"/>
                      <a:pt x="12" y="11"/>
                    </a:cubicBezTo>
                    <a:cubicBezTo>
                      <a:pt x="12" y="11"/>
                      <a:pt x="12" y="11"/>
                      <a:pt x="12" y="11"/>
                    </a:cubicBezTo>
                    <a:cubicBezTo>
                      <a:pt x="12" y="11"/>
                      <a:pt x="13" y="11"/>
                      <a:pt x="13" y="11"/>
                    </a:cubicBezTo>
                    <a:cubicBezTo>
                      <a:pt x="13" y="11"/>
                      <a:pt x="13" y="11"/>
                      <a:pt x="13" y="11"/>
                    </a:cubicBezTo>
                    <a:cubicBezTo>
                      <a:pt x="13" y="11"/>
                      <a:pt x="13" y="10"/>
                      <a:pt x="13" y="10"/>
                    </a:cubicBezTo>
                    <a:cubicBezTo>
                      <a:pt x="13" y="10"/>
                      <a:pt x="13" y="10"/>
                      <a:pt x="13" y="10"/>
                    </a:cubicBezTo>
                    <a:cubicBezTo>
                      <a:pt x="13" y="10"/>
                      <a:pt x="14" y="10"/>
                      <a:pt x="14" y="10"/>
                    </a:cubicBezTo>
                    <a:cubicBezTo>
                      <a:pt x="14" y="10"/>
                      <a:pt x="14" y="10"/>
                      <a:pt x="14" y="10"/>
                    </a:cubicBezTo>
                    <a:cubicBezTo>
                      <a:pt x="14" y="10"/>
                      <a:pt x="14" y="10"/>
                      <a:pt x="14" y="10"/>
                    </a:cubicBezTo>
                    <a:cubicBezTo>
                      <a:pt x="14" y="10"/>
                      <a:pt x="14" y="10"/>
                      <a:pt x="14" y="10"/>
                    </a:cubicBezTo>
                    <a:cubicBezTo>
                      <a:pt x="14" y="10"/>
                      <a:pt x="14" y="10"/>
                      <a:pt x="14" y="10"/>
                    </a:cubicBezTo>
                    <a:cubicBezTo>
                      <a:pt x="14" y="10"/>
                      <a:pt x="14" y="10"/>
                      <a:pt x="14" y="10"/>
                    </a:cubicBezTo>
                    <a:cubicBezTo>
                      <a:pt x="14" y="10"/>
                      <a:pt x="14" y="10"/>
                      <a:pt x="14" y="10"/>
                    </a:cubicBezTo>
                    <a:cubicBezTo>
                      <a:pt x="14" y="10"/>
                      <a:pt x="15" y="10"/>
                      <a:pt x="15" y="10"/>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6" y="9"/>
                      <a:pt x="16" y="9"/>
                      <a:pt x="16" y="9"/>
                    </a:cubicBezTo>
                    <a:cubicBezTo>
                      <a:pt x="16" y="9"/>
                      <a:pt x="16" y="9"/>
                      <a:pt x="16" y="9"/>
                    </a:cubicBezTo>
                    <a:cubicBezTo>
                      <a:pt x="16" y="9"/>
                      <a:pt x="16" y="9"/>
                      <a:pt x="16" y="9"/>
                    </a:cubicBezTo>
                    <a:cubicBezTo>
                      <a:pt x="16" y="9"/>
                      <a:pt x="16" y="9"/>
                      <a:pt x="16" y="9"/>
                    </a:cubicBezTo>
                    <a:cubicBezTo>
                      <a:pt x="16" y="9"/>
                      <a:pt x="16" y="9"/>
                      <a:pt x="16" y="9"/>
                    </a:cubicBezTo>
                    <a:cubicBezTo>
                      <a:pt x="16" y="9"/>
                      <a:pt x="16" y="8"/>
                      <a:pt x="16" y="8"/>
                    </a:cubicBezTo>
                    <a:cubicBezTo>
                      <a:pt x="16" y="8"/>
                      <a:pt x="16" y="8"/>
                      <a:pt x="16" y="8"/>
                    </a:cubicBezTo>
                    <a:cubicBezTo>
                      <a:pt x="16" y="8"/>
                      <a:pt x="16" y="8"/>
                      <a:pt x="16" y="8"/>
                    </a:cubicBezTo>
                    <a:cubicBezTo>
                      <a:pt x="16" y="8"/>
                      <a:pt x="16" y="8"/>
                      <a:pt x="16" y="8"/>
                    </a:cubicBezTo>
                    <a:cubicBezTo>
                      <a:pt x="16" y="8"/>
                      <a:pt x="16" y="8"/>
                      <a:pt x="16" y="8"/>
                    </a:cubicBezTo>
                    <a:cubicBezTo>
                      <a:pt x="17" y="8"/>
                      <a:pt x="17" y="8"/>
                      <a:pt x="17" y="8"/>
                    </a:cubicBezTo>
                    <a:cubicBezTo>
                      <a:pt x="17" y="8"/>
                      <a:pt x="17" y="8"/>
                      <a:pt x="17" y="8"/>
                    </a:cubicBezTo>
                    <a:cubicBezTo>
                      <a:pt x="17" y="8"/>
                      <a:pt x="17" y="8"/>
                      <a:pt x="17" y="8"/>
                    </a:cubicBezTo>
                    <a:cubicBezTo>
                      <a:pt x="17" y="8"/>
                      <a:pt x="17" y="8"/>
                      <a:pt x="17" y="8"/>
                    </a:cubicBezTo>
                    <a:cubicBezTo>
                      <a:pt x="17" y="7"/>
                      <a:pt x="17" y="7"/>
                      <a:pt x="17" y="7"/>
                    </a:cubicBezTo>
                    <a:cubicBezTo>
                      <a:pt x="16" y="7"/>
                      <a:pt x="16" y="7"/>
                      <a:pt x="16" y="7"/>
                    </a:cubicBezTo>
                    <a:cubicBezTo>
                      <a:pt x="16" y="7"/>
                      <a:pt x="16" y="7"/>
                      <a:pt x="16" y="8"/>
                    </a:cubicBezTo>
                    <a:cubicBezTo>
                      <a:pt x="16" y="8"/>
                      <a:pt x="16" y="8"/>
                      <a:pt x="16" y="8"/>
                    </a:cubicBezTo>
                    <a:cubicBezTo>
                      <a:pt x="16" y="8"/>
                      <a:pt x="16" y="8"/>
                      <a:pt x="16" y="8"/>
                    </a:cubicBezTo>
                    <a:cubicBezTo>
                      <a:pt x="16" y="8"/>
                      <a:pt x="16" y="8"/>
                      <a:pt x="16" y="8"/>
                    </a:cubicBezTo>
                    <a:cubicBezTo>
                      <a:pt x="16" y="8"/>
                      <a:pt x="16" y="8"/>
                      <a:pt x="16" y="8"/>
                    </a:cubicBezTo>
                    <a:cubicBezTo>
                      <a:pt x="16" y="8"/>
                      <a:pt x="16" y="8"/>
                      <a:pt x="16" y="8"/>
                    </a:cubicBezTo>
                    <a:cubicBezTo>
                      <a:pt x="16" y="8"/>
                      <a:pt x="16" y="8"/>
                      <a:pt x="16" y="8"/>
                    </a:cubicBezTo>
                    <a:cubicBezTo>
                      <a:pt x="16" y="7"/>
                      <a:pt x="16" y="7"/>
                      <a:pt x="16" y="7"/>
                    </a:cubicBezTo>
                    <a:cubicBezTo>
                      <a:pt x="16" y="7"/>
                      <a:pt x="16" y="7"/>
                      <a:pt x="16" y="7"/>
                    </a:cubicBezTo>
                    <a:cubicBezTo>
                      <a:pt x="16" y="7"/>
                      <a:pt x="16" y="7"/>
                      <a:pt x="16" y="7"/>
                    </a:cubicBezTo>
                    <a:cubicBezTo>
                      <a:pt x="16" y="7"/>
                      <a:pt x="16" y="7"/>
                      <a:pt x="16" y="7"/>
                    </a:cubicBezTo>
                    <a:cubicBezTo>
                      <a:pt x="16" y="7"/>
                      <a:pt x="16" y="7"/>
                      <a:pt x="16" y="7"/>
                    </a:cubicBezTo>
                    <a:cubicBezTo>
                      <a:pt x="17" y="7"/>
                      <a:pt x="17" y="7"/>
                      <a:pt x="17" y="7"/>
                    </a:cubicBezTo>
                    <a:cubicBezTo>
                      <a:pt x="17" y="7"/>
                      <a:pt x="17" y="7"/>
                      <a:pt x="17" y="7"/>
                    </a:cubicBezTo>
                    <a:cubicBezTo>
                      <a:pt x="17" y="7"/>
                      <a:pt x="17" y="7"/>
                      <a:pt x="17" y="7"/>
                    </a:cubicBezTo>
                    <a:cubicBezTo>
                      <a:pt x="17" y="7"/>
                      <a:pt x="17" y="7"/>
                      <a:pt x="17" y="7"/>
                    </a:cubicBezTo>
                    <a:cubicBezTo>
                      <a:pt x="17" y="7"/>
                      <a:pt x="17" y="7"/>
                      <a:pt x="17" y="7"/>
                    </a:cubicBezTo>
                    <a:cubicBezTo>
                      <a:pt x="19" y="7"/>
                      <a:pt x="19" y="7"/>
                      <a:pt x="19" y="7"/>
                    </a:cubicBezTo>
                    <a:cubicBezTo>
                      <a:pt x="19" y="7"/>
                      <a:pt x="19" y="7"/>
                      <a:pt x="19" y="7"/>
                    </a:cubicBezTo>
                    <a:cubicBezTo>
                      <a:pt x="19" y="7"/>
                      <a:pt x="19" y="7"/>
                      <a:pt x="19" y="7"/>
                    </a:cubicBezTo>
                    <a:cubicBezTo>
                      <a:pt x="19" y="7"/>
                      <a:pt x="19" y="7"/>
                      <a:pt x="19" y="7"/>
                    </a:cubicBezTo>
                    <a:cubicBezTo>
                      <a:pt x="19" y="7"/>
                      <a:pt x="19" y="7"/>
                      <a:pt x="19" y="7"/>
                    </a:cubicBezTo>
                    <a:cubicBezTo>
                      <a:pt x="19" y="7"/>
                      <a:pt x="19" y="7"/>
                      <a:pt x="19" y="7"/>
                    </a:cubicBezTo>
                    <a:cubicBezTo>
                      <a:pt x="19" y="7"/>
                      <a:pt x="19" y="6"/>
                      <a:pt x="19" y="6"/>
                    </a:cubicBezTo>
                    <a:cubicBezTo>
                      <a:pt x="19" y="6"/>
                      <a:pt x="19" y="6"/>
                      <a:pt x="19" y="6"/>
                    </a:cubicBezTo>
                    <a:cubicBezTo>
                      <a:pt x="19" y="6"/>
                      <a:pt x="19" y="6"/>
                      <a:pt x="19" y="6"/>
                    </a:cubicBezTo>
                    <a:cubicBezTo>
                      <a:pt x="19" y="6"/>
                      <a:pt x="19" y="6"/>
                      <a:pt x="19" y="6"/>
                    </a:cubicBezTo>
                    <a:cubicBezTo>
                      <a:pt x="19" y="6"/>
                      <a:pt x="19" y="6"/>
                      <a:pt x="19" y="6"/>
                    </a:cubicBezTo>
                    <a:cubicBezTo>
                      <a:pt x="19" y="6"/>
                      <a:pt x="20" y="6"/>
                      <a:pt x="20" y="6"/>
                    </a:cubicBezTo>
                    <a:cubicBezTo>
                      <a:pt x="20" y="6"/>
                      <a:pt x="20" y="6"/>
                      <a:pt x="20" y="6"/>
                    </a:cubicBezTo>
                    <a:cubicBezTo>
                      <a:pt x="20" y="6"/>
                      <a:pt x="20" y="6"/>
                      <a:pt x="20" y="6"/>
                    </a:cubicBezTo>
                    <a:cubicBezTo>
                      <a:pt x="20" y="6"/>
                      <a:pt x="20" y="6"/>
                      <a:pt x="20" y="6"/>
                    </a:cubicBezTo>
                    <a:cubicBezTo>
                      <a:pt x="20" y="6"/>
                      <a:pt x="20" y="6"/>
                      <a:pt x="20" y="6"/>
                    </a:cubicBezTo>
                    <a:cubicBezTo>
                      <a:pt x="20" y="6"/>
                      <a:pt x="20" y="6"/>
                      <a:pt x="20" y="6"/>
                    </a:cubicBezTo>
                    <a:cubicBezTo>
                      <a:pt x="21" y="6"/>
                      <a:pt x="21" y="6"/>
                      <a:pt x="21" y="6"/>
                    </a:cubicBezTo>
                    <a:cubicBezTo>
                      <a:pt x="21" y="6"/>
                      <a:pt x="21" y="6"/>
                      <a:pt x="21" y="6"/>
                    </a:cubicBezTo>
                    <a:cubicBezTo>
                      <a:pt x="21" y="6"/>
                      <a:pt x="21" y="5"/>
                      <a:pt x="21" y="5"/>
                    </a:cubicBezTo>
                    <a:cubicBezTo>
                      <a:pt x="20" y="5"/>
                      <a:pt x="20" y="5"/>
                      <a:pt x="20" y="5"/>
                    </a:cubicBezTo>
                    <a:cubicBezTo>
                      <a:pt x="20" y="5"/>
                      <a:pt x="20" y="5"/>
                      <a:pt x="20" y="5"/>
                    </a:cubicBezTo>
                    <a:cubicBezTo>
                      <a:pt x="20" y="4"/>
                      <a:pt x="20" y="4"/>
                      <a:pt x="20" y="4"/>
                    </a:cubicBezTo>
                    <a:cubicBezTo>
                      <a:pt x="20" y="4"/>
                      <a:pt x="20" y="4"/>
                      <a:pt x="20" y="4"/>
                    </a:cubicBezTo>
                    <a:cubicBezTo>
                      <a:pt x="20" y="4"/>
                      <a:pt x="20" y="4"/>
                      <a:pt x="20" y="4"/>
                    </a:cubicBezTo>
                    <a:cubicBezTo>
                      <a:pt x="20" y="4"/>
                      <a:pt x="20" y="4"/>
                      <a:pt x="20" y="4"/>
                    </a:cubicBezTo>
                    <a:cubicBezTo>
                      <a:pt x="20" y="4"/>
                      <a:pt x="20" y="4"/>
                      <a:pt x="20" y="4"/>
                    </a:cubicBezTo>
                    <a:cubicBezTo>
                      <a:pt x="20" y="4"/>
                      <a:pt x="20" y="4"/>
                      <a:pt x="20" y="4"/>
                    </a:cubicBezTo>
                    <a:cubicBezTo>
                      <a:pt x="20" y="4"/>
                      <a:pt x="19" y="4"/>
                      <a:pt x="19" y="4"/>
                    </a:cubicBezTo>
                    <a:cubicBezTo>
                      <a:pt x="19" y="4"/>
                      <a:pt x="19" y="4"/>
                      <a:pt x="19" y="4"/>
                    </a:cubicBezTo>
                    <a:cubicBezTo>
                      <a:pt x="19" y="4"/>
                      <a:pt x="19" y="4"/>
                      <a:pt x="19" y="4"/>
                    </a:cubicBezTo>
                    <a:cubicBezTo>
                      <a:pt x="19" y="4"/>
                      <a:pt x="19" y="4"/>
                      <a:pt x="19" y="4"/>
                    </a:cubicBezTo>
                    <a:cubicBezTo>
                      <a:pt x="20" y="4"/>
                      <a:pt x="20" y="4"/>
                      <a:pt x="20" y="4"/>
                    </a:cubicBezTo>
                    <a:cubicBezTo>
                      <a:pt x="20" y="4"/>
                      <a:pt x="20" y="4"/>
                      <a:pt x="20" y="4"/>
                    </a:cubicBezTo>
                    <a:cubicBezTo>
                      <a:pt x="20" y="4"/>
                      <a:pt x="19" y="4"/>
                      <a:pt x="19" y="4"/>
                    </a:cubicBezTo>
                    <a:cubicBezTo>
                      <a:pt x="19" y="4"/>
                      <a:pt x="19" y="4"/>
                      <a:pt x="19" y="4"/>
                    </a:cubicBezTo>
                    <a:cubicBezTo>
                      <a:pt x="19" y="4"/>
                      <a:pt x="19" y="4"/>
                      <a:pt x="19" y="4"/>
                    </a:cubicBezTo>
                    <a:cubicBezTo>
                      <a:pt x="18" y="4"/>
                      <a:pt x="18" y="4"/>
                      <a:pt x="18" y="4"/>
                    </a:cubicBezTo>
                    <a:cubicBezTo>
                      <a:pt x="18" y="4"/>
                      <a:pt x="18" y="4"/>
                      <a:pt x="18" y="4"/>
                    </a:cubicBezTo>
                    <a:cubicBezTo>
                      <a:pt x="18" y="4"/>
                      <a:pt x="18" y="4"/>
                      <a:pt x="18" y="4"/>
                    </a:cubicBezTo>
                    <a:cubicBezTo>
                      <a:pt x="18" y="4"/>
                      <a:pt x="18" y="4"/>
                      <a:pt x="18" y="4"/>
                    </a:cubicBezTo>
                    <a:cubicBezTo>
                      <a:pt x="17" y="4"/>
                      <a:pt x="17" y="4"/>
                      <a:pt x="17" y="4"/>
                    </a:cubicBezTo>
                    <a:cubicBezTo>
                      <a:pt x="17" y="4"/>
                      <a:pt x="17" y="4"/>
                      <a:pt x="17" y="4"/>
                    </a:cubicBezTo>
                    <a:cubicBezTo>
                      <a:pt x="17" y="4"/>
                      <a:pt x="17" y="4"/>
                      <a:pt x="17" y="4"/>
                    </a:cubicBezTo>
                    <a:cubicBezTo>
                      <a:pt x="17" y="4"/>
                      <a:pt x="17" y="4"/>
                      <a:pt x="17" y="4"/>
                    </a:cubicBezTo>
                    <a:cubicBezTo>
                      <a:pt x="17" y="4"/>
                      <a:pt x="17" y="4"/>
                      <a:pt x="17" y="4"/>
                    </a:cubicBezTo>
                    <a:cubicBezTo>
                      <a:pt x="17" y="5"/>
                      <a:pt x="17" y="5"/>
                      <a:pt x="17" y="5"/>
                    </a:cubicBezTo>
                    <a:cubicBezTo>
                      <a:pt x="17" y="5"/>
                      <a:pt x="17" y="5"/>
                      <a:pt x="17" y="5"/>
                    </a:cubicBezTo>
                    <a:cubicBezTo>
                      <a:pt x="16" y="5"/>
                      <a:pt x="16" y="5"/>
                      <a:pt x="16" y="5"/>
                    </a:cubicBezTo>
                    <a:cubicBezTo>
                      <a:pt x="16" y="5"/>
                      <a:pt x="16" y="5"/>
                      <a:pt x="16" y="5"/>
                    </a:cubicBezTo>
                    <a:cubicBezTo>
                      <a:pt x="16" y="5"/>
                      <a:pt x="16" y="5"/>
                      <a:pt x="16" y="5"/>
                    </a:cubicBezTo>
                    <a:cubicBezTo>
                      <a:pt x="16" y="5"/>
                      <a:pt x="16" y="5"/>
                      <a:pt x="16" y="5"/>
                    </a:cubicBezTo>
                    <a:cubicBezTo>
                      <a:pt x="16" y="5"/>
                      <a:pt x="16" y="5"/>
                      <a:pt x="16" y="5"/>
                    </a:cubicBezTo>
                    <a:cubicBezTo>
                      <a:pt x="16" y="5"/>
                      <a:pt x="16" y="5"/>
                      <a:pt x="16" y="6"/>
                    </a:cubicBezTo>
                    <a:cubicBezTo>
                      <a:pt x="16" y="6"/>
                      <a:pt x="16" y="6"/>
                      <a:pt x="16" y="6"/>
                    </a:cubicBezTo>
                    <a:cubicBezTo>
                      <a:pt x="16" y="6"/>
                      <a:pt x="15" y="6"/>
                      <a:pt x="15" y="6"/>
                    </a:cubicBezTo>
                    <a:cubicBezTo>
                      <a:pt x="15" y="6"/>
                      <a:pt x="15" y="6"/>
                      <a:pt x="15" y="6"/>
                    </a:cubicBezTo>
                    <a:cubicBezTo>
                      <a:pt x="15" y="6"/>
                      <a:pt x="15" y="6"/>
                      <a:pt x="15" y="6"/>
                    </a:cubicBezTo>
                    <a:cubicBezTo>
                      <a:pt x="15" y="6"/>
                      <a:pt x="15" y="6"/>
                      <a:pt x="15" y="6"/>
                    </a:cubicBezTo>
                    <a:cubicBezTo>
                      <a:pt x="15" y="6"/>
                      <a:pt x="15" y="6"/>
                      <a:pt x="15" y="6"/>
                    </a:cubicBezTo>
                    <a:cubicBezTo>
                      <a:pt x="15" y="6"/>
                      <a:pt x="15" y="6"/>
                      <a:pt x="15" y="6"/>
                    </a:cubicBezTo>
                    <a:cubicBezTo>
                      <a:pt x="15" y="6"/>
                      <a:pt x="15" y="6"/>
                      <a:pt x="15" y="6"/>
                    </a:cubicBezTo>
                    <a:cubicBezTo>
                      <a:pt x="15" y="6"/>
                      <a:pt x="15" y="6"/>
                      <a:pt x="15" y="6"/>
                    </a:cubicBezTo>
                    <a:cubicBezTo>
                      <a:pt x="15" y="6"/>
                      <a:pt x="15" y="6"/>
                      <a:pt x="15" y="5"/>
                    </a:cubicBezTo>
                    <a:cubicBezTo>
                      <a:pt x="15" y="5"/>
                      <a:pt x="15" y="5"/>
                      <a:pt x="15" y="5"/>
                    </a:cubicBezTo>
                    <a:cubicBezTo>
                      <a:pt x="15" y="5"/>
                      <a:pt x="15" y="5"/>
                      <a:pt x="15" y="5"/>
                    </a:cubicBezTo>
                    <a:cubicBezTo>
                      <a:pt x="15" y="5"/>
                      <a:pt x="15" y="5"/>
                      <a:pt x="15" y="5"/>
                    </a:cubicBezTo>
                    <a:cubicBezTo>
                      <a:pt x="15" y="5"/>
                      <a:pt x="15" y="5"/>
                      <a:pt x="15" y="5"/>
                    </a:cubicBezTo>
                    <a:cubicBezTo>
                      <a:pt x="15" y="5"/>
                      <a:pt x="15" y="5"/>
                      <a:pt x="15" y="5"/>
                    </a:cubicBezTo>
                    <a:cubicBezTo>
                      <a:pt x="15" y="5"/>
                      <a:pt x="15" y="5"/>
                      <a:pt x="15" y="5"/>
                    </a:cubicBezTo>
                    <a:cubicBezTo>
                      <a:pt x="15" y="5"/>
                      <a:pt x="15" y="5"/>
                      <a:pt x="15" y="5"/>
                    </a:cubicBezTo>
                    <a:cubicBezTo>
                      <a:pt x="15" y="5"/>
                      <a:pt x="15" y="5"/>
                      <a:pt x="15" y="5"/>
                    </a:cubicBezTo>
                    <a:cubicBezTo>
                      <a:pt x="16" y="5"/>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7" y="4"/>
                      <a:pt x="17" y="4"/>
                    </a:cubicBezTo>
                    <a:cubicBezTo>
                      <a:pt x="17" y="4"/>
                      <a:pt x="17" y="4"/>
                      <a:pt x="17" y="3"/>
                    </a:cubicBezTo>
                    <a:cubicBezTo>
                      <a:pt x="17" y="3"/>
                      <a:pt x="17" y="3"/>
                      <a:pt x="17" y="3"/>
                    </a:cubicBezTo>
                    <a:cubicBezTo>
                      <a:pt x="17" y="3"/>
                      <a:pt x="17" y="3"/>
                      <a:pt x="17" y="3"/>
                    </a:cubicBezTo>
                    <a:cubicBezTo>
                      <a:pt x="17" y="3"/>
                      <a:pt x="17" y="3"/>
                      <a:pt x="17" y="3"/>
                    </a:cubicBezTo>
                    <a:cubicBezTo>
                      <a:pt x="17" y="3"/>
                      <a:pt x="18" y="3"/>
                      <a:pt x="18" y="3"/>
                    </a:cubicBezTo>
                    <a:cubicBezTo>
                      <a:pt x="18" y="3"/>
                      <a:pt x="18" y="3"/>
                      <a:pt x="18" y="3"/>
                    </a:cubicBezTo>
                    <a:cubicBezTo>
                      <a:pt x="18" y="3"/>
                      <a:pt x="18" y="3"/>
                      <a:pt x="18" y="3"/>
                    </a:cubicBezTo>
                    <a:cubicBezTo>
                      <a:pt x="18" y="3"/>
                      <a:pt x="18" y="3"/>
                      <a:pt x="18" y="3"/>
                    </a:cubicBezTo>
                    <a:cubicBezTo>
                      <a:pt x="18" y="3"/>
                      <a:pt x="18" y="3"/>
                      <a:pt x="18" y="3"/>
                    </a:cubicBezTo>
                    <a:cubicBezTo>
                      <a:pt x="18" y="3"/>
                      <a:pt x="18" y="3"/>
                      <a:pt x="18" y="3"/>
                    </a:cubicBezTo>
                    <a:cubicBezTo>
                      <a:pt x="18" y="3"/>
                      <a:pt x="18" y="3"/>
                      <a:pt x="18" y="3"/>
                    </a:cubicBezTo>
                    <a:cubicBezTo>
                      <a:pt x="18" y="3"/>
                      <a:pt x="18" y="3"/>
                      <a:pt x="18" y="2"/>
                    </a:cubicBezTo>
                    <a:cubicBezTo>
                      <a:pt x="18" y="2"/>
                      <a:pt x="18" y="2"/>
                      <a:pt x="18" y="2"/>
                    </a:cubicBezTo>
                    <a:cubicBezTo>
                      <a:pt x="20" y="2"/>
                      <a:pt x="22" y="1"/>
                      <a:pt x="24" y="1"/>
                    </a:cubicBezTo>
                    <a:cubicBezTo>
                      <a:pt x="24" y="1"/>
                      <a:pt x="24" y="1"/>
                      <a:pt x="24" y="1"/>
                    </a:cubicBezTo>
                    <a:cubicBezTo>
                      <a:pt x="24" y="1"/>
                      <a:pt x="24" y="1"/>
                      <a:pt x="24" y="1"/>
                    </a:cubicBezTo>
                    <a:cubicBezTo>
                      <a:pt x="24" y="1"/>
                      <a:pt x="24" y="1"/>
                      <a:pt x="24" y="1"/>
                    </a:cubicBezTo>
                    <a:cubicBezTo>
                      <a:pt x="24" y="1"/>
                      <a:pt x="24" y="1"/>
                      <a:pt x="24" y="1"/>
                    </a:cubicBezTo>
                    <a:cubicBezTo>
                      <a:pt x="24" y="1"/>
                      <a:pt x="24" y="2"/>
                      <a:pt x="24" y="2"/>
                    </a:cubicBezTo>
                    <a:cubicBezTo>
                      <a:pt x="24" y="2"/>
                      <a:pt x="24" y="2"/>
                      <a:pt x="24" y="2"/>
                    </a:cubicBezTo>
                    <a:cubicBezTo>
                      <a:pt x="24" y="2"/>
                      <a:pt x="24" y="2"/>
                      <a:pt x="24" y="2"/>
                    </a:cubicBezTo>
                    <a:cubicBezTo>
                      <a:pt x="24" y="2"/>
                      <a:pt x="24" y="2"/>
                      <a:pt x="24" y="2"/>
                    </a:cubicBezTo>
                    <a:cubicBezTo>
                      <a:pt x="24" y="2"/>
                      <a:pt x="24" y="2"/>
                      <a:pt x="24" y="2"/>
                    </a:cubicBezTo>
                    <a:cubicBezTo>
                      <a:pt x="24" y="2"/>
                      <a:pt x="24" y="3"/>
                      <a:pt x="24" y="3"/>
                    </a:cubicBezTo>
                    <a:cubicBezTo>
                      <a:pt x="24" y="3"/>
                      <a:pt x="24" y="3"/>
                      <a:pt x="24" y="3"/>
                    </a:cubicBezTo>
                    <a:cubicBezTo>
                      <a:pt x="24" y="3"/>
                      <a:pt x="24" y="3"/>
                      <a:pt x="24" y="3"/>
                    </a:cubicBezTo>
                    <a:cubicBezTo>
                      <a:pt x="24" y="3"/>
                      <a:pt x="24" y="3"/>
                      <a:pt x="24" y="3"/>
                    </a:cubicBezTo>
                    <a:cubicBezTo>
                      <a:pt x="24" y="3"/>
                      <a:pt x="24" y="3"/>
                      <a:pt x="24" y="3"/>
                    </a:cubicBezTo>
                    <a:cubicBezTo>
                      <a:pt x="24" y="3"/>
                      <a:pt x="24" y="4"/>
                      <a:pt x="24" y="4"/>
                    </a:cubicBezTo>
                    <a:cubicBezTo>
                      <a:pt x="24" y="4"/>
                      <a:pt x="24" y="4"/>
                      <a:pt x="24" y="4"/>
                    </a:cubicBezTo>
                    <a:cubicBezTo>
                      <a:pt x="25" y="4"/>
                      <a:pt x="25" y="4"/>
                      <a:pt x="25" y="4"/>
                    </a:cubicBezTo>
                    <a:cubicBezTo>
                      <a:pt x="25" y="4"/>
                      <a:pt x="25" y="4"/>
                      <a:pt x="25" y="4"/>
                    </a:cubicBezTo>
                    <a:cubicBezTo>
                      <a:pt x="25" y="4"/>
                      <a:pt x="25" y="4"/>
                      <a:pt x="26" y="4"/>
                    </a:cubicBezTo>
                    <a:cubicBezTo>
                      <a:pt x="26" y="4"/>
                      <a:pt x="26" y="4"/>
                      <a:pt x="26" y="4"/>
                    </a:cubicBezTo>
                    <a:cubicBezTo>
                      <a:pt x="26" y="4"/>
                      <a:pt x="26" y="4"/>
                      <a:pt x="26" y="4"/>
                    </a:cubicBezTo>
                    <a:cubicBezTo>
                      <a:pt x="26" y="4"/>
                      <a:pt x="26" y="4"/>
                      <a:pt x="26" y="4"/>
                    </a:cubicBezTo>
                    <a:cubicBezTo>
                      <a:pt x="26" y="4"/>
                      <a:pt x="26" y="4"/>
                      <a:pt x="26" y="3"/>
                    </a:cubicBezTo>
                    <a:cubicBezTo>
                      <a:pt x="26" y="3"/>
                      <a:pt x="26" y="3"/>
                      <a:pt x="26" y="3"/>
                    </a:cubicBezTo>
                    <a:cubicBezTo>
                      <a:pt x="26" y="3"/>
                      <a:pt x="26" y="3"/>
                      <a:pt x="26" y="3"/>
                    </a:cubicBezTo>
                    <a:cubicBezTo>
                      <a:pt x="26" y="3"/>
                      <a:pt x="26" y="3"/>
                      <a:pt x="26" y="3"/>
                    </a:cubicBezTo>
                    <a:cubicBezTo>
                      <a:pt x="26" y="3"/>
                      <a:pt x="26" y="3"/>
                      <a:pt x="26" y="3"/>
                    </a:cubicBezTo>
                    <a:cubicBezTo>
                      <a:pt x="26" y="3"/>
                      <a:pt x="27" y="3"/>
                      <a:pt x="27" y="3"/>
                    </a:cubicBezTo>
                    <a:cubicBezTo>
                      <a:pt x="27" y="3"/>
                      <a:pt x="27" y="3"/>
                      <a:pt x="27" y="3"/>
                    </a:cubicBezTo>
                    <a:cubicBezTo>
                      <a:pt x="27" y="3"/>
                      <a:pt x="27" y="3"/>
                      <a:pt x="27" y="3"/>
                    </a:cubicBezTo>
                    <a:cubicBezTo>
                      <a:pt x="27" y="3"/>
                      <a:pt x="27" y="3"/>
                      <a:pt x="27" y="3"/>
                    </a:cubicBezTo>
                    <a:cubicBezTo>
                      <a:pt x="27" y="3"/>
                      <a:pt x="27" y="3"/>
                      <a:pt x="27" y="3"/>
                    </a:cubicBezTo>
                    <a:cubicBezTo>
                      <a:pt x="27" y="3"/>
                      <a:pt x="27" y="3"/>
                      <a:pt x="28" y="3"/>
                    </a:cubicBezTo>
                    <a:cubicBezTo>
                      <a:pt x="28" y="3"/>
                      <a:pt x="28" y="3"/>
                      <a:pt x="28" y="3"/>
                    </a:cubicBezTo>
                    <a:cubicBezTo>
                      <a:pt x="28" y="3"/>
                      <a:pt x="28" y="3"/>
                      <a:pt x="28" y="3"/>
                    </a:cubicBezTo>
                    <a:cubicBezTo>
                      <a:pt x="28" y="3"/>
                      <a:pt x="28" y="2"/>
                      <a:pt x="28" y="2"/>
                    </a:cubicBezTo>
                    <a:cubicBezTo>
                      <a:pt x="28" y="2"/>
                      <a:pt x="28" y="2"/>
                      <a:pt x="28"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1"/>
                      <a:pt x="29" y="1"/>
                      <a:pt x="29" y="1"/>
                    </a:cubicBezTo>
                    <a:cubicBezTo>
                      <a:pt x="29" y="1"/>
                      <a:pt x="29" y="1"/>
                      <a:pt x="29" y="1"/>
                    </a:cubicBezTo>
                    <a:cubicBezTo>
                      <a:pt x="29" y="1"/>
                      <a:pt x="29" y="1"/>
                      <a:pt x="29" y="1"/>
                    </a:cubicBezTo>
                    <a:cubicBezTo>
                      <a:pt x="30" y="1"/>
                      <a:pt x="30" y="1"/>
                      <a:pt x="30" y="0"/>
                    </a:cubicBezTo>
                    <a:cubicBezTo>
                      <a:pt x="30" y="0"/>
                      <a:pt x="30" y="0"/>
                      <a:pt x="30" y="0"/>
                    </a:cubicBezTo>
                    <a:cubicBezTo>
                      <a:pt x="33" y="1"/>
                      <a:pt x="37" y="1"/>
                      <a:pt x="40" y="3"/>
                    </a:cubicBezTo>
                    <a:cubicBezTo>
                      <a:pt x="40" y="3"/>
                      <a:pt x="40" y="3"/>
                      <a:pt x="40" y="3"/>
                    </a:cubicBezTo>
                    <a:cubicBezTo>
                      <a:pt x="40" y="3"/>
                      <a:pt x="40" y="3"/>
                      <a:pt x="40" y="3"/>
                    </a:cubicBezTo>
                    <a:cubicBezTo>
                      <a:pt x="40" y="3"/>
                      <a:pt x="40" y="3"/>
                      <a:pt x="40" y="3"/>
                    </a:cubicBezTo>
                    <a:cubicBezTo>
                      <a:pt x="40" y="3"/>
                      <a:pt x="40" y="3"/>
                      <a:pt x="40" y="3"/>
                    </a:cubicBezTo>
                    <a:cubicBezTo>
                      <a:pt x="40" y="3"/>
                      <a:pt x="40" y="3"/>
                      <a:pt x="41" y="3"/>
                    </a:cubicBezTo>
                    <a:cubicBezTo>
                      <a:pt x="41" y="3"/>
                      <a:pt x="41" y="3"/>
                      <a:pt x="41" y="3"/>
                    </a:cubicBezTo>
                    <a:cubicBezTo>
                      <a:pt x="41" y="3"/>
                      <a:pt x="41" y="4"/>
                      <a:pt x="41" y="4"/>
                    </a:cubicBezTo>
                    <a:cubicBezTo>
                      <a:pt x="41" y="4"/>
                      <a:pt x="41" y="4"/>
                      <a:pt x="41" y="4"/>
                    </a:cubicBezTo>
                    <a:cubicBezTo>
                      <a:pt x="41" y="4"/>
                      <a:pt x="41" y="4"/>
                      <a:pt x="41" y="4"/>
                    </a:cubicBezTo>
                    <a:cubicBezTo>
                      <a:pt x="41" y="4"/>
                      <a:pt x="41" y="4"/>
                      <a:pt x="41" y="4"/>
                    </a:cubicBezTo>
                    <a:cubicBezTo>
                      <a:pt x="40" y="4"/>
                      <a:pt x="40" y="4"/>
                      <a:pt x="40" y="4"/>
                    </a:cubicBezTo>
                    <a:cubicBezTo>
                      <a:pt x="40" y="4"/>
                      <a:pt x="40" y="4"/>
                      <a:pt x="40" y="4"/>
                    </a:cubicBezTo>
                    <a:cubicBezTo>
                      <a:pt x="40" y="4"/>
                      <a:pt x="40" y="4"/>
                      <a:pt x="40" y="4"/>
                    </a:cubicBezTo>
                    <a:cubicBezTo>
                      <a:pt x="40" y="4"/>
                      <a:pt x="40" y="5"/>
                      <a:pt x="41" y="5"/>
                    </a:cubicBezTo>
                    <a:cubicBezTo>
                      <a:pt x="41" y="5"/>
                      <a:pt x="41" y="5"/>
                      <a:pt x="41" y="5"/>
                    </a:cubicBezTo>
                    <a:cubicBezTo>
                      <a:pt x="41" y="5"/>
                      <a:pt x="41" y="5"/>
                      <a:pt x="41" y="5"/>
                    </a:cubicBezTo>
                    <a:cubicBezTo>
                      <a:pt x="41" y="5"/>
                      <a:pt x="41" y="5"/>
                      <a:pt x="41" y="5"/>
                    </a:cubicBezTo>
                    <a:cubicBezTo>
                      <a:pt x="41" y="5"/>
                      <a:pt x="41" y="5"/>
                      <a:pt x="41" y="5"/>
                    </a:cubicBezTo>
                    <a:cubicBezTo>
                      <a:pt x="41" y="5"/>
                      <a:pt x="41" y="5"/>
                      <a:pt x="41" y="5"/>
                    </a:cubicBezTo>
                    <a:cubicBezTo>
                      <a:pt x="41" y="5"/>
                      <a:pt x="41" y="5"/>
                      <a:pt x="41" y="5"/>
                    </a:cubicBezTo>
                    <a:cubicBezTo>
                      <a:pt x="41" y="5"/>
                      <a:pt x="41" y="5"/>
                      <a:pt x="41" y="5"/>
                    </a:cubicBezTo>
                    <a:cubicBezTo>
                      <a:pt x="41" y="5"/>
                      <a:pt x="41" y="5"/>
                      <a:pt x="41" y="5"/>
                    </a:cubicBezTo>
                    <a:cubicBezTo>
                      <a:pt x="40" y="5"/>
                      <a:pt x="40" y="5"/>
                      <a:pt x="40" y="5"/>
                    </a:cubicBezTo>
                    <a:cubicBezTo>
                      <a:pt x="40" y="5"/>
                      <a:pt x="40" y="5"/>
                      <a:pt x="40" y="5"/>
                    </a:cubicBezTo>
                    <a:cubicBezTo>
                      <a:pt x="40" y="5"/>
                      <a:pt x="40" y="5"/>
                      <a:pt x="40" y="5"/>
                    </a:cubicBezTo>
                    <a:cubicBezTo>
                      <a:pt x="40" y="5"/>
                      <a:pt x="40" y="5"/>
                      <a:pt x="40" y="6"/>
                    </a:cubicBezTo>
                    <a:cubicBezTo>
                      <a:pt x="40" y="6"/>
                      <a:pt x="40" y="6"/>
                      <a:pt x="40" y="6"/>
                    </a:cubicBezTo>
                    <a:cubicBezTo>
                      <a:pt x="40" y="6"/>
                      <a:pt x="40" y="6"/>
                      <a:pt x="40" y="6"/>
                    </a:cubicBezTo>
                    <a:cubicBezTo>
                      <a:pt x="40" y="6"/>
                      <a:pt x="40" y="6"/>
                      <a:pt x="40" y="6"/>
                    </a:cubicBezTo>
                    <a:cubicBezTo>
                      <a:pt x="40" y="6"/>
                      <a:pt x="40" y="6"/>
                      <a:pt x="40" y="6"/>
                    </a:cubicBezTo>
                    <a:cubicBezTo>
                      <a:pt x="39" y="6"/>
                      <a:pt x="39" y="6"/>
                      <a:pt x="39" y="6"/>
                    </a:cubicBezTo>
                    <a:cubicBezTo>
                      <a:pt x="39" y="6"/>
                      <a:pt x="39" y="6"/>
                      <a:pt x="39" y="6"/>
                    </a:cubicBezTo>
                    <a:cubicBezTo>
                      <a:pt x="39" y="6"/>
                      <a:pt x="39" y="6"/>
                      <a:pt x="39" y="6"/>
                    </a:cubicBezTo>
                    <a:cubicBezTo>
                      <a:pt x="39" y="6"/>
                      <a:pt x="39" y="6"/>
                      <a:pt x="39" y="6"/>
                    </a:cubicBezTo>
                    <a:cubicBezTo>
                      <a:pt x="39" y="6"/>
                      <a:pt x="39" y="6"/>
                      <a:pt x="39" y="6"/>
                    </a:cubicBezTo>
                    <a:cubicBezTo>
                      <a:pt x="39" y="6"/>
                      <a:pt x="39" y="6"/>
                      <a:pt x="38" y="6"/>
                    </a:cubicBezTo>
                    <a:cubicBezTo>
                      <a:pt x="38" y="6"/>
                      <a:pt x="38" y="6"/>
                      <a:pt x="38" y="6"/>
                    </a:cubicBezTo>
                    <a:cubicBezTo>
                      <a:pt x="38" y="6"/>
                      <a:pt x="38" y="7"/>
                      <a:pt x="38" y="7"/>
                    </a:cubicBezTo>
                    <a:cubicBezTo>
                      <a:pt x="38" y="7"/>
                      <a:pt x="38" y="7"/>
                      <a:pt x="38" y="7"/>
                    </a:cubicBezTo>
                    <a:cubicBezTo>
                      <a:pt x="38" y="7"/>
                      <a:pt x="38" y="7"/>
                      <a:pt x="38" y="7"/>
                    </a:cubicBezTo>
                    <a:cubicBezTo>
                      <a:pt x="37" y="7"/>
                      <a:pt x="37" y="7"/>
                      <a:pt x="37" y="7"/>
                    </a:cubicBezTo>
                    <a:cubicBezTo>
                      <a:pt x="38" y="7"/>
                      <a:pt x="38" y="7"/>
                      <a:pt x="38" y="7"/>
                    </a:cubicBezTo>
                    <a:cubicBezTo>
                      <a:pt x="38" y="8"/>
                      <a:pt x="38" y="8"/>
                      <a:pt x="38" y="8"/>
                    </a:cubicBezTo>
                    <a:cubicBezTo>
                      <a:pt x="39" y="8"/>
                      <a:pt x="39" y="8"/>
                      <a:pt x="39" y="9"/>
                    </a:cubicBezTo>
                    <a:cubicBezTo>
                      <a:pt x="39" y="9"/>
                      <a:pt x="39" y="10"/>
                      <a:pt x="40" y="10"/>
                    </a:cubicBezTo>
                    <a:cubicBezTo>
                      <a:pt x="40" y="10"/>
                      <a:pt x="40" y="10"/>
                      <a:pt x="40" y="10"/>
                    </a:cubicBezTo>
                    <a:cubicBezTo>
                      <a:pt x="40" y="10"/>
                      <a:pt x="40" y="10"/>
                      <a:pt x="40" y="10"/>
                    </a:cubicBezTo>
                    <a:cubicBezTo>
                      <a:pt x="40" y="10"/>
                      <a:pt x="40" y="10"/>
                      <a:pt x="40" y="10"/>
                    </a:cubicBezTo>
                    <a:cubicBezTo>
                      <a:pt x="40" y="10"/>
                      <a:pt x="40" y="10"/>
                      <a:pt x="40" y="10"/>
                    </a:cubicBezTo>
                    <a:cubicBezTo>
                      <a:pt x="40" y="10"/>
                      <a:pt x="40" y="10"/>
                      <a:pt x="40" y="10"/>
                    </a:cubicBezTo>
                    <a:cubicBezTo>
                      <a:pt x="40" y="10"/>
                      <a:pt x="40" y="10"/>
                      <a:pt x="40" y="10"/>
                    </a:cubicBezTo>
                    <a:cubicBezTo>
                      <a:pt x="41" y="10"/>
                      <a:pt x="41" y="10"/>
                      <a:pt x="41" y="10"/>
                    </a:cubicBezTo>
                    <a:cubicBezTo>
                      <a:pt x="41" y="10"/>
                      <a:pt x="41" y="10"/>
                      <a:pt x="41" y="10"/>
                    </a:cubicBezTo>
                    <a:cubicBezTo>
                      <a:pt x="41" y="10"/>
                      <a:pt x="41" y="10"/>
                      <a:pt x="41" y="10"/>
                    </a:cubicBezTo>
                    <a:cubicBezTo>
                      <a:pt x="41" y="10"/>
                      <a:pt x="41" y="10"/>
                      <a:pt x="41" y="9"/>
                    </a:cubicBezTo>
                    <a:cubicBezTo>
                      <a:pt x="41" y="9"/>
                      <a:pt x="41" y="9"/>
                      <a:pt x="41" y="9"/>
                    </a:cubicBezTo>
                    <a:cubicBezTo>
                      <a:pt x="41" y="9"/>
                      <a:pt x="41" y="9"/>
                      <a:pt x="41" y="9"/>
                    </a:cubicBezTo>
                    <a:cubicBezTo>
                      <a:pt x="41" y="9"/>
                      <a:pt x="42" y="9"/>
                      <a:pt x="42" y="9"/>
                    </a:cubicBezTo>
                    <a:cubicBezTo>
                      <a:pt x="42" y="9"/>
                      <a:pt x="42" y="9"/>
                      <a:pt x="42" y="9"/>
                    </a:cubicBezTo>
                    <a:cubicBezTo>
                      <a:pt x="42" y="10"/>
                      <a:pt x="42" y="10"/>
                      <a:pt x="42" y="10"/>
                    </a:cubicBezTo>
                    <a:cubicBezTo>
                      <a:pt x="42" y="10"/>
                      <a:pt x="42" y="10"/>
                      <a:pt x="42" y="10"/>
                    </a:cubicBezTo>
                    <a:cubicBezTo>
                      <a:pt x="42" y="10"/>
                      <a:pt x="42" y="10"/>
                      <a:pt x="42" y="10"/>
                    </a:cubicBezTo>
                    <a:cubicBezTo>
                      <a:pt x="42" y="10"/>
                      <a:pt x="42" y="10"/>
                      <a:pt x="42" y="10"/>
                    </a:cubicBezTo>
                    <a:cubicBezTo>
                      <a:pt x="42" y="10"/>
                      <a:pt x="42" y="10"/>
                      <a:pt x="42" y="10"/>
                    </a:cubicBezTo>
                    <a:cubicBezTo>
                      <a:pt x="42" y="10"/>
                      <a:pt x="42" y="10"/>
                      <a:pt x="42" y="10"/>
                    </a:cubicBezTo>
                    <a:cubicBezTo>
                      <a:pt x="42" y="10"/>
                      <a:pt x="42" y="10"/>
                      <a:pt x="43" y="10"/>
                    </a:cubicBezTo>
                    <a:cubicBezTo>
                      <a:pt x="43" y="10"/>
                      <a:pt x="43" y="10"/>
                      <a:pt x="43" y="10"/>
                    </a:cubicBezTo>
                    <a:cubicBezTo>
                      <a:pt x="43" y="10"/>
                      <a:pt x="43" y="10"/>
                      <a:pt x="43" y="10"/>
                    </a:cubicBezTo>
                    <a:cubicBezTo>
                      <a:pt x="43" y="10"/>
                      <a:pt x="43" y="10"/>
                      <a:pt x="43" y="10"/>
                    </a:cubicBezTo>
                    <a:cubicBezTo>
                      <a:pt x="43" y="10"/>
                      <a:pt x="43" y="10"/>
                      <a:pt x="43" y="10"/>
                    </a:cubicBezTo>
                    <a:cubicBezTo>
                      <a:pt x="43" y="10"/>
                      <a:pt x="43" y="10"/>
                      <a:pt x="43" y="10"/>
                    </a:cubicBezTo>
                    <a:cubicBezTo>
                      <a:pt x="43" y="10"/>
                      <a:pt x="43" y="10"/>
                      <a:pt x="43" y="10"/>
                    </a:cubicBezTo>
                    <a:cubicBezTo>
                      <a:pt x="44" y="11"/>
                      <a:pt x="44" y="11"/>
                      <a:pt x="44" y="11"/>
                    </a:cubicBezTo>
                    <a:cubicBezTo>
                      <a:pt x="44" y="12"/>
                      <a:pt x="44" y="12"/>
                      <a:pt x="44" y="12"/>
                    </a:cubicBezTo>
                    <a:cubicBezTo>
                      <a:pt x="44" y="12"/>
                      <a:pt x="44" y="12"/>
                      <a:pt x="44" y="12"/>
                    </a:cubicBezTo>
                    <a:cubicBezTo>
                      <a:pt x="44" y="12"/>
                      <a:pt x="44" y="12"/>
                      <a:pt x="44" y="12"/>
                    </a:cubicBezTo>
                    <a:cubicBezTo>
                      <a:pt x="44" y="12"/>
                      <a:pt x="44" y="12"/>
                      <a:pt x="44" y="12"/>
                    </a:cubicBezTo>
                    <a:cubicBezTo>
                      <a:pt x="44" y="12"/>
                      <a:pt x="44" y="12"/>
                      <a:pt x="44" y="12"/>
                    </a:cubicBezTo>
                    <a:cubicBezTo>
                      <a:pt x="44" y="12"/>
                      <a:pt x="44" y="12"/>
                      <a:pt x="44" y="12"/>
                    </a:cubicBezTo>
                    <a:cubicBezTo>
                      <a:pt x="45" y="12"/>
                      <a:pt x="45" y="12"/>
                      <a:pt x="45" y="12"/>
                    </a:cubicBezTo>
                    <a:cubicBezTo>
                      <a:pt x="45" y="12"/>
                      <a:pt x="45" y="12"/>
                      <a:pt x="45" y="12"/>
                    </a:cubicBezTo>
                    <a:cubicBezTo>
                      <a:pt x="45" y="12"/>
                      <a:pt x="45" y="12"/>
                      <a:pt x="45" y="12"/>
                    </a:cubicBezTo>
                    <a:cubicBezTo>
                      <a:pt x="45" y="12"/>
                      <a:pt x="45" y="12"/>
                      <a:pt x="45" y="11"/>
                    </a:cubicBezTo>
                    <a:cubicBezTo>
                      <a:pt x="45" y="11"/>
                      <a:pt x="45" y="11"/>
                      <a:pt x="45" y="11"/>
                    </a:cubicBezTo>
                    <a:cubicBezTo>
                      <a:pt x="45" y="11"/>
                      <a:pt x="45" y="11"/>
                      <a:pt x="45" y="11"/>
                    </a:cubicBezTo>
                    <a:cubicBezTo>
                      <a:pt x="45" y="10"/>
                      <a:pt x="45" y="10"/>
                      <a:pt x="45" y="10"/>
                    </a:cubicBezTo>
                    <a:cubicBezTo>
                      <a:pt x="45" y="10"/>
                      <a:pt x="45" y="10"/>
                      <a:pt x="45" y="10"/>
                    </a:cubicBezTo>
                    <a:cubicBezTo>
                      <a:pt x="45" y="10"/>
                      <a:pt x="45" y="10"/>
                      <a:pt x="45" y="10"/>
                    </a:cubicBezTo>
                    <a:cubicBezTo>
                      <a:pt x="44" y="10"/>
                      <a:pt x="44" y="10"/>
                      <a:pt x="44" y="10"/>
                    </a:cubicBezTo>
                    <a:cubicBezTo>
                      <a:pt x="44" y="10"/>
                      <a:pt x="44" y="10"/>
                      <a:pt x="44" y="10"/>
                    </a:cubicBezTo>
                    <a:cubicBezTo>
                      <a:pt x="44" y="10"/>
                      <a:pt x="44" y="10"/>
                      <a:pt x="44" y="10"/>
                    </a:cubicBezTo>
                    <a:cubicBezTo>
                      <a:pt x="44" y="10"/>
                      <a:pt x="44" y="10"/>
                      <a:pt x="44" y="10"/>
                    </a:cubicBezTo>
                    <a:cubicBezTo>
                      <a:pt x="44" y="10"/>
                      <a:pt x="44" y="10"/>
                      <a:pt x="44" y="10"/>
                    </a:cubicBezTo>
                    <a:cubicBezTo>
                      <a:pt x="44" y="10"/>
                      <a:pt x="44" y="10"/>
                      <a:pt x="44" y="10"/>
                    </a:cubicBezTo>
                    <a:cubicBezTo>
                      <a:pt x="44" y="10"/>
                      <a:pt x="44" y="10"/>
                      <a:pt x="44" y="10"/>
                    </a:cubicBezTo>
                    <a:cubicBezTo>
                      <a:pt x="45" y="10"/>
                      <a:pt x="45" y="10"/>
                      <a:pt x="45" y="10"/>
                    </a:cubicBezTo>
                    <a:cubicBezTo>
                      <a:pt x="45" y="10"/>
                      <a:pt x="45" y="10"/>
                      <a:pt x="45" y="10"/>
                    </a:cubicBezTo>
                    <a:cubicBezTo>
                      <a:pt x="45" y="10"/>
                      <a:pt x="45" y="10"/>
                      <a:pt x="45" y="10"/>
                    </a:cubicBezTo>
                    <a:cubicBezTo>
                      <a:pt x="45" y="10"/>
                      <a:pt x="45" y="10"/>
                      <a:pt x="45" y="10"/>
                    </a:cubicBezTo>
                    <a:cubicBezTo>
                      <a:pt x="45" y="10"/>
                      <a:pt x="45" y="10"/>
                      <a:pt x="45" y="10"/>
                    </a:cubicBezTo>
                    <a:cubicBezTo>
                      <a:pt x="45" y="10"/>
                      <a:pt x="45" y="10"/>
                      <a:pt x="45" y="10"/>
                    </a:cubicBezTo>
                    <a:cubicBezTo>
                      <a:pt x="45" y="10"/>
                      <a:pt x="45" y="10"/>
                      <a:pt x="45" y="10"/>
                    </a:cubicBezTo>
                    <a:cubicBezTo>
                      <a:pt x="45" y="10"/>
                      <a:pt x="45" y="10"/>
                      <a:pt x="45" y="10"/>
                    </a:cubicBezTo>
                    <a:cubicBezTo>
                      <a:pt x="45" y="11"/>
                      <a:pt x="45" y="11"/>
                      <a:pt x="45" y="11"/>
                    </a:cubicBezTo>
                    <a:cubicBezTo>
                      <a:pt x="45" y="11"/>
                      <a:pt x="45" y="11"/>
                      <a:pt x="45" y="11"/>
                    </a:cubicBezTo>
                    <a:cubicBezTo>
                      <a:pt x="45" y="11"/>
                      <a:pt x="45" y="11"/>
                      <a:pt x="46" y="11"/>
                    </a:cubicBezTo>
                    <a:cubicBezTo>
                      <a:pt x="46" y="11"/>
                      <a:pt x="46" y="11"/>
                      <a:pt x="46" y="11"/>
                    </a:cubicBezTo>
                    <a:cubicBezTo>
                      <a:pt x="46" y="11"/>
                      <a:pt x="46" y="11"/>
                      <a:pt x="46" y="11"/>
                    </a:cubicBezTo>
                    <a:cubicBezTo>
                      <a:pt x="46" y="11"/>
                      <a:pt x="46" y="11"/>
                      <a:pt x="46" y="11"/>
                    </a:cubicBezTo>
                    <a:cubicBezTo>
                      <a:pt x="46" y="11"/>
                      <a:pt x="46" y="11"/>
                      <a:pt x="46" y="11"/>
                    </a:cubicBezTo>
                    <a:cubicBezTo>
                      <a:pt x="46" y="11"/>
                      <a:pt x="46" y="11"/>
                      <a:pt x="46" y="11"/>
                    </a:cubicBezTo>
                    <a:cubicBezTo>
                      <a:pt x="46" y="11"/>
                      <a:pt x="46" y="11"/>
                      <a:pt x="46" y="11"/>
                    </a:cubicBezTo>
                    <a:cubicBezTo>
                      <a:pt x="46" y="11"/>
                      <a:pt x="46" y="11"/>
                      <a:pt x="46" y="11"/>
                    </a:cubicBezTo>
                    <a:cubicBezTo>
                      <a:pt x="46" y="11"/>
                      <a:pt x="46" y="11"/>
                      <a:pt x="46" y="11"/>
                    </a:cubicBezTo>
                    <a:cubicBezTo>
                      <a:pt x="46" y="10"/>
                      <a:pt x="47" y="10"/>
                      <a:pt x="47" y="10"/>
                    </a:cubicBezTo>
                    <a:cubicBezTo>
                      <a:pt x="47" y="10"/>
                      <a:pt x="46" y="9"/>
                      <a:pt x="46" y="9"/>
                    </a:cubicBezTo>
                    <a:cubicBezTo>
                      <a:pt x="46" y="9"/>
                      <a:pt x="46" y="9"/>
                      <a:pt x="46" y="9"/>
                    </a:cubicBezTo>
                    <a:cubicBezTo>
                      <a:pt x="46" y="9"/>
                      <a:pt x="46" y="9"/>
                      <a:pt x="46" y="9"/>
                    </a:cubicBezTo>
                    <a:cubicBezTo>
                      <a:pt x="46" y="9"/>
                      <a:pt x="46" y="9"/>
                      <a:pt x="46" y="9"/>
                    </a:cubicBezTo>
                    <a:cubicBezTo>
                      <a:pt x="46" y="8"/>
                      <a:pt x="46" y="8"/>
                      <a:pt x="46" y="8"/>
                    </a:cubicBezTo>
                    <a:cubicBezTo>
                      <a:pt x="46" y="8"/>
                      <a:pt x="46" y="8"/>
                      <a:pt x="46" y="8"/>
                    </a:cubicBezTo>
                    <a:cubicBezTo>
                      <a:pt x="46" y="8"/>
                      <a:pt x="46" y="8"/>
                      <a:pt x="46" y="8"/>
                    </a:cubicBezTo>
                    <a:cubicBezTo>
                      <a:pt x="46" y="8"/>
                      <a:pt x="46" y="8"/>
                      <a:pt x="47" y="8"/>
                    </a:cubicBezTo>
                    <a:cubicBezTo>
                      <a:pt x="47" y="8"/>
                      <a:pt x="47" y="9"/>
                      <a:pt x="47" y="9"/>
                    </a:cubicBezTo>
                    <a:cubicBezTo>
                      <a:pt x="47" y="9"/>
                      <a:pt x="47" y="9"/>
                      <a:pt x="47" y="9"/>
                    </a:cubicBezTo>
                    <a:cubicBezTo>
                      <a:pt x="47" y="9"/>
                      <a:pt x="47" y="9"/>
                      <a:pt x="47" y="9"/>
                    </a:cubicBezTo>
                    <a:cubicBezTo>
                      <a:pt x="47" y="9"/>
                      <a:pt x="47" y="9"/>
                      <a:pt x="47" y="9"/>
                    </a:cubicBezTo>
                    <a:cubicBezTo>
                      <a:pt x="47" y="9"/>
                      <a:pt x="47" y="9"/>
                      <a:pt x="47" y="9"/>
                    </a:cubicBezTo>
                    <a:cubicBezTo>
                      <a:pt x="47" y="9"/>
                      <a:pt x="47" y="9"/>
                      <a:pt x="48" y="9"/>
                    </a:cubicBezTo>
                    <a:cubicBezTo>
                      <a:pt x="48" y="9"/>
                      <a:pt x="48" y="9"/>
                      <a:pt x="48" y="9"/>
                    </a:cubicBezTo>
                    <a:cubicBezTo>
                      <a:pt x="48" y="9"/>
                      <a:pt x="48" y="9"/>
                      <a:pt x="48" y="10"/>
                    </a:cubicBezTo>
                    <a:cubicBezTo>
                      <a:pt x="48" y="10"/>
                      <a:pt x="48" y="10"/>
                      <a:pt x="48" y="10"/>
                    </a:cubicBezTo>
                    <a:cubicBezTo>
                      <a:pt x="48" y="10"/>
                      <a:pt x="48" y="10"/>
                      <a:pt x="48" y="10"/>
                    </a:cubicBezTo>
                    <a:cubicBezTo>
                      <a:pt x="47" y="10"/>
                      <a:pt x="47" y="10"/>
                      <a:pt x="47" y="10"/>
                    </a:cubicBezTo>
                    <a:cubicBezTo>
                      <a:pt x="47" y="10"/>
                      <a:pt x="47" y="10"/>
                      <a:pt x="47" y="10"/>
                    </a:cubicBezTo>
                    <a:cubicBezTo>
                      <a:pt x="47" y="10"/>
                      <a:pt x="47" y="10"/>
                      <a:pt x="47" y="10"/>
                    </a:cubicBezTo>
                    <a:cubicBezTo>
                      <a:pt x="47" y="10"/>
                      <a:pt x="47" y="10"/>
                      <a:pt x="47" y="10"/>
                    </a:cubicBezTo>
                    <a:cubicBezTo>
                      <a:pt x="47" y="10"/>
                      <a:pt x="47" y="10"/>
                      <a:pt x="47" y="10"/>
                    </a:cubicBezTo>
                    <a:cubicBezTo>
                      <a:pt x="47" y="10"/>
                      <a:pt x="47" y="10"/>
                      <a:pt x="47" y="10"/>
                    </a:cubicBezTo>
                    <a:cubicBezTo>
                      <a:pt x="47" y="10"/>
                      <a:pt x="47" y="11"/>
                      <a:pt x="47" y="11"/>
                    </a:cubicBezTo>
                    <a:cubicBezTo>
                      <a:pt x="47" y="11"/>
                      <a:pt x="47" y="11"/>
                      <a:pt x="47" y="11"/>
                    </a:cubicBezTo>
                    <a:cubicBezTo>
                      <a:pt x="47" y="11"/>
                      <a:pt x="47" y="11"/>
                      <a:pt x="47" y="11"/>
                    </a:cubicBezTo>
                    <a:cubicBezTo>
                      <a:pt x="48" y="11"/>
                      <a:pt x="48" y="11"/>
                      <a:pt x="48" y="11"/>
                    </a:cubicBezTo>
                    <a:cubicBezTo>
                      <a:pt x="48" y="11"/>
                      <a:pt x="48" y="11"/>
                      <a:pt x="48" y="11"/>
                    </a:cubicBezTo>
                    <a:cubicBezTo>
                      <a:pt x="48" y="11"/>
                      <a:pt x="48" y="12"/>
                      <a:pt x="48" y="12"/>
                    </a:cubicBezTo>
                    <a:cubicBezTo>
                      <a:pt x="48" y="12"/>
                      <a:pt x="48" y="12"/>
                      <a:pt x="48" y="12"/>
                    </a:cubicBezTo>
                    <a:cubicBezTo>
                      <a:pt x="48" y="12"/>
                      <a:pt x="48" y="12"/>
                      <a:pt x="48" y="12"/>
                    </a:cubicBezTo>
                    <a:cubicBezTo>
                      <a:pt x="48" y="12"/>
                      <a:pt x="48" y="12"/>
                      <a:pt x="48" y="12"/>
                    </a:cubicBezTo>
                    <a:cubicBezTo>
                      <a:pt x="48" y="12"/>
                      <a:pt x="48" y="12"/>
                      <a:pt x="48" y="12"/>
                    </a:cubicBezTo>
                    <a:cubicBezTo>
                      <a:pt x="48" y="12"/>
                      <a:pt x="48" y="12"/>
                      <a:pt x="48" y="12"/>
                    </a:cubicBezTo>
                    <a:cubicBezTo>
                      <a:pt x="48" y="12"/>
                      <a:pt x="48" y="12"/>
                      <a:pt x="48"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50" y="12"/>
                      <a:pt x="50" y="12"/>
                    </a:cubicBezTo>
                    <a:cubicBezTo>
                      <a:pt x="50" y="12"/>
                      <a:pt x="50" y="12"/>
                      <a:pt x="50" y="12"/>
                    </a:cubicBezTo>
                    <a:cubicBezTo>
                      <a:pt x="50" y="12"/>
                      <a:pt x="50" y="12"/>
                      <a:pt x="50" y="12"/>
                    </a:cubicBezTo>
                    <a:cubicBezTo>
                      <a:pt x="50" y="13"/>
                      <a:pt x="50" y="13"/>
                      <a:pt x="50" y="13"/>
                    </a:cubicBezTo>
                    <a:cubicBezTo>
                      <a:pt x="50" y="13"/>
                      <a:pt x="50" y="13"/>
                      <a:pt x="50" y="13"/>
                    </a:cubicBezTo>
                    <a:cubicBezTo>
                      <a:pt x="50" y="13"/>
                      <a:pt x="50" y="13"/>
                      <a:pt x="50" y="13"/>
                    </a:cubicBezTo>
                    <a:cubicBezTo>
                      <a:pt x="50" y="13"/>
                      <a:pt x="50" y="13"/>
                      <a:pt x="50" y="13"/>
                    </a:cubicBezTo>
                    <a:cubicBezTo>
                      <a:pt x="50" y="13"/>
                      <a:pt x="50" y="13"/>
                      <a:pt x="50" y="13"/>
                    </a:cubicBezTo>
                    <a:cubicBezTo>
                      <a:pt x="50" y="13"/>
                      <a:pt x="50" y="13"/>
                      <a:pt x="50" y="13"/>
                    </a:cubicBezTo>
                    <a:cubicBezTo>
                      <a:pt x="50" y="13"/>
                      <a:pt x="50" y="13"/>
                      <a:pt x="50" y="13"/>
                    </a:cubicBezTo>
                    <a:cubicBezTo>
                      <a:pt x="50" y="13"/>
                      <a:pt x="50" y="13"/>
                      <a:pt x="50" y="13"/>
                    </a:cubicBezTo>
                    <a:cubicBezTo>
                      <a:pt x="50" y="13"/>
                      <a:pt x="50" y="13"/>
                      <a:pt x="50" y="13"/>
                    </a:cubicBezTo>
                    <a:cubicBezTo>
                      <a:pt x="50" y="13"/>
                      <a:pt x="50" y="14"/>
                      <a:pt x="50" y="14"/>
                    </a:cubicBezTo>
                    <a:cubicBezTo>
                      <a:pt x="50" y="14"/>
                      <a:pt x="50" y="14"/>
                      <a:pt x="50" y="14"/>
                    </a:cubicBezTo>
                    <a:cubicBezTo>
                      <a:pt x="50" y="14"/>
                      <a:pt x="50" y="14"/>
                      <a:pt x="50" y="14"/>
                    </a:cubicBezTo>
                    <a:cubicBezTo>
                      <a:pt x="50" y="14"/>
                      <a:pt x="50" y="14"/>
                      <a:pt x="50" y="14"/>
                    </a:cubicBezTo>
                    <a:cubicBezTo>
                      <a:pt x="50" y="14"/>
                      <a:pt x="50" y="14"/>
                      <a:pt x="50" y="14"/>
                    </a:cubicBezTo>
                    <a:cubicBezTo>
                      <a:pt x="50" y="14"/>
                      <a:pt x="50" y="14"/>
                      <a:pt x="50" y="14"/>
                    </a:cubicBezTo>
                    <a:cubicBezTo>
                      <a:pt x="50" y="14"/>
                      <a:pt x="49" y="14"/>
                      <a:pt x="49" y="14"/>
                    </a:cubicBezTo>
                    <a:cubicBezTo>
                      <a:pt x="49" y="14"/>
                      <a:pt x="49" y="14"/>
                      <a:pt x="49" y="14"/>
                    </a:cubicBezTo>
                    <a:cubicBezTo>
                      <a:pt x="49" y="14"/>
                      <a:pt x="49" y="14"/>
                      <a:pt x="49" y="14"/>
                    </a:cubicBezTo>
                    <a:cubicBezTo>
                      <a:pt x="49" y="14"/>
                      <a:pt x="49" y="14"/>
                      <a:pt x="49" y="14"/>
                    </a:cubicBezTo>
                    <a:cubicBezTo>
                      <a:pt x="49" y="14"/>
                      <a:pt x="49" y="14"/>
                      <a:pt x="49" y="14"/>
                    </a:cubicBezTo>
                    <a:cubicBezTo>
                      <a:pt x="49" y="14"/>
                      <a:pt x="49" y="14"/>
                      <a:pt x="49" y="14"/>
                    </a:cubicBezTo>
                    <a:cubicBezTo>
                      <a:pt x="49" y="14"/>
                      <a:pt x="48" y="14"/>
                      <a:pt x="48" y="14"/>
                    </a:cubicBezTo>
                    <a:cubicBezTo>
                      <a:pt x="48" y="14"/>
                      <a:pt x="48" y="14"/>
                      <a:pt x="48" y="14"/>
                    </a:cubicBezTo>
                    <a:cubicBezTo>
                      <a:pt x="48" y="14"/>
                      <a:pt x="48" y="14"/>
                      <a:pt x="48" y="14"/>
                    </a:cubicBezTo>
                    <a:cubicBezTo>
                      <a:pt x="48" y="14"/>
                      <a:pt x="48" y="14"/>
                      <a:pt x="48" y="14"/>
                    </a:cubicBezTo>
                    <a:cubicBezTo>
                      <a:pt x="48" y="14"/>
                      <a:pt x="48" y="14"/>
                      <a:pt x="48" y="13"/>
                    </a:cubicBezTo>
                    <a:cubicBezTo>
                      <a:pt x="48" y="13"/>
                      <a:pt x="48" y="13"/>
                      <a:pt x="48" y="13"/>
                    </a:cubicBezTo>
                    <a:cubicBezTo>
                      <a:pt x="48" y="13"/>
                      <a:pt x="48" y="13"/>
                      <a:pt x="48" y="13"/>
                    </a:cubicBezTo>
                    <a:cubicBezTo>
                      <a:pt x="48" y="14"/>
                      <a:pt x="48" y="14"/>
                      <a:pt x="48" y="14"/>
                    </a:cubicBezTo>
                    <a:cubicBezTo>
                      <a:pt x="48" y="14"/>
                      <a:pt x="48" y="14"/>
                      <a:pt x="47" y="14"/>
                    </a:cubicBezTo>
                    <a:cubicBezTo>
                      <a:pt x="47" y="14"/>
                      <a:pt x="47" y="14"/>
                      <a:pt x="47" y="14"/>
                    </a:cubicBezTo>
                    <a:cubicBezTo>
                      <a:pt x="47" y="14"/>
                      <a:pt x="47" y="14"/>
                      <a:pt x="47" y="14"/>
                    </a:cubicBezTo>
                    <a:cubicBezTo>
                      <a:pt x="47" y="14"/>
                      <a:pt x="47" y="14"/>
                      <a:pt x="47" y="14"/>
                    </a:cubicBezTo>
                    <a:cubicBezTo>
                      <a:pt x="47" y="14"/>
                      <a:pt x="47" y="14"/>
                      <a:pt x="47" y="14"/>
                    </a:cubicBezTo>
                    <a:cubicBezTo>
                      <a:pt x="47" y="14"/>
                      <a:pt x="47" y="14"/>
                      <a:pt x="47" y="14"/>
                    </a:cubicBezTo>
                    <a:cubicBezTo>
                      <a:pt x="47" y="14"/>
                      <a:pt x="47" y="14"/>
                      <a:pt x="47" y="14"/>
                    </a:cubicBezTo>
                    <a:cubicBezTo>
                      <a:pt x="47" y="14"/>
                      <a:pt x="47" y="14"/>
                      <a:pt x="47" y="14"/>
                    </a:cubicBezTo>
                    <a:cubicBezTo>
                      <a:pt x="47" y="14"/>
                      <a:pt x="47" y="14"/>
                      <a:pt x="47" y="14"/>
                    </a:cubicBezTo>
                    <a:cubicBezTo>
                      <a:pt x="47" y="14"/>
                      <a:pt x="47" y="14"/>
                      <a:pt x="46" y="14"/>
                    </a:cubicBezTo>
                    <a:cubicBezTo>
                      <a:pt x="46" y="14"/>
                      <a:pt x="46" y="14"/>
                      <a:pt x="46" y="14"/>
                    </a:cubicBezTo>
                    <a:cubicBezTo>
                      <a:pt x="46" y="14"/>
                      <a:pt x="46" y="14"/>
                      <a:pt x="46" y="14"/>
                    </a:cubicBezTo>
                    <a:cubicBezTo>
                      <a:pt x="46" y="14"/>
                      <a:pt x="46" y="14"/>
                      <a:pt x="46" y="14"/>
                    </a:cubicBezTo>
                    <a:cubicBezTo>
                      <a:pt x="46" y="14"/>
                      <a:pt x="46" y="14"/>
                      <a:pt x="46" y="14"/>
                    </a:cubicBezTo>
                    <a:cubicBezTo>
                      <a:pt x="46" y="14"/>
                      <a:pt x="46" y="14"/>
                      <a:pt x="46" y="14"/>
                    </a:cubicBezTo>
                    <a:cubicBezTo>
                      <a:pt x="46" y="14"/>
                      <a:pt x="46" y="14"/>
                      <a:pt x="46" y="14"/>
                    </a:cubicBezTo>
                    <a:cubicBezTo>
                      <a:pt x="46" y="14"/>
                      <a:pt x="46" y="14"/>
                      <a:pt x="46" y="14"/>
                    </a:cubicBezTo>
                    <a:cubicBezTo>
                      <a:pt x="46" y="13"/>
                      <a:pt x="46" y="13"/>
                      <a:pt x="46" y="13"/>
                    </a:cubicBezTo>
                    <a:cubicBezTo>
                      <a:pt x="46" y="13"/>
                      <a:pt x="46" y="13"/>
                      <a:pt x="46" y="13"/>
                    </a:cubicBezTo>
                    <a:cubicBezTo>
                      <a:pt x="46" y="13"/>
                      <a:pt x="46" y="13"/>
                      <a:pt x="46" y="13"/>
                    </a:cubicBezTo>
                    <a:cubicBezTo>
                      <a:pt x="46" y="13"/>
                      <a:pt x="46" y="13"/>
                      <a:pt x="46" y="13"/>
                    </a:cubicBezTo>
                    <a:cubicBezTo>
                      <a:pt x="45" y="13"/>
                      <a:pt x="45" y="13"/>
                      <a:pt x="45" y="13"/>
                    </a:cubicBezTo>
                    <a:cubicBezTo>
                      <a:pt x="45" y="13"/>
                      <a:pt x="45" y="13"/>
                      <a:pt x="45" y="13"/>
                    </a:cubicBezTo>
                    <a:cubicBezTo>
                      <a:pt x="45" y="13"/>
                      <a:pt x="45" y="13"/>
                      <a:pt x="45" y="13"/>
                    </a:cubicBezTo>
                    <a:cubicBezTo>
                      <a:pt x="45" y="13"/>
                      <a:pt x="45" y="13"/>
                      <a:pt x="45" y="13"/>
                    </a:cubicBezTo>
                    <a:cubicBezTo>
                      <a:pt x="45" y="13"/>
                      <a:pt x="45" y="13"/>
                      <a:pt x="45" y="13"/>
                    </a:cubicBezTo>
                    <a:cubicBezTo>
                      <a:pt x="45" y="13"/>
                      <a:pt x="45" y="13"/>
                      <a:pt x="45" y="13"/>
                    </a:cubicBezTo>
                    <a:cubicBezTo>
                      <a:pt x="45" y="13"/>
                      <a:pt x="45" y="13"/>
                      <a:pt x="44" y="13"/>
                    </a:cubicBezTo>
                    <a:cubicBezTo>
                      <a:pt x="44" y="13"/>
                      <a:pt x="44" y="13"/>
                      <a:pt x="44" y="13"/>
                    </a:cubicBezTo>
                    <a:cubicBezTo>
                      <a:pt x="44" y="13"/>
                      <a:pt x="44" y="13"/>
                      <a:pt x="44" y="13"/>
                    </a:cubicBezTo>
                    <a:cubicBezTo>
                      <a:pt x="44" y="13"/>
                      <a:pt x="44" y="13"/>
                      <a:pt x="44" y="13"/>
                    </a:cubicBezTo>
                    <a:cubicBezTo>
                      <a:pt x="44" y="13"/>
                      <a:pt x="44" y="13"/>
                      <a:pt x="44" y="13"/>
                    </a:cubicBezTo>
                    <a:cubicBezTo>
                      <a:pt x="44" y="13"/>
                      <a:pt x="44" y="13"/>
                      <a:pt x="44" y="13"/>
                    </a:cubicBezTo>
                    <a:cubicBezTo>
                      <a:pt x="44" y="13"/>
                      <a:pt x="44" y="13"/>
                      <a:pt x="44" y="13"/>
                    </a:cubicBezTo>
                    <a:cubicBezTo>
                      <a:pt x="44" y="13"/>
                      <a:pt x="44" y="13"/>
                      <a:pt x="44" y="12"/>
                    </a:cubicBezTo>
                    <a:cubicBezTo>
                      <a:pt x="44" y="12"/>
                      <a:pt x="44" y="12"/>
                      <a:pt x="44" y="12"/>
                    </a:cubicBezTo>
                    <a:cubicBezTo>
                      <a:pt x="44" y="12"/>
                      <a:pt x="44" y="12"/>
                      <a:pt x="44" y="12"/>
                    </a:cubicBezTo>
                    <a:cubicBezTo>
                      <a:pt x="44" y="12"/>
                      <a:pt x="44" y="12"/>
                      <a:pt x="44" y="12"/>
                    </a:cubicBezTo>
                    <a:cubicBezTo>
                      <a:pt x="44" y="12"/>
                      <a:pt x="44" y="12"/>
                      <a:pt x="44" y="12"/>
                    </a:cubicBezTo>
                    <a:cubicBezTo>
                      <a:pt x="44" y="12"/>
                      <a:pt x="44" y="12"/>
                      <a:pt x="44" y="12"/>
                    </a:cubicBezTo>
                    <a:cubicBezTo>
                      <a:pt x="44" y="12"/>
                      <a:pt x="44" y="12"/>
                      <a:pt x="44" y="12"/>
                    </a:cubicBezTo>
                    <a:cubicBezTo>
                      <a:pt x="44" y="12"/>
                      <a:pt x="44" y="12"/>
                      <a:pt x="44" y="12"/>
                    </a:cubicBezTo>
                    <a:cubicBezTo>
                      <a:pt x="44" y="12"/>
                      <a:pt x="43" y="12"/>
                      <a:pt x="43" y="12"/>
                    </a:cubicBezTo>
                    <a:cubicBezTo>
                      <a:pt x="43" y="12"/>
                      <a:pt x="43" y="12"/>
                      <a:pt x="43" y="12"/>
                    </a:cubicBezTo>
                    <a:cubicBezTo>
                      <a:pt x="43" y="12"/>
                      <a:pt x="43" y="12"/>
                      <a:pt x="43" y="11"/>
                    </a:cubicBezTo>
                    <a:cubicBezTo>
                      <a:pt x="43" y="11"/>
                      <a:pt x="43" y="11"/>
                      <a:pt x="43" y="11"/>
                    </a:cubicBezTo>
                    <a:cubicBezTo>
                      <a:pt x="43" y="11"/>
                      <a:pt x="43" y="11"/>
                      <a:pt x="43" y="11"/>
                    </a:cubicBezTo>
                    <a:cubicBezTo>
                      <a:pt x="43" y="11"/>
                      <a:pt x="43" y="11"/>
                      <a:pt x="43" y="12"/>
                    </a:cubicBezTo>
                    <a:cubicBezTo>
                      <a:pt x="42" y="12"/>
                      <a:pt x="42" y="12"/>
                      <a:pt x="42" y="12"/>
                    </a:cubicBezTo>
                    <a:cubicBezTo>
                      <a:pt x="42" y="12"/>
                      <a:pt x="42" y="12"/>
                      <a:pt x="42" y="12"/>
                    </a:cubicBezTo>
                    <a:cubicBezTo>
                      <a:pt x="42" y="12"/>
                      <a:pt x="42" y="12"/>
                      <a:pt x="42" y="12"/>
                    </a:cubicBezTo>
                    <a:cubicBezTo>
                      <a:pt x="42" y="12"/>
                      <a:pt x="42" y="12"/>
                      <a:pt x="42" y="12"/>
                    </a:cubicBezTo>
                    <a:cubicBezTo>
                      <a:pt x="41" y="12"/>
                      <a:pt x="41" y="12"/>
                      <a:pt x="41" y="12"/>
                    </a:cubicBezTo>
                    <a:cubicBezTo>
                      <a:pt x="41" y="12"/>
                      <a:pt x="41" y="12"/>
                      <a:pt x="41" y="12"/>
                    </a:cubicBezTo>
                    <a:cubicBezTo>
                      <a:pt x="41" y="12"/>
                      <a:pt x="41"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39" y="12"/>
                      <a:pt x="39" y="12"/>
                    </a:cubicBezTo>
                    <a:cubicBezTo>
                      <a:pt x="39" y="12"/>
                      <a:pt x="39" y="12"/>
                      <a:pt x="39" y="12"/>
                    </a:cubicBezTo>
                    <a:cubicBezTo>
                      <a:pt x="39" y="12"/>
                      <a:pt x="39" y="12"/>
                      <a:pt x="39" y="12"/>
                    </a:cubicBezTo>
                    <a:cubicBezTo>
                      <a:pt x="39" y="12"/>
                      <a:pt x="39" y="12"/>
                      <a:pt x="39" y="12"/>
                    </a:cubicBezTo>
                    <a:cubicBezTo>
                      <a:pt x="39" y="12"/>
                      <a:pt x="39" y="12"/>
                      <a:pt x="39" y="12"/>
                    </a:cubicBezTo>
                    <a:cubicBezTo>
                      <a:pt x="39" y="12"/>
                      <a:pt x="39" y="12"/>
                      <a:pt x="39" y="12"/>
                    </a:cubicBezTo>
                    <a:cubicBezTo>
                      <a:pt x="39" y="12"/>
                      <a:pt x="39" y="12"/>
                      <a:pt x="39" y="12"/>
                    </a:cubicBezTo>
                    <a:cubicBezTo>
                      <a:pt x="39" y="12"/>
                      <a:pt x="38" y="12"/>
                      <a:pt x="38" y="12"/>
                    </a:cubicBezTo>
                    <a:cubicBezTo>
                      <a:pt x="38" y="12"/>
                      <a:pt x="38" y="12"/>
                      <a:pt x="38" y="12"/>
                    </a:cubicBezTo>
                    <a:cubicBezTo>
                      <a:pt x="38" y="12"/>
                      <a:pt x="38" y="12"/>
                      <a:pt x="38" y="13"/>
                    </a:cubicBezTo>
                    <a:cubicBezTo>
                      <a:pt x="38" y="13"/>
                      <a:pt x="38" y="13"/>
                      <a:pt x="38" y="13"/>
                    </a:cubicBezTo>
                    <a:cubicBezTo>
                      <a:pt x="38" y="13"/>
                      <a:pt x="38" y="13"/>
                      <a:pt x="38" y="13"/>
                    </a:cubicBezTo>
                    <a:cubicBezTo>
                      <a:pt x="38" y="13"/>
                      <a:pt x="38" y="13"/>
                      <a:pt x="37" y="13"/>
                    </a:cubicBezTo>
                    <a:cubicBezTo>
                      <a:pt x="37" y="13"/>
                      <a:pt x="37" y="13"/>
                      <a:pt x="37" y="13"/>
                    </a:cubicBezTo>
                    <a:cubicBezTo>
                      <a:pt x="37" y="13"/>
                      <a:pt x="37" y="13"/>
                      <a:pt x="37" y="13"/>
                    </a:cubicBezTo>
                    <a:cubicBezTo>
                      <a:pt x="37" y="13"/>
                      <a:pt x="37" y="13"/>
                      <a:pt x="37" y="13"/>
                    </a:cubicBezTo>
                    <a:cubicBezTo>
                      <a:pt x="37" y="13"/>
                      <a:pt x="37" y="13"/>
                      <a:pt x="37" y="13"/>
                    </a:cubicBezTo>
                    <a:cubicBezTo>
                      <a:pt x="37" y="13"/>
                      <a:pt x="37" y="13"/>
                      <a:pt x="37" y="13"/>
                    </a:cubicBezTo>
                    <a:cubicBezTo>
                      <a:pt x="37" y="13"/>
                      <a:pt x="37" y="14"/>
                      <a:pt x="37" y="14"/>
                    </a:cubicBezTo>
                    <a:cubicBezTo>
                      <a:pt x="37" y="14"/>
                      <a:pt x="37" y="14"/>
                      <a:pt x="37" y="14"/>
                    </a:cubicBezTo>
                    <a:cubicBezTo>
                      <a:pt x="37" y="14"/>
                      <a:pt x="37" y="14"/>
                      <a:pt x="37" y="14"/>
                    </a:cubicBezTo>
                    <a:cubicBezTo>
                      <a:pt x="37" y="14"/>
                      <a:pt x="37" y="14"/>
                      <a:pt x="37" y="14"/>
                    </a:cubicBezTo>
                    <a:cubicBezTo>
                      <a:pt x="37" y="14"/>
                      <a:pt x="37" y="14"/>
                      <a:pt x="37" y="14"/>
                    </a:cubicBezTo>
                    <a:cubicBezTo>
                      <a:pt x="37" y="15"/>
                      <a:pt x="37" y="15"/>
                      <a:pt x="37" y="15"/>
                    </a:cubicBezTo>
                    <a:cubicBezTo>
                      <a:pt x="37" y="15"/>
                      <a:pt x="37" y="15"/>
                      <a:pt x="36" y="15"/>
                    </a:cubicBezTo>
                    <a:cubicBezTo>
                      <a:pt x="36" y="15"/>
                      <a:pt x="36" y="15"/>
                      <a:pt x="36" y="15"/>
                    </a:cubicBezTo>
                    <a:cubicBezTo>
                      <a:pt x="36" y="15"/>
                      <a:pt x="36" y="15"/>
                      <a:pt x="36" y="15"/>
                    </a:cubicBezTo>
                    <a:cubicBezTo>
                      <a:pt x="36" y="15"/>
                      <a:pt x="36" y="15"/>
                      <a:pt x="36" y="15"/>
                    </a:cubicBezTo>
                    <a:cubicBezTo>
                      <a:pt x="36" y="15"/>
                      <a:pt x="36" y="15"/>
                      <a:pt x="36" y="15"/>
                    </a:cubicBezTo>
                    <a:cubicBezTo>
                      <a:pt x="36" y="15"/>
                      <a:pt x="36" y="15"/>
                      <a:pt x="36" y="15"/>
                    </a:cubicBezTo>
                    <a:cubicBezTo>
                      <a:pt x="36" y="15"/>
                      <a:pt x="36" y="15"/>
                      <a:pt x="36" y="15"/>
                    </a:cubicBezTo>
                    <a:cubicBezTo>
                      <a:pt x="36" y="15"/>
                      <a:pt x="36" y="15"/>
                      <a:pt x="36" y="15"/>
                    </a:cubicBezTo>
                    <a:cubicBezTo>
                      <a:pt x="36" y="15"/>
                      <a:pt x="36" y="15"/>
                      <a:pt x="36" y="15"/>
                    </a:cubicBezTo>
                    <a:cubicBezTo>
                      <a:pt x="36" y="15"/>
                      <a:pt x="36" y="15"/>
                      <a:pt x="35" y="15"/>
                    </a:cubicBezTo>
                    <a:cubicBezTo>
                      <a:pt x="35" y="15"/>
                      <a:pt x="35" y="15"/>
                      <a:pt x="35" y="15"/>
                    </a:cubicBezTo>
                    <a:cubicBezTo>
                      <a:pt x="35" y="16"/>
                      <a:pt x="35" y="16"/>
                      <a:pt x="35" y="16"/>
                    </a:cubicBezTo>
                    <a:cubicBezTo>
                      <a:pt x="35" y="16"/>
                      <a:pt x="35" y="16"/>
                      <a:pt x="35" y="16"/>
                    </a:cubicBezTo>
                    <a:cubicBezTo>
                      <a:pt x="35" y="16"/>
                      <a:pt x="35" y="16"/>
                      <a:pt x="35" y="16"/>
                    </a:cubicBezTo>
                    <a:cubicBezTo>
                      <a:pt x="35" y="16"/>
                      <a:pt x="35" y="16"/>
                      <a:pt x="35" y="16"/>
                    </a:cubicBezTo>
                    <a:cubicBezTo>
                      <a:pt x="35" y="16"/>
                      <a:pt x="35" y="16"/>
                      <a:pt x="35" y="16"/>
                    </a:cubicBezTo>
                    <a:cubicBezTo>
                      <a:pt x="35" y="17"/>
                      <a:pt x="35" y="17"/>
                      <a:pt x="35" y="17"/>
                    </a:cubicBezTo>
                    <a:cubicBezTo>
                      <a:pt x="35" y="17"/>
                      <a:pt x="35" y="17"/>
                      <a:pt x="35" y="17"/>
                    </a:cubicBezTo>
                    <a:cubicBezTo>
                      <a:pt x="35" y="17"/>
                      <a:pt x="35" y="17"/>
                      <a:pt x="35" y="17"/>
                    </a:cubicBezTo>
                    <a:cubicBezTo>
                      <a:pt x="34" y="17"/>
                      <a:pt x="34" y="17"/>
                      <a:pt x="34" y="17"/>
                    </a:cubicBezTo>
                    <a:cubicBezTo>
                      <a:pt x="34" y="18"/>
                      <a:pt x="34" y="18"/>
                      <a:pt x="34" y="18"/>
                    </a:cubicBezTo>
                    <a:cubicBezTo>
                      <a:pt x="34" y="18"/>
                      <a:pt x="34" y="18"/>
                      <a:pt x="34" y="18"/>
                    </a:cubicBezTo>
                    <a:cubicBezTo>
                      <a:pt x="34" y="18"/>
                      <a:pt x="34" y="18"/>
                      <a:pt x="34" y="18"/>
                    </a:cubicBezTo>
                    <a:cubicBezTo>
                      <a:pt x="34" y="18"/>
                      <a:pt x="34" y="18"/>
                      <a:pt x="34" y="18"/>
                    </a:cubicBezTo>
                    <a:cubicBezTo>
                      <a:pt x="34" y="18"/>
                      <a:pt x="34" y="18"/>
                      <a:pt x="34" y="18"/>
                    </a:cubicBezTo>
                    <a:cubicBezTo>
                      <a:pt x="34" y="19"/>
                      <a:pt x="34" y="19"/>
                      <a:pt x="34" y="19"/>
                    </a:cubicBezTo>
                    <a:cubicBezTo>
                      <a:pt x="34" y="19"/>
                      <a:pt x="34" y="19"/>
                      <a:pt x="34" y="19"/>
                    </a:cubicBezTo>
                    <a:cubicBezTo>
                      <a:pt x="34" y="19"/>
                      <a:pt x="34" y="19"/>
                      <a:pt x="34" y="19"/>
                    </a:cubicBezTo>
                    <a:cubicBezTo>
                      <a:pt x="34" y="19"/>
                      <a:pt x="34" y="19"/>
                      <a:pt x="34" y="19"/>
                    </a:cubicBezTo>
                    <a:cubicBezTo>
                      <a:pt x="34" y="19"/>
                      <a:pt x="34" y="20"/>
                      <a:pt x="34" y="20"/>
                    </a:cubicBezTo>
                    <a:cubicBezTo>
                      <a:pt x="34" y="20"/>
                      <a:pt x="34" y="20"/>
                      <a:pt x="34" y="20"/>
                    </a:cubicBezTo>
                    <a:cubicBezTo>
                      <a:pt x="34" y="20"/>
                      <a:pt x="34" y="20"/>
                      <a:pt x="34" y="20"/>
                    </a:cubicBezTo>
                    <a:cubicBezTo>
                      <a:pt x="34" y="20"/>
                      <a:pt x="34" y="20"/>
                      <a:pt x="34" y="20"/>
                    </a:cubicBezTo>
                    <a:cubicBezTo>
                      <a:pt x="34" y="20"/>
                      <a:pt x="34" y="20"/>
                      <a:pt x="34" y="20"/>
                    </a:cubicBezTo>
                    <a:cubicBezTo>
                      <a:pt x="34" y="20"/>
                      <a:pt x="34" y="20"/>
                      <a:pt x="35" y="20"/>
                    </a:cubicBezTo>
                    <a:cubicBezTo>
                      <a:pt x="35" y="20"/>
                      <a:pt x="35" y="20"/>
                      <a:pt x="35" y="20"/>
                    </a:cubicBezTo>
                    <a:cubicBezTo>
                      <a:pt x="35" y="20"/>
                      <a:pt x="35" y="20"/>
                      <a:pt x="35" y="20"/>
                    </a:cubicBezTo>
                    <a:cubicBezTo>
                      <a:pt x="35" y="20"/>
                      <a:pt x="35" y="20"/>
                      <a:pt x="35" y="20"/>
                    </a:cubicBezTo>
                    <a:cubicBezTo>
                      <a:pt x="35" y="21"/>
                      <a:pt x="35" y="21"/>
                      <a:pt x="35" y="21"/>
                    </a:cubicBezTo>
                    <a:cubicBezTo>
                      <a:pt x="35" y="21"/>
                      <a:pt x="34" y="21"/>
                      <a:pt x="34" y="21"/>
                    </a:cubicBezTo>
                    <a:cubicBezTo>
                      <a:pt x="34" y="21"/>
                      <a:pt x="34" y="21"/>
                      <a:pt x="34" y="22"/>
                    </a:cubicBezTo>
                    <a:cubicBezTo>
                      <a:pt x="34" y="22"/>
                      <a:pt x="34" y="22"/>
                      <a:pt x="34" y="22"/>
                    </a:cubicBezTo>
                    <a:cubicBezTo>
                      <a:pt x="34" y="22"/>
                      <a:pt x="34" y="22"/>
                      <a:pt x="34" y="22"/>
                    </a:cubicBezTo>
                    <a:cubicBezTo>
                      <a:pt x="34" y="22"/>
                      <a:pt x="34" y="22"/>
                      <a:pt x="34" y="22"/>
                    </a:cubicBezTo>
                    <a:cubicBezTo>
                      <a:pt x="34" y="22"/>
                      <a:pt x="34" y="22"/>
                      <a:pt x="34" y="22"/>
                    </a:cubicBezTo>
                    <a:cubicBezTo>
                      <a:pt x="34" y="22"/>
                      <a:pt x="34" y="22"/>
                      <a:pt x="34" y="22"/>
                    </a:cubicBezTo>
                    <a:cubicBezTo>
                      <a:pt x="34" y="22"/>
                      <a:pt x="34" y="22"/>
                      <a:pt x="34" y="22"/>
                    </a:cubicBezTo>
                    <a:cubicBezTo>
                      <a:pt x="34" y="22"/>
                      <a:pt x="34" y="22"/>
                      <a:pt x="35" y="22"/>
                    </a:cubicBezTo>
                    <a:cubicBezTo>
                      <a:pt x="35" y="22"/>
                      <a:pt x="35" y="22"/>
                      <a:pt x="35" y="23"/>
                    </a:cubicBezTo>
                    <a:cubicBezTo>
                      <a:pt x="35" y="23"/>
                      <a:pt x="35" y="23"/>
                      <a:pt x="35" y="23"/>
                    </a:cubicBezTo>
                    <a:cubicBezTo>
                      <a:pt x="35" y="23"/>
                      <a:pt x="35" y="23"/>
                      <a:pt x="35" y="23"/>
                    </a:cubicBezTo>
                    <a:cubicBezTo>
                      <a:pt x="35" y="23"/>
                      <a:pt x="35" y="23"/>
                      <a:pt x="35" y="23"/>
                    </a:cubicBezTo>
                    <a:cubicBezTo>
                      <a:pt x="35" y="23"/>
                      <a:pt x="35" y="23"/>
                      <a:pt x="35" y="23"/>
                    </a:cubicBezTo>
                    <a:cubicBezTo>
                      <a:pt x="35" y="23"/>
                      <a:pt x="35" y="23"/>
                      <a:pt x="35" y="23"/>
                    </a:cubicBezTo>
                    <a:cubicBezTo>
                      <a:pt x="35" y="23"/>
                      <a:pt x="36" y="23"/>
                      <a:pt x="36" y="24"/>
                    </a:cubicBezTo>
                    <a:cubicBezTo>
                      <a:pt x="36" y="24"/>
                      <a:pt x="36" y="24"/>
                      <a:pt x="36" y="24"/>
                    </a:cubicBezTo>
                    <a:cubicBezTo>
                      <a:pt x="36" y="24"/>
                      <a:pt x="36" y="25"/>
                      <a:pt x="36" y="25"/>
                    </a:cubicBezTo>
                    <a:cubicBezTo>
                      <a:pt x="36" y="25"/>
                      <a:pt x="36" y="25"/>
                      <a:pt x="36" y="25"/>
                    </a:cubicBezTo>
                    <a:cubicBezTo>
                      <a:pt x="36" y="25"/>
                      <a:pt x="36" y="25"/>
                      <a:pt x="36" y="25"/>
                    </a:cubicBezTo>
                    <a:cubicBezTo>
                      <a:pt x="36" y="25"/>
                      <a:pt x="36" y="25"/>
                      <a:pt x="36" y="25"/>
                    </a:cubicBezTo>
                    <a:cubicBezTo>
                      <a:pt x="36" y="25"/>
                      <a:pt x="36" y="25"/>
                      <a:pt x="36" y="25"/>
                    </a:cubicBezTo>
                    <a:cubicBezTo>
                      <a:pt x="36" y="25"/>
                      <a:pt x="36" y="25"/>
                      <a:pt x="36" y="25"/>
                    </a:cubicBezTo>
                    <a:cubicBezTo>
                      <a:pt x="37" y="25"/>
                      <a:pt x="37" y="25"/>
                      <a:pt x="37" y="25"/>
                    </a:cubicBezTo>
                    <a:cubicBezTo>
                      <a:pt x="37" y="25"/>
                      <a:pt x="37" y="25"/>
                      <a:pt x="37" y="25"/>
                    </a:cubicBezTo>
                    <a:cubicBezTo>
                      <a:pt x="37" y="25"/>
                      <a:pt x="37" y="26"/>
                      <a:pt x="37" y="26"/>
                    </a:cubicBezTo>
                    <a:cubicBezTo>
                      <a:pt x="37" y="26"/>
                      <a:pt x="37" y="26"/>
                      <a:pt x="38" y="26"/>
                    </a:cubicBezTo>
                    <a:cubicBezTo>
                      <a:pt x="38" y="26"/>
                      <a:pt x="38" y="26"/>
                      <a:pt x="38" y="26"/>
                    </a:cubicBezTo>
                    <a:cubicBezTo>
                      <a:pt x="38" y="26"/>
                      <a:pt x="38" y="26"/>
                      <a:pt x="38" y="26"/>
                    </a:cubicBezTo>
                    <a:cubicBezTo>
                      <a:pt x="38" y="26"/>
                      <a:pt x="38" y="26"/>
                      <a:pt x="38" y="26"/>
                    </a:cubicBezTo>
                    <a:cubicBezTo>
                      <a:pt x="38" y="26"/>
                      <a:pt x="38" y="26"/>
                      <a:pt x="38" y="26"/>
                    </a:cubicBezTo>
                    <a:cubicBezTo>
                      <a:pt x="38" y="26"/>
                      <a:pt x="38" y="26"/>
                      <a:pt x="38" y="26"/>
                    </a:cubicBezTo>
                    <a:cubicBezTo>
                      <a:pt x="38" y="26"/>
                      <a:pt x="38" y="26"/>
                      <a:pt x="38" y="26"/>
                    </a:cubicBezTo>
                    <a:cubicBezTo>
                      <a:pt x="38" y="26"/>
                      <a:pt x="38" y="26"/>
                      <a:pt x="38" y="26"/>
                    </a:cubicBezTo>
                    <a:cubicBezTo>
                      <a:pt x="38" y="27"/>
                      <a:pt x="39" y="27"/>
                      <a:pt x="39" y="27"/>
                    </a:cubicBezTo>
                    <a:cubicBezTo>
                      <a:pt x="39" y="27"/>
                      <a:pt x="39" y="27"/>
                      <a:pt x="39" y="27"/>
                    </a:cubicBezTo>
                    <a:cubicBezTo>
                      <a:pt x="39" y="27"/>
                      <a:pt x="39" y="27"/>
                      <a:pt x="39" y="27"/>
                    </a:cubicBezTo>
                    <a:cubicBezTo>
                      <a:pt x="39" y="27"/>
                      <a:pt x="39" y="27"/>
                      <a:pt x="39" y="27"/>
                    </a:cubicBezTo>
                    <a:cubicBezTo>
                      <a:pt x="39" y="27"/>
                      <a:pt x="39" y="27"/>
                      <a:pt x="39" y="27"/>
                    </a:cubicBezTo>
                    <a:cubicBezTo>
                      <a:pt x="39" y="27"/>
                      <a:pt x="39" y="27"/>
                      <a:pt x="39" y="27"/>
                    </a:cubicBezTo>
                    <a:cubicBezTo>
                      <a:pt x="39" y="27"/>
                      <a:pt x="39" y="27"/>
                      <a:pt x="39" y="27"/>
                    </a:cubicBezTo>
                    <a:cubicBezTo>
                      <a:pt x="39" y="27"/>
                      <a:pt x="40" y="27"/>
                      <a:pt x="40" y="27"/>
                    </a:cubicBezTo>
                    <a:cubicBezTo>
                      <a:pt x="40" y="27"/>
                      <a:pt x="40" y="27"/>
                      <a:pt x="40" y="27"/>
                    </a:cubicBezTo>
                    <a:cubicBezTo>
                      <a:pt x="40" y="27"/>
                      <a:pt x="40" y="27"/>
                      <a:pt x="40" y="27"/>
                    </a:cubicBezTo>
                    <a:cubicBezTo>
                      <a:pt x="40" y="27"/>
                      <a:pt x="40" y="27"/>
                      <a:pt x="40" y="27"/>
                    </a:cubicBezTo>
                    <a:cubicBezTo>
                      <a:pt x="40" y="27"/>
                      <a:pt x="40" y="27"/>
                      <a:pt x="40" y="27"/>
                    </a:cubicBezTo>
                    <a:cubicBezTo>
                      <a:pt x="40" y="27"/>
                      <a:pt x="40" y="27"/>
                      <a:pt x="40" y="27"/>
                    </a:cubicBezTo>
                    <a:cubicBezTo>
                      <a:pt x="40" y="27"/>
                      <a:pt x="40" y="27"/>
                      <a:pt x="40" y="27"/>
                    </a:cubicBezTo>
                    <a:cubicBezTo>
                      <a:pt x="40" y="27"/>
                      <a:pt x="40" y="27"/>
                      <a:pt x="41" y="27"/>
                    </a:cubicBezTo>
                    <a:cubicBezTo>
                      <a:pt x="41" y="27"/>
                      <a:pt x="41" y="27"/>
                      <a:pt x="41" y="27"/>
                    </a:cubicBezTo>
                    <a:cubicBezTo>
                      <a:pt x="41" y="27"/>
                      <a:pt x="41" y="27"/>
                      <a:pt x="41" y="27"/>
                    </a:cubicBezTo>
                    <a:cubicBezTo>
                      <a:pt x="41" y="27"/>
                      <a:pt x="41" y="27"/>
                      <a:pt x="41" y="27"/>
                    </a:cubicBezTo>
                    <a:cubicBezTo>
                      <a:pt x="41" y="27"/>
                      <a:pt x="41" y="27"/>
                      <a:pt x="41" y="27"/>
                    </a:cubicBezTo>
                    <a:cubicBezTo>
                      <a:pt x="41" y="27"/>
                      <a:pt x="41" y="27"/>
                      <a:pt x="41" y="27"/>
                    </a:cubicBezTo>
                    <a:cubicBezTo>
                      <a:pt x="42" y="27"/>
                      <a:pt x="42" y="27"/>
                      <a:pt x="42" y="27"/>
                    </a:cubicBezTo>
                    <a:cubicBezTo>
                      <a:pt x="42" y="27"/>
                      <a:pt x="42" y="27"/>
                      <a:pt x="42" y="27"/>
                    </a:cubicBezTo>
                    <a:cubicBezTo>
                      <a:pt x="42" y="27"/>
                      <a:pt x="42" y="27"/>
                      <a:pt x="42" y="27"/>
                    </a:cubicBezTo>
                    <a:cubicBezTo>
                      <a:pt x="42" y="27"/>
                      <a:pt x="42" y="27"/>
                      <a:pt x="42" y="27"/>
                    </a:cubicBezTo>
                    <a:cubicBezTo>
                      <a:pt x="42" y="27"/>
                      <a:pt x="42" y="27"/>
                      <a:pt x="42" y="27"/>
                    </a:cubicBezTo>
                    <a:cubicBezTo>
                      <a:pt x="42" y="27"/>
                      <a:pt x="42" y="27"/>
                      <a:pt x="42" y="27"/>
                    </a:cubicBezTo>
                    <a:cubicBezTo>
                      <a:pt x="42" y="27"/>
                      <a:pt x="42" y="27"/>
                      <a:pt x="42" y="27"/>
                    </a:cubicBezTo>
                    <a:cubicBezTo>
                      <a:pt x="42" y="27"/>
                      <a:pt x="42" y="27"/>
                      <a:pt x="42" y="27"/>
                    </a:cubicBezTo>
                    <a:cubicBezTo>
                      <a:pt x="42" y="27"/>
                      <a:pt x="42" y="27"/>
                      <a:pt x="42" y="27"/>
                    </a:cubicBezTo>
                    <a:cubicBezTo>
                      <a:pt x="42" y="26"/>
                      <a:pt x="42" y="26"/>
                      <a:pt x="43" y="26"/>
                    </a:cubicBezTo>
                    <a:cubicBezTo>
                      <a:pt x="43" y="26"/>
                      <a:pt x="43" y="26"/>
                      <a:pt x="43" y="26"/>
                    </a:cubicBezTo>
                    <a:cubicBezTo>
                      <a:pt x="43" y="26"/>
                      <a:pt x="43" y="26"/>
                      <a:pt x="43" y="26"/>
                    </a:cubicBezTo>
                    <a:cubicBezTo>
                      <a:pt x="43" y="26"/>
                      <a:pt x="43" y="26"/>
                      <a:pt x="43" y="26"/>
                    </a:cubicBezTo>
                    <a:cubicBezTo>
                      <a:pt x="43" y="26"/>
                      <a:pt x="43" y="26"/>
                      <a:pt x="43" y="26"/>
                    </a:cubicBezTo>
                    <a:cubicBezTo>
                      <a:pt x="44" y="26"/>
                      <a:pt x="44" y="26"/>
                      <a:pt x="44" y="26"/>
                    </a:cubicBezTo>
                    <a:cubicBezTo>
                      <a:pt x="44" y="26"/>
                      <a:pt x="44" y="26"/>
                      <a:pt x="44" y="26"/>
                    </a:cubicBezTo>
                    <a:cubicBezTo>
                      <a:pt x="44" y="26"/>
                      <a:pt x="44" y="26"/>
                      <a:pt x="44" y="26"/>
                    </a:cubicBezTo>
                    <a:cubicBezTo>
                      <a:pt x="45" y="26"/>
                      <a:pt x="45" y="26"/>
                      <a:pt x="45" y="26"/>
                    </a:cubicBezTo>
                    <a:cubicBezTo>
                      <a:pt x="45" y="26"/>
                      <a:pt x="45" y="26"/>
                      <a:pt x="45" y="27"/>
                    </a:cubicBezTo>
                    <a:cubicBezTo>
                      <a:pt x="45" y="27"/>
                      <a:pt x="45" y="27"/>
                      <a:pt x="45" y="27"/>
                    </a:cubicBezTo>
                    <a:cubicBezTo>
                      <a:pt x="45" y="27"/>
                      <a:pt x="45" y="27"/>
                      <a:pt x="45" y="27"/>
                    </a:cubicBezTo>
                    <a:cubicBezTo>
                      <a:pt x="45" y="27"/>
                      <a:pt x="45" y="27"/>
                      <a:pt x="45" y="27"/>
                    </a:cubicBezTo>
                    <a:cubicBezTo>
                      <a:pt x="45" y="27"/>
                      <a:pt x="45" y="27"/>
                      <a:pt x="45" y="27"/>
                    </a:cubicBezTo>
                    <a:cubicBezTo>
                      <a:pt x="45" y="27"/>
                      <a:pt x="45" y="27"/>
                      <a:pt x="45" y="27"/>
                    </a:cubicBezTo>
                    <a:cubicBezTo>
                      <a:pt x="45" y="27"/>
                      <a:pt x="45" y="27"/>
                      <a:pt x="45" y="27"/>
                    </a:cubicBezTo>
                    <a:cubicBezTo>
                      <a:pt x="45" y="27"/>
                      <a:pt x="45" y="27"/>
                      <a:pt x="45" y="27"/>
                    </a:cubicBezTo>
                    <a:cubicBezTo>
                      <a:pt x="45" y="27"/>
                      <a:pt x="45" y="27"/>
                      <a:pt x="45" y="27"/>
                    </a:cubicBezTo>
                    <a:cubicBezTo>
                      <a:pt x="45" y="27"/>
                      <a:pt x="45" y="27"/>
                      <a:pt x="45" y="27"/>
                    </a:cubicBezTo>
                    <a:cubicBezTo>
                      <a:pt x="46" y="27"/>
                      <a:pt x="46" y="27"/>
                      <a:pt x="46" y="27"/>
                    </a:cubicBezTo>
                    <a:cubicBezTo>
                      <a:pt x="46" y="27"/>
                      <a:pt x="46" y="27"/>
                      <a:pt x="46" y="27"/>
                    </a:cubicBezTo>
                    <a:cubicBezTo>
                      <a:pt x="46" y="27"/>
                      <a:pt x="46" y="27"/>
                      <a:pt x="46" y="27"/>
                    </a:cubicBezTo>
                    <a:cubicBezTo>
                      <a:pt x="46" y="27"/>
                      <a:pt x="47" y="28"/>
                      <a:pt x="47" y="28"/>
                    </a:cubicBezTo>
                    <a:cubicBezTo>
                      <a:pt x="47" y="28"/>
                      <a:pt x="46" y="28"/>
                      <a:pt x="46" y="28"/>
                    </a:cubicBezTo>
                    <a:cubicBezTo>
                      <a:pt x="46" y="28"/>
                      <a:pt x="46" y="28"/>
                      <a:pt x="46" y="28"/>
                    </a:cubicBezTo>
                    <a:cubicBezTo>
                      <a:pt x="46" y="28"/>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30"/>
                      <a:pt x="46" y="30"/>
                    </a:cubicBezTo>
                    <a:cubicBezTo>
                      <a:pt x="46" y="30"/>
                      <a:pt x="46" y="30"/>
                      <a:pt x="46" y="30"/>
                    </a:cubicBezTo>
                    <a:cubicBezTo>
                      <a:pt x="46" y="30"/>
                      <a:pt x="46" y="30"/>
                      <a:pt x="46" y="30"/>
                    </a:cubicBezTo>
                    <a:cubicBezTo>
                      <a:pt x="46" y="30"/>
                      <a:pt x="47" y="30"/>
                      <a:pt x="47" y="30"/>
                    </a:cubicBezTo>
                    <a:cubicBezTo>
                      <a:pt x="47" y="30"/>
                      <a:pt x="47" y="30"/>
                      <a:pt x="47" y="30"/>
                    </a:cubicBezTo>
                    <a:cubicBezTo>
                      <a:pt x="47" y="30"/>
                      <a:pt x="47" y="30"/>
                      <a:pt x="47" y="30"/>
                    </a:cubicBezTo>
                    <a:cubicBezTo>
                      <a:pt x="47" y="30"/>
                      <a:pt x="47" y="31"/>
                      <a:pt x="47" y="31"/>
                    </a:cubicBezTo>
                    <a:cubicBezTo>
                      <a:pt x="47" y="31"/>
                      <a:pt x="47" y="31"/>
                      <a:pt x="47" y="31"/>
                    </a:cubicBezTo>
                    <a:cubicBezTo>
                      <a:pt x="47" y="31"/>
                      <a:pt x="47" y="31"/>
                      <a:pt x="47" y="31"/>
                    </a:cubicBezTo>
                    <a:cubicBezTo>
                      <a:pt x="47" y="31"/>
                      <a:pt x="47" y="31"/>
                      <a:pt x="47" y="31"/>
                    </a:cubicBezTo>
                    <a:cubicBezTo>
                      <a:pt x="47" y="31"/>
                      <a:pt x="47" y="31"/>
                      <a:pt x="47" y="31"/>
                    </a:cubicBezTo>
                    <a:cubicBezTo>
                      <a:pt x="47" y="32"/>
                      <a:pt x="47" y="32"/>
                      <a:pt x="48" y="32"/>
                    </a:cubicBezTo>
                    <a:cubicBezTo>
                      <a:pt x="48" y="32"/>
                      <a:pt x="48" y="32"/>
                      <a:pt x="48" y="32"/>
                    </a:cubicBezTo>
                    <a:cubicBezTo>
                      <a:pt x="48" y="32"/>
                      <a:pt x="48" y="32"/>
                      <a:pt x="48" y="32"/>
                    </a:cubicBezTo>
                    <a:cubicBezTo>
                      <a:pt x="48" y="32"/>
                      <a:pt x="48" y="32"/>
                      <a:pt x="48" y="32"/>
                    </a:cubicBezTo>
                    <a:cubicBezTo>
                      <a:pt x="48" y="32"/>
                      <a:pt x="48" y="32"/>
                      <a:pt x="48" y="32"/>
                    </a:cubicBezTo>
                    <a:cubicBezTo>
                      <a:pt x="48" y="32"/>
                      <a:pt x="48" y="32"/>
                      <a:pt x="48" y="32"/>
                    </a:cubicBezTo>
                    <a:cubicBezTo>
                      <a:pt x="48" y="32"/>
                      <a:pt x="48" y="32"/>
                      <a:pt x="48" y="32"/>
                    </a:cubicBezTo>
                    <a:cubicBezTo>
                      <a:pt x="48" y="32"/>
                      <a:pt x="48" y="32"/>
                      <a:pt x="48" y="32"/>
                    </a:cubicBezTo>
                    <a:cubicBezTo>
                      <a:pt x="48" y="32"/>
                      <a:pt x="48" y="32"/>
                      <a:pt x="48" y="32"/>
                    </a:cubicBezTo>
                    <a:cubicBezTo>
                      <a:pt x="48" y="32"/>
                      <a:pt x="48" y="32"/>
                      <a:pt x="48" y="32"/>
                    </a:cubicBezTo>
                    <a:cubicBezTo>
                      <a:pt x="48" y="33"/>
                      <a:pt x="48" y="33"/>
                      <a:pt x="48" y="33"/>
                    </a:cubicBezTo>
                    <a:cubicBezTo>
                      <a:pt x="48" y="33"/>
                      <a:pt x="48" y="33"/>
                      <a:pt x="48" y="33"/>
                    </a:cubicBezTo>
                    <a:cubicBezTo>
                      <a:pt x="48" y="33"/>
                      <a:pt x="48" y="34"/>
                      <a:pt x="48" y="34"/>
                    </a:cubicBezTo>
                    <a:cubicBezTo>
                      <a:pt x="48" y="34"/>
                      <a:pt x="48" y="34"/>
                      <a:pt x="48" y="34"/>
                    </a:cubicBezTo>
                    <a:cubicBezTo>
                      <a:pt x="48" y="34"/>
                      <a:pt x="48" y="34"/>
                      <a:pt x="48" y="34"/>
                    </a:cubicBezTo>
                    <a:cubicBezTo>
                      <a:pt x="48" y="34"/>
                      <a:pt x="48" y="34"/>
                      <a:pt x="48" y="34"/>
                    </a:cubicBezTo>
                    <a:cubicBezTo>
                      <a:pt x="48" y="34"/>
                      <a:pt x="48" y="34"/>
                      <a:pt x="48" y="34"/>
                    </a:cubicBezTo>
                    <a:cubicBezTo>
                      <a:pt x="48" y="34"/>
                      <a:pt x="48" y="35"/>
                      <a:pt x="48" y="35"/>
                    </a:cubicBezTo>
                    <a:cubicBezTo>
                      <a:pt x="48" y="35"/>
                      <a:pt x="48" y="35"/>
                      <a:pt x="48" y="35"/>
                    </a:cubicBezTo>
                    <a:cubicBezTo>
                      <a:pt x="48" y="35"/>
                      <a:pt x="48" y="35"/>
                      <a:pt x="48" y="35"/>
                    </a:cubicBezTo>
                    <a:cubicBezTo>
                      <a:pt x="48" y="35"/>
                      <a:pt x="48" y="35"/>
                      <a:pt x="48" y="35"/>
                    </a:cubicBezTo>
                    <a:cubicBezTo>
                      <a:pt x="48" y="35"/>
                      <a:pt x="48" y="35"/>
                      <a:pt x="48" y="35"/>
                    </a:cubicBezTo>
                    <a:cubicBezTo>
                      <a:pt x="47" y="35"/>
                      <a:pt x="47" y="35"/>
                      <a:pt x="47" y="35"/>
                    </a:cubicBezTo>
                    <a:cubicBezTo>
                      <a:pt x="47" y="35"/>
                      <a:pt x="47" y="35"/>
                      <a:pt x="47" y="36"/>
                    </a:cubicBezTo>
                    <a:cubicBezTo>
                      <a:pt x="47" y="36"/>
                      <a:pt x="47" y="36"/>
                      <a:pt x="47" y="36"/>
                    </a:cubicBezTo>
                    <a:cubicBezTo>
                      <a:pt x="47" y="36"/>
                      <a:pt x="47" y="36"/>
                      <a:pt x="47" y="36"/>
                    </a:cubicBezTo>
                    <a:cubicBezTo>
                      <a:pt x="47" y="36"/>
                      <a:pt x="47" y="36"/>
                      <a:pt x="47" y="36"/>
                    </a:cubicBezTo>
                    <a:cubicBezTo>
                      <a:pt x="47" y="37"/>
                      <a:pt x="47" y="37"/>
                      <a:pt x="47" y="37"/>
                    </a:cubicBezTo>
                    <a:cubicBezTo>
                      <a:pt x="47" y="37"/>
                      <a:pt x="47" y="37"/>
                      <a:pt x="47" y="37"/>
                    </a:cubicBezTo>
                    <a:cubicBezTo>
                      <a:pt x="47" y="37"/>
                      <a:pt x="47" y="37"/>
                      <a:pt x="47" y="37"/>
                    </a:cubicBezTo>
                    <a:cubicBezTo>
                      <a:pt x="47" y="37"/>
                      <a:pt x="47" y="37"/>
                      <a:pt x="47" y="37"/>
                    </a:cubicBezTo>
                    <a:cubicBezTo>
                      <a:pt x="47" y="37"/>
                      <a:pt x="47" y="37"/>
                      <a:pt x="47" y="37"/>
                    </a:cubicBezTo>
                    <a:cubicBezTo>
                      <a:pt x="47" y="37"/>
                      <a:pt x="47" y="37"/>
                      <a:pt x="47" y="37"/>
                    </a:cubicBezTo>
                    <a:cubicBezTo>
                      <a:pt x="47" y="37"/>
                      <a:pt x="47" y="37"/>
                      <a:pt x="47" y="37"/>
                    </a:cubicBezTo>
                    <a:cubicBezTo>
                      <a:pt x="46" y="37"/>
                      <a:pt x="46" y="37"/>
                      <a:pt x="46" y="37"/>
                    </a:cubicBezTo>
                    <a:cubicBezTo>
                      <a:pt x="46" y="37"/>
                      <a:pt x="46" y="37"/>
                      <a:pt x="46" y="37"/>
                    </a:cubicBezTo>
                    <a:cubicBezTo>
                      <a:pt x="46" y="37"/>
                      <a:pt x="46" y="37"/>
                      <a:pt x="46" y="37"/>
                    </a:cubicBezTo>
                    <a:cubicBezTo>
                      <a:pt x="46" y="37"/>
                      <a:pt x="46" y="37"/>
                      <a:pt x="46" y="37"/>
                    </a:cubicBezTo>
                    <a:cubicBezTo>
                      <a:pt x="46" y="40"/>
                      <a:pt x="46" y="40"/>
                      <a:pt x="46" y="40"/>
                    </a:cubicBezTo>
                    <a:cubicBezTo>
                      <a:pt x="46" y="40"/>
                      <a:pt x="46" y="40"/>
                      <a:pt x="46" y="40"/>
                    </a:cubicBezTo>
                    <a:cubicBezTo>
                      <a:pt x="46" y="40"/>
                      <a:pt x="46" y="40"/>
                      <a:pt x="46" y="40"/>
                    </a:cubicBezTo>
                    <a:cubicBezTo>
                      <a:pt x="46" y="40"/>
                      <a:pt x="46" y="40"/>
                      <a:pt x="46" y="40"/>
                    </a:cubicBezTo>
                    <a:cubicBezTo>
                      <a:pt x="46" y="40"/>
                      <a:pt x="46" y="40"/>
                      <a:pt x="46" y="40"/>
                    </a:cubicBezTo>
                    <a:cubicBezTo>
                      <a:pt x="46" y="40"/>
                      <a:pt x="46" y="40"/>
                      <a:pt x="46" y="40"/>
                    </a:cubicBezTo>
                    <a:cubicBezTo>
                      <a:pt x="46" y="40"/>
                      <a:pt x="46" y="40"/>
                      <a:pt x="46" y="40"/>
                    </a:cubicBezTo>
                    <a:cubicBezTo>
                      <a:pt x="46" y="40"/>
                      <a:pt x="47" y="40"/>
                      <a:pt x="47" y="40"/>
                    </a:cubicBezTo>
                    <a:cubicBezTo>
                      <a:pt x="47" y="40"/>
                      <a:pt x="47" y="40"/>
                      <a:pt x="47" y="40"/>
                    </a:cubicBezTo>
                    <a:cubicBezTo>
                      <a:pt x="47" y="40"/>
                      <a:pt x="47" y="40"/>
                      <a:pt x="47" y="40"/>
                    </a:cubicBezTo>
                    <a:cubicBezTo>
                      <a:pt x="47" y="40"/>
                      <a:pt x="47" y="40"/>
                      <a:pt x="47" y="40"/>
                    </a:cubicBezTo>
                    <a:cubicBezTo>
                      <a:pt x="47" y="40"/>
                      <a:pt x="47" y="40"/>
                      <a:pt x="47" y="40"/>
                    </a:cubicBezTo>
                    <a:cubicBezTo>
                      <a:pt x="47" y="40"/>
                      <a:pt x="47" y="40"/>
                      <a:pt x="47" y="40"/>
                    </a:cubicBezTo>
                    <a:cubicBezTo>
                      <a:pt x="47" y="40"/>
                      <a:pt x="47" y="41"/>
                      <a:pt x="47" y="41"/>
                    </a:cubicBezTo>
                    <a:cubicBezTo>
                      <a:pt x="47" y="41"/>
                      <a:pt x="47" y="41"/>
                      <a:pt x="47" y="41"/>
                    </a:cubicBezTo>
                    <a:cubicBezTo>
                      <a:pt x="47" y="41"/>
                      <a:pt x="47" y="41"/>
                      <a:pt x="47" y="41"/>
                    </a:cubicBezTo>
                    <a:cubicBezTo>
                      <a:pt x="46" y="41"/>
                      <a:pt x="46" y="41"/>
                      <a:pt x="46" y="41"/>
                    </a:cubicBezTo>
                    <a:cubicBezTo>
                      <a:pt x="46" y="43"/>
                      <a:pt x="46" y="43"/>
                      <a:pt x="46" y="43"/>
                    </a:cubicBezTo>
                    <a:cubicBezTo>
                      <a:pt x="47" y="43"/>
                      <a:pt x="47" y="43"/>
                      <a:pt x="47" y="43"/>
                    </a:cubicBezTo>
                    <a:cubicBezTo>
                      <a:pt x="47" y="43"/>
                      <a:pt x="47" y="43"/>
                      <a:pt x="47" y="44"/>
                    </a:cubicBezTo>
                    <a:cubicBezTo>
                      <a:pt x="47" y="44"/>
                      <a:pt x="47" y="44"/>
                      <a:pt x="47" y="44"/>
                    </a:cubicBezTo>
                    <a:cubicBezTo>
                      <a:pt x="47" y="44"/>
                      <a:pt x="47" y="44"/>
                      <a:pt x="47" y="44"/>
                    </a:cubicBezTo>
                    <a:cubicBezTo>
                      <a:pt x="47" y="44"/>
                      <a:pt x="47" y="45"/>
                      <a:pt x="47" y="45"/>
                    </a:cubicBezTo>
                    <a:cubicBezTo>
                      <a:pt x="47" y="45"/>
                      <a:pt x="47" y="45"/>
                      <a:pt x="46" y="45"/>
                    </a:cubicBezTo>
                    <a:cubicBezTo>
                      <a:pt x="46" y="45"/>
                      <a:pt x="46" y="45"/>
                      <a:pt x="46" y="45"/>
                    </a:cubicBezTo>
                    <a:cubicBezTo>
                      <a:pt x="46" y="45"/>
                      <a:pt x="46" y="45"/>
                      <a:pt x="46" y="45"/>
                    </a:cubicBezTo>
                    <a:cubicBezTo>
                      <a:pt x="46" y="45"/>
                      <a:pt x="46" y="45"/>
                      <a:pt x="46" y="45"/>
                    </a:cubicBezTo>
                    <a:cubicBezTo>
                      <a:pt x="46" y="45"/>
                      <a:pt x="46" y="45"/>
                      <a:pt x="46" y="46"/>
                    </a:cubicBezTo>
                    <a:cubicBezTo>
                      <a:pt x="46" y="46"/>
                      <a:pt x="46" y="46"/>
                      <a:pt x="46" y="46"/>
                    </a:cubicBezTo>
                    <a:cubicBezTo>
                      <a:pt x="46" y="46"/>
                      <a:pt x="46" y="46"/>
                      <a:pt x="46" y="46"/>
                    </a:cubicBezTo>
                    <a:cubicBezTo>
                      <a:pt x="46" y="46"/>
                      <a:pt x="47" y="46"/>
                      <a:pt x="47" y="46"/>
                    </a:cubicBezTo>
                    <a:cubicBezTo>
                      <a:pt x="47" y="46"/>
                      <a:pt x="47" y="46"/>
                      <a:pt x="47" y="46"/>
                    </a:cubicBezTo>
                    <a:cubicBezTo>
                      <a:pt x="47" y="46"/>
                      <a:pt x="47" y="46"/>
                      <a:pt x="47" y="46"/>
                    </a:cubicBezTo>
                    <a:cubicBezTo>
                      <a:pt x="47" y="46"/>
                      <a:pt x="48" y="46"/>
                      <a:pt x="48" y="46"/>
                    </a:cubicBezTo>
                    <a:cubicBezTo>
                      <a:pt x="48" y="46"/>
                      <a:pt x="48" y="46"/>
                      <a:pt x="49" y="45"/>
                    </a:cubicBezTo>
                    <a:cubicBezTo>
                      <a:pt x="49" y="45"/>
                      <a:pt x="49" y="45"/>
                      <a:pt x="49" y="45"/>
                    </a:cubicBezTo>
                    <a:cubicBezTo>
                      <a:pt x="49" y="45"/>
                      <a:pt x="49" y="45"/>
                      <a:pt x="49" y="45"/>
                    </a:cubicBezTo>
                    <a:cubicBezTo>
                      <a:pt x="49" y="45"/>
                      <a:pt x="49" y="45"/>
                      <a:pt x="49" y="45"/>
                    </a:cubicBezTo>
                    <a:cubicBezTo>
                      <a:pt x="49" y="45"/>
                      <a:pt x="49" y="45"/>
                      <a:pt x="49" y="45"/>
                    </a:cubicBezTo>
                    <a:cubicBezTo>
                      <a:pt x="49" y="45"/>
                      <a:pt x="49" y="45"/>
                      <a:pt x="49" y="45"/>
                    </a:cubicBezTo>
                    <a:cubicBezTo>
                      <a:pt x="49" y="45"/>
                      <a:pt x="49" y="45"/>
                      <a:pt x="50" y="45"/>
                    </a:cubicBezTo>
                    <a:cubicBezTo>
                      <a:pt x="50" y="45"/>
                      <a:pt x="50" y="45"/>
                      <a:pt x="50" y="45"/>
                    </a:cubicBezTo>
                    <a:cubicBezTo>
                      <a:pt x="50" y="45"/>
                      <a:pt x="50" y="45"/>
                      <a:pt x="50" y="45"/>
                    </a:cubicBezTo>
                    <a:cubicBezTo>
                      <a:pt x="50" y="44"/>
                      <a:pt x="50" y="44"/>
                      <a:pt x="50" y="44"/>
                    </a:cubicBezTo>
                    <a:cubicBezTo>
                      <a:pt x="50" y="44"/>
                      <a:pt x="50" y="44"/>
                      <a:pt x="51" y="44"/>
                    </a:cubicBezTo>
                    <a:cubicBezTo>
                      <a:pt x="51" y="44"/>
                      <a:pt x="51" y="44"/>
                      <a:pt x="51" y="44"/>
                    </a:cubicBezTo>
                    <a:cubicBezTo>
                      <a:pt x="51" y="44"/>
                      <a:pt x="51" y="44"/>
                      <a:pt x="51" y="44"/>
                    </a:cubicBezTo>
                    <a:cubicBezTo>
                      <a:pt x="51" y="44"/>
                      <a:pt x="51" y="44"/>
                      <a:pt x="51" y="44"/>
                    </a:cubicBezTo>
                    <a:cubicBezTo>
                      <a:pt x="51" y="44"/>
                      <a:pt x="51" y="44"/>
                      <a:pt x="51" y="44"/>
                    </a:cubicBezTo>
                    <a:cubicBezTo>
                      <a:pt x="52" y="44"/>
                      <a:pt x="52" y="43"/>
                      <a:pt x="52" y="43"/>
                    </a:cubicBezTo>
                    <a:cubicBezTo>
                      <a:pt x="52" y="43"/>
                      <a:pt x="52" y="43"/>
                      <a:pt x="52" y="43"/>
                    </a:cubicBezTo>
                    <a:cubicBezTo>
                      <a:pt x="52" y="43"/>
                      <a:pt x="52" y="43"/>
                      <a:pt x="52" y="43"/>
                    </a:cubicBezTo>
                    <a:cubicBezTo>
                      <a:pt x="52" y="43"/>
                      <a:pt x="52" y="43"/>
                      <a:pt x="52" y="43"/>
                    </a:cubicBezTo>
                    <a:cubicBezTo>
                      <a:pt x="52" y="42"/>
                      <a:pt x="52" y="42"/>
                      <a:pt x="52" y="42"/>
                    </a:cubicBezTo>
                    <a:cubicBezTo>
                      <a:pt x="52" y="42"/>
                      <a:pt x="51" y="42"/>
                      <a:pt x="51" y="42"/>
                    </a:cubicBezTo>
                    <a:cubicBezTo>
                      <a:pt x="51" y="42"/>
                      <a:pt x="51" y="42"/>
                      <a:pt x="52" y="42"/>
                    </a:cubicBezTo>
                    <a:cubicBezTo>
                      <a:pt x="52" y="42"/>
                      <a:pt x="52" y="42"/>
                      <a:pt x="52" y="42"/>
                    </a:cubicBezTo>
                    <a:cubicBezTo>
                      <a:pt x="52" y="42"/>
                      <a:pt x="52" y="42"/>
                      <a:pt x="52" y="42"/>
                    </a:cubicBezTo>
                    <a:cubicBezTo>
                      <a:pt x="52" y="42"/>
                      <a:pt x="52" y="42"/>
                      <a:pt x="52" y="42"/>
                    </a:cubicBezTo>
                    <a:cubicBezTo>
                      <a:pt x="52" y="42"/>
                      <a:pt x="52" y="42"/>
                      <a:pt x="52" y="42"/>
                    </a:cubicBezTo>
                    <a:cubicBezTo>
                      <a:pt x="52" y="42"/>
                      <a:pt x="52" y="42"/>
                      <a:pt x="52" y="42"/>
                    </a:cubicBezTo>
                    <a:cubicBezTo>
                      <a:pt x="52" y="42"/>
                      <a:pt x="52" y="42"/>
                      <a:pt x="52" y="42"/>
                    </a:cubicBezTo>
                    <a:cubicBezTo>
                      <a:pt x="52" y="42"/>
                      <a:pt x="52" y="42"/>
                      <a:pt x="52" y="42"/>
                    </a:cubicBezTo>
                    <a:cubicBezTo>
                      <a:pt x="52" y="41"/>
                      <a:pt x="52" y="41"/>
                      <a:pt x="52" y="41"/>
                    </a:cubicBezTo>
                    <a:cubicBezTo>
                      <a:pt x="52" y="41"/>
                      <a:pt x="52" y="41"/>
                      <a:pt x="52" y="41"/>
                    </a:cubicBezTo>
                    <a:cubicBezTo>
                      <a:pt x="52" y="41"/>
                      <a:pt x="52" y="41"/>
                      <a:pt x="52" y="41"/>
                    </a:cubicBezTo>
                    <a:cubicBezTo>
                      <a:pt x="52" y="41"/>
                      <a:pt x="52" y="41"/>
                      <a:pt x="52" y="41"/>
                    </a:cubicBezTo>
                    <a:cubicBezTo>
                      <a:pt x="52" y="41"/>
                      <a:pt x="52" y="41"/>
                      <a:pt x="52" y="41"/>
                    </a:cubicBezTo>
                    <a:cubicBezTo>
                      <a:pt x="52" y="41"/>
                      <a:pt x="53" y="41"/>
                      <a:pt x="53" y="41"/>
                    </a:cubicBezTo>
                    <a:cubicBezTo>
                      <a:pt x="53" y="41"/>
                      <a:pt x="53" y="40"/>
                      <a:pt x="53" y="40"/>
                    </a:cubicBezTo>
                    <a:cubicBezTo>
                      <a:pt x="53" y="40"/>
                      <a:pt x="53" y="40"/>
                      <a:pt x="53" y="40"/>
                    </a:cubicBezTo>
                    <a:cubicBezTo>
                      <a:pt x="53" y="40"/>
                      <a:pt x="53" y="40"/>
                      <a:pt x="53" y="40"/>
                    </a:cubicBezTo>
                    <a:cubicBezTo>
                      <a:pt x="53" y="40"/>
                      <a:pt x="53" y="40"/>
                      <a:pt x="53" y="40"/>
                    </a:cubicBezTo>
                    <a:cubicBezTo>
                      <a:pt x="53" y="40"/>
                      <a:pt x="53" y="40"/>
                      <a:pt x="53" y="40"/>
                    </a:cubicBezTo>
                    <a:cubicBezTo>
                      <a:pt x="53" y="39"/>
                      <a:pt x="53" y="39"/>
                      <a:pt x="53" y="39"/>
                    </a:cubicBezTo>
                    <a:cubicBezTo>
                      <a:pt x="53" y="39"/>
                      <a:pt x="53" y="39"/>
                      <a:pt x="53" y="39"/>
                    </a:cubicBezTo>
                    <a:cubicBezTo>
                      <a:pt x="53" y="39"/>
                      <a:pt x="53" y="39"/>
                      <a:pt x="53" y="39"/>
                    </a:cubicBezTo>
                    <a:cubicBezTo>
                      <a:pt x="53" y="39"/>
                      <a:pt x="53" y="39"/>
                      <a:pt x="53" y="39"/>
                    </a:cubicBezTo>
                    <a:cubicBezTo>
                      <a:pt x="53" y="39"/>
                      <a:pt x="54" y="39"/>
                      <a:pt x="54" y="39"/>
                    </a:cubicBezTo>
                    <a:cubicBezTo>
                      <a:pt x="54" y="39"/>
                      <a:pt x="54" y="38"/>
                      <a:pt x="54" y="38"/>
                    </a:cubicBezTo>
                    <a:cubicBezTo>
                      <a:pt x="54" y="38"/>
                      <a:pt x="54" y="38"/>
                      <a:pt x="54" y="38"/>
                    </a:cubicBezTo>
                    <a:cubicBezTo>
                      <a:pt x="54" y="38"/>
                      <a:pt x="54" y="38"/>
                      <a:pt x="54" y="38"/>
                    </a:cubicBezTo>
                    <a:cubicBezTo>
                      <a:pt x="54" y="38"/>
                      <a:pt x="54" y="38"/>
                      <a:pt x="54" y="38"/>
                    </a:cubicBezTo>
                    <a:cubicBezTo>
                      <a:pt x="54" y="37"/>
                      <a:pt x="54" y="37"/>
                      <a:pt x="55" y="37"/>
                    </a:cubicBezTo>
                    <a:cubicBezTo>
                      <a:pt x="55" y="37"/>
                      <a:pt x="55" y="37"/>
                      <a:pt x="55" y="37"/>
                    </a:cubicBezTo>
                    <a:cubicBezTo>
                      <a:pt x="55" y="37"/>
                      <a:pt x="55" y="37"/>
                      <a:pt x="55" y="37"/>
                    </a:cubicBezTo>
                    <a:cubicBezTo>
                      <a:pt x="55" y="36"/>
                      <a:pt x="55" y="36"/>
                      <a:pt x="55" y="36"/>
                    </a:cubicBezTo>
                    <a:cubicBezTo>
                      <a:pt x="55" y="36"/>
                      <a:pt x="55" y="36"/>
                      <a:pt x="55" y="36"/>
                    </a:cubicBezTo>
                    <a:cubicBezTo>
                      <a:pt x="55" y="36"/>
                      <a:pt x="55" y="35"/>
                      <a:pt x="55" y="35"/>
                    </a:cubicBezTo>
                    <a:cubicBezTo>
                      <a:pt x="55" y="35"/>
                      <a:pt x="55" y="35"/>
                      <a:pt x="55" y="35"/>
                    </a:cubicBezTo>
                    <a:cubicBezTo>
                      <a:pt x="55" y="35"/>
                      <a:pt x="55" y="34"/>
                      <a:pt x="55" y="34"/>
                    </a:cubicBezTo>
                    <a:cubicBezTo>
                      <a:pt x="55" y="34"/>
                      <a:pt x="55" y="34"/>
                      <a:pt x="55" y="34"/>
                    </a:cubicBezTo>
                    <a:cubicBezTo>
                      <a:pt x="55" y="34"/>
                      <a:pt x="55" y="34"/>
                      <a:pt x="55" y="34"/>
                    </a:cubicBezTo>
                    <a:cubicBezTo>
                      <a:pt x="55" y="34"/>
                      <a:pt x="55" y="34"/>
                      <a:pt x="55" y="34"/>
                    </a:cubicBezTo>
                    <a:cubicBezTo>
                      <a:pt x="55" y="34"/>
                      <a:pt x="55" y="34"/>
                      <a:pt x="55" y="34"/>
                    </a:cubicBezTo>
                    <a:cubicBezTo>
                      <a:pt x="55" y="34"/>
                      <a:pt x="55" y="34"/>
                      <a:pt x="55" y="34"/>
                    </a:cubicBezTo>
                    <a:cubicBezTo>
                      <a:pt x="56" y="34"/>
                      <a:pt x="56" y="34"/>
                      <a:pt x="56" y="34"/>
                    </a:cubicBezTo>
                    <a:cubicBezTo>
                      <a:pt x="56" y="34"/>
                      <a:pt x="56" y="34"/>
                      <a:pt x="56" y="34"/>
                    </a:cubicBezTo>
                    <a:cubicBezTo>
                      <a:pt x="56" y="34"/>
                      <a:pt x="56" y="33"/>
                      <a:pt x="56" y="33"/>
                    </a:cubicBezTo>
                    <a:cubicBezTo>
                      <a:pt x="56" y="32"/>
                      <a:pt x="56" y="32"/>
                      <a:pt x="56" y="32"/>
                    </a:cubicBezTo>
                    <a:cubicBezTo>
                      <a:pt x="56" y="31"/>
                      <a:pt x="56" y="31"/>
                      <a:pt x="56" y="31"/>
                    </a:cubicBezTo>
                    <a:cubicBezTo>
                      <a:pt x="56" y="31"/>
                      <a:pt x="56" y="31"/>
                      <a:pt x="56" y="31"/>
                    </a:cubicBezTo>
                    <a:cubicBezTo>
                      <a:pt x="56" y="30"/>
                      <a:pt x="56" y="30"/>
                      <a:pt x="56" y="30"/>
                    </a:cubicBezTo>
                    <a:cubicBezTo>
                      <a:pt x="56" y="30"/>
                      <a:pt x="56" y="30"/>
                      <a:pt x="56" y="30"/>
                    </a:cubicBezTo>
                    <a:cubicBezTo>
                      <a:pt x="56" y="30"/>
                      <a:pt x="56" y="30"/>
                      <a:pt x="56" y="30"/>
                    </a:cubicBezTo>
                    <a:cubicBezTo>
                      <a:pt x="56" y="30"/>
                      <a:pt x="56" y="30"/>
                      <a:pt x="56" y="30"/>
                    </a:cubicBezTo>
                    <a:cubicBezTo>
                      <a:pt x="56" y="30"/>
                      <a:pt x="56" y="30"/>
                      <a:pt x="56" y="30"/>
                    </a:cubicBezTo>
                    <a:cubicBezTo>
                      <a:pt x="56" y="30"/>
                      <a:pt x="56" y="30"/>
                      <a:pt x="56" y="30"/>
                    </a:cubicBezTo>
                    <a:cubicBezTo>
                      <a:pt x="56" y="30"/>
                      <a:pt x="56" y="30"/>
                      <a:pt x="56" y="30"/>
                    </a:cubicBezTo>
                    <a:cubicBezTo>
                      <a:pt x="56" y="30"/>
                      <a:pt x="56" y="30"/>
                      <a:pt x="56" y="30"/>
                    </a:cubicBezTo>
                    <a:cubicBezTo>
                      <a:pt x="56" y="30"/>
                      <a:pt x="56" y="30"/>
                      <a:pt x="56" y="30"/>
                    </a:cubicBezTo>
                    <a:cubicBezTo>
                      <a:pt x="56" y="30"/>
                      <a:pt x="56" y="30"/>
                      <a:pt x="56" y="30"/>
                    </a:cubicBezTo>
                    <a:cubicBezTo>
                      <a:pt x="56" y="29"/>
                      <a:pt x="56" y="29"/>
                      <a:pt x="56" y="29"/>
                    </a:cubicBezTo>
                    <a:cubicBezTo>
                      <a:pt x="56" y="29"/>
                      <a:pt x="56" y="29"/>
                      <a:pt x="56" y="29"/>
                    </a:cubicBezTo>
                    <a:cubicBezTo>
                      <a:pt x="56" y="29"/>
                      <a:pt x="56" y="29"/>
                      <a:pt x="56" y="29"/>
                    </a:cubicBezTo>
                    <a:cubicBezTo>
                      <a:pt x="56" y="29"/>
                      <a:pt x="56" y="29"/>
                      <a:pt x="56" y="28"/>
                    </a:cubicBezTo>
                    <a:cubicBezTo>
                      <a:pt x="56" y="28"/>
                      <a:pt x="56" y="28"/>
                      <a:pt x="56" y="28"/>
                    </a:cubicBezTo>
                    <a:cubicBezTo>
                      <a:pt x="56" y="28"/>
                      <a:pt x="56" y="28"/>
                      <a:pt x="56" y="28"/>
                    </a:cubicBezTo>
                    <a:cubicBezTo>
                      <a:pt x="56" y="28"/>
                      <a:pt x="56" y="28"/>
                      <a:pt x="56" y="28"/>
                    </a:cubicBezTo>
                    <a:cubicBezTo>
                      <a:pt x="56" y="28"/>
                      <a:pt x="56" y="28"/>
                      <a:pt x="56" y="28"/>
                    </a:cubicBezTo>
                    <a:cubicBezTo>
                      <a:pt x="56" y="28"/>
                      <a:pt x="56" y="27"/>
                      <a:pt x="56" y="27"/>
                    </a:cubicBezTo>
                    <a:cubicBezTo>
                      <a:pt x="56" y="27"/>
                      <a:pt x="56" y="27"/>
                      <a:pt x="56" y="27"/>
                    </a:cubicBezTo>
                    <a:cubicBezTo>
                      <a:pt x="56" y="27"/>
                      <a:pt x="56" y="27"/>
                      <a:pt x="56" y="27"/>
                    </a:cubicBezTo>
                    <a:cubicBezTo>
                      <a:pt x="56" y="27"/>
                      <a:pt x="56" y="27"/>
                      <a:pt x="56" y="27"/>
                    </a:cubicBezTo>
                    <a:cubicBezTo>
                      <a:pt x="56" y="26"/>
                      <a:pt x="56" y="26"/>
                      <a:pt x="56" y="26"/>
                    </a:cubicBezTo>
                    <a:cubicBezTo>
                      <a:pt x="56" y="26"/>
                      <a:pt x="56" y="26"/>
                      <a:pt x="56" y="26"/>
                    </a:cubicBezTo>
                    <a:cubicBezTo>
                      <a:pt x="57" y="26"/>
                      <a:pt x="57" y="26"/>
                      <a:pt x="57" y="26"/>
                    </a:cubicBezTo>
                    <a:cubicBezTo>
                      <a:pt x="57" y="25"/>
                      <a:pt x="57" y="25"/>
                      <a:pt x="57" y="25"/>
                    </a:cubicBezTo>
                    <a:cubicBezTo>
                      <a:pt x="57" y="25"/>
                      <a:pt x="57" y="25"/>
                      <a:pt x="57" y="25"/>
                    </a:cubicBezTo>
                    <a:cubicBezTo>
                      <a:pt x="57" y="25"/>
                      <a:pt x="57" y="24"/>
                      <a:pt x="56" y="24"/>
                    </a:cubicBezTo>
                    <a:cubicBezTo>
                      <a:pt x="56" y="24"/>
                      <a:pt x="56" y="24"/>
                      <a:pt x="56" y="24"/>
                    </a:cubicBezTo>
                    <a:cubicBezTo>
                      <a:pt x="56" y="24"/>
                      <a:pt x="56" y="24"/>
                      <a:pt x="56" y="24"/>
                    </a:cubicBezTo>
                    <a:cubicBezTo>
                      <a:pt x="56" y="23"/>
                      <a:pt x="56" y="23"/>
                      <a:pt x="56" y="23"/>
                    </a:cubicBezTo>
                    <a:cubicBezTo>
                      <a:pt x="56" y="23"/>
                      <a:pt x="56" y="23"/>
                      <a:pt x="56" y="23"/>
                    </a:cubicBezTo>
                    <a:cubicBezTo>
                      <a:pt x="56" y="23"/>
                      <a:pt x="56" y="23"/>
                      <a:pt x="56" y="23"/>
                    </a:cubicBezTo>
                    <a:cubicBezTo>
                      <a:pt x="56" y="23"/>
                      <a:pt x="56" y="23"/>
                      <a:pt x="56" y="23"/>
                    </a:cubicBezTo>
                    <a:cubicBezTo>
                      <a:pt x="56" y="23"/>
                      <a:pt x="56" y="23"/>
                      <a:pt x="56" y="23"/>
                    </a:cubicBezTo>
                    <a:cubicBezTo>
                      <a:pt x="56" y="23"/>
                      <a:pt x="55" y="22"/>
                      <a:pt x="55" y="22"/>
                    </a:cubicBezTo>
                    <a:cubicBezTo>
                      <a:pt x="55" y="22"/>
                      <a:pt x="55" y="22"/>
                      <a:pt x="55" y="22"/>
                    </a:cubicBezTo>
                    <a:cubicBezTo>
                      <a:pt x="55" y="22"/>
                      <a:pt x="55" y="22"/>
                      <a:pt x="55" y="22"/>
                    </a:cubicBezTo>
                    <a:cubicBezTo>
                      <a:pt x="55" y="22"/>
                      <a:pt x="55" y="22"/>
                      <a:pt x="55" y="22"/>
                    </a:cubicBezTo>
                    <a:cubicBezTo>
                      <a:pt x="55" y="22"/>
                      <a:pt x="55" y="22"/>
                      <a:pt x="55" y="22"/>
                    </a:cubicBezTo>
                    <a:cubicBezTo>
                      <a:pt x="55" y="22"/>
                      <a:pt x="55" y="22"/>
                      <a:pt x="55" y="22"/>
                    </a:cubicBezTo>
                    <a:cubicBezTo>
                      <a:pt x="55" y="22"/>
                      <a:pt x="55" y="22"/>
                      <a:pt x="55" y="22"/>
                    </a:cubicBezTo>
                    <a:cubicBezTo>
                      <a:pt x="55" y="21"/>
                      <a:pt x="55" y="21"/>
                      <a:pt x="55" y="21"/>
                    </a:cubicBezTo>
                    <a:cubicBezTo>
                      <a:pt x="55" y="21"/>
                      <a:pt x="55" y="21"/>
                      <a:pt x="55" y="21"/>
                    </a:cubicBezTo>
                    <a:cubicBezTo>
                      <a:pt x="55" y="21"/>
                      <a:pt x="55" y="21"/>
                      <a:pt x="55" y="21"/>
                    </a:cubicBezTo>
                    <a:cubicBezTo>
                      <a:pt x="54" y="21"/>
                      <a:pt x="54" y="21"/>
                      <a:pt x="54" y="21"/>
                    </a:cubicBezTo>
                    <a:cubicBezTo>
                      <a:pt x="54" y="21"/>
                      <a:pt x="54" y="21"/>
                      <a:pt x="54" y="21"/>
                    </a:cubicBezTo>
                    <a:cubicBezTo>
                      <a:pt x="54" y="20"/>
                      <a:pt x="54" y="20"/>
                      <a:pt x="54" y="20"/>
                    </a:cubicBezTo>
                    <a:cubicBezTo>
                      <a:pt x="54" y="20"/>
                      <a:pt x="54" y="20"/>
                      <a:pt x="54" y="20"/>
                    </a:cubicBezTo>
                    <a:cubicBezTo>
                      <a:pt x="54" y="19"/>
                      <a:pt x="54" y="19"/>
                      <a:pt x="54" y="19"/>
                    </a:cubicBezTo>
                    <a:cubicBezTo>
                      <a:pt x="54" y="19"/>
                      <a:pt x="54" y="19"/>
                      <a:pt x="54" y="19"/>
                    </a:cubicBezTo>
                    <a:cubicBezTo>
                      <a:pt x="54" y="19"/>
                      <a:pt x="54" y="19"/>
                      <a:pt x="53" y="19"/>
                    </a:cubicBezTo>
                    <a:cubicBezTo>
                      <a:pt x="53" y="19"/>
                      <a:pt x="53" y="19"/>
                      <a:pt x="53" y="19"/>
                    </a:cubicBezTo>
                    <a:cubicBezTo>
                      <a:pt x="53" y="19"/>
                      <a:pt x="53" y="19"/>
                      <a:pt x="53" y="19"/>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2" y="17"/>
                    </a:cubicBezTo>
                    <a:cubicBezTo>
                      <a:pt x="52" y="17"/>
                      <a:pt x="52" y="17"/>
                      <a:pt x="52" y="17"/>
                    </a:cubicBezTo>
                    <a:cubicBezTo>
                      <a:pt x="52" y="16"/>
                      <a:pt x="52" y="16"/>
                      <a:pt x="52" y="16"/>
                    </a:cubicBezTo>
                    <a:cubicBezTo>
                      <a:pt x="52" y="16"/>
                      <a:pt x="51" y="16"/>
                      <a:pt x="51" y="15"/>
                    </a:cubicBezTo>
                    <a:cubicBezTo>
                      <a:pt x="51" y="15"/>
                      <a:pt x="51" y="15"/>
                      <a:pt x="51" y="15"/>
                    </a:cubicBezTo>
                    <a:cubicBezTo>
                      <a:pt x="51" y="15"/>
                      <a:pt x="51" y="15"/>
                      <a:pt x="51" y="15"/>
                    </a:cubicBezTo>
                    <a:cubicBezTo>
                      <a:pt x="52" y="15"/>
                      <a:pt x="52" y="15"/>
                      <a:pt x="52" y="16"/>
                    </a:cubicBezTo>
                    <a:cubicBezTo>
                      <a:pt x="52" y="16"/>
                      <a:pt x="52" y="16"/>
                      <a:pt x="52" y="16"/>
                    </a:cubicBezTo>
                    <a:cubicBezTo>
                      <a:pt x="52" y="16"/>
                      <a:pt x="52" y="16"/>
                      <a:pt x="52" y="16"/>
                    </a:cubicBezTo>
                    <a:cubicBezTo>
                      <a:pt x="52" y="16"/>
                      <a:pt x="52" y="16"/>
                      <a:pt x="52" y="16"/>
                    </a:cubicBezTo>
                    <a:cubicBezTo>
                      <a:pt x="52" y="16"/>
                      <a:pt x="52" y="16"/>
                      <a:pt x="52" y="16"/>
                    </a:cubicBezTo>
                    <a:cubicBezTo>
                      <a:pt x="52" y="16"/>
                      <a:pt x="52" y="16"/>
                      <a:pt x="52" y="16"/>
                    </a:cubicBezTo>
                    <a:cubicBezTo>
                      <a:pt x="52" y="16"/>
                      <a:pt x="52" y="16"/>
                      <a:pt x="52" y="16"/>
                    </a:cubicBezTo>
                    <a:cubicBezTo>
                      <a:pt x="52" y="16"/>
                      <a:pt x="52" y="16"/>
                      <a:pt x="52" y="16"/>
                    </a:cubicBezTo>
                    <a:cubicBezTo>
                      <a:pt x="52" y="16"/>
                      <a:pt x="52" y="16"/>
                      <a:pt x="52" y="16"/>
                    </a:cubicBezTo>
                    <a:cubicBezTo>
                      <a:pt x="52" y="17"/>
                      <a:pt x="52" y="17"/>
                      <a:pt x="52" y="17"/>
                    </a:cubicBezTo>
                    <a:cubicBezTo>
                      <a:pt x="52" y="17"/>
                      <a:pt x="52" y="17"/>
                      <a:pt x="52" y="17"/>
                    </a:cubicBezTo>
                    <a:cubicBezTo>
                      <a:pt x="52" y="17"/>
                      <a:pt x="52" y="17"/>
                      <a:pt x="52" y="17"/>
                    </a:cubicBezTo>
                    <a:cubicBezTo>
                      <a:pt x="52" y="17"/>
                      <a:pt x="52" y="17"/>
                      <a:pt x="52" y="17"/>
                    </a:cubicBezTo>
                    <a:cubicBezTo>
                      <a:pt x="52" y="17"/>
                      <a:pt x="52" y="17"/>
                      <a:pt x="52" y="17"/>
                    </a:cubicBezTo>
                    <a:cubicBezTo>
                      <a:pt x="52" y="17"/>
                      <a:pt x="52" y="17"/>
                      <a:pt x="52" y="17"/>
                    </a:cubicBezTo>
                    <a:cubicBezTo>
                      <a:pt x="52" y="17"/>
                      <a:pt x="53" y="17"/>
                      <a:pt x="53" y="17"/>
                    </a:cubicBezTo>
                    <a:cubicBezTo>
                      <a:pt x="53" y="17"/>
                      <a:pt x="53" y="17"/>
                      <a:pt x="53" y="17"/>
                    </a:cubicBezTo>
                    <a:cubicBezTo>
                      <a:pt x="53" y="17"/>
                      <a:pt x="53" y="17"/>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9"/>
                      <a:pt x="54" y="19"/>
                    </a:cubicBezTo>
                    <a:cubicBezTo>
                      <a:pt x="54" y="19"/>
                      <a:pt x="54" y="19"/>
                      <a:pt x="54" y="19"/>
                    </a:cubicBezTo>
                    <a:cubicBezTo>
                      <a:pt x="54" y="19"/>
                      <a:pt x="54" y="19"/>
                      <a:pt x="54" y="19"/>
                    </a:cubicBezTo>
                    <a:cubicBezTo>
                      <a:pt x="54" y="19"/>
                      <a:pt x="54" y="19"/>
                      <a:pt x="54" y="19"/>
                    </a:cubicBezTo>
                    <a:cubicBezTo>
                      <a:pt x="54" y="19"/>
                      <a:pt x="54" y="19"/>
                      <a:pt x="54" y="19"/>
                    </a:cubicBezTo>
                    <a:cubicBezTo>
                      <a:pt x="54" y="19"/>
                      <a:pt x="54" y="19"/>
                      <a:pt x="54" y="19"/>
                    </a:cubicBezTo>
                    <a:cubicBezTo>
                      <a:pt x="54" y="19"/>
                      <a:pt x="54" y="19"/>
                      <a:pt x="54" y="19"/>
                    </a:cubicBezTo>
                    <a:cubicBezTo>
                      <a:pt x="54" y="19"/>
                      <a:pt x="54" y="19"/>
                      <a:pt x="54" y="19"/>
                    </a:cubicBezTo>
                    <a:cubicBezTo>
                      <a:pt x="54" y="19"/>
                      <a:pt x="54" y="19"/>
                      <a:pt x="54" y="19"/>
                    </a:cubicBezTo>
                    <a:cubicBezTo>
                      <a:pt x="54" y="19"/>
                      <a:pt x="54" y="19"/>
                      <a:pt x="54" y="20"/>
                    </a:cubicBezTo>
                    <a:cubicBezTo>
                      <a:pt x="54" y="20"/>
                      <a:pt x="54" y="20"/>
                      <a:pt x="54" y="20"/>
                    </a:cubicBezTo>
                    <a:cubicBezTo>
                      <a:pt x="54" y="20"/>
                      <a:pt x="54" y="20"/>
                      <a:pt x="54" y="20"/>
                    </a:cubicBezTo>
                    <a:cubicBezTo>
                      <a:pt x="54" y="20"/>
                      <a:pt x="54" y="20"/>
                      <a:pt x="54" y="20"/>
                    </a:cubicBezTo>
                    <a:cubicBezTo>
                      <a:pt x="54" y="20"/>
                      <a:pt x="54" y="20"/>
                      <a:pt x="54" y="20"/>
                    </a:cubicBezTo>
                    <a:cubicBezTo>
                      <a:pt x="54" y="20"/>
                      <a:pt x="54" y="20"/>
                      <a:pt x="55" y="20"/>
                    </a:cubicBezTo>
                    <a:cubicBezTo>
                      <a:pt x="55" y="20"/>
                      <a:pt x="55" y="20"/>
                      <a:pt x="55" y="20"/>
                    </a:cubicBezTo>
                    <a:cubicBezTo>
                      <a:pt x="55" y="20"/>
                      <a:pt x="55" y="20"/>
                      <a:pt x="55" y="20"/>
                    </a:cubicBezTo>
                    <a:cubicBezTo>
                      <a:pt x="55" y="21"/>
                      <a:pt x="55" y="21"/>
                      <a:pt x="55" y="21"/>
                    </a:cubicBezTo>
                    <a:cubicBezTo>
                      <a:pt x="55" y="21"/>
                      <a:pt x="55" y="21"/>
                      <a:pt x="55" y="21"/>
                    </a:cubicBezTo>
                    <a:cubicBezTo>
                      <a:pt x="55" y="21"/>
                      <a:pt x="55" y="21"/>
                      <a:pt x="55" y="21"/>
                    </a:cubicBezTo>
                    <a:cubicBezTo>
                      <a:pt x="55" y="21"/>
                      <a:pt x="55" y="21"/>
                      <a:pt x="55" y="22"/>
                    </a:cubicBezTo>
                    <a:cubicBezTo>
                      <a:pt x="55" y="22"/>
                      <a:pt x="55" y="22"/>
                      <a:pt x="56" y="22"/>
                    </a:cubicBezTo>
                    <a:cubicBezTo>
                      <a:pt x="56" y="22"/>
                      <a:pt x="56" y="22"/>
                      <a:pt x="56" y="22"/>
                    </a:cubicBezTo>
                    <a:cubicBezTo>
                      <a:pt x="56" y="22"/>
                      <a:pt x="56" y="22"/>
                      <a:pt x="56" y="22"/>
                    </a:cubicBezTo>
                    <a:cubicBezTo>
                      <a:pt x="56" y="21"/>
                      <a:pt x="55" y="20"/>
                      <a:pt x="55" y="20"/>
                    </a:cubicBezTo>
                    <a:cubicBezTo>
                      <a:pt x="55" y="19"/>
                      <a:pt x="55" y="19"/>
                      <a:pt x="55" y="19"/>
                    </a:cubicBezTo>
                    <a:close/>
                    <a:moveTo>
                      <a:pt x="39" y="3"/>
                    </a:moveTo>
                    <a:cubicBezTo>
                      <a:pt x="39" y="3"/>
                      <a:pt x="39" y="3"/>
                      <a:pt x="38" y="3"/>
                    </a:cubicBezTo>
                    <a:cubicBezTo>
                      <a:pt x="38" y="3"/>
                      <a:pt x="38" y="3"/>
                      <a:pt x="38" y="3"/>
                    </a:cubicBezTo>
                    <a:cubicBezTo>
                      <a:pt x="38" y="3"/>
                      <a:pt x="38" y="3"/>
                      <a:pt x="38" y="3"/>
                    </a:cubicBezTo>
                    <a:cubicBezTo>
                      <a:pt x="38" y="3"/>
                      <a:pt x="39" y="3"/>
                      <a:pt x="39" y="3"/>
                    </a:cubicBezTo>
                    <a:cubicBezTo>
                      <a:pt x="39" y="4"/>
                      <a:pt x="39" y="4"/>
                      <a:pt x="39" y="4"/>
                    </a:cubicBezTo>
                    <a:cubicBezTo>
                      <a:pt x="39" y="4"/>
                      <a:pt x="39" y="4"/>
                      <a:pt x="39" y="4"/>
                    </a:cubicBezTo>
                    <a:cubicBezTo>
                      <a:pt x="39" y="4"/>
                      <a:pt x="39" y="4"/>
                      <a:pt x="39" y="4"/>
                    </a:cubicBezTo>
                    <a:cubicBezTo>
                      <a:pt x="39" y="4"/>
                      <a:pt x="39" y="4"/>
                      <a:pt x="39" y="4"/>
                    </a:cubicBezTo>
                    <a:cubicBezTo>
                      <a:pt x="39" y="4"/>
                      <a:pt x="39" y="4"/>
                      <a:pt x="39" y="4"/>
                    </a:cubicBezTo>
                    <a:cubicBezTo>
                      <a:pt x="39" y="4"/>
                      <a:pt x="39" y="4"/>
                      <a:pt x="39" y="4"/>
                    </a:cubicBezTo>
                    <a:cubicBezTo>
                      <a:pt x="39" y="4"/>
                      <a:pt x="39" y="4"/>
                      <a:pt x="39" y="4"/>
                    </a:cubicBezTo>
                    <a:cubicBezTo>
                      <a:pt x="38" y="4"/>
                      <a:pt x="38" y="4"/>
                      <a:pt x="38" y="4"/>
                    </a:cubicBezTo>
                    <a:cubicBezTo>
                      <a:pt x="38" y="4"/>
                      <a:pt x="38" y="4"/>
                      <a:pt x="38" y="4"/>
                    </a:cubicBezTo>
                    <a:cubicBezTo>
                      <a:pt x="38" y="4"/>
                      <a:pt x="38" y="4"/>
                      <a:pt x="38" y="4"/>
                    </a:cubicBezTo>
                    <a:cubicBezTo>
                      <a:pt x="38" y="5"/>
                      <a:pt x="38" y="5"/>
                      <a:pt x="38" y="5"/>
                    </a:cubicBezTo>
                    <a:cubicBezTo>
                      <a:pt x="39" y="5"/>
                      <a:pt x="39" y="5"/>
                      <a:pt x="39" y="5"/>
                    </a:cubicBezTo>
                    <a:cubicBezTo>
                      <a:pt x="39" y="5"/>
                      <a:pt x="39" y="5"/>
                      <a:pt x="39" y="5"/>
                    </a:cubicBezTo>
                    <a:cubicBezTo>
                      <a:pt x="40" y="5"/>
                      <a:pt x="40" y="5"/>
                      <a:pt x="40" y="5"/>
                    </a:cubicBezTo>
                    <a:cubicBezTo>
                      <a:pt x="40" y="5"/>
                      <a:pt x="40" y="5"/>
                      <a:pt x="40" y="5"/>
                    </a:cubicBezTo>
                    <a:cubicBezTo>
                      <a:pt x="40" y="5"/>
                      <a:pt x="40" y="5"/>
                      <a:pt x="40" y="5"/>
                    </a:cubicBezTo>
                    <a:cubicBezTo>
                      <a:pt x="40" y="5"/>
                      <a:pt x="40" y="5"/>
                      <a:pt x="40" y="5"/>
                    </a:cubicBezTo>
                    <a:cubicBezTo>
                      <a:pt x="40" y="5"/>
                      <a:pt x="40" y="5"/>
                      <a:pt x="40" y="5"/>
                    </a:cubicBezTo>
                    <a:cubicBezTo>
                      <a:pt x="40" y="5"/>
                      <a:pt x="40" y="5"/>
                      <a:pt x="40" y="5"/>
                    </a:cubicBezTo>
                    <a:cubicBezTo>
                      <a:pt x="40" y="4"/>
                      <a:pt x="40" y="4"/>
                      <a:pt x="40" y="4"/>
                    </a:cubicBezTo>
                    <a:cubicBezTo>
                      <a:pt x="40" y="4"/>
                      <a:pt x="40" y="4"/>
                      <a:pt x="40" y="4"/>
                    </a:cubicBezTo>
                    <a:cubicBezTo>
                      <a:pt x="39" y="4"/>
                      <a:pt x="39" y="4"/>
                      <a:pt x="39" y="4"/>
                    </a:cubicBezTo>
                    <a:cubicBezTo>
                      <a:pt x="39" y="4"/>
                      <a:pt x="39" y="4"/>
                      <a:pt x="39" y="4"/>
                    </a:cubicBezTo>
                    <a:cubicBezTo>
                      <a:pt x="39" y="4"/>
                      <a:pt x="39" y="4"/>
                      <a:pt x="39" y="4"/>
                    </a:cubicBezTo>
                    <a:cubicBezTo>
                      <a:pt x="39" y="4"/>
                      <a:pt x="39" y="4"/>
                      <a:pt x="39" y="4"/>
                    </a:cubicBezTo>
                    <a:cubicBezTo>
                      <a:pt x="40" y="4"/>
                      <a:pt x="40" y="4"/>
                      <a:pt x="40" y="4"/>
                    </a:cubicBezTo>
                    <a:cubicBezTo>
                      <a:pt x="40" y="4"/>
                      <a:pt x="40" y="4"/>
                      <a:pt x="40" y="3"/>
                    </a:cubicBezTo>
                    <a:cubicBezTo>
                      <a:pt x="40" y="3"/>
                      <a:pt x="40" y="3"/>
                      <a:pt x="40" y="3"/>
                    </a:cubicBezTo>
                    <a:cubicBezTo>
                      <a:pt x="40" y="3"/>
                      <a:pt x="40" y="3"/>
                      <a:pt x="40" y="3"/>
                    </a:cubicBezTo>
                    <a:cubicBezTo>
                      <a:pt x="40" y="3"/>
                      <a:pt x="40" y="3"/>
                      <a:pt x="40" y="3"/>
                    </a:cubicBezTo>
                    <a:cubicBezTo>
                      <a:pt x="40" y="3"/>
                      <a:pt x="40" y="3"/>
                      <a:pt x="40" y="3"/>
                    </a:cubicBezTo>
                    <a:cubicBezTo>
                      <a:pt x="40" y="3"/>
                      <a:pt x="40" y="3"/>
                      <a:pt x="40" y="3"/>
                    </a:cubicBezTo>
                    <a:cubicBezTo>
                      <a:pt x="40" y="3"/>
                      <a:pt x="40" y="3"/>
                      <a:pt x="40" y="3"/>
                    </a:cubicBezTo>
                    <a:cubicBezTo>
                      <a:pt x="39" y="3"/>
                      <a:pt x="39" y="3"/>
                      <a:pt x="39" y="3"/>
                    </a:cubicBezTo>
                    <a:cubicBezTo>
                      <a:pt x="39" y="3"/>
                      <a:pt x="39" y="3"/>
                      <a:pt x="39" y="3"/>
                    </a:cubicBezTo>
                    <a:cubicBezTo>
                      <a:pt x="39" y="3"/>
                      <a:pt x="39" y="3"/>
                      <a:pt x="39" y="3"/>
                    </a:cubicBezTo>
                    <a:cubicBezTo>
                      <a:pt x="39" y="3"/>
                      <a:pt x="39" y="3"/>
                      <a:pt x="39" y="3"/>
                    </a:cubicBezTo>
                    <a:close/>
                    <a:moveTo>
                      <a:pt x="37" y="3"/>
                    </a:moveTo>
                    <a:cubicBezTo>
                      <a:pt x="37" y="3"/>
                      <a:pt x="37" y="3"/>
                      <a:pt x="37" y="3"/>
                    </a:cubicBezTo>
                    <a:cubicBezTo>
                      <a:pt x="37" y="3"/>
                      <a:pt x="37" y="3"/>
                      <a:pt x="37" y="3"/>
                    </a:cubicBezTo>
                    <a:cubicBezTo>
                      <a:pt x="37" y="3"/>
                      <a:pt x="37" y="3"/>
                      <a:pt x="37" y="3"/>
                    </a:cubicBezTo>
                    <a:cubicBezTo>
                      <a:pt x="37" y="3"/>
                      <a:pt x="37" y="3"/>
                      <a:pt x="37" y="3"/>
                    </a:cubicBezTo>
                    <a:cubicBezTo>
                      <a:pt x="37" y="3"/>
                      <a:pt x="37" y="3"/>
                      <a:pt x="37" y="3"/>
                    </a:cubicBezTo>
                    <a:cubicBezTo>
                      <a:pt x="36" y="3"/>
                      <a:pt x="36" y="3"/>
                      <a:pt x="36" y="3"/>
                    </a:cubicBezTo>
                    <a:cubicBezTo>
                      <a:pt x="36" y="3"/>
                      <a:pt x="36" y="3"/>
                      <a:pt x="36" y="3"/>
                    </a:cubicBezTo>
                    <a:cubicBezTo>
                      <a:pt x="36" y="3"/>
                      <a:pt x="36" y="3"/>
                      <a:pt x="36" y="3"/>
                    </a:cubicBezTo>
                    <a:cubicBezTo>
                      <a:pt x="36" y="3"/>
                      <a:pt x="36" y="3"/>
                      <a:pt x="36" y="3"/>
                    </a:cubicBezTo>
                    <a:cubicBezTo>
                      <a:pt x="36" y="3"/>
                      <a:pt x="36" y="3"/>
                      <a:pt x="36" y="3"/>
                    </a:cubicBezTo>
                    <a:cubicBezTo>
                      <a:pt x="36" y="3"/>
                      <a:pt x="36" y="3"/>
                      <a:pt x="36" y="3"/>
                    </a:cubicBezTo>
                    <a:cubicBezTo>
                      <a:pt x="36" y="3"/>
                      <a:pt x="36" y="3"/>
                      <a:pt x="36" y="3"/>
                    </a:cubicBezTo>
                    <a:cubicBezTo>
                      <a:pt x="36" y="3"/>
                      <a:pt x="36" y="3"/>
                      <a:pt x="36" y="3"/>
                    </a:cubicBezTo>
                    <a:cubicBezTo>
                      <a:pt x="36" y="3"/>
                      <a:pt x="36" y="3"/>
                      <a:pt x="36" y="3"/>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7" y="5"/>
                    </a:cubicBezTo>
                    <a:cubicBezTo>
                      <a:pt x="37" y="5"/>
                      <a:pt x="37" y="5"/>
                      <a:pt x="37" y="5"/>
                    </a:cubicBezTo>
                    <a:cubicBezTo>
                      <a:pt x="37" y="5"/>
                      <a:pt x="37" y="5"/>
                      <a:pt x="37" y="5"/>
                    </a:cubicBezTo>
                    <a:cubicBezTo>
                      <a:pt x="37" y="5"/>
                      <a:pt x="37" y="5"/>
                      <a:pt x="37" y="5"/>
                    </a:cubicBezTo>
                    <a:cubicBezTo>
                      <a:pt x="37" y="5"/>
                      <a:pt x="38" y="5"/>
                      <a:pt x="38" y="5"/>
                    </a:cubicBezTo>
                    <a:cubicBezTo>
                      <a:pt x="38" y="5"/>
                      <a:pt x="38" y="5"/>
                      <a:pt x="38" y="5"/>
                    </a:cubicBezTo>
                    <a:cubicBezTo>
                      <a:pt x="38" y="5"/>
                      <a:pt x="38" y="4"/>
                      <a:pt x="38" y="4"/>
                    </a:cubicBezTo>
                    <a:cubicBezTo>
                      <a:pt x="38" y="4"/>
                      <a:pt x="38" y="4"/>
                      <a:pt x="38" y="4"/>
                    </a:cubicBezTo>
                    <a:cubicBezTo>
                      <a:pt x="38" y="4"/>
                      <a:pt x="38" y="4"/>
                      <a:pt x="38" y="4"/>
                    </a:cubicBezTo>
                    <a:cubicBezTo>
                      <a:pt x="38" y="4"/>
                      <a:pt x="38" y="4"/>
                      <a:pt x="38" y="4"/>
                    </a:cubicBezTo>
                    <a:cubicBezTo>
                      <a:pt x="38" y="4"/>
                      <a:pt x="38" y="4"/>
                      <a:pt x="38" y="3"/>
                    </a:cubicBezTo>
                    <a:cubicBezTo>
                      <a:pt x="38" y="3"/>
                      <a:pt x="38" y="3"/>
                      <a:pt x="38" y="3"/>
                    </a:cubicBezTo>
                    <a:cubicBezTo>
                      <a:pt x="38" y="3"/>
                      <a:pt x="38" y="3"/>
                      <a:pt x="38" y="3"/>
                    </a:cubicBezTo>
                    <a:cubicBezTo>
                      <a:pt x="38" y="3"/>
                      <a:pt x="38" y="3"/>
                      <a:pt x="38" y="3"/>
                    </a:cubicBezTo>
                    <a:cubicBezTo>
                      <a:pt x="38" y="3"/>
                      <a:pt x="38" y="3"/>
                      <a:pt x="38" y="3"/>
                    </a:cubicBezTo>
                    <a:cubicBezTo>
                      <a:pt x="38" y="3"/>
                      <a:pt x="38" y="3"/>
                      <a:pt x="38" y="3"/>
                    </a:cubicBezTo>
                    <a:cubicBezTo>
                      <a:pt x="38" y="3"/>
                      <a:pt x="38" y="3"/>
                      <a:pt x="38" y="3"/>
                    </a:cubicBezTo>
                    <a:cubicBezTo>
                      <a:pt x="38" y="3"/>
                      <a:pt x="38" y="3"/>
                      <a:pt x="38" y="3"/>
                    </a:cubicBezTo>
                    <a:cubicBezTo>
                      <a:pt x="38" y="3"/>
                      <a:pt x="38" y="3"/>
                      <a:pt x="38" y="3"/>
                    </a:cubicBezTo>
                    <a:cubicBezTo>
                      <a:pt x="38" y="3"/>
                      <a:pt x="38" y="2"/>
                      <a:pt x="38" y="2"/>
                    </a:cubicBezTo>
                    <a:cubicBezTo>
                      <a:pt x="38" y="2"/>
                      <a:pt x="38" y="2"/>
                      <a:pt x="37" y="2"/>
                    </a:cubicBezTo>
                    <a:cubicBezTo>
                      <a:pt x="37" y="2"/>
                      <a:pt x="37" y="2"/>
                      <a:pt x="37" y="2"/>
                    </a:cubicBezTo>
                    <a:cubicBezTo>
                      <a:pt x="37" y="2"/>
                      <a:pt x="37" y="2"/>
                      <a:pt x="37" y="2"/>
                    </a:cubicBezTo>
                    <a:cubicBezTo>
                      <a:pt x="37" y="2"/>
                      <a:pt x="37" y="2"/>
                      <a:pt x="37" y="2"/>
                    </a:cubicBezTo>
                    <a:cubicBezTo>
                      <a:pt x="37" y="2"/>
                      <a:pt x="37" y="2"/>
                      <a:pt x="37" y="2"/>
                    </a:cubicBezTo>
                    <a:cubicBezTo>
                      <a:pt x="37" y="2"/>
                      <a:pt x="37" y="2"/>
                      <a:pt x="37" y="2"/>
                    </a:cubicBezTo>
                    <a:cubicBezTo>
                      <a:pt x="37" y="2"/>
                      <a:pt x="37" y="2"/>
                      <a:pt x="37" y="2"/>
                    </a:cubicBezTo>
                    <a:cubicBezTo>
                      <a:pt x="37" y="2"/>
                      <a:pt x="37" y="2"/>
                      <a:pt x="37" y="2"/>
                    </a:cubicBezTo>
                    <a:cubicBezTo>
                      <a:pt x="37" y="2"/>
                      <a:pt x="37" y="2"/>
                      <a:pt x="37" y="2"/>
                    </a:cubicBezTo>
                    <a:cubicBezTo>
                      <a:pt x="37" y="2"/>
                      <a:pt x="37" y="2"/>
                      <a:pt x="37" y="2"/>
                    </a:cubicBezTo>
                    <a:cubicBezTo>
                      <a:pt x="37" y="2"/>
                      <a:pt x="37" y="2"/>
                      <a:pt x="37" y="2"/>
                    </a:cubicBezTo>
                    <a:cubicBezTo>
                      <a:pt x="36" y="2"/>
                      <a:pt x="36" y="2"/>
                      <a:pt x="36" y="2"/>
                    </a:cubicBezTo>
                    <a:cubicBezTo>
                      <a:pt x="36" y="2"/>
                      <a:pt x="36" y="2"/>
                      <a:pt x="36" y="2"/>
                    </a:cubicBezTo>
                    <a:cubicBezTo>
                      <a:pt x="36" y="2"/>
                      <a:pt x="36" y="2"/>
                      <a:pt x="36" y="2"/>
                    </a:cubicBezTo>
                    <a:cubicBezTo>
                      <a:pt x="36" y="2"/>
                      <a:pt x="36" y="2"/>
                      <a:pt x="36" y="3"/>
                    </a:cubicBezTo>
                    <a:cubicBezTo>
                      <a:pt x="36" y="3"/>
                      <a:pt x="36" y="3"/>
                      <a:pt x="36" y="3"/>
                    </a:cubicBezTo>
                    <a:cubicBezTo>
                      <a:pt x="37" y="3"/>
                      <a:pt x="37" y="3"/>
                      <a:pt x="37" y="3"/>
                    </a:cubicBezTo>
                    <a:cubicBezTo>
                      <a:pt x="37" y="3"/>
                      <a:pt x="37" y="3"/>
                      <a:pt x="37" y="3"/>
                    </a:cubicBezTo>
                    <a:close/>
                    <a:moveTo>
                      <a:pt x="55" y="38"/>
                    </a:moveTo>
                    <a:cubicBezTo>
                      <a:pt x="56" y="38"/>
                      <a:pt x="56" y="38"/>
                      <a:pt x="56" y="37"/>
                    </a:cubicBezTo>
                    <a:cubicBezTo>
                      <a:pt x="56" y="37"/>
                      <a:pt x="56" y="37"/>
                      <a:pt x="56" y="37"/>
                    </a:cubicBezTo>
                    <a:cubicBezTo>
                      <a:pt x="56" y="37"/>
                      <a:pt x="56" y="37"/>
                      <a:pt x="56" y="37"/>
                    </a:cubicBezTo>
                    <a:cubicBezTo>
                      <a:pt x="56" y="37"/>
                      <a:pt x="56" y="37"/>
                      <a:pt x="56" y="37"/>
                    </a:cubicBezTo>
                    <a:cubicBezTo>
                      <a:pt x="56" y="37"/>
                      <a:pt x="56" y="37"/>
                      <a:pt x="56" y="37"/>
                    </a:cubicBezTo>
                    <a:cubicBezTo>
                      <a:pt x="56" y="37"/>
                      <a:pt x="56" y="37"/>
                      <a:pt x="56"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5" y="38"/>
                      <a:pt x="55" y="38"/>
                    </a:cubicBezTo>
                    <a:cubicBezTo>
                      <a:pt x="55" y="38"/>
                      <a:pt x="55" y="38"/>
                      <a:pt x="55" y="38"/>
                    </a:cubicBezTo>
                    <a:cubicBezTo>
                      <a:pt x="55" y="38"/>
                      <a:pt x="54" y="38"/>
                      <a:pt x="54" y="38"/>
                    </a:cubicBezTo>
                    <a:cubicBezTo>
                      <a:pt x="54" y="38"/>
                      <a:pt x="54" y="38"/>
                      <a:pt x="54" y="38"/>
                    </a:cubicBezTo>
                    <a:cubicBezTo>
                      <a:pt x="54" y="38"/>
                      <a:pt x="54" y="38"/>
                      <a:pt x="54" y="38"/>
                    </a:cubicBezTo>
                    <a:cubicBezTo>
                      <a:pt x="54" y="38"/>
                      <a:pt x="54" y="39"/>
                      <a:pt x="54" y="39"/>
                    </a:cubicBezTo>
                    <a:cubicBezTo>
                      <a:pt x="54" y="39"/>
                      <a:pt x="54" y="39"/>
                      <a:pt x="54" y="39"/>
                    </a:cubicBezTo>
                    <a:cubicBezTo>
                      <a:pt x="54" y="39"/>
                      <a:pt x="54" y="39"/>
                      <a:pt x="54" y="39"/>
                    </a:cubicBezTo>
                    <a:cubicBezTo>
                      <a:pt x="54" y="39"/>
                      <a:pt x="54" y="39"/>
                      <a:pt x="54" y="39"/>
                    </a:cubicBezTo>
                    <a:cubicBezTo>
                      <a:pt x="54" y="40"/>
                      <a:pt x="54" y="40"/>
                      <a:pt x="54" y="40"/>
                    </a:cubicBezTo>
                    <a:cubicBezTo>
                      <a:pt x="54" y="40"/>
                      <a:pt x="54" y="41"/>
                      <a:pt x="54" y="41"/>
                    </a:cubicBezTo>
                    <a:cubicBezTo>
                      <a:pt x="54" y="41"/>
                      <a:pt x="54" y="41"/>
                      <a:pt x="54" y="41"/>
                    </a:cubicBezTo>
                    <a:cubicBezTo>
                      <a:pt x="54" y="41"/>
                      <a:pt x="54" y="41"/>
                      <a:pt x="54" y="41"/>
                    </a:cubicBezTo>
                    <a:cubicBezTo>
                      <a:pt x="54" y="41"/>
                      <a:pt x="54" y="41"/>
                      <a:pt x="54" y="41"/>
                    </a:cubicBezTo>
                    <a:cubicBezTo>
                      <a:pt x="55" y="41"/>
                      <a:pt x="55" y="40"/>
                      <a:pt x="55" y="40"/>
                    </a:cubicBezTo>
                    <a:cubicBezTo>
                      <a:pt x="55" y="40"/>
                      <a:pt x="55" y="40"/>
                      <a:pt x="55" y="40"/>
                    </a:cubicBezTo>
                    <a:cubicBezTo>
                      <a:pt x="55" y="40"/>
                      <a:pt x="55" y="40"/>
                      <a:pt x="55" y="40"/>
                    </a:cubicBezTo>
                    <a:cubicBezTo>
                      <a:pt x="55" y="40"/>
                      <a:pt x="55" y="40"/>
                      <a:pt x="55" y="40"/>
                    </a:cubicBezTo>
                    <a:cubicBezTo>
                      <a:pt x="55" y="40"/>
                      <a:pt x="55" y="39"/>
                      <a:pt x="55" y="39"/>
                    </a:cubicBezTo>
                    <a:cubicBezTo>
                      <a:pt x="55" y="39"/>
                      <a:pt x="55" y="39"/>
                      <a:pt x="55" y="39"/>
                    </a:cubicBezTo>
                    <a:cubicBezTo>
                      <a:pt x="55" y="39"/>
                      <a:pt x="55" y="39"/>
                      <a:pt x="55" y="39"/>
                    </a:cubicBezTo>
                    <a:cubicBezTo>
                      <a:pt x="55" y="39"/>
                      <a:pt x="55" y="39"/>
                      <a:pt x="55" y="39"/>
                    </a:cubicBezTo>
                    <a:cubicBezTo>
                      <a:pt x="55" y="39"/>
                      <a:pt x="55" y="39"/>
                      <a:pt x="55" y="39"/>
                    </a:cubicBezTo>
                    <a:cubicBezTo>
                      <a:pt x="55" y="39"/>
                      <a:pt x="55" y="39"/>
                      <a:pt x="55" y="39"/>
                    </a:cubicBezTo>
                    <a:cubicBezTo>
                      <a:pt x="55" y="39"/>
                      <a:pt x="55" y="39"/>
                      <a:pt x="55" y="39"/>
                    </a:cubicBezTo>
                    <a:cubicBezTo>
                      <a:pt x="55" y="39"/>
                      <a:pt x="55" y="38"/>
                      <a:pt x="55" y="38"/>
                    </a:cubicBezTo>
                    <a:cubicBezTo>
                      <a:pt x="55" y="38"/>
                      <a:pt x="55" y="38"/>
                      <a:pt x="55" y="38"/>
                    </a:cubicBezTo>
                    <a:cubicBezTo>
                      <a:pt x="55" y="38"/>
                      <a:pt x="55" y="38"/>
                      <a:pt x="55" y="38"/>
                    </a:cubicBezTo>
                    <a:close/>
                  </a:path>
                </a:pathLst>
              </a:custGeom>
              <a:solidFill>
                <a:schemeClr val="bg1">
                  <a:lumMod val="95000"/>
                </a:schemeClr>
              </a:solidFill>
              <a:ln>
                <a:noFill/>
              </a:ln>
              <a:extLst/>
            </p:spPr>
            <p:txBody>
              <a:bodyPr vert="horz" wrap="square" lIns="81015" tIns="40507" rIns="81015" bIns="40507" numCol="1" anchor="t" anchorCtr="0" compatLnSpc="1">
                <a:prstTxWarp prst="textNoShape">
                  <a:avLst/>
                </a:prstTxWarp>
              </a:bodyPr>
              <a:lstStyle>
                <a:defPPr>
                  <a:defRPr lang="zh-CN"/>
                </a:defPPr>
                <a:lvl1pPr marL="0" algn="l" defTabSz="1234440" rtl="0" eaLnBrk="1" latinLnBrk="0" hangingPunct="1">
                  <a:defRPr sz="2400" kern="1200">
                    <a:solidFill>
                      <a:schemeClr val="tx1"/>
                    </a:solidFill>
                    <a:latin typeface="+mn-lt"/>
                    <a:ea typeface="+mn-ea"/>
                    <a:cs typeface="+mn-cs"/>
                  </a:defRPr>
                </a:lvl1pPr>
                <a:lvl2pPr marL="617220" algn="l" defTabSz="1234440" rtl="0" eaLnBrk="1" latinLnBrk="0" hangingPunct="1">
                  <a:defRPr sz="2400" kern="1200">
                    <a:solidFill>
                      <a:schemeClr val="tx1"/>
                    </a:solidFill>
                    <a:latin typeface="+mn-lt"/>
                    <a:ea typeface="+mn-ea"/>
                    <a:cs typeface="+mn-cs"/>
                  </a:defRPr>
                </a:lvl2pPr>
                <a:lvl3pPr marL="1234440" algn="l" defTabSz="1234440" rtl="0" eaLnBrk="1" latinLnBrk="0" hangingPunct="1">
                  <a:defRPr sz="2400" kern="1200">
                    <a:solidFill>
                      <a:schemeClr val="tx1"/>
                    </a:solidFill>
                    <a:latin typeface="+mn-lt"/>
                    <a:ea typeface="+mn-ea"/>
                    <a:cs typeface="+mn-cs"/>
                  </a:defRPr>
                </a:lvl3pPr>
                <a:lvl4pPr marL="1851660" algn="l" defTabSz="1234440" rtl="0" eaLnBrk="1" latinLnBrk="0" hangingPunct="1">
                  <a:defRPr sz="2400" kern="1200">
                    <a:solidFill>
                      <a:schemeClr val="tx1"/>
                    </a:solidFill>
                    <a:latin typeface="+mn-lt"/>
                    <a:ea typeface="+mn-ea"/>
                    <a:cs typeface="+mn-cs"/>
                  </a:defRPr>
                </a:lvl4pPr>
                <a:lvl5pPr marL="2468880" algn="l" defTabSz="1234440" rtl="0" eaLnBrk="1" latinLnBrk="0" hangingPunct="1">
                  <a:defRPr sz="2400" kern="1200">
                    <a:solidFill>
                      <a:schemeClr val="tx1"/>
                    </a:solidFill>
                    <a:latin typeface="+mn-lt"/>
                    <a:ea typeface="+mn-ea"/>
                    <a:cs typeface="+mn-cs"/>
                  </a:defRPr>
                </a:lvl5pPr>
                <a:lvl6pPr marL="3086100" algn="l" defTabSz="1234440" rtl="0" eaLnBrk="1" latinLnBrk="0" hangingPunct="1">
                  <a:defRPr sz="2400" kern="1200">
                    <a:solidFill>
                      <a:schemeClr val="tx1"/>
                    </a:solidFill>
                    <a:latin typeface="+mn-lt"/>
                    <a:ea typeface="+mn-ea"/>
                    <a:cs typeface="+mn-cs"/>
                  </a:defRPr>
                </a:lvl6pPr>
                <a:lvl7pPr marL="3703320" algn="l" defTabSz="1234440" rtl="0" eaLnBrk="1" latinLnBrk="0" hangingPunct="1">
                  <a:defRPr sz="2400" kern="1200">
                    <a:solidFill>
                      <a:schemeClr val="tx1"/>
                    </a:solidFill>
                    <a:latin typeface="+mn-lt"/>
                    <a:ea typeface="+mn-ea"/>
                    <a:cs typeface="+mn-cs"/>
                  </a:defRPr>
                </a:lvl7pPr>
                <a:lvl8pPr marL="4320540" algn="l" defTabSz="1234440" rtl="0" eaLnBrk="1" latinLnBrk="0" hangingPunct="1">
                  <a:defRPr sz="2400" kern="1200">
                    <a:solidFill>
                      <a:schemeClr val="tx1"/>
                    </a:solidFill>
                    <a:latin typeface="+mn-lt"/>
                    <a:ea typeface="+mn-ea"/>
                    <a:cs typeface="+mn-cs"/>
                  </a:defRPr>
                </a:lvl8pPr>
                <a:lvl9pPr marL="4937760" algn="l" defTabSz="1234440" rtl="0" eaLnBrk="1" latinLnBrk="0" hangingPunct="1">
                  <a:defRPr sz="2400" kern="1200">
                    <a:solidFill>
                      <a:schemeClr val="tx1"/>
                    </a:solidFill>
                    <a:latin typeface="+mn-lt"/>
                    <a:ea typeface="+mn-ea"/>
                    <a:cs typeface="+mn-cs"/>
                  </a:defRPr>
                </a:lvl9pPr>
              </a:lstStyle>
              <a:p>
                <a:endParaRPr lang="zh-CN" altLang="en-US"/>
              </a:p>
            </p:txBody>
          </p:sp>
        </p:grpSp>
      </p:grpSp>
    </p:spTree>
    <p:extLst>
      <p:ext uri="{BB962C8B-B14F-4D97-AF65-F5344CB8AC3E}">
        <p14:creationId xmlns:p14="http://schemas.microsoft.com/office/powerpoint/2010/main" xmlns="" val="1243698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64" presetClass="path" presetSubtype="0" decel="30000" fill="hold" grpId="1" nodeType="withEffect">
                                  <p:stCondLst>
                                    <p:cond delay="0"/>
                                  </p:stCondLst>
                                  <p:childTnLst>
                                    <p:animMotion origin="layout" path="M -4.58333E-6 0.03889 L -4.58333E-6 -0.14814 " pathEditMode="relative" rAng="0" ptsTypes="AA">
                                      <p:cBhvr>
                                        <p:cTn id="9" dur="750" spd="-100000" fill="hold"/>
                                        <p:tgtEl>
                                          <p:spTgt spid="21"/>
                                        </p:tgtEl>
                                        <p:attrNameLst>
                                          <p:attrName>ppt_x</p:attrName>
                                          <p:attrName>ppt_y</p:attrName>
                                        </p:attrNameLst>
                                      </p:cBhvr>
                                      <p:rCtr x="0" y="-9352"/>
                                    </p:animMotion>
                                  </p:childTnLst>
                                </p:cTn>
                              </p:par>
                              <p:par>
                                <p:cTn id="10" presetID="64" presetClass="path" presetSubtype="0" accel="30000" decel="30000" fill="hold" grpId="2" nodeType="withEffect">
                                  <p:stCondLst>
                                    <p:cond delay="750"/>
                                  </p:stCondLst>
                                  <p:childTnLst>
                                    <p:animMotion origin="layout" path="M -4.58333E-6 0.03843 L -4.58333E-6 -3.7037E-6 " pathEditMode="relative" rAng="0" ptsTypes="AA">
                                      <p:cBhvr>
                                        <p:cTn id="11" dur="750" fill="hold"/>
                                        <p:tgtEl>
                                          <p:spTgt spid="21"/>
                                        </p:tgtEl>
                                        <p:attrNameLst>
                                          <p:attrName>ppt_x</p:attrName>
                                          <p:attrName>ppt_y</p:attrName>
                                        </p:attrNameLst>
                                      </p:cBhvr>
                                      <p:rCtr x="0" y="-1921"/>
                                    </p:animMotion>
                                  </p:childTnLst>
                                </p:cTn>
                              </p:par>
                              <p:par>
                                <p:cTn id="12" presetID="10" presetClass="entr" presetSubtype="0" fill="hold" grpId="0" nodeType="withEffect">
                                  <p:stCondLst>
                                    <p:cond delay="0"/>
                                  </p:stCondLst>
                                  <p:childTnLst>
                                    <p:set>
                                      <p:cBhvr>
                                        <p:cTn id="13" dur="1" fill="hold">
                                          <p:stCondLst>
                                            <p:cond delay="0"/>
                                          </p:stCondLst>
                                        </p:cTn>
                                        <p:tgtEl>
                                          <p:spTgt spid="108"/>
                                        </p:tgtEl>
                                        <p:attrNameLst>
                                          <p:attrName>style.visibility</p:attrName>
                                        </p:attrNameLst>
                                      </p:cBhvr>
                                      <p:to>
                                        <p:strVal val="visible"/>
                                      </p:to>
                                    </p:set>
                                    <p:animEffect transition="in" filter="fade">
                                      <p:cBhvr>
                                        <p:cTn id="14" dur="750"/>
                                        <p:tgtEl>
                                          <p:spTgt spid="108"/>
                                        </p:tgtEl>
                                      </p:cBhvr>
                                    </p:animEffect>
                                  </p:childTnLst>
                                </p:cTn>
                              </p:par>
                              <p:par>
                                <p:cTn id="15" presetID="63" presetClass="path" presetSubtype="0" decel="50000" fill="hold" grpId="1" nodeType="withEffect">
                                  <p:stCondLst>
                                    <p:cond delay="0"/>
                                  </p:stCondLst>
                                  <p:childTnLst>
                                    <p:animMotion origin="layout" path="M -0.01562 -3.7037E-6 L 0.11081 -3.7037E-6 " pathEditMode="relative" rAng="0" ptsTypes="AA">
                                      <p:cBhvr>
                                        <p:cTn id="16" dur="750" spd="-100000" fill="hold"/>
                                        <p:tgtEl>
                                          <p:spTgt spid="108"/>
                                        </p:tgtEl>
                                        <p:attrNameLst>
                                          <p:attrName>ppt_x</p:attrName>
                                          <p:attrName>ppt_y</p:attrName>
                                        </p:attrNameLst>
                                      </p:cBhvr>
                                      <p:rCtr x="6315" y="0"/>
                                    </p:animMotion>
                                  </p:childTnLst>
                                </p:cTn>
                              </p:par>
                              <p:par>
                                <p:cTn id="17" presetID="35" presetClass="path" presetSubtype="0" accel="50000" decel="50000" fill="hold" grpId="2" nodeType="withEffect">
                                  <p:stCondLst>
                                    <p:cond delay="750"/>
                                  </p:stCondLst>
                                  <p:childTnLst>
                                    <p:animMotion origin="layout" path="M -0.01562 -3.7037E-6 L -2.29167E-6 -3.7037E-6 " pathEditMode="relative" rAng="0" ptsTypes="AA">
                                      <p:cBhvr>
                                        <p:cTn id="18" dur="750" fill="hold"/>
                                        <p:tgtEl>
                                          <p:spTgt spid="108"/>
                                        </p:tgtEl>
                                        <p:attrNameLst>
                                          <p:attrName>ppt_x</p:attrName>
                                          <p:attrName>ppt_y</p:attrName>
                                        </p:attrNameLst>
                                      </p:cBhvr>
                                      <p:rCtr x="781" y="0"/>
                                    </p:animMotion>
                                  </p:childTnLst>
                                </p:cTn>
                              </p:par>
                              <p:par>
                                <p:cTn id="19" presetID="10" presetClass="entr" presetSubtype="0" fill="hold" grpId="0" nodeType="withEffect">
                                  <p:stCondLst>
                                    <p:cond delay="0"/>
                                  </p:stCondLst>
                                  <p:childTnLst>
                                    <p:set>
                                      <p:cBhvr>
                                        <p:cTn id="20" dur="1" fill="hold">
                                          <p:stCondLst>
                                            <p:cond delay="0"/>
                                          </p:stCondLst>
                                        </p:cTn>
                                        <p:tgtEl>
                                          <p:spTgt spid="90"/>
                                        </p:tgtEl>
                                        <p:attrNameLst>
                                          <p:attrName>style.visibility</p:attrName>
                                        </p:attrNameLst>
                                      </p:cBhvr>
                                      <p:to>
                                        <p:strVal val="visible"/>
                                      </p:to>
                                    </p:set>
                                    <p:animEffect transition="in" filter="fade">
                                      <p:cBhvr>
                                        <p:cTn id="21" dur="750"/>
                                        <p:tgtEl>
                                          <p:spTgt spid="90"/>
                                        </p:tgtEl>
                                      </p:cBhvr>
                                    </p:animEffect>
                                  </p:childTnLst>
                                </p:cTn>
                              </p:par>
                              <p:par>
                                <p:cTn id="22" presetID="63" presetClass="path" presetSubtype="0" decel="50000" fill="hold" grpId="1" nodeType="withEffect">
                                  <p:stCondLst>
                                    <p:cond delay="0"/>
                                  </p:stCondLst>
                                  <p:childTnLst>
                                    <p:animMotion origin="layout" path="M 0.01523 -3.7037E-6 L -0.10885 -3.7037E-6 " pathEditMode="relative" rAng="0" ptsTypes="AA">
                                      <p:cBhvr>
                                        <p:cTn id="23" dur="750" spd="-100000" fill="hold"/>
                                        <p:tgtEl>
                                          <p:spTgt spid="90"/>
                                        </p:tgtEl>
                                        <p:attrNameLst>
                                          <p:attrName>ppt_x</p:attrName>
                                          <p:attrName>ppt_y</p:attrName>
                                        </p:attrNameLst>
                                      </p:cBhvr>
                                      <p:rCtr x="-6211" y="0"/>
                                    </p:animMotion>
                                  </p:childTnLst>
                                </p:cTn>
                              </p:par>
                              <p:par>
                                <p:cTn id="24" presetID="35" presetClass="path" presetSubtype="0" accel="50000" decel="50000" fill="hold" grpId="2" nodeType="withEffect">
                                  <p:stCondLst>
                                    <p:cond delay="750"/>
                                  </p:stCondLst>
                                  <p:childTnLst>
                                    <p:animMotion origin="layout" path="M 0.01601 -3.7037E-6 L 8.33333E-7 -3.7037E-6 " pathEditMode="relative" rAng="0" ptsTypes="AA">
                                      <p:cBhvr>
                                        <p:cTn id="25" dur="750" fill="hold"/>
                                        <p:tgtEl>
                                          <p:spTgt spid="90"/>
                                        </p:tgtEl>
                                        <p:attrNameLst>
                                          <p:attrName>ppt_x</p:attrName>
                                          <p:attrName>ppt_y</p:attrName>
                                        </p:attrNameLst>
                                      </p:cBhvr>
                                      <p:rCtr x="-807" y="0"/>
                                    </p:animMotion>
                                  </p:childTnLst>
                                </p:cTn>
                              </p:par>
                              <p:par>
                                <p:cTn id="26" presetID="10" presetClass="entr" presetSubtype="0" fill="hold" grpId="0" nodeType="withEffect">
                                  <p:stCondLst>
                                    <p:cond delay="0"/>
                                  </p:stCondLst>
                                  <p:childTnLst>
                                    <p:set>
                                      <p:cBhvr>
                                        <p:cTn id="27" dur="1" fill="hold">
                                          <p:stCondLst>
                                            <p:cond delay="0"/>
                                          </p:stCondLst>
                                        </p:cTn>
                                        <p:tgtEl>
                                          <p:spTgt spid="85"/>
                                        </p:tgtEl>
                                        <p:attrNameLst>
                                          <p:attrName>style.visibility</p:attrName>
                                        </p:attrNameLst>
                                      </p:cBhvr>
                                      <p:to>
                                        <p:strVal val="visible"/>
                                      </p:to>
                                    </p:set>
                                    <p:animEffect transition="in" filter="fade">
                                      <p:cBhvr>
                                        <p:cTn id="28" dur="750"/>
                                        <p:tgtEl>
                                          <p:spTgt spid="85"/>
                                        </p:tgtEl>
                                      </p:cBhvr>
                                    </p:animEffect>
                                  </p:childTnLst>
                                </p:cTn>
                              </p:par>
                              <p:par>
                                <p:cTn id="29" presetID="63" presetClass="path" presetSubtype="0" decel="50000" fill="hold" grpId="1" nodeType="withEffect">
                                  <p:stCondLst>
                                    <p:cond delay="0"/>
                                  </p:stCondLst>
                                  <p:childTnLst>
                                    <p:animMotion origin="layout" path="M 0.01523 -3.7037E-6 L -0.10885 -3.7037E-6 " pathEditMode="relative" rAng="0" ptsTypes="AA">
                                      <p:cBhvr>
                                        <p:cTn id="30" dur="750" spd="-100000" fill="hold"/>
                                        <p:tgtEl>
                                          <p:spTgt spid="85"/>
                                        </p:tgtEl>
                                        <p:attrNameLst>
                                          <p:attrName>ppt_x</p:attrName>
                                          <p:attrName>ppt_y</p:attrName>
                                        </p:attrNameLst>
                                      </p:cBhvr>
                                      <p:rCtr x="-6211" y="0"/>
                                    </p:animMotion>
                                  </p:childTnLst>
                                </p:cTn>
                              </p:par>
                              <p:par>
                                <p:cTn id="31" presetID="35" presetClass="path" presetSubtype="0" accel="50000" decel="50000" fill="hold" grpId="2" nodeType="withEffect">
                                  <p:stCondLst>
                                    <p:cond delay="750"/>
                                  </p:stCondLst>
                                  <p:childTnLst>
                                    <p:animMotion origin="layout" path="M 0.01601 -3.7037E-6 L 8.33333E-7 -3.7037E-6 " pathEditMode="relative" rAng="0" ptsTypes="AA">
                                      <p:cBhvr>
                                        <p:cTn id="32" dur="750" fill="hold"/>
                                        <p:tgtEl>
                                          <p:spTgt spid="85"/>
                                        </p:tgtEl>
                                        <p:attrNameLst>
                                          <p:attrName>ppt_x</p:attrName>
                                          <p:attrName>ppt_y</p:attrName>
                                        </p:attrNameLst>
                                      </p:cBhvr>
                                      <p:rCtr x="-807" y="0"/>
                                    </p:animMotion>
                                  </p:childTnLst>
                                </p:cTn>
                              </p:par>
                              <p:par>
                                <p:cTn id="33" presetID="10" presetClass="entr" presetSubtype="0" fill="hold" grpId="0" nodeType="withEffect">
                                  <p:stCondLst>
                                    <p:cond delay="0"/>
                                  </p:stCondLst>
                                  <p:childTnLst>
                                    <p:set>
                                      <p:cBhvr>
                                        <p:cTn id="34" dur="1" fill="hold">
                                          <p:stCondLst>
                                            <p:cond delay="0"/>
                                          </p:stCondLst>
                                        </p:cTn>
                                        <p:tgtEl>
                                          <p:spTgt spid="61"/>
                                        </p:tgtEl>
                                        <p:attrNameLst>
                                          <p:attrName>style.visibility</p:attrName>
                                        </p:attrNameLst>
                                      </p:cBhvr>
                                      <p:to>
                                        <p:strVal val="visible"/>
                                      </p:to>
                                    </p:set>
                                    <p:animEffect transition="in" filter="fade">
                                      <p:cBhvr>
                                        <p:cTn id="35" dur="500"/>
                                        <p:tgtEl>
                                          <p:spTgt spid="61"/>
                                        </p:tgtEl>
                                      </p:cBhvr>
                                    </p:animEffect>
                                  </p:childTnLst>
                                </p:cTn>
                              </p:par>
                              <p:par>
                                <p:cTn id="36" presetID="42" presetClass="path" presetSubtype="0" decel="30000" fill="hold" grpId="1" nodeType="withEffect">
                                  <p:stCondLst>
                                    <p:cond delay="0"/>
                                  </p:stCondLst>
                                  <p:childTnLst>
                                    <p:animMotion origin="layout" path="M 3.125E-6 -0.03981 L 3.125E-6 0.14815 " pathEditMode="relative" rAng="0" ptsTypes="AA">
                                      <p:cBhvr>
                                        <p:cTn id="37" dur="750" spd="-100000" fill="hold"/>
                                        <p:tgtEl>
                                          <p:spTgt spid="61"/>
                                        </p:tgtEl>
                                        <p:attrNameLst>
                                          <p:attrName>ppt_x</p:attrName>
                                          <p:attrName>ppt_y</p:attrName>
                                        </p:attrNameLst>
                                      </p:cBhvr>
                                      <p:rCtr x="0" y="9398"/>
                                    </p:animMotion>
                                  </p:childTnLst>
                                </p:cTn>
                              </p:par>
                              <p:par>
                                <p:cTn id="38" presetID="42" presetClass="path" presetSubtype="0" accel="30000" decel="30000" fill="hold" grpId="2" nodeType="withEffect">
                                  <p:stCondLst>
                                    <p:cond delay="750"/>
                                  </p:stCondLst>
                                  <p:childTnLst>
                                    <p:animMotion origin="layout" path="M 3.125E-6 -0.03981 L 3.125E-6 -3.7037E-6 " pathEditMode="relative" rAng="0" ptsTypes="AA">
                                      <p:cBhvr>
                                        <p:cTn id="39" dur="750" fill="hold"/>
                                        <p:tgtEl>
                                          <p:spTgt spid="61"/>
                                        </p:tgtEl>
                                        <p:attrNameLst>
                                          <p:attrName>ppt_x</p:attrName>
                                          <p:attrName>ppt_y</p:attrName>
                                        </p:attrNameLst>
                                      </p:cBhvr>
                                      <p:rCtr x="0" y="1991"/>
                                    </p:animMotion>
                                  </p:childTnLst>
                                </p:cTn>
                              </p:par>
                              <p:par>
                                <p:cTn id="40" presetID="10" presetClass="entr" presetSubtype="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750"/>
                                        <p:tgtEl>
                                          <p:spTgt spid="20"/>
                                        </p:tgtEl>
                                      </p:cBhvr>
                                    </p:animEffect>
                                  </p:childTnLst>
                                </p:cTn>
                              </p:par>
                              <p:par>
                                <p:cTn id="43" presetID="63" presetClass="path" presetSubtype="0" decel="50000" fill="hold" grpId="1" nodeType="withEffect">
                                  <p:stCondLst>
                                    <p:cond delay="0"/>
                                  </p:stCondLst>
                                  <p:childTnLst>
                                    <p:animMotion origin="layout" path="M -0.01562 -3.7037E-6 L 0.11081 -3.7037E-6 " pathEditMode="relative" rAng="0" ptsTypes="AA">
                                      <p:cBhvr>
                                        <p:cTn id="44" dur="750" spd="-100000" fill="hold"/>
                                        <p:tgtEl>
                                          <p:spTgt spid="20"/>
                                        </p:tgtEl>
                                        <p:attrNameLst>
                                          <p:attrName>ppt_x</p:attrName>
                                          <p:attrName>ppt_y</p:attrName>
                                        </p:attrNameLst>
                                      </p:cBhvr>
                                      <p:rCtr x="6315" y="0"/>
                                    </p:animMotion>
                                  </p:childTnLst>
                                </p:cTn>
                              </p:par>
                              <p:par>
                                <p:cTn id="45" presetID="35" presetClass="path" presetSubtype="0" accel="50000" decel="50000" fill="hold" grpId="2" nodeType="withEffect">
                                  <p:stCondLst>
                                    <p:cond delay="750"/>
                                  </p:stCondLst>
                                  <p:childTnLst>
                                    <p:animMotion origin="layout" path="M -0.01562 -3.7037E-6 L -2.29167E-6 -3.7037E-6 " pathEditMode="relative" rAng="0" ptsTypes="AA">
                                      <p:cBhvr>
                                        <p:cTn id="46" dur="750" fill="hold"/>
                                        <p:tgtEl>
                                          <p:spTgt spid="20"/>
                                        </p:tgtEl>
                                        <p:attrNameLst>
                                          <p:attrName>ppt_x</p:attrName>
                                          <p:attrName>ppt_y</p:attrName>
                                        </p:attrNameLst>
                                      </p:cBhvr>
                                      <p:rCtr x="781" y="0"/>
                                    </p:animMotion>
                                  </p:childTnLst>
                                </p:cTn>
                              </p:par>
                              <p:par>
                                <p:cTn id="47" presetID="10" presetClass="entr" presetSubtype="0" fill="hold" grpId="0" nodeType="withEffect">
                                  <p:stCondLst>
                                    <p:cond delay="0"/>
                                  </p:stCondLst>
                                  <p:childTnLst>
                                    <p:set>
                                      <p:cBhvr>
                                        <p:cTn id="48" dur="1" fill="hold">
                                          <p:stCondLst>
                                            <p:cond delay="0"/>
                                          </p:stCondLst>
                                        </p:cTn>
                                        <p:tgtEl>
                                          <p:spTgt spid="84"/>
                                        </p:tgtEl>
                                        <p:attrNameLst>
                                          <p:attrName>style.visibility</p:attrName>
                                        </p:attrNameLst>
                                      </p:cBhvr>
                                      <p:to>
                                        <p:strVal val="visible"/>
                                      </p:to>
                                    </p:set>
                                    <p:animEffect transition="in" filter="fade">
                                      <p:cBhvr>
                                        <p:cTn id="49" dur="500"/>
                                        <p:tgtEl>
                                          <p:spTgt spid="84"/>
                                        </p:tgtEl>
                                      </p:cBhvr>
                                    </p:animEffect>
                                  </p:childTnLst>
                                </p:cTn>
                              </p:par>
                              <p:par>
                                <p:cTn id="50" presetID="64" presetClass="path" presetSubtype="0" decel="30000" fill="hold" grpId="1" nodeType="withEffect">
                                  <p:stCondLst>
                                    <p:cond delay="0"/>
                                  </p:stCondLst>
                                  <p:childTnLst>
                                    <p:animMotion origin="layout" path="M -4.58333E-6 0.03889 L -4.58333E-6 -0.14814 " pathEditMode="relative" rAng="0" ptsTypes="AA">
                                      <p:cBhvr>
                                        <p:cTn id="51" dur="750" spd="-100000" fill="hold"/>
                                        <p:tgtEl>
                                          <p:spTgt spid="84"/>
                                        </p:tgtEl>
                                        <p:attrNameLst>
                                          <p:attrName>ppt_x</p:attrName>
                                          <p:attrName>ppt_y</p:attrName>
                                        </p:attrNameLst>
                                      </p:cBhvr>
                                      <p:rCtr x="0" y="-9352"/>
                                    </p:animMotion>
                                  </p:childTnLst>
                                </p:cTn>
                              </p:par>
                              <p:par>
                                <p:cTn id="52" presetID="64" presetClass="path" presetSubtype="0" accel="30000" decel="30000" fill="hold" grpId="2" nodeType="withEffect">
                                  <p:stCondLst>
                                    <p:cond delay="750"/>
                                  </p:stCondLst>
                                  <p:childTnLst>
                                    <p:animMotion origin="layout" path="M -4.58333E-6 0.03843 L -4.58333E-6 -3.7037E-6 " pathEditMode="relative" rAng="0" ptsTypes="AA">
                                      <p:cBhvr>
                                        <p:cTn id="53" dur="750" fill="hold"/>
                                        <p:tgtEl>
                                          <p:spTgt spid="84"/>
                                        </p:tgtEl>
                                        <p:attrNameLst>
                                          <p:attrName>ppt_x</p:attrName>
                                          <p:attrName>ppt_y</p:attrName>
                                        </p:attrNameLst>
                                      </p:cBhvr>
                                      <p:rCtr x="0" y="-1921"/>
                                    </p:animMotion>
                                  </p:childTnLst>
                                </p:cTn>
                              </p:par>
                              <p:par>
                                <p:cTn id="54" presetID="10" presetClass="entr" presetSubtype="0" fill="hold" grpId="0" nodeType="withEffect">
                                  <p:stCondLst>
                                    <p:cond delay="1200"/>
                                  </p:stCondLst>
                                  <p:childTnLst>
                                    <p:set>
                                      <p:cBhvr>
                                        <p:cTn id="55" dur="1" fill="hold">
                                          <p:stCondLst>
                                            <p:cond delay="0"/>
                                          </p:stCondLst>
                                        </p:cTn>
                                        <p:tgtEl>
                                          <p:spTgt spid="111"/>
                                        </p:tgtEl>
                                        <p:attrNameLst>
                                          <p:attrName>style.visibility</p:attrName>
                                        </p:attrNameLst>
                                      </p:cBhvr>
                                      <p:to>
                                        <p:strVal val="visible"/>
                                      </p:to>
                                    </p:set>
                                    <p:animEffect transition="in" filter="fade">
                                      <p:cBhvr>
                                        <p:cTn id="56" dur="500"/>
                                        <p:tgtEl>
                                          <p:spTgt spid="111"/>
                                        </p:tgtEl>
                                      </p:cBhvr>
                                    </p:animEffect>
                                  </p:childTnLst>
                                </p:cTn>
                              </p:par>
                            </p:childTnLst>
                          </p:cTn>
                        </p:par>
                        <p:par>
                          <p:cTn id="57" fill="hold">
                            <p:stCondLst>
                              <p:cond delay="1700"/>
                            </p:stCondLst>
                            <p:childTnLst>
                              <p:par>
                                <p:cTn id="58" presetID="10" presetClass="entr" presetSubtype="0" fill="hold" grpId="0" nodeType="afterEffect">
                                  <p:stCondLst>
                                    <p:cond delay="0"/>
                                  </p:stCondLst>
                                  <p:childTnLst>
                                    <p:set>
                                      <p:cBhvr>
                                        <p:cTn id="59" dur="1" fill="hold">
                                          <p:stCondLst>
                                            <p:cond delay="0"/>
                                          </p:stCondLst>
                                        </p:cTn>
                                        <p:tgtEl>
                                          <p:spTgt spid="89"/>
                                        </p:tgtEl>
                                        <p:attrNameLst>
                                          <p:attrName>style.visibility</p:attrName>
                                        </p:attrNameLst>
                                      </p:cBhvr>
                                      <p:to>
                                        <p:strVal val="visible"/>
                                      </p:to>
                                    </p:set>
                                    <p:animEffect transition="in" filter="fade">
                                      <p:cBhvr>
                                        <p:cTn id="60" dur="500"/>
                                        <p:tgtEl>
                                          <p:spTgt spid="89"/>
                                        </p:tgtEl>
                                      </p:cBhvr>
                                    </p:animEffect>
                                  </p:childTnLst>
                                </p:cTn>
                              </p:par>
                            </p:childTnLst>
                          </p:cTn>
                        </p:par>
                        <p:par>
                          <p:cTn id="61" fill="hold">
                            <p:stCondLst>
                              <p:cond delay="2200"/>
                            </p:stCondLst>
                            <p:childTnLst>
                              <p:par>
                                <p:cTn id="62" presetID="10" presetClass="entr" presetSubtype="0" fill="hold" grpId="0" nodeType="afterEffect">
                                  <p:stCondLst>
                                    <p:cond delay="0"/>
                                  </p:stCondLst>
                                  <p:childTnLst>
                                    <p:set>
                                      <p:cBhvr>
                                        <p:cTn id="63" dur="1" fill="hold">
                                          <p:stCondLst>
                                            <p:cond delay="0"/>
                                          </p:stCondLst>
                                        </p:cTn>
                                        <p:tgtEl>
                                          <p:spTgt spid="22"/>
                                        </p:tgtEl>
                                        <p:attrNameLst>
                                          <p:attrName>style.visibility</p:attrName>
                                        </p:attrNameLst>
                                      </p:cBhvr>
                                      <p:to>
                                        <p:strVal val="visible"/>
                                      </p:to>
                                    </p:set>
                                    <p:animEffect transition="in" filter="fade">
                                      <p:cBhvr>
                                        <p:cTn id="64" dur="500"/>
                                        <p:tgtEl>
                                          <p:spTgt spid="22"/>
                                        </p:tgtEl>
                                      </p:cBhvr>
                                    </p:animEffect>
                                  </p:childTnLst>
                                </p:cTn>
                              </p:par>
                            </p:childTnLst>
                          </p:cTn>
                        </p:par>
                        <p:par>
                          <p:cTn id="65" fill="hold">
                            <p:stCondLst>
                              <p:cond delay="2700"/>
                            </p:stCondLst>
                            <p:childTnLst>
                              <p:par>
                                <p:cTn id="66" presetID="10" presetClass="entr" presetSubtype="0" fill="hold" nodeType="afterEffect">
                                  <p:stCondLst>
                                    <p:cond delay="0"/>
                                  </p:stCondLst>
                                  <p:childTnLst>
                                    <p:set>
                                      <p:cBhvr>
                                        <p:cTn id="67" dur="1" fill="hold">
                                          <p:stCondLst>
                                            <p:cond delay="0"/>
                                          </p:stCondLst>
                                        </p:cTn>
                                        <p:tgtEl>
                                          <p:spTgt spid="33"/>
                                        </p:tgtEl>
                                        <p:attrNameLst>
                                          <p:attrName>style.visibility</p:attrName>
                                        </p:attrNameLst>
                                      </p:cBhvr>
                                      <p:to>
                                        <p:strVal val="visible"/>
                                      </p:to>
                                    </p:set>
                                    <p:animEffect transition="in" filter="fade">
                                      <p:cBhvr>
                                        <p:cTn id="68" dur="500"/>
                                        <p:tgtEl>
                                          <p:spTgt spid="33"/>
                                        </p:tgtEl>
                                      </p:cBhvr>
                                    </p:animEffect>
                                  </p:childTnLst>
                                </p:cTn>
                              </p:par>
                              <p:par>
                                <p:cTn id="69" presetID="10" presetClass="entr" presetSubtype="0" fill="hold" grpId="0" nodeType="withEffect">
                                  <p:stCondLst>
                                    <p:cond delay="0"/>
                                  </p:stCondLst>
                                  <p:iterate type="lt">
                                    <p:tmPct val="10000"/>
                                  </p:iterate>
                                  <p:childTnLst>
                                    <p:set>
                                      <p:cBhvr>
                                        <p:cTn id="70" dur="1" fill="hold">
                                          <p:stCondLst>
                                            <p:cond delay="0"/>
                                          </p:stCondLst>
                                        </p:cTn>
                                        <p:tgtEl>
                                          <p:spTgt spid="87"/>
                                        </p:tgtEl>
                                        <p:attrNameLst>
                                          <p:attrName>style.visibility</p:attrName>
                                        </p:attrNameLst>
                                      </p:cBhvr>
                                      <p:to>
                                        <p:strVal val="visible"/>
                                      </p:to>
                                    </p:set>
                                    <p:animEffect transition="in" filter="fade">
                                      <p:cBhvr>
                                        <p:cTn id="71" dur="500"/>
                                        <p:tgtEl>
                                          <p:spTgt spid="87"/>
                                        </p:tgtEl>
                                      </p:cBhvr>
                                    </p:animEffect>
                                  </p:childTnLst>
                                </p:cTn>
                              </p:par>
                              <p:par>
                                <p:cTn id="72" presetID="64" presetClass="path" presetSubtype="0" decel="30000" fill="hold" grpId="1" nodeType="withEffect">
                                  <p:stCondLst>
                                    <p:cond delay="0"/>
                                  </p:stCondLst>
                                  <p:iterate type="lt">
                                    <p:tmPct val="10000"/>
                                  </p:iterate>
                                  <p:childTnLst>
                                    <p:animMotion origin="layout" path="M -4.58333E-6 0.03889 L -4.58333E-6 -0.14814 " pathEditMode="relative" rAng="0" ptsTypes="AA">
                                      <p:cBhvr>
                                        <p:cTn id="73" dur="750" spd="-100000" fill="hold"/>
                                        <p:tgtEl>
                                          <p:spTgt spid="87"/>
                                        </p:tgtEl>
                                        <p:attrNameLst>
                                          <p:attrName>ppt_x</p:attrName>
                                          <p:attrName>ppt_y</p:attrName>
                                        </p:attrNameLst>
                                      </p:cBhvr>
                                      <p:rCtr x="0" y="-9352"/>
                                    </p:animMotion>
                                  </p:childTnLst>
                                </p:cTn>
                              </p:par>
                              <p:par>
                                <p:cTn id="74" presetID="64" presetClass="path" presetSubtype="0" accel="30000" decel="30000" fill="hold" grpId="2" nodeType="withEffect">
                                  <p:stCondLst>
                                    <p:cond delay="750"/>
                                  </p:stCondLst>
                                  <p:iterate type="lt">
                                    <p:tmPct val="10000"/>
                                  </p:iterate>
                                  <p:childTnLst>
                                    <p:animMotion origin="layout" path="M -4.58333E-6 0.03843 L -4.58333E-6 -3.7037E-6 " pathEditMode="relative" rAng="0" ptsTypes="AA">
                                      <p:cBhvr>
                                        <p:cTn id="75" dur="750" fill="hold"/>
                                        <p:tgtEl>
                                          <p:spTgt spid="87"/>
                                        </p:tgtEl>
                                        <p:attrNameLst>
                                          <p:attrName>ppt_x</p:attrName>
                                          <p:attrName>ppt_y</p:attrName>
                                        </p:attrNameLst>
                                      </p:cBhvr>
                                      <p:rCtr x="0" y="-1921"/>
                                    </p:animMotion>
                                  </p:childTnLst>
                                </p:cTn>
                              </p:par>
                              <p:par>
                                <p:cTn id="76" presetID="42" presetClass="entr" presetSubtype="0" fill="hold" nodeType="withEffect">
                                  <p:stCondLst>
                                    <p:cond delay="750"/>
                                  </p:stCondLst>
                                  <p:childTnLst>
                                    <p:set>
                                      <p:cBhvr>
                                        <p:cTn id="77" dur="1" fill="hold">
                                          <p:stCondLst>
                                            <p:cond delay="0"/>
                                          </p:stCondLst>
                                        </p:cTn>
                                        <p:tgtEl>
                                          <p:spTgt spid="57"/>
                                        </p:tgtEl>
                                        <p:attrNameLst>
                                          <p:attrName>style.visibility</p:attrName>
                                        </p:attrNameLst>
                                      </p:cBhvr>
                                      <p:to>
                                        <p:strVal val="visible"/>
                                      </p:to>
                                    </p:set>
                                    <p:animEffect transition="in" filter="fade">
                                      <p:cBhvr>
                                        <p:cTn id="78" dur="1000"/>
                                        <p:tgtEl>
                                          <p:spTgt spid="57"/>
                                        </p:tgtEl>
                                      </p:cBhvr>
                                    </p:animEffect>
                                    <p:anim calcmode="lin" valueType="num">
                                      <p:cBhvr>
                                        <p:cTn id="79" dur="1000" fill="hold"/>
                                        <p:tgtEl>
                                          <p:spTgt spid="57"/>
                                        </p:tgtEl>
                                        <p:attrNameLst>
                                          <p:attrName>ppt_x</p:attrName>
                                        </p:attrNameLst>
                                      </p:cBhvr>
                                      <p:tavLst>
                                        <p:tav tm="0">
                                          <p:val>
                                            <p:strVal val="#ppt_x"/>
                                          </p:val>
                                        </p:tav>
                                        <p:tav tm="100000">
                                          <p:val>
                                            <p:strVal val="#ppt_x"/>
                                          </p:val>
                                        </p:tav>
                                      </p:tavLst>
                                    </p:anim>
                                    <p:anim calcmode="lin" valueType="num">
                                      <p:cBhvr>
                                        <p:cTn id="80" dur="1000" fill="hold"/>
                                        <p:tgtEl>
                                          <p:spTgt spid="57"/>
                                        </p:tgtEl>
                                        <p:attrNameLst>
                                          <p:attrName>ppt_y</p:attrName>
                                        </p:attrNameLst>
                                      </p:cBhvr>
                                      <p:tavLst>
                                        <p:tav tm="0">
                                          <p:val>
                                            <p:strVal val="#ppt_y+.1"/>
                                          </p:val>
                                        </p:tav>
                                        <p:tav tm="100000">
                                          <p:val>
                                            <p:strVal val="#ppt_y"/>
                                          </p:val>
                                        </p:tav>
                                      </p:tavLst>
                                    </p:anim>
                                  </p:childTnLst>
                                </p:cTn>
                              </p:par>
                            </p:childTnLst>
                          </p:cTn>
                        </p:par>
                        <p:par>
                          <p:cTn id="81" fill="hold">
                            <p:stCondLst>
                              <p:cond delay="4450"/>
                            </p:stCondLst>
                            <p:childTnLst>
                              <p:par>
                                <p:cTn id="82" presetID="10" presetClass="entr" presetSubtype="0" fill="hold" grpId="0" nodeType="afterEffect">
                                  <p:stCondLst>
                                    <p:cond delay="0"/>
                                  </p:stCondLst>
                                  <p:childTnLst>
                                    <p:set>
                                      <p:cBhvr>
                                        <p:cTn id="83" dur="1" fill="hold">
                                          <p:stCondLst>
                                            <p:cond delay="0"/>
                                          </p:stCondLst>
                                        </p:cTn>
                                        <p:tgtEl>
                                          <p:spTgt spid="13"/>
                                        </p:tgtEl>
                                        <p:attrNameLst>
                                          <p:attrName>style.visibility</p:attrName>
                                        </p:attrNameLst>
                                      </p:cBhvr>
                                      <p:to>
                                        <p:strVal val="visible"/>
                                      </p:to>
                                    </p:set>
                                    <p:animEffect transition="in" filter="fade">
                                      <p:cBhvr>
                                        <p:cTn id="84" dur="500"/>
                                        <p:tgtEl>
                                          <p:spTgt spid="13"/>
                                        </p:tgtEl>
                                      </p:cBhvr>
                                    </p:animEffect>
                                  </p:childTnLst>
                                </p:cTn>
                              </p:par>
                              <p:par>
                                <p:cTn id="85" presetID="10" presetClass="entr" presetSubtype="0" fill="hold" grpId="0" nodeType="withEffect">
                                  <p:stCondLst>
                                    <p:cond delay="0"/>
                                  </p:stCondLst>
                                  <p:iterate type="lt">
                                    <p:tmPct val="10000"/>
                                  </p:iterate>
                                  <p:childTnLst>
                                    <p:set>
                                      <p:cBhvr>
                                        <p:cTn id="86" dur="1" fill="hold">
                                          <p:stCondLst>
                                            <p:cond delay="0"/>
                                          </p:stCondLst>
                                        </p:cTn>
                                        <p:tgtEl>
                                          <p:spTgt spid="93"/>
                                        </p:tgtEl>
                                        <p:attrNameLst>
                                          <p:attrName>style.visibility</p:attrName>
                                        </p:attrNameLst>
                                      </p:cBhvr>
                                      <p:to>
                                        <p:strVal val="visible"/>
                                      </p:to>
                                    </p:set>
                                    <p:animEffect transition="in" filter="fade">
                                      <p:cBhvr>
                                        <p:cTn id="87" dur="750"/>
                                        <p:tgtEl>
                                          <p:spTgt spid="93"/>
                                        </p:tgtEl>
                                      </p:cBhvr>
                                    </p:animEffect>
                                  </p:childTnLst>
                                </p:cTn>
                              </p:par>
                              <p:par>
                                <p:cTn id="88" presetID="63" presetClass="path" presetSubtype="0" decel="50000" fill="hold" grpId="1" nodeType="withEffect">
                                  <p:stCondLst>
                                    <p:cond delay="0"/>
                                  </p:stCondLst>
                                  <p:iterate type="lt">
                                    <p:tmPct val="10000"/>
                                  </p:iterate>
                                  <p:childTnLst>
                                    <p:animMotion origin="layout" path="M -0.01562 -3.7037E-6 L 0.11081 -3.7037E-6 " pathEditMode="relative" rAng="0" ptsTypes="AA">
                                      <p:cBhvr>
                                        <p:cTn id="89" dur="750" spd="-100000" fill="hold"/>
                                        <p:tgtEl>
                                          <p:spTgt spid="93"/>
                                        </p:tgtEl>
                                        <p:attrNameLst>
                                          <p:attrName>ppt_x</p:attrName>
                                          <p:attrName>ppt_y</p:attrName>
                                        </p:attrNameLst>
                                      </p:cBhvr>
                                      <p:rCtr x="6315" y="0"/>
                                    </p:animMotion>
                                  </p:childTnLst>
                                </p:cTn>
                              </p:par>
                              <p:par>
                                <p:cTn id="90" presetID="35" presetClass="path" presetSubtype="0" accel="50000" decel="50000" fill="hold" grpId="2" nodeType="withEffect">
                                  <p:stCondLst>
                                    <p:cond delay="750"/>
                                  </p:stCondLst>
                                  <p:iterate type="lt">
                                    <p:tmPct val="10000"/>
                                  </p:iterate>
                                  <p:childTnLst>
                                    <p:animMotion origin="layout" path="M -0.01562 -3.7037E-6 L -2.29167E-6 -3.7037E-6 " pathEditMode="relative" rAng="0" ptsTypes="AA">
                                      <p:cBhvr>
                                        <p:cTn id="91" dur="750" fill="hold"/>
                                        <p:tgtEl>
                                          <p:spTgt spid="93"/>
                                        </p:tgtEl>
                                        <p:attrNameLst>
                                          <p:attrName>ppt_x</p:attrName>
                                          <p:attrName>ppt_y</p:attrName>
                                        </p:attrNameLst>
                                      </p:cBhvr>
                                      <p:rCtr x="781" y="0"/>
                                    </p:animMotion>
                                  </p:childTnLst>
                                </p:cTn>
                              </p:par>
                            </p:childTnLst>
                          </p:cTn>
                        </p:par>
                        <p:par>
                          <p:cTn id="92" fill="hold">
                            <p:stCondLst>
                              <p:cond delay="6550"/>
                            </p:stCondLst>
                            <p:childTnLst>
                              <p:par>
                                <p:cTn id="93" presetID="10" presetClass="entr" presetSubtype="0" fill="hold" grpId="0" nodeType="afterEffect">
                                  <p:stCondLst>
                                    <p:cond delay="0"/>
                                  </p:stCondLst>
                                  <p:childTnLst>
                                    <p:set>
                                      <p:cBhvr>
                                        <p:cTn id="94" dur="1" fill="hold">
                                          <p:stCondLst>
                                            <p:cond delay="0"/>
                                          </p:stCondLst>
                                        </p:cTn>
                                        <p:tgtEl>
                                          <p:spTgt spid="97"/>
                                        </p:tgtEl>
                                        <p:attrNameLst>
                                          <p:attrName>style.visibility</p:attrName>
                                        </p:attrNameLst>
                                      </p:cBhvr>
                                      <p:to>
                                        <p:strVal val="visible"/>
                                      </p:to>
                                    </p:set>
                                    <p:animEffect transition="in" filter="fade">
                                      <p:cBhvr>
                                        <p:cTn id="95" dur="500"/>
                                        <p:tgtEl>
                                          <p:spTgt spid="97"/>
                                        </p:tgtEl>
                                      </p:cBhvr>
                                    </p:animEffect>
                                  </p:childTnLst>
                                </p:cTn>
                              </p:par>
                            </p:childTnLst>
                          </p:cTn>
                        </p:par>
                        <p:par>
                          <p:cTn id="96" fill="hold">
                            <p:stCondLst>
                              <p:cond delay="7050"/>
                            </p:stCondLst>
                            <p:childTnLst>
                              <p:par>
                                <p:cTn id="97" presetID="22" presetClass="entr" presetSubtype="8" fill="hold" grpId="0" nodeType="afterEffect">
                                  <p:stCondLst>
                                    <p:cond delay="0"/>
                                  </p:stCondLst>
                                  <p:childTnLst>
                                    <p:set>
                                      <p:cBhvr>
                                        <p:cTn id="98" dur="1" fill="hold">
                                          <p:stCondLst>
                                            <p:cond delay="0"/>
                                          </p:stCondLst>
                                        </p:cTn>
                                        <p:tgtEl>
                                          <p:spTgt spid="115"/>
                                        </p:tgtEl>
                                        <p:attrNameLst>
                                          <p:attrName>style.visibility</p:attrName>
                                        </p:attrNameLst>
                                      </p:cBhvr>
                                      <p:to>
                                        <p:strVal val="visible"/>
                                      </p:to>
                                    </p:set>
                                    <p:animEffect transition="in" filter="wipe(left)">
                                      <p:cBhvr>
                                        <p:cTn id="99" dur="500"/>
                                        <p:tgtEl>
                                          <p:spTgt spid="115"/>
                                        </p:tgtEl>
                                      </p:cBhvr>
                                    </p:animEffect>
                                  </p:childTnLst>
                                </p:cTn>
                              </p:par>
                              <p:par>
                                <p:cTn id="100" presetID="22" presetClass="entr" presetSubtype="8" fill="hold" grpId="0" nodeType="withEffect">
                                  <p:stCondLst>
                                    <p:cond delay="0"/>
                                  </p:stCondLst>
                                  <p:childTnLst>
                                    <p:set>
                                      <p:cBhvr>
                                        <p:cTn id="101" dur="1" fill="hold">
                                          <p:stCondLst>
                                            <p:cond delay="0"/>
                                          </p:stCondLst>
                                        </p:cTn>
                                        <p:tgtEl>
                                          <p:spTgt spid="116"/>
                                        </p:tgtEl>
                                        <p:attrNameLst>
                                          <p:attrName>style.visibility</p:attrName>
                                        </p:attrNameLst>
                                      </p:cBhvr>
                                      <p:to>
                                        <p:strVal val="visible"/>
                                      </p:to>
                                    </p:set>
                                    <p:animEffect transition="in" filter="wipe(left)">
                                      <p:cBhvr>
                                        <p:cTn id="102" dur="500"/>
                                        <p:tgtEl>
                                          <p:spTgt spid="116"/>
                                        </p:tgtEl>
                                      </p:cBhvr>
                                    </p:animEffect>
                                  </p:childTnLst>
                                </p:cTn>
                              </p:par>
                              <p:par>
                                <p:cTn id="103" presetID="22" presetClass="entr" presetSubtype="2" fill="hold" grpId="0" nodeType="withEffect">
                                  <p:stCondLst>
                                    <p:cond delay="0"/>
                                  </p:stCondLst>
                                  <p:childTnLst>
                                    <p:set>
                                      <p:cBhvr>
                                        <p:cTn id="104" dur="1" fill="hold">
                                          <p:stCondLst>
                                            <p:cond delay="0"/>
                                          </p:stCondLst>
                                        </p:cTn>
                                        <p:tgtEl>
                                          <p:spTgt spid="117"/>
                                        </p:tgtEl>
                                        <p:attrNameLst>
                                          <p:attrName>style.visibility</p:attrName>
                                        </p:attrNameLst>
                                      </p:cBhvr>
                                      <p:to>
                                        <p:strVal val="visible"/>
                                      </p:to>
                                    </p:set>
                                    <p:animEffect transition="in" filter="wipe(right)">
                                      <p:cBhvr>
                                        <p:cTn id="105" dur="500"/>
                                        <p:tgtEl>
                                          <p:spTgt spid="117"/>
                                        </p:tgtEl>
                                      </p:cBhvr>
                                    </p:animEffect>
                                  </p:childTnLst>
                                </p:cTn>
                              </p:par>
                              <p:par>
                                <p:cTn id="106" presetID="22" presetClass="entr" presetSubtype="8" fill="hold" grpId="0" nodeType="withEffect">
                                  <p:stCondLst>
                                    <p:cond delay="0"/>
                                  </p:stCondLst>
                                  <p:childTnLst>
                                    <p:set>
                                      <p:cBhvr>
                                        <p:cTn id="107" dur="1" fill="hold">
                                          <p:stCondLst>
                                            <p:cond delay="0"/>
                                          </p:stCondLst>
                                        </p:cTn>
                                        <p:tgtEl>
                                          <p:spTgt spid="118"/>
                                        </p:tgtEl>
                                        <p:attrNameLst>
                                          <p:attrName>style.visibility</p:attrName>
                                        </p:attrNameLst>
                                      </p:cBhvr>
                                      <p:to>
                                        <p:strVal val="visible"/>
                                      </p:to>
                                    </p:set>
                                    <p:animEffect transition="in" filter="wipe(left)">
                                      <p:cBhvr>
                                        <p:cTn id="108" dur="5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animBg="1"/>
      <p:bldP spid="108" grpId="1" animBg="1"/>
      <p:bldP spid="108" grpId="2" animBg="1"/>
      <p:bldP spid="111" grpId="0" animBg="1"/>
      <p:bldP spid="87" grpId="0"/>
      <p:bldP spid="87" grpId="1"/>
      <p:bldP spid="87" grpId="2"/>
      <p:bldP spid="89" grpId="0" animBg="1"/>
      <p:bldP spid="90" grpId="0" animBg="1"/>
      <p:bldP spid="90" grpId="1" animBg="1"/>
      <p:bldP spid="90" grpId="2" animBg="1"/>
      <p:bldP spid="97" grpId="0"/>
      <p:bldP spid="115" grpId="0"/>
      <p:bldP spid="116" grpId="0" animBg="1"/>
      <p:bldP spid="117" grpId="0" animBg="1"/>
      <p:bldP spid="118" grpId="0"/>
      <p:bldP spid="13" grpId="0" animBg="1"/>
      <p:bldP spid="93" grpId="0"/>
      <p:bldP spid="93" grpId="1"/>
      <p:bldP spid="93" grpId="2"/>
      <p:bldP spid="20" grpId="0" animBg="1"/>
      <p:bldP spid="20" grpId="1" animBg="1"/>
      <p:bldP spid="20" grpId="2" animBg="1"/>
      <p:bldP spid="85" grpId="0" animBg="1"/>
      <p:bldP spid="85" grpId="1" animBg="1"/>
      <p:bldP spid="85" grpId="2" animBg="1"/>
      <p:bldP spid="21" grpId="0" animBg="1"/>
      <p:bldP spid="21" grpId="1" animBg="1"/>
      <p:bldP spid="21" grpId="2" animBg="1"/>
      <p:bldP spid="61" grpId="0" animBg="1"/>
      <p:bldP spid="61" grpId="1" animBg="1"/>
      <p:bldP spid="61" grpId="2" animBg="1"/>
      <p:bldP spid="22" grpId="0" animBg="1"/>
      <p:bldP spid="84" grpId="0" animBg="1"/>
      <p:bldP spid="84" grpId="1" animBg="1"/>
      <p:bldP spid="84" grpId="2"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20160726161105167.png"/>
          <p:cNvPicPr>
            <a:picLocks noChangeAspect="1"/>
          </p:cNvPicPr>
          <p:nvPr/>
        </p:nvPicPr>
        <p:blipFill>
          <a:blip r:embed="rId2"/>
          <a:stretch>
            <a:fillRect/>
          </a:stretch>
        </p:blipFill>
        <p:spPr>
          <a:xfrm>
            <a:off x="3059832" y="0"/>
            <a:ext cx="5657850" cy="5143500"/>
          </a:xfrm>
          <a:prstGeom prst="rect">
            <a:avLst/>
          </a:prstGeom>
        </p:spPr>
      </p:pic>
      <p:sp>
        <p:nvSpPr>
          <p:cNvPr id="3" name="TextBox 2"/>
          <p:cNvSpPr txBox="1"/>
          <p:nvPr/>
        </p:nvSpPr>
        <p:spPr>
          <a:xfrm>
            <a:off x="107504" y="1563638"/>
            <a:ext cx="2880320" cy="1384995"/>
          </a:xfrm>
          <a:prstGeom prst="rect">
            <a:avLst/>
          </a:prstGeom>
          <a:noFill/>
        </p:spPr>
        <p:txBody>
          <a:bodyPr wrap="square">
            <a:spAutoFit/>
          </a:bodyPr>
          <a:lstStyle/>
          <a:p>
            <a:pPr marL="308610" indent="-308610" fontAlgn="base">
              <a:spcBef>
                <a:spcPct val="0"/>
              </a:spcBef>
              <a:spcAft>
                <a:spcPct val="0"/>
              </a:spcAft>
              <a:buFont typeface="Arial" pitchFamily="34" charset="0"/>
              <a:buChar char="•"/>
              <a:defRPr/>
            </a:pPr>
            <a:r>
              <a:rPr lang="en-US" altLang="zh-CN" sz="1400" dirty="0" smtClean="0">
                <a:solidFill>
                  <a:srgbClr val="454545"/>
                </a:solidFill>
                <a:latin typeface="PingFang SC"/>
              </a:rPr>
              <a:t>Eureka</a:t>
            </a:r>
            <a:r>
              <a:rPr lang="zh-CN" altLang="en-US" sz="1400" dirty="0" smtClean="0">
                <a:solidFill>
                  <a:srgbClr val="454545"/>
                </a:solidFill>
                <a:latin typeface="PingFang SC"/>
              </a:rPr>
              <a:t>注册中心</a:t>
            </a:r>
            <a:endParaRPr lang="zh-CN" altLang="en-US" sz="1260" dirty="0" smtClean="0">
              <a:solidFill>
                <a:prstClr val="black">
                  <a:lumMod val="75000"/>
                  <a:lumOff val="25000"/>
                </a:prstClr>
              </a:solidFill>
              <a:latin typeface="微软雅黑" pitchFamily="34" charset="-122"/>
              <a:ea typeface="微软雅黑" pitchFamily="34" charset="-122"/>
            </a:endParaRPr>
          </a:p>
          <a:p>
            <a:pPr marL="308610" indent="-308610" fontAlgn="base">
              <a:spcBef>
                <a:spcPct val="0"/>
              </a:spcBef>
              <a:spcAft>
                <a:spcPct val="0"/>
              </a:spcAft>
              <a:buFont typeface="Arial" pitchFamily="34" charset="0"/>
              <a:buChar char="•"/>
              <a:defRPr/>
            </a:pPr>
            <a:r>
              <a:rPr lang="en-US" altLang="zh-CN" sz="1400" dirty="0" smtClean="0"/>
              <a:t>Hystrix</a:t>
            </a:r>
            <a:r>
              <a:rPr lang="zh-CN" altLang="en-US" sz="1400" dirty="0" smtClean="0"/>
              <a:t>熔断器</a:t>
            </a:r>
            <a:endParaRPr lang="en-US" altLang="zh-CN" sz="1400" dirty="0" smtClean="0"/>
          </a:p>
          <a:p>
            <a:pPr marL="308610" indent="-308610" fontAlgn="base">
              <a:spcBef>
                <a:spcPct val="0"/>
              </a:spcBef>
              <a:spcAft>
                <a:spcPct val="0"/>
              </a:spcAft>
              <a:buFont typeface="Arial" pitchFamily="34" charset="0"/>
              <a:buChar char="•"/>
              <a:defRPr/>
            </a:pPr>
            <a:r>
              <a:rPr lang="en-US" altLang="zh-CN" sz="1400" dirty="0" smtClean="0">
                <a:solidFill>
                  <a:prstClr val="black">
                    <a:lumMod val="75000"/>
                    <a:lumOff val="25000"/>
                  </a:prstClr>
                </a:solidFill>
                <a:latin typeface="微软雅黑" pitchFamily="34" charset="-122"/>
                <a:ea typeface="微软雅黑" pitchFamily="34" charset="-122"/>
              </a:rPr>
              <a:t>Config</a:t>
            </a:r>
            <a:r>
              <a:rPr lang="zh-CN" altLang="en-US" sz="1400" dirty="0" smtClean="0">
                <a:solidFill>
                  <a:prstClr val="black">
                    <a:lumMod val="75000"/>
                    <a:lumOff val="25000"/>
                  </a:prstClr>
                </a:solidFill>
                <a:latin typeface="微软雅黑" pitchFamily="34" charset="-122"/>
                <a:ea typeface="微软雅黑" pitchFamily="34" charset="-122"/>
              </a:rPr>
              <a:t>配置中心</a:t>
            </a:r>
            <a:endParaRPr lang="en-US" altLang="zh-CN" sz="1400" dirty="0" smtClean="0">
              <a:solidFill>
                <a:prstClr val="black">
                  <a:lumMod val="75000"/>
                  <a:lumOff val="25000"/>
                </a:prstClr>
              </a:solidFill>
              <a:latin typeface="微软雅黑" pitchFamily="34" charset="-122"/>
              <a:ea typeface="微软雅黑" pitchFamily="34" charset="-122"/>
            </a:endParaRPr>
          </a:p>
          <a:p>
            <a:pPr marL="308610" indent="-308610" fontAlgn="base">
              <a:spcBef>
                <a:spcPct val="0"/>
              </a:spcBef>
              <a:spcAft>
                <a:spcPct val="0"/>
              </a:spcAft>
              <a:buFont typeface="Arial" pitchFamily="34" charset="0"/>
              <a:buChar char="•"/>
              <a:defRPr/>
            </a:pPr>
            <a:r>
              <a:rPr lang="en-US" altLang="zh-CN" sz="1400" dirty="0" smtClean="0"/>
              <a:t>Zuul</a:t>
            </a:r>
            <a:r>
              <a:rPr lang="zh-CN" altLang="en-US" sz="1400" dirty="0" smtClean="0"/>
              <a:t>服务网关</a:t>
            </a:r>
            <a:endParaRPr lang="en-US" altLang="zh-CN" sz="1400" dirty="0" smtClean="0"/>
          </a:p>
          <a:p>
            <a:pPr marL="308610" indent="-308610" fontAlgn="base">
              <a:spcBef>
                <a:spcPct val="0"/>
              </a:spcBef>
              <a:spcAft>
                <a:spcPct val="0"/>
              </a:spcAft>
              <a:buFont typeface="Arial" pitchFamily="34" charset="0"/>
              <a:buChar char="•"/>
              <a:defRPr/>
            </a:pPr>
            <a:r>
              <a:rPr lang="en-US" altLang="zh-CN" sz="1400" dirty="0" smtClean="0"/>
              <a:t>Ribbon</a:t>
            </a:r>
            <a:r>
              <a:rPr lang="zh-CN" altLang="en-US" sz="1400" dirty="0" smtClean="0"/>
              <a:t>客户端负载均衡</a:t>
            </a:r>
            <a:endParaRPr lang="en-US" altLang="zh-CN" sz="1400" dirty="0" smtClean="0"/>
          </a:p>
          <a:p>
            <a:pPr marL="308610" indent="-308610" fontAlgn="base">
              <a:spcBef>
                <a:spcPct val="0"/>
              </a:spcBef>
              <a:spcAft>
                <a:spcPct val="0"/>
              </a:spcAft>
              <a:buFont typeface="Arial" pitchFamily="34" charset="0"/>
              <a:buChar char="•"/>
              <a:defRPr/>
            </a:pPr>
            <a:r>
              <a:rPr lang="zh-CN" altLang="en-US" sz="1400" dirty="0" smtClean="0">
                <a:solidFill>
                  <a:prstClr val="black">
                    <a:lumMod val="75000"/>
                    <a:lumOff val="25000"/>
                  </a:prstClr>
                </a:solidFill>
                <a:latin typeface="微软雅黑" pitchFamily="34" charset="-122"/>
                <a:ea typeface="微软雅黑" pitchFamily="34" charset="-122"/>
              </a:rPr>
              <a:t>消息总线</a:t>
            </a:r>
            <a:endParaRPr lang="en-US" altLang="zh-CN" sz="1260" dirty="0">
              <a:solidFill>
                <a:prstClr val="black">
                  <a:lumMod val="75000"/>
                  <a:lumOff val="25000"/>
                </a:prstClr>
              </a:solidFill>
              <a:latin typeface="微软雅黑" pitchFamily="34" charset="-122"/>
              <a:ea typeface="微软雅黑" pitchFamily="34" charset="-122"/>
            </a:endParaRPr>
          </a:p>
        </p:txBody>
      </p:sp>
      <p:grpSp>
        <p:nvGrpSpPr>
          <p:cNvPr id="4" name="组合 3"/>
          <p:cNvGrpSpPr/>
          <p:nvPr/>
        </p:nvGrpSpPr>
        <p:grpSpPr>
          <a:xfrm>
            <a:off x="323528" y="195486"/>
            <a:ext cx="911543" cy="1221908"/>
            <a:chOff x="5073645" y="1252853"/>
            <a:chExt cx="1012825" cy="1357676"/>
          </a:xfrm>
        </p:grpSpPr>
        <p:sp>
          <p:nvSpPr>
            <p:cNvPr id="5" name="椭圆​​ 2"/>
            <p:cNvSpPr/>
            <p:nvPr/>
          </p:nvSpPr>
          <p:spPr>
            <a:xfrm>
              <a:off x="5073645" y="1252853"/>
              <a:ext cx="1012825" cy="1274762"/>
            </a:xfrm>
            <a:custGeom>
              <a:avLst/>
              <a:gdLst/>
              <a:ahLst/>
              <a:cxnLst/>
              <a:rect l="l" t="t" r="r" b="b"/>
              <a:pathLst>
                <a:path w="1944132" h="2448272">
                  <a:moveTo>
                    <a:pt x="972066" y="0"/>
                  </a:moveTo>
                  <a:cubicBezTo>
                    <a:pt x="1508923" y="0"/>
                    <a:pt x="1944132" y="435209"/>
                    <a:pt x="1944132" y="972066"/>
                  </a:cubicBezTo>
                  <a:cubicBezTo>
                    <a:pt x="1944132" y="1465344"/>
                    <a:pt x="1576711" y="1872807"/>
                    <a:pt x="1100480" y="1934684"/>
                  </a:cubicBezTo>
                  <a:lnTo>
                    <a:pt x="972066" y="2448272"/>
                  </a:lnTo>
                  <a:lnTo>
                    <a:pt x="843652" y="1934684"/>
                  </a:lnTo>
                  <a:cubicBezTo>
                    <a:pt x="367421" y="1872807"/>
                    <a:pt x="0" y="1465344"/>
                    <a:pt x="0" y="972066"/>
                  </a:cubicBezTo>
                  <a:cubicBezTo>
                    <a:pt x="0" y="435209"/>
                    <a:pt x="435209" y="0"/>
                    <a:pt x="972066" y="0"/>
                  </a:cubicBezTo>
                  <a:close/>
                </a:path>
              </a:pathLst>
            </a:custGeom>
            <a:gradFill rotWithShape="1">
              <a:gsLst>
                <a:gs pos="0">
                  <a:srgbClr val="00B0F0"/>
                </a:gs>
                <a:gs pos="100000">
                  <a:srgbClr val="0070C0"/>
                </a:gs>
              </a:gsLst>
              <a:lin ang="2700000" scaled="1"/>
            </a:gradFill>
            <a:ln>
              <a:noFill/>
            </a:ln>
          </p:spPr>
          <p:txBody>
            <a:bodyPr wrap="none" anchor="ctr"/>
            <a:lstStyle/>
            <a:p>
              <a:pPr fontAlgn="base">
                <a:spcBef>
                  <a:spcPct val="0"/>
                </a:spcBef>
                <a:spcAft>
                  <a:spcPct val="0"/>
                </a:spcAft>
              </a:pPr>
              <a:endParaRPr lang="zh-CN" altLang="en-US" sz="1620" kern="0">
                <a:solidFill>
                  <a:srgbClr val="000000"/>
                </a:solidFill>
                <a:latin typeface="Arial" pitchFamily="34" charset="0"/>
                <a:ea typeface="华文细黑" pitchFamily="2" charset="-122"/>
              </a:endParaRPr>
            </a:p>
          </p:txBody>
        </p:sp>
        <p:sp>
          <p:nvSpPr>
            <p:cNvPr id="6" name="椭圆​​ 10"/>
            <p:cNvSpPr/>
            <p:nvPr/>
          </p:nvSpPr>
          <p:spPr>
            <a:xfrm>
              <a:off x="5217790" y="2515685"/>
              <a:ext cx="720000" cy="94844"/>
            </a:xfrm>
            <a:prstGeom prst="ellipse">
              <a:avLst/>
            </a:prstGeom>
            <a:gradFill flip="none" rotWithShape="1">
              <a:gsLst>
                <a:gs pos="80000">
                  <a:sysClr val="window" lastClr="FFFFFF">
                    <a:alpha val="0"/>
                  </a:sysClr>
                </a:gs>
                <a:gs pos="0">
                  <a:srgbClr val="FFFFFF">
                    <a:lumMod val="50000"/>
                  </a:srgbClr>
                </a:gs>
              </a:gsLst>
              <a:path path="circle">
                <a:fillToRect l="50000" t="50000" r="50000" b="50000"/>
              </a:path>
              <a:tileRect/>
            </a:gradFill>
            <a:ln w="25400" cap="flat" cmpd="sng" algn="ctr">
              <a:noFill/>
              <a:prstDash val="solid"/>
            </a:ln>
            <a:effectLst/>
          </p:spPr>
          <p:txBody>
            <a:bodyPr anchor="ctr"/>
            <a:lstStyle/>
            <a:p>
              <a:pPr algn="ctr" defTabSz="822960">
                <a:defRPr/>
              </a:pPr>
              <a:endParaRPr lang="zh-CN" altLang="en-US" sz="1620" kern="0">
                <a:solidFill>
                  <a:prstClr val="white"/>
                </a:solidFill>
              </a:endParaRPr>
            </a:p>
          </p:txBody>
        </p:sp>
        <p:sp>
          <p:nvSpPr>
            <p:cNvPr id="7" name="矩形​​ 18"/>
            <p:cNvSpPr>
              <a:spLocks noChangeArrowheads="1"/>
            </p:cNvSpPr>
            <p:nvPr/>
          </p:nvSpPr>
          <p:spPr bwMode="auto">
            <a:xfrm>
              <a:off x="5153655" y="1463486"/>
              <a:ext cx="880097" cy="5950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gn="ctr" fontAlgn="base">
                <a:spcBef>
                  <a:spcPct val="0"/>
                </a:spcBef>
                <a:spcAft>
                  <a:spcPct val="0"/>
                </a:spcAft>
              </a:pPr>
              <a:r>
                <a:rPr lang="zh-CN" altLang="en-US" sz="1440" b="1" kern="0" dirty="0" smtClean="0">
                  <a:solidFill>
                    <a:schemeClr val="bg1"/>
                  </a:solidFill>
                  <a:latin typeface="微软雅黑" pitchFamily="34" charset="-122"/>
                  <a:ea typeface="微软雅黑" pitchFamily="34" charset="-122"/>
                  <a:cs typeface="Arial Unicode MS" pitchFamily="34" charset="-122"/>
                </a:rPr>
                <a:t>基本模块架构</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4)">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7"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1000"/>
                                        <p:tgtEl>
                                          <p:spTgt spid="3">
                                            <p:txEl>
                                              <p:pRg st="0" end="0"/>
                                            </p:txEl>
                                          </p:spTgt>
                                        </p:tgtEl>
                                      </p:cBhvr>
                                    </p:animEffect>
                                    <p:anim calcmode="lin" valueType="num">
                                      <p:cBhvr>
                                        <p:cTn id="1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9"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20"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childTnLst>
                          </p:cTn>
                        </p:par>
                        <p:par>
                          <p:cTn id="21" fill="hold">
                            <p:stCondLst>
                              <p:cond delay="1000"/>
                            </p:stCondLst>
                            <p:childTnLst>
                              <p:par>
                                <p:cTn id="22" presetID="37" presetClass="entr" presetSubtype="0" fill="hold" nodeType="after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Effect transition="in" filter="fade">
                                      <p:cBhvr>
                                        <p:cTn id="24" dur="1000"/>
                                        <p:tgtEl>
                                          <p:spTgt spid="3">
                                            <p:txEl>
                                              <p:pRg st="1" end="1"/>
                                            </p:txEl>
                                          </p:spTgt>
                                        </p:tgtEl>
                                      </p:cBhvr>
                                    </p:animEffect>
                                    <p:anim calcmode="lin" valueType="num">
                                      <p:cBhvr>
                                        <p:cTn id="2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6" dur="900" decel="100000" fill="hold"/>
                                        <p:tgtEl>
                                          <p:spTgt spid="3">
                                            <p:txEl>
                                              <p:pRg st="1" end="1"/>
                                            </p:txEl>
                                          </p:spTgt>
                                        </p:tgtEl>
                                        <p:attrNameLst>
                                          <p:attrName>ppt_y</p:attrName>
                                        </p:attrNameLst>
                                      </p:cBhvr>
                                      <p:tavLst>
                                        <p:tav tm="0">
                                          <p:val>
                                            <p:strVal val="#ppt_y+1"/>
                                          </p:val>
                                        </p:tav>
                                        <p:tav tm="100000">
                                          <p:val>
                                            <p:strVal val="#ppt_y-.03"/>
                                          </p:val>
                                        </p:tav>
                                      </p:tavLst>
                                    </p:anim>
                                    <p:anim calcmode="lin" valueType="num">
                                      <p:cBhvr>
                                        <p:cTn id="27" dur="100" accel="100000" fill="hold">
                                          <p:stCondLst>
                                            <p:cond delay="900"/>
                                          </p:stCondLst>
                                        </p:cTn>
                                        <p:tgtEl>
                                          <p:spTgt spid="3">
                                            <p:txEl>
                                              <p:pRg st="1" end="1"/>
                                            </p:txEl>
                                          </p:spTgt>
                                        </p:tgtEl>
                                        <p:attrNameLst>
                                          <p:attrName>ppt_y</p:attrName>
                                        </p:attrNameLst>
                                      </p:cBhvr>
                                      <p:tavLst>
                                        <p:tav tm="0">
                                          <p:val>
                                            <p:strVal val="#ppt_y-.03"/>
                                          </p:val>
                                        </p:tav>
                                        <p:tav tm="100000">
                                          <p:val>
                                            <p:strVal val="#ppt_y"/>
                                          </p:val>
                                        </p:tav>
                                      </p:tavLst>
                                    </p:anim>
                                  </p:childTnLst>
                                </p:cTn>
                              </p:par>
                            </p:childTnLst>
                          </p:cTn>
                        </p:par>
                        <p:par>
                          <p:cTn id="28" fill="hold">
                            <p:stCondLst>
                              <p:cond delay="2000"/>
                            </p:stCondLst>
                            <p:childTnLst>
                              <p:par>
                                <p:cTn id="29" presetID="37" presetClass="entr" presetSubtype="0" fill="hold" nodeType="after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Effect transition="in" filter="fade">
                                      <p:cBhvr>
                                        <p:cTn id="31" dur="1000"/>
                                        <p:tgtEl>
                                          <p:spTgt spid="3">
                                            <p:txEl>
                                              <p:pRg st="2" end="2"/>
                                            </p:txEl>
                                          </p:spTgt>
                                        </p:tgtEl>
                                      </p:cBhvr>
                                    </p:animEffect>
                                    <p:anim calcmode="lin" valueType="num">
                                      <p:cBhvr>
                                        <p:cTn id="3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3" dur="900" decel="100000" fill="hold"/>
                                        <p:tgtEl>
                                          <p:spTgt spid="3">
                                            <p:txEl>
                                              <p:pRg st="2" end="2"/>
                                            </p:txEl>
                                          </p:spTgt>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3">
                                            <p:txEl>
                                              <p:pRg st="2" end="2"/>
                                            </p:txEl>
                                          </p:spTgt>
                                        </p:tgtEl>
                                        <p:attrNameLst>
                                          <p:attrName>ppt_y</p:attrName>
                                        </p:attrNameLst>
                                      </p:cBhvr>
                                      <p:tavLst>
                                        <p:tav tm="0">
                                          <p:val>
                                            <p:strVal val="#ppt_y-.03"/>
                                          </p:val>
                                        </p:tav>
                                        <p:tav tm="100000">
                                          <p:val>
                                            <p:strVal val="#ppt_y"/>
                                          </p:val>
                                        </p:tav>
                                      </p:tavLst>
                                    </p:anim>
                                  </p:childTnLst>
                                </p:cTn>
                              </p:par>
                            </p:childTnLst>
                          </p:cTn>
                        </p:par>
                        <p:par>
                          <p:cTn id="35" fill="hold">
                            <p:stCondLst>
                              <p:cond delay="3000"/>
                            </p:stCondLst>
                            <p:childTnLst>
                              <p:par>
                                <p:cTn id="36" presetID="37" presetClass="entr" presetSubtype="0" fill="hold" nodeType="afterEffect">
                                  <p:stCondLst>
                                    <p:cond delay="0"/>
                                  </p:stCondLst>
                                  <p:childTnLst>
                                    <p:set>
                                      <p:cBhvr>
                                        <p:cTn id="37" dur="1" fill="hold">
                                          <p:stCondLst>
                                            <p:cond delay="0"/>
                                          </p:stCondLst>
                                        </p:cTn>
                                        <p:tgtEl>
                                          <p:spTgt spid="3">
                                            <p:txEl>
                                              <p:pRg st="3" end="3"/>
                                            </p:txEl>
                                          </p:spTgt>
                                        </p:tgtEl>
                                        <p:attrNameLst>
                                          <p:attrName>style.visibility</p:attrName>
                                        </p:attrNameLst>
                                      </p:cBhvr>
                                      <p:to>
                                        <p:strVal val="visible"/>
                                      </p:to>
                                    </p:set>
                                    <p:animEffect transition="in" filter="fade">
                                      <p:cBhvr>
                                        <p:cTn id="38" dur="1000"/>
                                        <p:tgtEl>
                                          <p:spTgt spid="3">
                                            <p:txEl>
                                              <p:pRg st="3" end="3"/>
                                            </p:txEl>
                                          </p:spTgt>
                                        </p:tgtEl>
                                      </p:cBhvr>
                                    </p:animEffect>
                                    <p:anim calcmode="lin" valueType="num">
                                      <p:cBhvr>
                                        <p:cTn id="3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40" dur="900" decel="100000" fill="hold"/>
                                        <p:tgtEl>
                                          <p:spTgt spid="3">
                                            <p:txEl>
                                              <p:pRg st="3" end="3"/>
                                            </p:txEl>
                                          </p:spTgt>
                                        </p:tgtEl>
                                        <p:attrNameLst>
                                          <p:attrName>ppt_y</p:attrName>
                                        </p:attrNameLst>
                                      </p:cBhvr>
                                      <p:tavLst>
                                        <p:tav tm="0">
                                          <p:val>
                                            <p:strVal val="#ppt_y+1"/>
                                          </p:val>
                                        </p:tav>
                                        <p:tav tm="100000">
                                          <p:val>
                                            <p:strVal val="#ppt_y-.03"/>
                                          </p:val>
                                        </p:tav>
                                      </p:tavLst>
                                    </p:anim>
                                    <p:anim calcmode="lin" valueType="num">
                                      <p:cBhvr>
                                        <p:cTn id="41" dur="100" accel="100000" fill="hold">
                                          <p:stCondLst>
                                            <p:cond delay="900"/>
                                          </p:stCondLst>
                                        </p:cTn>
                                        <p:tgtEl>
                                          <p:spTgt spid="3">
                                            <p:txEl>
                                              <p:pRg st="3" end="3"/>
                                            </p:txEl>
                                          </p:spTgt>
                                        </p:tgtEl>
                                        <p:attrNameLst>
                                          <p:attrName>ppt_y</p:attrName>
                                        </p:attrNameLst>
                                      </p:cBhvr>
                                      <p:tavLst>
                                        <p:tav tm="0">
                                          <p:val>
                                            <p:strVal val="#ppt_y-.03"/>
                                          </p:val>
                                        </p:tav>
                                        <p:tav tm="100000">
                                          <p:val>
                                            <p:strVal val="#ppt_y"/>
                                          </p:val>
                                        </p:tav>
                                      </p:tavLst>
                                    </p:anim>
                                  </p:childTnLst>
                                </p:cTn>
                              </p:par>
                            </p:childTnLst>
                          </p:cTn>
                        </p:par>
                        <p:par>
                          <p:cTn id="42" fill="hold">
                            <p:stCondLst>
                              <p:cond delay="4000"/>
                            </p:stCondLst>
                            <p:childTnLst>
                              <p:par>
                                <p:cTn id="43" presetID="37" presetClass="entr" presetSubtype="0" fill="hold" nodeType="after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animEffect transition="in" filter="fade">
                                      <p:cBhvr>
                                        <p:cTn id="45" dur="1000"/>
                                        <p:tgtEl>
                                          <p:spTgt spid="3">
                                            <p:txEl>
                                              <p:pRg st="4" end="4"/>
                                            </p:txEl>
                                          </p:spTgt>
                                        </p:tgtEl>
                                      </p:cBhvr>
                                    </p:animEffect>
                                    <p:anim calcmode="lin" valueType="num">
                                      <p:cBhvr>
                                        <p:cTn id="4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7" dur="900" decel="100000" fill="hold"/>
                                        <p:tgtEl>
                                          <p:spTgt spid="3">
                                            <p:txEl>
                                              <p:pRg st="4" end="4"/>
                                            </p:txEl>
                                          </p:spTgt>
                                        </p:tgtEl>
                                        <p:attrNameLst>
                                          <p:attrName>ppt_y</p:attrName>
                                        </p:attrNameLst>
                                      </p:cBhvr>
                                      <p:tavLst>
                                        <p:tav tm="0">
                                          <p:val>
                                            <p:strVal val="#ppt_y+1"/>
                                          </p:val>
                                        </p:tav>
                                        <p:tav tm="100000">
                                          <p:val>
                                            <p:strVal val="#ppt_y-.03"/>
                                          </p:val>
                                        </p:tav>
                                      </p:tavLst>
                                    </p:anim>
                                    <p:anim calcmode="lin" valueType="num">
                                      <p:cBhvr>
                                        <p:cTn id="48" dur="100" accel="100000" fill="hold">
                                          <p:stCondLst>
                                            <p:cond delay="900"/>
                                          </p:stCondLst>
                                        </p:cTn>
                                        <p:tgtEl>
                                          <p:spTgt spid="3">
                                            <p:txEl>
                                              <p:pRg st="4" end="4"/>
                                            </p:txEl>
                                          </p:spTgt>
                                        </p:tgtEl>
                                        <p:attrNameLst>
                                          <p:attrName>ppt_y</p:attrName>
                                        </p:attrNameLst>
                                      </p:cBhvr>
                                      <p:tavLst>
                                        <p:tav tm="0">
                                          <p:val>
                                            <p:strVal val="#ppt_y-.03"/>
                                          </p:val>
                                        </p:tav>
                                        <p:tav tm="100000">
                                          <p:val>
                                            <p:strVal val="#ppt_y"/>
                                          </p:val>
                                        </p:tav>
                                      </p:tavLst>
                                    </p:anim>
                                  </p:childTnLst>
                                </p:cTn>
                              </p:par>
                            </p:childTnLst>
                          </p:cTn>
                        </p:par>
                        <p:par>
                          <p:cTn id="49" fill="hold">
                            <p:stCondLst>
                              <p:cond delay="5000"/>
                            </p:stCondLst>
                            <p:childTnLst>
                              <p:par>
                                <p:cTn id="50" presetID="37" presetClass="entr" presetSubtype="0" fill="hold" nodeType="afterEffect">
                                  <p:stCondLst>
                                    <p:cond delay="0"/>
                                  </p:stCondLst>
                                  <p:childTnLst>
                                    <p:set>
                                      <p:cBhvr>
                                        <p:cTn id="51" dur="1" fill="hold">
                                          <p:stCondLst>
                                            <p:cond delay="0"/>
                                          </p:stCondLst>
                                        </p:cTn>
                                        <p:tgtEl>
                                          <p:spTgt spid="3">
                                            <p:txEl>
                                              <p:pRg st="5" end="5"/>
                                            </p:txEl>
                                          </p:spTgt>
                                        </p:tgtEl>
                                        <p:attrNameLst>
                                          <p:attrName>style.visibility</p:attrName>
                                        </p:attrNameLst>
                                      </p:cBhvr>
                                      <p:to>
                                        <p:strVal val="visible"/>
                                      </p:to>
                                    </p:set>
                                    <p:animEffect transition="in" filter="fade">
                                      <p:cBhvr>
                                        <p:cTn id="52" dur="1000"/>
                                        <p:tgtEl>
                                          <p:spTgt spid="3">
                                            <p:txEl>
                                              <p:pRg st="5" end="5"/>
                                            </p:txEl>
                                          </p:spTgt>
                                        </p:tgtEl>
                                      </p:cBhvr>
                                    </p:animEffect>
                                    <p:anim calcmode="lin" valueType="num">
                                      <p:cBhvr>
                                        <p:cTn id="5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4" dur="900" decel="100000" fill="hold"/>
                                        <p:tgtEl>
                                          <p:spTgt spid="3">
                                            <p:txEl>
                                              <p:pRg st="5" end="5"/>
                                            </p:txEl>
                                          </p:spTgt>
                                        </p:tgtEl>
                                        <p:attrNameLst>
                                          <p:attrName>ppt_y</p:attrName>
                                        </p:attrNameLst>
                                      </p:cBhvr>
                                      <p:tavLst>
                                        <p:tav tm="0">
                                          <p:val>
                                            <p:strVal val="#ppt_y+1"/>
                                          </p:val>
                                        </p:tav>
                                        <p:tav tm="100000">
                                          <p:val>
                                            <p:strVal val="#ppt_y-.03"/>
                                          </p:val>
                                        </p:tav>
                                      </p:tavLst>
                                    </p:anim>
                                    <p:anim calcmode="lin" valueType="num">
                                      <p:cBhvr>
                                        <p:cTn id="55" dur="100" accel="100000" fill="hold">
                                          <p:stCondLst>
                                            <p:cond delay="900"/>
                                          </p:stCondLst>
                                        </p:cTn>
                                        <p:tgtEl>
                                          <p:spTgt spid="3">
                                            <p:txEl>
                                              <p:pRg st="5" end="5"/>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
          <p:cNvSpPr>
            <a:spLocks noChangeArrowheads="1"/>
          </p:cNvSpPr>
          <p:nvPr/>
        </p:nvSpPr>
        <p:spPr bwMode="auto">
          <a:xfrm>
            <a:off x="395536" y="915566"/>
            <a:ext cx="7992888" cy="2304256"/>
          </a:xfrm>
          <a:prstGeom prst="rect">
            <a:avLst/>
          </a:prstGeom>
          <a:solidFill>
            <a:schemeClr val="tx2">
              <a:lumMod val="60000"/>
              <a:lumOff val="40000"/>
            </a:schemeClr>
          </a:solidFill>
          <a:ln w="12700" cmpd="sng">
            <a:solidFill>
              <a:schemeClr val="bg1"/>
            </a:solidFill>
            <a:miter lim="800000"/>
            <a:headEnd/>
            <a:tailEnd/>
          </a:ln>
        </p:spPr>
        <p:txBody>
          <a:bodyPr wrap="none" lIns="68603" tIns="34302" rIns="68603" bIns="34302"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endParaRPr lang="zh-CN" altLang="en-US" sz="1500">
              <a:solidFill>
                <a:schemeClr val="tx2"/>
              </a:solidFill>
              <a:ea typeface="微软雅黑" pitchFamily="34" charset="-122"/>
            </a:endParaRPr>
          </a:p>
        </p:txBody>
      </p:sp>
      <p:sp>
        <p:nvSpPr>
          <p:cNvPr id="3" name="TextBox 2"/>
          <p:cNvSpPr txBox="1"/>
          <p:nvPr/>
        </p:nvSpPr>
        <p:spPr>
          <a:xfrm>
            <a:off x="611560" y="1203598"/>
            <a:ext cx="7560840" cy="1792847"/>
          </a:xfrm>
          <a:prstGeom prst="rect">
            <a:avLst/>
          </a:prstGeom>
          <a:noFill/>
        </p:spPr>
        <p:txBody>
          <a:bodyPr wrap="square" lIns="68627" tIns="34314" rIns="68627" bIns="34314" rtlCol="0">
            <a:spAutoFit/>
          </a:bodyPr>
          <a:lstStyle/>
          <a:p>
            <a:r>
              <a:rPr lang="en-US" altLang="zh-CN" sz="1400" dirty="0" smtClean="0">
                <a:solidFill>
                  <a:schemeClr val="bg1"/>
                </a:solidFill>
                <a:latin typeface="microsoft yahei"/>
              </a:rPr>
              <a:t>Spring boot </a:t>
            </a:r>
            <a:r>
              <a:rPr lang="zh-CN" altLang="en-US" sz="1400" dirty="0" smtClean="0">
                <a:solidFill>
                  <a:schemeClr val="bg1"/>
                </a:solidFill>
                <a:latin typeface="microsoft yahei"/>
              </a:rPr>
              <a:t>是 </a:t>
            </a:r>
            <a:r>
              <a:rPr lang="en-US" altLang="zh-CN" sz="1400" dirty="0" smtClean="0">
                <a:solidFill>
                  <a:schemeClr val="bg1"/>
                </a:solidFill>
                <a:latin typeface="microsoft yahei"/>
              </a:rPr>
              <a:t>Spring </a:t>
            </a:r>
            <a:r>
              <a:rPr lang="zh-CN" altLang="en-US" sz="1400" dirty="0" smtClean="0">
                <a:solidFill>
                  <a:schemeClr val="bg1"/>
                </a:solidFill>
                <a:latin typeface="microsoft yahei"/>
              </a:rPr>
              <a:t>的一套快速配置脚手架，可以基于</a:t>
            </a:r>
            <a:r>
              <a:rPr lang="en-US" altLang="zh-CN" sz="1400" dirty="0" smtClean="0">
                <a:solidFill>
                  <a:schemeClr val="bg1"/>
                </a:solidFill>
                <a:latin typeface="microsoft yahei"/>
              </a:rPr>
              <a:t>spring boot </a:t>
            </a:r>
            <a:r>
              <a:rPr lang="zh-CN" altLang="en-US" sz="1400" dirty="0" smtClean="0">
                <a:solidFill>
                  <a:schemeClr val="bg1"/>
                </a:solidFill>
                <a:latin typeface="microsoft yahei"/>
              </a:rPr>
              <a:t>快速开发单个微服务，</a:t>
            </a:r>
            <a:r>
              <a:rPr lang="en-US" altLang="zh-CN" sz="1400" dirty="0" smtClean="0">
                <a:solidFill>
                  <a:schemeClr val="bg1"/>
                </a:solidFill>
                <a:latin typeface="microsoft yahei"/>
              </a:rPr>
              <a:t>Spring Cloud</a:t>
            </a:r>
            <a:r>
              <a:rPr lang="zh-CN" altLang="en-US" sz="1400" dirty="0" smtClean="0">
                <a:solidFill>
                  <a:schemeClr val="bg1"/>
                </a:solidFill>
                <a:latin typeface="microsoft yahei"/>
              </a:rPr>
              <a:t>是一个基于</a:t>
            </a:r>
            <a:r>
              <a:rPr lang="en-US" altLang="zh-CN" sz="1400" dirty="0" smtClean="0">
                <a:solidFill>
                  <a:schemeClr val="bg1"/>
                </a:solidFill>
                <a:latin typeface="microsoft yahei"/>
              </a:rPr>
              <a:t>Spring Boot</a:t>
            </a:r>
            <a:r>
              <a:rPr lang="zh-CN" altLang="en-US" sz="1400" dirty="0" smtClean="0">
                <a:solidFill>
                  <a:schemeClr val="bg1"/>
                </a:solidFill>
                <a:latin typeface="microsoft yahei"/>
              </a:rPr>
              <a:t>实现的云应用开发工具；</a:t>
            </a:r>
            <a:r>
              <a:rPr lang="en-US" altLang="zh-CN" sz="1400" dirty="0" smtClean="0">
                <a:solidFill>
                  <a:schemeClr val="bg1"/>
                </a:solidFill>
                <a:latin typeface="microsoft yahei"/>
              </a:rPr>
              <a:t>Spring boot</a:t>
            </a:r>
            <a:r>
              <a:rPr lang="zh-CN" altLang="en-US" sz="1400" dirty="0" smtClean="0">
                <a:solidFill>
                  <a:schemeClr val="bg1"/>
                </a:solidFill>
                <a:latin typeface="microsoft yahei"/>
              </a:rPr>
              <a:t>专注于快速、方便集成的单个个体，</a:t>
            </a:r>
            <a:r>
              <a:rPr lang="en-US" altLang="zh-CN" sz="1400" dirty="0" smtClean="0">
                <a:solidFill>
                  <a:schemeClr val="bg1"/>
                </a:solidFill>
                <a:latin typeface="microsoft yahei"/>
              </a:rPr>
              <a:t>Spring Cloud</a:t>
            </a:r>
            <a:r>
              <a:rPr lang="zh-CN" altLang="en-US" sz="1400" dirty="0" smtClean="0">
                <a:solidFill>
                  <a:schemeClr val="bg1"/>
                </a:solidFill>
                <a:latin typeface="microsoft yahei"/>
              </a:rPr>
              <a:t>是关注全局的服务治理框架；</a:t>
            </a:r>
            <a:r>
              <a:rPr lang="en-US" altLang="zh-CN" sz="1400" dirty="0" smtClean="0">
                <a:solidFill>
                  <a:schemeClr val="bg1"/>
                </a:solidFill>
                <a:latin typeface="microsoft yahei"/>
              </a:rPr>
              <a:t>spring boot</a:t>
            </a:r>
            <a:r>
              <a:rPr lang="zh-CN" altLang="en-US" sz="1400" dirty="0" smtClean="0">
                <a:solidFill>
                  <a:schemeClr val="bg1"/>
                </a:solidFill>
                <a:latin typeface="microsoft yahei"/>
              </a:rPr>
              <a:t>使用了默认大于配置的理念，很多集成方案已经帮你选择好了，能不配置就不配置，</a:t>
            </a:r>
            <a:r>
              <a:rPr lang="en-US" altLang="zh-CN" sz="1400" dirty="0" smtClean="0">
                <a:solidFill>
                  <a:schemeClr val="bg1"/>
                </a:solidFill>
                <a:latin typeface="microsoft yahei"/>
              </a:rPr>
              <a:t>Spring Cloud</a:t>
            </a:r>
            <a:r>
              <a:rPr lang="zh-CN" altLang="en-US" sz="1400" dirty="0" smtClean="0">
                <a:solidFill>
                  <a:schemeClr val="bg1"/>
                </a:solidFill>
                <a:latin typeface="microsoft yahei"/>
              </a:rPr>
              <a:t>很大的一部分是基于</a:t>
            </a:r>
            <a:r>
              <a:rPr lang="en-US" altLang="zh-CN" sz="1400" dirty="0" smtClean="0">
                <a:solidFill>
                  <a:schemeClr val="bg1"/>
                </a:solidFill>
                <a:latin typeface="microsoft yahei"/>
              </a:rPr>
              <a:t>Spring boot</a:t>
            </a:r>
            <a:r>
              <a:rPr lang="zh-CN" altLang="en-US" sz="1400" dirty="0" smtClean="0">
                <a:solidFill>
                  <a:schemeClr val="bg1"/>
                </a:solidFill>
                <a:latin typeface="microsoft yahei"/>
              </a:rPr>
              <a:t>来实现</a:t>
            </a:r>
            <a:r>
              <a:rPr lang="en-US" altLang="zh-CN" sz="1400" dirty="0" smtClean="0">
                <a:solidFill>
                  <a:schemeClr val="bg1"/>
                </a:solidFill>
                <a:latin typeface="microsoft yahei"/>
              </a:rPr>
              <a:t>,</a:t>
            </a:r>
            <a:r>
              <a:rPr lang="zh-CN" altLang="en-US" sz="1400" dirty="0" smtClean="0">
                <a:solidFill>
                  <a:schemeClr val="bg1"/>
                </a:solidFill>
                <a:latin typeface="microsoft yahei"/>
              </a:rPr>
              <a:t>可以不基于</a:t>
            </a:r>
            <a:r>
              <a:rPr lang="en-US" altLang="zh-CN" sz="1400" dirty="0" smtClean="0">
                <a:solidFill>
                  <a:schemeClr val="bg1"/>
                </a:solidFill>
                <a:latin typeface="microsoft yahei"/>
              </a:rPr>
              <a:t>Spring boot</a:t>
            </a:r>
            <a:r>
              <a:rPr lang="zh-CN" altLang="en-US" sz="1400" dirty="0" smtClean="0">
                <a:solidFill>
                  <a:schemeClr val="bg1"/>
                </a:solidFill>
                <a:latin typeface="microsoft yahei"/>
              </a:rPr>
              <a:t>吗？不可以。</a:t>
            </a:r>
          </a:p>
          <a:p>
            <a:endParaRPr lang="zh-CN" altLang="en-US" sz="1400" dirty="0" smtClean="0">
              <a:solidFill>
                <a:schemeClr val="bg1"/>
              </a:solidFill>
              <a:latin typeface="microsoft yahei"/>
            </a:endParaRPr>
          </a:p>
          <a:p>
            <a:r>
              <a:rPr lang="en-US" altLang="zh-CN" sz="1400" dirty="0" smtClean="0">
                <a:solidFill>
                  <a:schemeClr val="bg1"/>
                </a:solidFill>
                <a:latin typeface="microsoft yahei"/>
              </a:rPr>
              <a:t>Spring boot</a:t>
            </a:r>
            <a:r>
              <a:rPr lang="zh-CN" altLang="en-US" sz="1400" dirty="0" smtClean="0">
                <a:solidFill>
                  <a:schemeClr val="bg1"/>
                </a:solidFill>
                <a:latin typeface="microsoft yahei"/>
              </a:rPr>
              <a:t>可以离开</a:t>
            </a:r>
            <a:r>
              <a:rPr lang="en-US" altLang="zh-CN" sz="1400" dirty="0" smtClean="0">
                <a:solidFill>
                  <a:schemeClr val="bg1"/>
                </a:solidFill>
                <a:latin typeface="microsoft yahei"/>
              </a:rPr>
              <a:t>Spring Cloud</a:t>
            </a:r>
            <a:r>
              <a:rPr lang="zh-CN" altLang="en-US" sz="1400" dirty="0" smtClean="0">
                <a:solidFill>
                  <a:schemeClr val="bg1"/>
                </a:solidFill>
                <a:latin typeface="microsoft yahei"/>
              </a:rPr>
              <a:t>独立使用开发项目，但是</a:t>
            </a:r>
            <a:r>
              <a:rPr lang="en-US" altLang="zh-CN" sz="1400" dirty="0" smtClean="0">
                <a:solidFill>
                  <a:schemeClr val="bg1"/>
                </a:solidFill>
                <a:latin typeface="microsoft yahei"/>
              </a:rPr>
              <a:t>Spring Cloud</a:t>
            </a:r>
            <a:r>
              <a:rPr lang="zh-CN" altLang="en-US" sz="1400" dirty="0" smtClean="0">
                <a:solidFill>
                  <a:schemeClr val="bg1"/>
                </a:solidFill>
                <a:latin typeface="microsoft yahei"/>
              </a:rPr>
              <a:t>离不开</a:t>
            </a:r>
            <a:r>
              <a:rPr lang="en-US" altLang="zh-CN" sz="1400" dirty="0" smtClean="0">
                <a:solidFill>
                  <a:schemeClr val="bg1"/>
                </a:solidFill>
                <a:latin typeface="microsoft yahei"/>
              </a:rPr>
              <a:t>Spring boot</a:t>
            </a:r>
            <a:r>
              <a:rPr lang="zh-CN" altLang="en-US" sz="1400" dirty="0" smtClean="0">
                <a:solidFill>
                  <a:schemeClr val="bg1"/>
                </a:solidFill>
                <a:latin typeface="microsoft yahei"/>
              </a:rPr>
              <a:t>，属于依赖的关系。如下图</a:t>
            </a:r>
          </a:p>
        </p:txBody>
      </p:sp>
      <p:sp>
        <p:nvSpPr>
          <p:cNvPr id="6" name="文本框 2"/>
          <p:cNvSpPr txBox="1">
            <a:spLocks noChangeArrowheads="1"/>
          </p:cNvSpPr>
          <p:nvPr/>
        </p:nvSpPr>
        <p:spPr bwMode="auto">
          <a:xfrm>
            <a:off x="2987824" y="251944"/>
            <a:ext cx="3168352" cy="369308"/>
          </a:xfrm>
          <a:prstGeom prst="rect">
            <a:avLst/>
          </a:prstGeom>
          <a:solidFill>
            <a:schemeClr val="tx2">
              <a:lumMod val="60000"/>
              <a:lumOff val="40000"/>
            </a:schemeClr>
          </a:solidFill>
          <a:ln w="9525">
            <a:noFill/>
            <a:miter lim="800000"/>
            <a:headEnd/>
            <a:tailEnd/>
          </a:ln>
        </p:spPr>
        <p:txBody>
          <a:bodyPr wrap="square" lIns="121898" tIns="60948" rIns="121898" bIns="60948">
            <a:spAutoFit/>
          </a:bodyPr>
          <a:lstStyle/>
          <a:p>
            <a:pPr algn="ctr"/>
            <a:r>
              <a:rPr lang="zh-CN" altLang="en-US" sz="1600" b="1" dirty="0" smtClean="0">
                <a:solidFill>
                  <a:schemeClr val="bg1"/>
                </a:solidFill>
                <a:latin typeface="微软雅黑" pitchFamily="34" charset="-122"/>
                <a:ea typeface="微软雅黑" pitchFamily="34" charset="-122"/>
              </a:rPr>
              <a:t>和</a:t>
            </a:r>
            <a:r>
              <a:rPr lang="en-US" altLang="zh-CN" sz="1600" b="1" dirty="0" smtClean="0">
                <a:solidFill>
                  <a:schemeClr val="bg1"/>
                </a:solidFill>
                <a:latin typeface="微软雅黑" pitchFamily="34" charset="-122"/>
                <a:ea typeface="微软雅黑" pitchFamily="34" charset="-122"/>
              </a:rPr>
              <a:t>Spring boot </a:t>
            </a:r>
            <a:r>
              <a:rPr lang="zh-CN" altLang="en-US" sz="1600" b="1" dirty="0" smtClean="0">
                <a:solidFill>
                  <a:schemeClr val="bg1"/>
                </a:solidFill>
                <a:latin typeface="微软雅黑" pitchFamily="34" charset="-122"/>
                <a:ea typeface="微软雅黑" pitchFamily="34" charset="-122"/>
              </a:rPr>
              <a:t>是什么关系？</a:t>
            </a:r>
            <a:endParaRPr lang="zh-CN" altLang="en-US" sz="1600" b="1" dirty="0">
              <a:solidFill>
                <a:schemeClr val="bg1"/>
              </a:solidFill>
              <a:latin typeface="微软雅黑" pitchFamily="34" charset="-122"/>
              <a:ea typeface="微软雅黑" pitchFamily="34" charset="-122"/>
            </a:endParaRPr>
          </a:p>
        </p:txBody>
      </p:sp>
      <p:sp>
        <p:nvSpPr>
          <p:cNvPr id="8" name="AutoShape 7"/>
          <p:cNvSpPr>
            <a:spLocks noChangeArrowheads="1"/>
          </p:cNvSpPr>
          <p:nvPr/>
        </p:nvSpPr>
        <p:spPr bwMode="auto">
          <a:xfrm>
            <a:off x="395536" y="3579862"/>
            <a:ext cx="5184576" cy="824388"/>
          </a:xfrm>
          <a:prstGeom prst="homePlate">
            <a:avLst>
              <a:gd name="adj" fmla="val 40030"/>
            </a:avLst>
          </a:prstGeom>
          <a:gradFill rotWithShape="1">
            <a:gsLst>
              <a:gs pos="0">
                <a:srgbClr val="B2B2B2">
                  <a:gamma/>
                  <a:tint val="5882"/>
                  <a:invGamma/>
                </a:srgbClr>
              </a:gs>
              <a:gs pos="100000">
                <a:srgbClr val="EAEAEA"/>
              </a:gs>
            </a:gsLst>
            <a:lin ang="5400000" scaled="1"/>
          </a:gradFill>
          <a:ln w="9525">
            <a:solidFill>
              <a:srgbClr val="EAEAEA"/>
            </a:solidFill>
            <a:miter lim="800000"/>
            <a:headEnd/>
            <a:tailEnd/>
          </a:ln>
          <a:effectLst/>
        </p:spPr>
        <p:txBody>
          <a:bodyPr wrap="none" anchor="ctr"/>
          <a:lstStyle/>
          <a:p>
            <a:pPr marL="321470" indent="-321470">
              <a:lnSpc>
                <a:spcPct val="120000"/>
              </a:lnSpc>
              <a:defRPr/>
            </a:pPr>
            <a:endParaRPr lang="zh-CN" altLang="en-US" sz="1080" kern="0" dirty="0">
              <a:solidFill>
                <a:srgbClr val="646464"/>
              </a:solidFill>
              <a:latin typeface="Arial" pitchFamily="34" charset="0"/>
              <a:ea typeface="微软雅黑" pitchFamily="34" charset="-122"/>
            </a:endParaRPr>
          </a:p>
        </p:txBody>
      </p:sp>
      <p:sp>
        <p:nvSpPr>
          <p:cNvPr id="10" name="AutoShape 8"/>
          <p:cNvSpPr>
            <a:spLocks noChangeArrowheads="1"/>
          </p:cNvSpPr>
          <p:nvPr/>
        </p:nvSpPr>
        <p:spPr bwMode="auto">
          <a:xfrm>
            <a:off x="3275856" y="3579862"/>
            <a:ext cx="510596" cy="844391"/>
          </a:xfrm>
          <a:prstGeom prst="chevron">
            <a:avLst>
              <a:gd name="adj" fmla="val 55472"/>
            </a:avLst>
          </a:prstGeom>
          <a:solidFill>
            <a:srgbClr val="0070C0"/>
          </a:solidFill>
          <a:ln w="25400" cap="flat" cmpd="sng" algn="ctr">
            <a:noFill/>
            <a:prstDash val="solid"/>
          </a:ln>
          <a:effectLst/>
        </p:spPr>
        <p:txBody>
          <a:bodyPr rtlCol="0" anchor="ctr"/>
          <a:lstStyle/>
          <a:p>
            <a:pPr algn="ctr"/>
            <a:endParaRPr lang="zh-CN" altLang="en-US" b="1" kern="0" dirty="0">
              <a:solidFill>
                <a:sysClr val="window" lastClr="FFFFFF"/>
              </a:solidFill>
              <a:latin typeface="微软雅黑" pitchFamily="34" charset="-122"/>
              <a:ea typeface="微软雅黑" pitchFamily="34" charset="-122"/>
            </a:endParaRPr>
          </a:p>
        </p:txBody>
      </p:sp>
      <p:sp>
        <p:nvSpPr>
          <p:cNvPr id="11" name="AutoShape 8"/>
          <p:cNvSpPr>
            <a:spLocks noChangeArrowheads="1"/>
          </p:cNvSpPr>
          <p:nvPr/>
        </p:nvSpPr>
        <p:spPr bwMode="auto">
          <a:xfrm>
            <a:off x="1325348" y="3568088"/>
            <a:ext cx="510596" cy="844391"/>
          </a:xfrm>
          <a:prstGeom prst="chevron">
            <a:avLst>
              <a:gd name="adj" fmla="val 55472"/>
            </a:avLst>
          </a:prstGeom>
          <a:solidFill>
            <a:srgbClr val="0070C0"/>
          </a:solidFill>
          <a:ln w="25400" cap="flat" cmpd="sng" algn="ctr">
            <a:noFill/>
            <a:prstDash val="solid"/>
          </a:ln>
          <a:effectLst/>
        </p:spPr>
        <p:txBody>
          <a:bodyPr rtlCol="0" anchor="ctr"/>
          <a:lstStyle/>
          <a:p>
            <a:pPr algn="ctr"/>
            <a:endParaRPr lang="zh-CN" altLang="en-US" b="1" kern="0" dirty="0">
              <a:solidFill>
                <a:sysClr val="window" lastClr="FFFFFF"/>
              </a:solidFill>
              <a:latin typeface="微软雅黑" pitchFamily="34" charset="-122"/>
              <a:ea typeface="微软雅黑" pitchFamily="34" charset="-122"/>
            </a:endParaRPr>
          </a:p>
        </p:txBody>
      </p:sp>
      <p:sp>
        <p:nvSpPr>
          <p:cNvPr id="12" name="AutoShape 8"/>
          <p:cNvSpPr>
            <a:spLocks noChangeArrowheads="1"/>
          </p:cNvSpPr>
          <p:nvPr/>
        </p:nvSpPr>
        <p:spPr bwMode="auto">
          <a:xfrm>
            <a:off x="5220072" y="3579862"/>
            <a:ext cx="510596" cy="844391"/>
          </a:xfrm>
          <a:prstGeom prst="chevron">
            <a:avLst>
              <a:gd name="adj" fmla="val 55472"/>
            </a:avLst>
          </a:prstGeom>
          <a:solidFill>
            <a:srgbClr val="0070C0"/>
          </a:solidFill>
          <a:ln w="25400" cap="flat" cmpd="sng" algn="ctr">
            <a:noFill/>
            <a:prstDash val="solid"/>
          </a:ln>
          <a:effectLst/>
        </p:spPr>
        <p:txBody>
          <a:bodyPr rtlCol="0" anchor="ctr"/>
          <a:lstStyle/>
          <a:p>
            <a:pPr algn="ctr"/>
            <a:endParaRPr lang="zh-CN" altLang="en-US" b="1" kern="0" dirty="0">
              <a:solidFill>
                <a:sysClr val="window" lastClr="FFFFFF"/>
              </a:solidFill>
              <a:latin typeface="微软雅黑" pitchFamily="34" charset="-122"/>
              <a:ea typeface="微软雅黑" pitchFamily="34" charset="-122"/>
            </a:endParaRPr>
          </a:p>
        </p:txBody>
      </p:sp>
      <p:sp>
        <p:nvSpPr>
          <p:cNvPr id="13" name="TextBox 12"/>
          <p:cNvSpPr txBox="1"/>
          <p:nvPr/>
        </p:nvSpPr>
        <p:spPr>
          <a:xfrm>
            <a:off x="483540" y="3825855"/>
            <a:ext cx="747320" cy="341632"/>
          </a:xfrm>
          <a:prstGeom prst="rect">
            <a:avLst/>
          </a:prstGeom>
          <a:noFill/>
        </p:spPr>
        <p:txBody>
          <a:bodyPr wrap="none" rtlCol="0">
            <a:spAutoFit/>
          </a:bodyPr>
          <a:lstStyle>
            <a:defPPr>
              <a:defRPr lang="zh-CN"/>
            </a:defPPr>
            <a:lvl1pPr>
              <a:defRPr i="1">
                <a:solidFill>
                  <a:srgbClr val="646464"/>
                </a:solidFill>
              </a:defRPr>
            </a:lvl1pPr>
          </a:lstStyle>
          <a:p>
            <a:pPr>
              <a:defRPr/>
            </a:pPr>
            <a:r>
              <a:rPr lang="en-US" altLang="zh-CN" sz="1620" kern="0" dirty="0" smtClean="0">
                <a:latin typeface="Impact" pitchFamily="34" charset="0"/>
                <a:ea typeface="微软雅黑" pitchFamily="34" charset="-122"/>
              </a:rPr>
              <a:t>Spring</a:t>
            </a:r>
            <a:endParaRPr lang="zh-CN" altLang="en-US" sz="1620" kern="0" dirty="0">
              <a:latin typeface="Impact" pitchFamily="34" charset="0"/>
              <a:ea typeface="微软雅黑" pitchFamily="34" charset="-122"/>
            </a:endParaRPr>
          </a:p>
        </p:txBody>
      </p:sp>
      <p:sp>
        <p:nvSpPr>
          <p:cNvPr id="14" name="TextBox 13"/>
          <p:cNvSpPr txBox="1"/>
          <p:nvPr/>
        </p:nvSpPr>
        <p:spPr>
          <a:xfrm>
            <a:off x="1979712" y="3795886"/>
            <a:ext cx="1210588" cy="341632"/>
          </a:xfrm>
          <a:prstGeom prst="rect">
            <a:avLst/>
          </a:prstGeom>
          <a:noFill/>
        </p:spPr>
        <p:txBody>
          <a:bodyPr wrap="none" rtlCol="0">
            <a:spAutoFit/>
          </a:bodyPr>
          <a:lstStyle>
            <a:defPPr>
              <a:defRPr lang="zh-CN"/>
            </a:defPPr>
            <a:lvl1pPr>
              <a:defRPr i="1">
                <a:solidFill>
                  <a:srgbClr val="646464"/>
                </a:solidFill>
              </a:defRPr>
            </a:lvl1pPr>
          </a:lstStyle>
          <a:p>
            <a:pPr>
              <a:defRPr/>
            </a:pPr>
            <a:r>
              <a:rPr lang="en-US" altLang="zh-CN" sz="1620" kern="0" dirty="0" smtClean="0">
                <a:latin typeface="Impact" pitchFamily="34" charset="0"/>
                <a:ea typeface="微软雅黑" pitchFamily="34" charset="-122"/>
              </a:rPr>
              <a:t>Spring Boot</a:t>
            </a:r>
            <a:endParaRPr lang="zh-CN" altLang="en-US" sz="1620" kern="0" dirty="0">
              <a:latin typeface="Impact" pitchFamily="34" charset="0"/>
              <a:ea typeface="微软雅黑" pitchFamily="34" charset="-122"/>
            </a:endParaRPr>
          </a:p>
        </p:txBody>
      </p:sp>
      <p:sp>
        <p:nvSpPr>
          <p:cNvPr id="15" name="TextBox 14"/>
          <p:cNvSpPr txBox="1"/>
          <p:nvPr/>
        </p:nvSpPr>
        <p:spPr>
          <a:xfrm>
            <a:off x="3923928" y="3795886"/>
            <a:ext cx="1279517" cy="341632"/>
          </a:xfrm>
          <a:prstGeom prst="rect">
            <a:avLst/>
          </a:prstGeom>
          <a:noFill/>
        </p:spPr>
        <p:txBody>
          <a:bodyPr wrap="none" rtlCol="0">
            <a:spAutoFit/>
          </a:bodyPr>
          <a:lstStyle/>
          <a:p>
            <a:pPr>
              <a:defRPr/>
            </a:pPr>
            <a:r>
              <a:rPr lang="en-US" altLang="zh-CN" sz="1620" i="1" kern="0" dirty="0" smtClean="0">
                <a:solidFill>
                  <a:srgbClr val="646464"/>
                </a:solidFill>
                <a:latin typeface="Impact" pitchFamily="34" charset="0"/>
                <a:ea typeface="微软雅黑" pitchFamily="34" charset="-122"/>
              </a:rPr>
              <a:t>Spring Cloud</a:t>
            </a:r>
            <a:endParaRPr lang="zh-CN" altLang="en-US" sz="1620" i="1" kern="0" dirty="0">
              <a:solidFill>
                <a:srgbClr val="646464"/>
              </a:solidFill>
              <a:latin typeface="Impact" pitchFamily="34" charset="0"/>
              <a:ea typeface="微软雅黑" pitchFamily="34" charset="-122"/>
            </a:endParaRPr>
          </a:p>
        </p:txBody>
      </p:sp>
    </p:spTree>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Left)">
                                      <p:cBhvr>
                                        <p:cTn id="12" dur="500"/>
                                        <p:tgtEl>
                                          <p:spTgt spid="2"/>
                                        </p:tgtEl>
                                      </p:cBhvr>
                                    </p:animEffect>
                                  </p:childTnLst>
                                </p:cTn>
                              </p:par>
                              <p:par>
                                <p:cTn id="13" presetID="18" presetClass="entr" presetSubtype="12"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strips(downLeft)">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2000"/>
                                        <p:tgtEl>
                                          <p:spTgt spid="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2000"/>
                                        <p:tgtEl>
                                          <p:spTgt spid="1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2000"/>
                                        <p:tgtEl>
                                          <p:spTgt spid="11"/>
                                        </p:tgtEl>
                                      </p:cBhvr>
                                    </p:animEffect>
                                  </p:childTnLst>
                                </p:cTn>
                              </p:par>
                            </p:childTnLst>
                          </p:cTn>
                        </p:par>
                        <p:par>
                          <p:cTn id="27" fill="hold">
                            <p:stCondLst>
                              <p:cond delay="2000"/>
                            </p:stCondLst>
                            <p:childTnLst>
                              <p:par>
                                <p:cTn id="28" presetID="10" presetClass="entr" presetSubtype="0" fill="hold" grpId="0"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2000"/>
                                        <p:tgtEl>
                                          <p:spTgt spid="1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2000"/>
                                        <p:tgtEl>
                                          <p:spTgt spid="10"/>
                                        </p:tgtEl>
                                      </p:cBhvr>
                                    </p:animEffect>
                                  </p:childTnLst>
                                </p:cTn>
                              </p:par>
                            </p:childTnLst>
                          </p:cTn>
                        </p:par>
                        <p:par>
                          <p:cTn id="34" fill="hold">
                            <p:stCondLst>
                              <p:cond delay="4000"/>
                            </p:stCondLst>
                            <p:childTnLst>
                              <p:par>
                                <p:cTn id="35" presetID="10" presetClass="entr" presetSubtype="0" fill="hold" grpId="0" nodeType="after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2000"/>
                                        <p:tgtEl>
                                          <p:spTgt spid="1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fade">
                                      <p:cBhvr>
                                        <p:cTn id="40"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6" grpId="0" animBg="1"/>
      <p:bldP spid="8" grpId="0" animBg="1"/>
      <p:bldP spid="10" grpId="0" animBg="1"/>
      <p:bldP spid="11" grpId="0" animBg="1"/>
      <p:bldP spid="12" grpId="0" animBg="1"/>
      <p:bldP spid="13" grpId="0"/>
      <p:bldP spid="14" grpId="0"/>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3"/>
          <p:cNvSpPr>
            <a:spLocks noChangeArrowheads="1"/>
          </p:cNvSpPr>
          <p:nvPr/>
        </p:nvSpPr>
        <p:spPr bwMode="auto">
          <a:xfrm>
            <a:off x="395536" y="1203598"/>
            <a:ext cx="8208912" cy="2952328"/>
          </a:xfrm>
          <a:prstGeom prst="rect">
            <a:avLst/>
          </a:prstGeom>
          <a:solidFill>
            <a:schemeClr val="tx2">
              <a:lumMod val="60000"/>
              <a:lumOff val="40000"/>
            </a:schemeClr>
          </a:solidFill>
          <a:ln w="12700" cmpd="sng">
            <a:solidFill>
              <a:schemeClr val="bg1"/>
            </a:solidFill>
            <a:miter lim="800000"/>
            <a:headEnd/>
            <a:tailEnd/>
          </a:ln>
        </p:spPr>
        <p:txBody>
          <a:bodyPr wrap="none" lIns="68603" tIns="34302" rIns="68603" bIns="34302"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endParaRPr lang="zh-CN" altLang="en-US" sz="1500">
              <a:solidFill>
                <a:schemeClr val="tx2"/>
              </a:solidFill>
              <a:ea typeface="微软雅黑" pitchFamily="34" charset="-122"/>
            </a:endParaRPr>
          </a:p>
        </p:txBody>
      </p:sp>
      <p:sp>
        <p:nvSpPr>
          <p:cNvPr id="3" name="TextBox 2"/>
          <p:cNvSpPr txBox="1"/>
          <p:nvPr/>
        </p:nvSpPr>
        <p:spPr>
          <a:xfrm>
            <a:off x="611560" y="1491630"/>
            <a:ext cx="7632848" cy="2439178"/>
          </a:xfrm>
          <a:prstGeom prst="rect">
            <a:avLst/>
          </a:prstGeom>
          <a:noFill/>
        </p:spPr>
        <p:txBody>
          <a:bodyPr wrap="square" lIns="68627" tIns="34314" rIns="68627" bIns="34314" rtlCol="0">
            <a:spAutoFit/>
          </a:bodyPr>
          <a:lstStyle/>
          <a:p>
            <a:r>
              <a:rPr lang="zh-CN" altLang="en-US" sz="1400" dirty="0" smtClean="0">
                <a:solidFill>
                  <a:schemeClr val="bg1"/>
                </a:solidFill>
                <a:latin typeface="microsoft yahei"/>
              </a:rPr>
              <a:t>微服务的框架那么多比如：</a:t>
            </a:r>
            <a:r>
              <a:rPr lang="en-US" altLang="zh-CN" sz="1400" dirty="0" err="1" smtClean="0">
                <a:solidFill>
                  <a:schemeClr val="bg1"/>
                </a:solidFill>
                <a:latin typeface="microsoft yahei"/>
              </a:rPr>
              <a:t>dubbo</a:t>
            </a:r>
            <a:r>
              <a:rPr lang="zh-CN" altLang="en-US" sz="1400" dirty="0" smtClean="0">
                <a:solidFill>
                  <a:schemeClr val="bg1"/>
                </a:solidFill>
                <a:latin typeface="microsoft yahei"/>
              </a:rPr>
              <a:t>、</a:t>
            </a:r>
            <a:r>
              <a:rPr lang="en-US" altLang="zh-CN" sz="1400" dirty="0" smtClean="0">
                <a:solidFill>
                  <a:schemeClr val="bg1"/>
                </a:solidFill>
                <a:latin typeface="microsoft yahei"/>
              </a:rPr>
              <a:t>Kubernetes</a:t>
            </a:r>
            <a:r>
              <a:rPr lang="zh-CN" altLang="en-US" sz="1400" dirty="0" smtClean="0">
                <a:solidFill>
                  <a:schemeClr val="bg1"/>
                </a:solidFill>
                <a:latin typeface="microsoft yahei"/>
              </a:rPr>
              <a:t>，为什么就要使用</a:t>
            </a:r>
            <a:r>
              <a:rPr lang="en-US" altLang="zh-CN" sz="1400" dirty="0" smtClean="0">
                <a:solidFill>
                  <a:schemeClr val="bg1"/>
                </a:solidFill>
                <a:latin typeface="microsoft yahei"/>
              </a:rPr>
              <a:t>Spring Cloud</a:t>
            </a:r>
            <a:r>
              <a:rPr lang="zh-CN" altLang="en-US" sz="1400" dirty="0" smtClean="0">
                <a:solidFill>
                  <a:schemeClr val="bg1"/>
                </a:solidFill>
                <a:latin typeface="microsoft yahei"/>
              </a:rPr>
              <a:t>的呢？</a:t>
            </a:r>
          </a:p>
          <a:p>
            <a:r>
              <a:rPr lang="zh-CN" altLang="en-US" sz="1400" dirty="0" smtClean="0">
                <a:solidFill>
                  <a:schemeClr val="bg1"/>
                </a:solidFill>
                <a:latin typeface="microsoft yahei"/>
              </a:rPr>
              <a:t>产出于</a:t>
            </a:r>
            <a:r>
              <a:rPr lang="en-US" altLang="zh-CN" sz="1400" dirty="0" smtClean="0">
                <a:solidFill>
                  <a:schemeClr val="bg1"/>
                </a:solidFill>
                <a:latin typeface="microsoft yahei"/>
              </a:rPr>
              <a:t>spring</a:t>
            </a:r>
            <a:r>
              <a:rPr lang="zh-CN" altLang="en-US" sz="1400" dirty="0" smtClean="0">
                <a:solidFill>
                  <a:schemeClr val="bg1"/>
                </a:solidFill>
                <a:latin typeface="microsoft yahei"/>
              </a:rPr>
              <a:t>大家族，</a:t>
            </a:r>
            <a:r>
              <a:rPr lang="en-US" altLang="zh-CN" sz="1400" dirty="0" smtClean="0">
                <a:solidFill>
                  <a:schemeClr val="bg1"/>
                </a:solidFill>
                <a:latin typeface="microsoft yahei"/>
              </a:rPr>
              <a:t>spring</a:t>
            </a:r>
            <a:r>
              <a:rPr lang="zh-CN" altLang="en-US" sz="1400" dirty="0" smtClean="0">
                <a:solidFill>
                  <a:schemeClr val="bg1"/>
                </a:solidFill>
                <a:latin typeface="microsoft yahei"/>
              </a:rPr>
              <a:t>在企业级开发框架中无人能敌，来头很大，可以保证后续的更新、完善。比如</a:t>
            </a:r>
            <a:r>
              <a:rPr lang="en-US" altLang="zh-CN" sz="1400" dirty="0" err="1" smtClean="0">
                <a:solidFill>
                  <a:schemeClr val="bg1"/>
                </a:solidFill>
                <a:latin typeface="microsoft yahei"/>
              </a:rPr>
              <a:t>dubbo</a:t>
            </a:r>
            <a:r>
              <a:rPr lang="zh-CN" altLang="en-US" sz="1400" dirty="0" smtClean="0">
                <a:solidFill>
                  <a:schemeClr val="bg1"/>
                </a:solidFill>
                <a:latin typeface="microsoft yahei"/>
              </a:rPr>
              <a:t>现在就差不多死了</a:t>
            </a:r>
          </a:p>
          <a:p>
            <a:endParaRPr lang="en-US" altLang="zh-CN" sz="1400" dirty="0" smtClean="0">
              <a:solidFill>
                <a:schemeClr val="bg1"/>
              </a:solidFill>
              <a:latin typeface="microsoft yahei"/>
            </a:endParaRPr>
          </a:p>
          <a:p>
            <a:r>
              <a:rPr lang="zh-CN" altLang="en-US" sz="1400" dirty="0" smtClean="0">
                <a:solidFill>
                  <a:schemeClr val="bg1"/>
                </a:solidFill>
                <a:latin typeface="microsoft yahei"/>
              </a:rPr>
              <a:t>有</a:t>
            </a:r>
            <a:r>
              <a:rPr lang="en-US" altLang="zh-CN" sz="1400" dirty="0" smtClean="0">
                <a:solidFill>
                  <a:schemeClr val="bg1"/>
                </a:solidFill>
                <a:latin typeface="microsoft yahei"/>
              </a:rPr>
              <a:t>spring Boot </a:t>
            </a:r>
            <a:r>
              <a:rPr lang="zh-CN" altLang="en-US" sz="1400" dirty="0" smtClean="0">
                <a:solidFill>
                  <a:schemeClr val="bg1"/>
                </a:solidFill>
                <a:latin typeface="microsoft yahei"/>
              </a:rPr>
              <a:t>这个独立干将可以省很多事，大大小小的活</a:t>
            </a:r>
            <a:r>
              <a:rPr lang="en-US" altLang="zh-CN" sz="1400" dirty="0" smtClean="0">
                <a:solidFill>
                  <a:schemeClr val="bg1"/>
                </a:solidFill>
                <a:latin typeface="microsoft yahei"/>
              </a:rPr>
              <a:t>spring boot</a:t>
            </a:r>
            <a:r>
              <a:rPr lang="zh-CN" altLang="en-US" sz="1400" dirty="0" smtClean="0">
                <a:solidFill>
                  <a:schemeClr val="bg1"/>
                </a:solidFill>
                <a:latin typeface="microsoft yahei"/>
              </a:rPr>
              <a:t>都搞的挺不错。</a:t>
            </a:r>
          </a:p>
          <a:p>
            <a:r>
              <a:rPr lang="zh-CN" altLang="en-US" sz="1400" dirty="0" smtClean="0">
                <a:solidFill>
                  <a:schemeClr val="bg1"/>
                </a:solidFill>
                <a:latin typeface="microsoft yahei"/>
              </a:rPr>
              <a:t>作为一个微服务治理的大家伙，考虑的很全面，几乎服务治理的方方面面都考虑到了，方便开发开箱即用。</a:t>
            </a:r>
          </a:p>
          <a:p>
            <a:endParaRPr lang="en-US" altLang="zh-CN" sz="1400" dirty="0" smtClean="0">
              <a:solidFill>
                <a:schemeClr val="bg1"/>
              </a:solidFill>
              <a:latin typeface="microsoft yahei"/>
            </a:endParaRPr>
          </a:p>
          <a:p>
            <a:r>
              <a:rPr lang="en-US" altLang="zh-CN" sz="1400" dirty="0" smtClean="0">
                <a:solidFill>
                  <a:schemeClr val="bg1"/>
                </a:solidFill>
                <a:latin typeface="microsoft yahei"/>
              </a:rPr>
              <a:t>Spring Cloud </a:t>
            </a:r>
            <a:r>
              <a:rPr lang="zh-CN" altLang="en-US" sz="1400" dirty="0" smtClean="0">
                <a:solidFill>
                  <a:schemeClr val="bg1"/>
                </a:solidFill>
                <a:latin typeface="microsoft yahei"/>
              </a:rPr>
              <a:t>活跃度很高，教程很丰富，遇到问题很容易找到解决方案</a:t>
            </a:r>
          </a:p>
          <a:p>
            <a:endParaRPr lang="en-US" altLang="zh-CN" sz="1400" dirty="0" smtClean="0">
              <a:solidFill>
                <a:schemeClr val="bg1"/>
              </a:solidFill>
              <a:latin typeface="microsoft yahei"/>
            </a:endParaRPr>
          </a:p>
          <a:p>
            <a:r>
              <a:rPr lang="en-US" altLang="zh-CN" sz="1400" dirty="0" smtClean="0">
                <a:solidFill>
                  <a:schemeClr val="bg1"/>
                </a:solidFill>
                <a:latin typeface="microsoft yahei"/>
              </a:rPr>
              <a:t>Spring Cloud </a:t>
            </a:r>
            <a:r>
              <a:rPr lang="zh-CN" altLang="en-US" sz="1400" dirty="0" smtClean="0">
                <a:solidFill>
                  <a:schemeClr val="bg1"/>
                </a:solidFill>
                <a:latin typeface="microsoft yahei"/>
              </a:rPr>
              <a:t>也有一个缺点，只能使用</a:t>
            </a:r>
            <a:r>
              <a:rPr lang="en-US" altLang="zh-CN" sz="1400" dirty="0" smtClean="0">
                <a:solidFill>
                  <a:schemeClr val="bg1"/>
                </a:solidFill>
                <a:latin typeface="microsoft yahei"/>
              </a:rPr>
              <a:t>Java</a:t>
            </a:r>
            <a:r>
              <a:rPr lang="zh-CN" altLang="en-US" sz="1400" dirty="0" smtClean="0">
                <a:solidFill>
                  <a:schemeClr val="bg1"/>
                </a:solidFill>
                <a:latin typeface="microsoft yahei"/>
              </a:rPr>
              <a:t>开发</a:t>
            </a:r>
            <a:r>
              <a:rPr lang="en-US" altLang="zh-CN" sz="1400" dirty="0" smtClean="0">
                <a:solidFill>
                  <a:schemeClr val="bg1"/>
                </a:solidFill>
                <a:latin typeface="microsoft yahei"/>
              </a:rPr>
              <a:t>,</a:t>
            </a:r>
            <a:r>
              <a:rPr lang="zh-CN" altLang="en-US" sz="1400" dirty="0" smtClean="0">
                <a:solidFill>
                  <a:schemeClr val="bg1"/>
                </a:solidFill>
                <a:latin typeface="microsoft yahei"/>
              </a:rPr>
              <a:t>不适合小型独立的项目。</a:t>
            </a:r>
          </a:p>
        </p:txBody>
      </p:sp>
      <p:sp>
        <p:nvSpPr>
          <p:cNvPr id="6" name="文本框 2"/>
          <p:cNvSpPr txBox="1">
            <a:spLocks noChangeArrowheads="1"/>
          </p:cNvSpPr>
          <p:nvPr/>
        </p:nvSpPr>
        <p:spPr bwMode="auto">
          <a:xfrm>
            <a:off x="2987824" y="251944"/>
            <a:ext cx="3168352" cy="369308"/>
          </a:xfrm>
          <a:prstGeom prst="rect">
            <a:avLst/>
          </a:prstGeom>
          <a:solidFill>
            <a:schemeClr val="tx2">
              <a:lumMod val="60000"/>
              <a:lumOff val="40000"/>
            </a:schemeClr>
          </a:solidFill>
          <a:ln w="9525">
            <a:noFill/>
            <a:miter lim="800000"/>
            <a:headEnd/>
            <a:tailEnd/>
          </a:ln>
        </p:spPr>
        <p:txBody>
          <a:bodyPr wrap="square" lIns="121898" tIns="60948" rIns="121898" bIns="60948">
            <a:spAutoFit/>
          </a:bodyPr>
          <a:lstStyle/>
          <a:p>
            <a:pPr algn="ctr"/>
            <a:r>
              <a:rPr lang="en-US" altLang="zh-CN" sz="1600" b="1" dirty="0" smtClean="0">
                <a:solidFill>
                  <a:schemeClr val="bg1"/>
                </a:solidFill>
                <a:latin typeface="微软雅黑" pitchFamily="34" charset="-122"/>
                <a:ea typeface="微软雅黑" pitchFamily="34" charset="-122"/>
              </a:rPr>
              <a:t>Spring Cloud</a:t>
            </a:r>
            <a:r>
              <a:rPr lang="zh-CN" altLang="en-US" sz="1600" b="1" dirty="0" smtClean="0">
                <a:solidFill>
                  <a:schemeClr val="bg1"/>
                </a:solidFill>
                <a:latin typeface="微软雅黑" pitchFamily="34" charset="-122"/>
                <a:ea typeface="微软雅黑" pitchFamily="34" charset="-122"/>
              </a:rPr>
              <a:t>的优势？</a:t>
            </a:r>
            <a:endParaRPr lang="zh-CN" altLang="en-US" sz="1600" b="1" dirty="0">
              <a:solidFill>
                <a:schemeClr val="bg1"/>
              </a:solidFill>
              <a:latin typeface="微软雅黑" pitchFamily="34" charset="-122"/>
              <a:ea typeface="微软雅黑" pitchFamily="34" charset="-122"/>
            </a:endParaRPr>
          </a:p>
        </p:txBody>
      </p:sp>
    </p:spTree>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Left)">
                                      <p:cBhvr>
                                        <p:cTn id="12" dur="500"/>
                                        <p:tgtEl>
                                          <p:spTgt spid="2"/>
                                        </p:tgtEl>
                                      </p:cBhvr>
                                    </p:animEffect>
                                  </p:childTnLst>
                                </p:cTn>
                              </p:par>
                              <p:par>
                                <p:cTn id="13" presetID="18" presetClass="entr" presetSubtype="12"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strips(downLeft)">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5576" y="843558"/>
            <a:ext cx="7488833" cy="2795509"/>
          </a:xfrm>
          <a:prstGeom prst="rect">
            <a:avLst/>
          </a:prstGeom>
          <a:noFill/>
        </p:spPr>
        <p:txBody>
          <a:bodyPr wrap="square" rtlCol="0">
            <a:spAutoFit/>
          </a:bodyPr>
          <a:lstStyle/>
          <a:p>
            <a:pPr>
              <a:lnSpc>
                <a:spcPct val="130000"/>
              </a:lnSpc>
              <a:buFont typeface="Wingdings" pitchFamily="2" charset="2"/>
              <a:buChar char="l"/>
            </a:pPr>
            <a:r>
              <a:rPr lang="en-US" altLang="zh-CN" sz="1000" dirty="0" smtClean="0">
                <a:solidFill>
                  <a:schemeClr val="tx1">
                    <a:lumMod val="65000"/>
                    <a:lumOff val="35000"/>
                  </a:schemeClr>
                </a:solidFill>
                <a:latin typeface="微软雅黑" pitchFamily="34" charset="-122"/>
                <a:ea typeface="微软雅黑" pitchFamily="34" charset="-122"/>
              </a:rPr>
              <a:t> </a:t>
            </a:r>
            <a:r>
              <a:rPr lang="en-US" altLang="zh-CN" sz="900" dirty="0" smtClean="0">
                <a:solidFill>
                  <a:schemeClr val="tx1">
                    <a:lumMod val="65000"/>
                    <a:lumOff val="35000"/>
                  </a:schemeClr>
                </a:solidFill>
                <a:latin typeface="微软雅黑" pitchFamily="34" charset="-122"/>
                <a:ea typeface="微软雅黑" pitchFamily="34" charset="-122"/>
              </a:rPr>
              <a:t>Spring Cloud Config</a:t>
            </a:r>
            <a:r>
              <a:rPr lang="zh-CN" altLang="en-US" sz="900" dirty="0" smtClean="0">
                <a:solidFill>
                  <a:schemeClr val="tx1">
                    <a:lumMod val="65000"/>
                    <a:lumOff val="35000"/>
                  </a:schemeClr>
                </a:solidFill>
                <a:latin typeface="微软雅黑" pitchFamily="34" charset="-122"/>
                <a:ea typeface="微软雅黑" pitchFamily="34" charset="-122"/>
              </a:rPr>
              <a:t>：配置管理开发工具包，可以让你把配置放到远程服务器，目前支持本地存储、</a:t>
            </a:r>
            <a:r>
              <a:rPr lang="en-US" altLang="zh-CN" sz="900" dirty="0" smtClean="0">
                <a:solidFill>
                  <a:schemeClr val="tx1">
                    <a:lumMod val="65000"/>
                    <a:lumOff val="35000"/>
                  </a:schemeClr>
                </a:solidFill>
                <a:latin typeface="微软雅黑" pitchFamily="34" charset="-122"/>
                <a:ea typeface="微软雅黑" pitchFamily="34" charset="-122"/>
              </a:rPr>
              <a:t>Git</a:t>
            </a:r>
            <a:r>
              <a:rPr lang="zh-CN" altLang="en-US" sz="900" dirty="0" smtClean="0">
                <a:solidFill>
                  <a:schemeClr val="tx1">
                    <a:lumMod val="65000"/>
                    <a:lumOff val="35000"/>
                  </a:schemeClr>
                </a:solidFill>
                <a:latin typeface="微软雅黑" pitchFamily="34" charset="-122"/>
                <a:ea typeface="微软雅黑" pitchFamily="34" charset="-122"/>
              </a:rPr>
              <a:t>以及</a:t>
            </a:r>
            <a:r>
              <a:rPr lang="en-US" altLang="zh-CN" sz="900" dirty="0" smtClean="0">
                <a:solidFill>
                  <a:schemeClr val="tx1">
                    <a:lumMod val="65000"/>
                    <a:lumOff val="35000"/>
                  </a:schemeClr>
                </a:solidFill>
                <a:latin typeface="微软雅黑" pitchFamily="34" charset="-122"/>
                <a:ea typeface="微软雅黑" pitchFamily="34" charset="-122"/>
              </a:rPr>
              <a:t>Subversion</a:t>
            </a:r>
            <a:r>
              <a:rPr lang="zh-CN" altLang="en-US" sz="900" dirty="0" smtClean="0">
                <a:solidFill>
                  <a:schemeClr val="tx1">
                    <a:lumMod val="65000"/>
                    <a:lumOff val="35000"/>
                  </a:schemeClr>
                </a:solidFill>
                <a:latin typeface="微软雅黑" pitchFamily="34" charset="-122"/>
                <a:ea typeface="微软雅黑" pitchFamily="34" charset="-122"/>
              </a:rPr>
              <a:t>。</a:t>
            </a:r>
          </a:p>
          <a:p>
            <a:pPr>
              <a:lnSpc>
                <a:spcPct val="130000"/>
              </a:lnSpc>
              <a:buFont typeface="Wingdings" pitchFamily="2" charset="2"/>
              <a:buChar char="l"/>
            </a:pPr>
            <a:r>
              <a:rPr lang="en-US" altLang="zh-CN" sz="900" dirty="0" smtClean="0">
                <a:solidFill>
                  <a:schemeClr val="tx1">
                    <a:lumMod val="65000"/>
                    <a:lumOff val="35000"/>
                  </a:schemeClr>
                </a:solidFill>
                <a:latin typeface="微软雅黑" pitchFamily="34" charset="-122"/>
                <a:ea typeface="微软雅黑" pitchFamily="34" charset="-122"/>
              </a:rPr>
              <a:t> Spring Cloud Bus</a:t>
            </a:r>
            <a:r>
              <a:rPr lang="zh-CN" altLang="en-US" sz="900" dirty="0" smtClean="0">
                <a:solidFill>
                  <a:schemeClr val="tx1">
                    <a:lumMod val="65000"/>
                    <a:lumOff val="35000"/>
                  </a:schemeClr>
                </a:solidFill>
                <a:latin typeface="微软雅黑" pitchFamily="34" charset="-122"/>
                <a:ea typeface="微软雅黑" pitchFamily="34" charset="-122"/>
              </a:rPr>
              <a:t>：事件、消息总线，用于在集群（例如，配置变化事件）中传播状态变化，可与</a:t>
            </a:r>
            <a:r>
              <a:rPr lang="en-US" altLang="zh-CN" sz="900" dirty="0" smtClean="0">
                <a:solidFill>
                  <a:schemeClr val="tx1">
                    <a:lumMod val="65000"/>
                    <a:lumOff val="35000"/>
                  </a:schemeClr>
                </a:solidFill>
                <a:latin typeface="微软雅黑" pitchFamily="34" charset="-122"/>
                <a:ea typeface="微软雅黑" pitchFamily="34" charset="-122"/>
              </a:rPr>
              <a:t>Spring Cloud Config</a:t>
            </a:r>
            <a:r>
              <a:rPr lang="zh-CN" altLang="en-US" sz="900" dirty="0" smtClean="0">
                <a:solidFill>
                  <a:schemeClr val="tx1">
                    <a:lumMod val="65000"/>
                    <a:lumOff val="35000"/>
                  </a:schemeClr>
                </a:solidFill>
                <a:latin typeface="微软雅黑" pitchFamily="34" charset="-122"/>
                <a:ea typeface="微软雅黑" pitchFamily="34" charset="-122"/>
              </a:rPr>
              <a:t>联合实现热部署。</a:t>
            </a:r>
          </a:p>
          <a:p>
            <a:pPr>
              <a:lnSpc>
                <a:spcPct val="130000"/>
              </a:lnSpc>
              <a:buFont typeface="Wingdings" pitchFamily="2" charset="2"/>
              <a:buChar char="l"/>
            </a:pPr>
            <a:r>
              <a:rPr lang="en-US" altLang="zh-CN" sz="900" dirty="0" smtClean="0">
                <a:solidFill>
                  <a:schemeClr val="tx1">
                    <a:lumMod val="65000"/>
                    <a:lumOff val="35000"/>
                  </a:schemeClr>
                </a:solidFill>
                <a:latin typeface="微软雅黑" pitchFamily="34" charset="-122"/>
                <a:ea typeface="微软雅黑" pitchFamily="34" charset="-122"/>
              </a:rPr>
              <a:t> Spring Cloud Netflix</a:t>
            </a:r>
            <a:r>
              <a:rPr lang="zh-CN" altLang="en-US" sz="900" dirty="0" smtClean="0">
                <a:solidFill>
                  <a:schemeClr val="tx1">
                    <a:lumMod val="65000"/>
                    <a:lumOff val="35000"/>
                  </a:schemeClr>
                </a:solidFill>
                <a:latin typeface="微软雅黑" pitchFamily="34" charset="-122"/>
                <a:ea typeface="微软雅黑" pitchFamily="34" charset="-122"/>
              </a:rPr>
              <a:t>：针对多种</a:t>
            </a:r>
            <a:r>
              <a:rPr lang="en-US" altLang="zh-CN" sz="900" dirty="0" smtClean="0">
                <a:solidFill>
                  <a:schemeClr val="tx1">
                    <a:lumMod val="65000"/>
                    <a:lumOff val="35000"/>
                  </a:schemeClr>
                </a:solidFill>
                <a:latin typeface="微软雅黑" pitchFamily="34" charset="-122"/>
                <a:ea typeface="微软雅黑" pitchFamily="34" charset="-122"/>
              </a:rPr>
              <a:t>Netflix</a:t>
            </a:r>
            <a:r>
              <a:rPr lang="zh-CN" altLang="en-US" sz="900" dirty="0" smtClean="0">
                <a:solidFill>
                  <a:schemeClr val="tx1">
                    <a:lumMod val="65000"/>
                    <a:lumOff val="35000"/>
                  </a:schemeClr>
                </a:solidFill>
                <a:latin typeface="微软雅黑" pitchFamily="34" charset="-122"/>
                <a:ea typeface="微软雅黑" pitchFamily="34" charset="-122"/>
              </a:rPr>
              <a:t>组件提供的开发工具包，其中包括</a:t>
            </a:r>
            <a:r>
              <a:rPr lang="en-US" altLang="zh-CN" sz="900" dirty="0" smtClean="0">
                <a:solidFill>
                  <a:schemeClr val="tx1">
                    <a:lumMod val="65000"/>
                    <a:lumOff val="35000"/>
                  </a:schemeClr>
                </a:solidFill>
                <a:latin typeface="微软雅黑" pitchFamily="34" charset="-122"/>
                <a:ea typeface="微软雅黑" pitchFamily="34" charset="-122"/>
              </a:rPr>
              <a:t>Eureka</a:t>
            </a:r>
            <a:r>
              <a:rPr lang="zh-CN" altLang="en-US" sz="900" dirty="0" smtClean="0">
                <a:solidFill>
                  <a:schemeClr val="tx1">
                    <a:lumMod val="65000"/>
                    <a:lumOff val="35000"/>
                  </a:schemeClr>
                </a:solidFill>
                <a:latin typeface="微软雅黑" pitchFamily="34" charset="-122"/>
                <a:ea typeface="微软雅黑" pitchFamily="34" charset="-122"/>
              </a:rPr>
              <a:t>、</a:t>
            </a:r>
            <a:r>
              <a:rPr lang="en-US" altLang="zh-CN" sz="900" dirty="0" smtClean="0">
                <a:solidFill>
                  <a:schemeClr val="tx1">
                    <a:lumMod val="65000"/>
                    <a:lumOff val="35000"/>
                  </a:schemeClr>
                </a:solidFill>
                <a:latin typeface="微软雅黑" pitchFamily="34" charset="-122"/>
                <a:ea typeface="微软雅黑" pitchFamily="34" charset="-122"/>
              </a:rPr>
              <a:t>Hystrix</a:t>
            </a:r>
            <a:r>
              <a:rPr lang="zh-CN" altLang="en-US" sz="900" dirty="0" smtClean="0">
                <a:solidFill>
                  <a:schemeClr val="tx1">
                    <a:lumMod val="65000"/>
                    <a:lumOff val="35000"/>
                  </a:schemeClr>
                </a:solidFill>
                <a:latin typeface="微软雅黑" pitchFamily="34" charset="-122"/>
                <a:ea typeface="微软雅黑" pitchFamily="34" charset="-122"/>
              </a:rPr>
              <a:t>、</a:t>
            </a:r>
            <a:r>
              <a:rPr lang="en-US" altLang="zh-CN" sz="900" dirty="0" smtClean="0">
                <a:solidFill>
                  <a:schemeClr val="tx1">
                    <a:lumMod val="65000"/>
                    <a:lumOff val="35000"/>
                  </a:schemeClr>
                </a:solidFill>
                <a:latin typeface="微软雅黑" pitchFamily="34" charset="-122"/>
                <a:ea typeface="微软雅黑" pitchFamily="34" charset="-122"/>
              </a:rPr>
              <a:t>Zuul</a:t>
            </a:r>
            <a:r>
              <a:rPr lang="zh-CN" altLang="en-US" sz="900" dirty="0" smtClean="0">
                <a:solidFill>
                  <a:schemeClr val="tx1">
                    <a:lumMod val="65000"/>
                    <a:lumOff val="35000"/>
                  </a:schemeClr>
                </a:solidFill>
                <a:latin typeface="微软雅黑" pitchFamily="34" charset="-122"/>
                <a:ea typeface="微软雅黑" pitchFamily="34" charset="-122"/>
              </a:rPr>
              <a:t>、</a:t>
            </a:r>
            <a:r>
              <a:rPr lang="en-US" altLang="zh-CN" sz="900" dirty="0" smtClean="0">
                <a:solidFill>
                  <a:schemeClr val="tx1">
                    <a:lumMod val="65000"/>
                    <a:lumOff val="35000"/>
                  </a:schemeClr>
                </a:solidFill>
                <a:latin typeface="微软雅黑" pitchFamily="34" charset="-122"/>
                <a:ea typeface="微软雅黑" pitchFamily="34" charset="-122"/>
              </a:rPr>
              <a:t>Archaius</a:t>
            </a:r>
            <a:r>
              <a:rPr lang="zh-CN" altLang="en-US" sz="900" dirty="0" smtClean="0">
                <a:solidFill>
                  <a:schemeClr val="tx1">
                    <a:lumMod val="65000"/>
                    <a:lumOff val="35000"/>
                  </a:schemeClr>
                </a:solidFill>
                <a:latin typeface="微软雅黑" pitchFamily="34" charset="-122"/>
                <a:ea typeface="微软雅黑" pitchFamily="34" charset="-122"/>
              </a:rPr>
              <a:t>等。</a:t>
            </a:r>
          </a:p>
          <a:p>
            <a:pPr>
              <a:lnSpc>
                <a:spcPct val="130000"/>
              </a:lnSpc>
              <a:buFont typeface="Wingdings" pitchFamily="2" charset="2"/>
              <a:buChar char="l"/>
            </a:pPr>
            <a:r>
              <a:rPr lang="en-US" altLang="zh-CN" sz="900" dirty="0" smtClean="0">
                <a:solidFill>
                  <a:schemeClr val="tx1">
                    <a:lumMod val="65000"/>
                    <a:lumOff val="35000"/>
                  </a:schemeClr>
                </a:solidFill>
                <a:latin typeface="微软雅黑" pitchFamily="34" charset="-122"/>
                <a:ea typeface="微软雅黑" pitchFamily="34" charset="-122"/>
              </a:rPr>
              <a:t> Netflix Eureka</a:t>
            </a:r>
            <a:r>
              <a:rPr lang="zh-CN" altLang="en-US" sz="900" dirty="0" smtClean="0">
                <a:solidFill>
                  <a:schemeClr val="tx1">
                    <a:lumMod val="65000"/>
                    <a:lumOff val="35000"/>
                  </a:schemeClr>
                </a:solidFill>
                <a:latin typeface="微软雅黑" pitchFamily="34" charset="-122"/>
                <a:ea typeface="微软雅黑" pitchFamily="34" charset="-122"/>
              </a:rPr>
              <a:t>：云端负载均衡，一个基于 </a:t>
            </a:r>
            <a:r>
              <a:rPr lang="en-US" altLang="zh-CN" sz="900" dirty="0" smtClean="0">
                <a:solidFill>
                  <a:schemeClr val="tx1">
                    <a:lumMod val="65000"/>
                    <a:lumOff val="35000"/>
                  </a:schemeClr>
                </a:solidFill>
                <a:latin typeface="微软雅黑" pitchFamily="34" charset="-122"/>
                <a:ea typeface="微软雅黑" pitchFamily="34" charset="-122"/>
              </a:rPr>
              <a:t>REST </a:t>
            </a:r>
            <a:r>
              <a:rPr lang="zh-CN" altLang="en-US" sz="900" dirty="0" smtClean="0">
                <a:solidFill>
                  <a:schemeClr val="tx1">
                    <a:lumMod val="65000"/>
                    <a:lumOff val="35000"/>
                  </a:schemeClr>
                </a:solidFill>
                <a:latin typeface="微软雅黑" pitchFamily="34" charset="-122"/>
                <a:ea typeface="微软雅黑" pitchFamily="34" charset="-122"/>
              </a:rPr>
              <a:t>的服务，用于定位服务，以实现云端的负载均衡和中间层服务器的故障转移。</a:t>
            </a:r>
          </a:p>
          <a:p>
            <a:pPr>
              <a:lnSpc>
                <a:spcPct val="130000"/>
              </a:lnSpc>
              <a:buFont typeface="Wingdings" pitchFamily="2" charset="2"/>
              <a:buChar char="l"/>
            </a:pPr>
            <a:r>
              <a:rPr lang="en-US" altLang="zh-CN" sz="900" dirty="0" smtClean="0">
                <a:solidFill>
                  <a:schemeClr val="tx1">
                    <a:lumMod val="65000"/>
                    <a:lumOff val="35000"/>
                  </a:schemeClr>
                </a:solidFill>
                <a:latin typeface="微软雅黑" pitchFamily="34" charset="-122"/>
                <a:ea typeface="微软雅黑" pitchFamily="34" charset="-122"/>
              </a:rPr>
              <a:t> Netflix Hystrix</a:t>
            </a:r>
            <a:r>
              <a:rPr lang="zh-CN" altLang="en-US" sz="900" dirty="0" smtClean="0">
                <a:solidFill>
                  <a:schemeClr val="tx1">
                    <a:lumMod val="65000"/>
                    <a:lumOff val="35000"/>
                  </a:schemeClr>
                </a:solidFill>
                <a:latin typeface="微软雅黑" pitchFamily="34" charset="-122"/>
                <a:ea typeface="微软雅黑" pitchFamily="34" charset="-122"/>
              </a:rPr>
              <a:t>：容错管理工具，旨在通过控制服务和第三方库的节点</a:t>
            </a:r>
            <a:r>
              <a:rPr lang="en-US" altLang="zh-CN" sz="900" dirty="0" smtClean="0">
                <a:solidFill>
                  <a:schemeClr val="tx1">
                    <a:lumMod val="65000"/>
                    <a:lumOff val="35000"/>
                  </a:schemeClr>
                </a:solidFill>
                <a:latin typeface="微软雅黑" pitchFamily="34" charset="-122"/>
                <a:ea typeface="微软雅黑" pitchFamily="34" charset="-122"/>
              </a:rPr>
              <a:t>,</a:t>
            </a:r>
            <a:r>
              <a:rPr lang="zh-CN" altLang="en-US" sz="900" dirty="0" smtClean="0">
                <a:solidFill>
                  <a:schemeClr val="tx1">
                    <a:lumMod val="65000"/>
                    <a:lumOff val="35000"/>
                  </a:schemeClr>
                </a:solidFill>
                <a:latin typeface="微软雅黑" pitchFamily="34" charset="-122"/>
                <a:ea typeface="微软雅黑" pitchFamily="34" charset="-122"/>
              </a:rPr>
              <a:t>从而对延迟和故障提供更强大的容错能力。</a:t>
            </a:r>
          </a:p>
          <a:p>
            <a:pPr>
              <a:lnSpc>
                <a:spcPct val="130000"/>
              </a:lnSpc>
              <a:buFont typeface="Wingdings" pitchFamily="2" charset="2"/>
              <a:buChar char="l"/>
            </a:pPr>
            <a:r>
              <a:rPr lang="en-US" altLang="zh-CN" sz="900" dirty="0" smtClean="0">
                <a:solidFill>
                  <a:schemeClr val="tx1">
                    <a:lumMod val="65000"/>
                    <a:lumOff val="35000"/>
                  </a:schemeClr>
                </a:solidFill>
                <a:latin typeface="微软雅黑" pitchFamily="34" charset="-122"/>
                <a:ea typeface="微软雅黑" pitchFamily="34" charset="-122"/>
              </a:rPr>
              <a:t> Netflix Zuul</a:t>
            </a:r>
            <a:r>
              <a:rPr lang="zh-CN" altLang="en-US" sz="900" dirty="0" smtClean="0">
                <a:solidFill>
                  <a:schemeClr val="tx1">
                    <a:lumMod val="65000"/>
                    <a:lumOff val="35000"/>
                  </a:schemeClr>
                </a:solidFill>
                <a:latin typeface="微软雅黑" pitchFamily="34" charset="-122"/>
                <a:ea typeface="微软雅黑" pitchFamily="34" charset="-122"/>
              </a:rPr>
              <a:t>：边缘服务工具，是提供动态路由，监控，弹性，安全等的边缘服务。</a:t>
            </a:r>
          </a:p>
          <a:p>
            <a:pPr>
              <a:lnSpc>
                <a:spcPct val="130000"/>
              </a:lnSpc>
              <a:buFont typeface="Wingdings" pitchFamily="2" charset="2"/>
              <a:buChar char="l"/>
            </a:pPr>
            <a:r>
              <a:rPr lang="en-US" altLang="zh-CN" sz="900" dirty="0" smtClean="0">
                <a:solidFill>
                  <a:schemeClr val="tx1">
                    <a:lumMod val="65000"/>
                    <a:lumOff val="35000"/>
                  </a:schemeClr>
                </a:solidFill>
                <a:latin typeface="微软雅黑" pitchFamily="34" charset="-122"/>
                <a:ea typeface="微软雅黑" pitchFamily="34" charset="-122"/>
              </a:rPr>
              <a:t> Netflix Archaius</a:t>
            </a:r>
            <a:r>
              <a:rPr lang="zh-CN" altLang="en-US" sz="900" dirty="0" smtClean="0">
                <a:solidFill>
                  <a:schemeClr val="tx1">
                    <a:lumMod val="65000"/>
                    <a:lumOff val="35000"/>
                  </a:schemeClr>
                </a:solidFill>
                <a:latin typeface="微软雅黑" pitchFamily="34" charset="-122"/>
                <a:ea typeface="微软雅黑" pitchFamily="34" charset="-122"/>
              </a:rPr>
              <a:t>：配置管理</a:t>
            </a:r>
            <a:r>
              <a:rPr lang="en-US" altLang="zh-CN" sz="900" dirty="0" smtClean="0">
                <a:solidFill>
                  <a:schemeClr val="tx1">
                    <a:lumMod val="65000"/>
                    <a:lumOff val="35000"/>
                  </a:schemeClr>
                </a:solidFill>
                <a:latin typeface="微软雅黑" pitchFamily="34" charset="-122"/>
                <a:ea typeface="微软雅黑" pitchFamily="34" charset="-122"/>
              </a:rPr>
              <a:t>API</a:t>
            </a:r>
            <a:r>
              <a:rPr lang="zh-CN" altLang="en-US" sz="900" dirty="0" smtClean="0">
                <a:solidFill>
                  <a:schemeClr val="tx1">
                    <a:lumMod val="65000"/>
                    <a:lumOff val="35000"/>
                  </a:schemeClr>
                </a:solidFill>
                <a:latin typeface="微软雅黑" pitchFamily="34" charset="-122"/>
                <a:ea typeface="微软雅黑" pitchFamily="34" charset="-122"/>
              </a:rPr>
              <a:t>，包含一系列配置管理</a:t>
            </a:r>
            <a:r>
              <a:rPr lang="en-US" altLang="zh-CN" sz="900" dirty="0" smtClean="0">
                <a:solidFill>
                  <a:schemeClr val="tx1">
                    <a:lumMod val="65000"/>
                    <a:lumOff val="35000"/>
                  </a:schemeClr>
                </a:solidFill>
                <a:latin typeface="微软雅黑" pitchFamily="34" charset="-122"/>
                <a:ea typeface="微软雅黑" pitchFamily="34" charset="-122"/>
              </a:rPr>
              <a:t>API</a:t>
            </a:r>
            <a:r>
              <a:rPr lang="zh-CN" altLang="en-US" sz="900" dirty="0" smtClean="0">
                <a:solidFill>
                  <a:schemeClr val="tx1">
                    <a:lumMod val="65000"/>
                    <a:lumOff val="35000"/>
                  </a:schemeClr>
                </a:solidFill>
                <a:latin typeface="微软雅黑" pitchFamily="34" charset="-122"/>
                <a:ea typeface="微软雅黑" pitchFamily="34" charset="-122"/>
              </a:rPr>
              <a:t>，提供动态类型化属性、线程安全配置操作、轮询框架、回调机制等功能。</a:t>
            </a:r>
          </a:p>
          <a:p>
            <a:pPr>
              <a:lnSpc>
                <a:spcPct val="130000"/>
              </a:lnSpc>
              <a:buFont typeface="Wingdings" pitchFamily="2" charset="2"/>
              <a:buChar char="l"/>
            </a:pPr>
            <a:r>
              <a:rPr lang="en-US" altLang="zh-CN" sz="900" dirty="0" smtClean="0">
                <a:solidFill>
                  <a:schemeClr val="tx1">
                    <a:lumMod val="65000"/>
                    <a:lumOff val="35000"/>
                  </a:schemeClr>
                </a:solidFill>
                <a:latin typeface="微软雅黑" pitchFamily="34" charset="-122"/>
                <a:ea typeface="微软雅黑" pitchFamily="34" charset="-122"/>
              </a:rPr>
              <a:t> Spring Cloud for Cloud Foundry</a:t>
            </a:r>
            <a:r>
              <a:rPr lang="zh-CN" altLang="en-US" sz="900" dirty="0" smtClean="0">
                <a:solidFill>
                  <a:schemeClr val="tx1">
                    <a:lumMod val="65000"/>
                    <a:lumOff val="35000"/>
                  </a:schemeClr>
                </a:solidFill>
                <a:latin typeface="微软雅黑" pitchFamily="34" charset="-122"/>
                <a:ea typeface="微软雅黑" pitchFamily="34" charset="-122"/>
              </a:rPr>
              <a:t>：通过</a:t>
            </a:r>
            <a:r>
              <a:rPr lang="en-US" altLang="zh-CN" sz="900" dirty="0" smtClean="0">
                <a:solidFill>
                  <a:schemeClr val="tx1">
                    <a:lumMod val="65000"/>
                    <a:lumOff val="35000"/>
                  </a:schemeClr>
                </a:solidFill>
                <a:latin typeface="微软雅黑" pitchFamily="34" charset="-122"/>
                <a:ea typeface="微软雅黑" pitchFamily="34" charset="-122"/>
              </a:rPr>
              <a:t>Oauth2</a:t>
            </a:r>
            <a:r>
              <a:rPr lang="zh-CN" altLang="en-US" sz="900" dirty="0" smtClean="0">
                <a:solidFill>
                  <a:schemeClr val="tx1">
                    <a:lumMod val="65000"/>
                    <a:lumOff val="35000"/>
                  </a:schemeClr>
                </a:solidFill>
                <a:latin typeface="微软雅黑" pitchFamily="34" charset="-122"/>
                <a:ea typeface="微软雅黑" pitchFamily="34" charset="-122"/>
              </a:rPr>
              <a:t>协议绑定服务到</a:t>
            </a:r>
            <a:r>
              <a:rPr lang="en-US" altLang="zh-CN" sz="900" dirty="0" smtClean="0">
                <a:solidFill>
                  <a:schemeClr val="tx1">
                    <a:lumMod val="65000"/>
                    <a:lumOff val="35000"/>
                  </a:schemeClr>
                </a:solidFill>
                <a:latin typeface="微软雅黑" pitchFamily="34" charset="-122"/>
                <a:ea typeface="微软雅黑" pitchFamily="34" charset="-122"/>
              </a:rPr>
              <a:t>CloudFoundry</a:t>
            </a:r>
            <a:r>
              <a:rPr lang="zh-CN" altLang="en-US" sz="900" dirty="0" smtClean="0">
                <a:solidFill>
                  <a:schemeClr val="tx1">
                    <a:lumMod val="65000"/>
                    <a:lumOff val="35000"/>
                  </a:schemeClr>
                </a:solidFill>
                <a:latin typeface="微软雅黑" pitchFamily="34" charset="-122"/>
                <a:ea typeface="微软雅黑" pitchFamily="34" charset="-122"/>
              </a:rPr>
              <a:t>，</a:t>
            </a:r>
            <a:r>
              <a:rPr lang="en-US" altLang="zh-CN" sz="900" dirty="0" smtClean="0">
                <a:solidFill>
                  <a:schemeClr val="tx1">
                    <a:lumMod val="65000"/>
                    <a:lumOff val="35000"/>
                  </a:schemeClr>
                </a:solidFill>
                <a:latin typeface="微软雅黑" pitchFamily="34" charset="-122"/>
                <a:ea typeface="微软雅黑" pitchFamily="34" charset="-122"/>
              </a:rPr>
              <a:t>CloudFoundry</a:t>
            </a:r>
            <a:r>
              <a:rPr lang="zh-CN" altLang="en-US" sz="900" dirty="0" smtClean="0">
                <a:solidFill>
                  <a:schemeClr val="tx1">
                    <a:lumMod val="65000"/>
                    <a:lumOff val="35000"/>
                  </a:schemeClr>
                </a:solidFill>
                <a:latin typeface="微软雅黑" pitchFamily="34" charset="-122"/>
                <a:ea typeface="微软雅黑" pitchFamily="34" charset="-122"/>
              </a:rPr>
              <a:t>是</a:t>
            </a:r>
            <a:r>
              <a:rPr lang="en-US" altLang="zh-CN" sz="900" dirty="0" smtClean="0">
                <a:solidFill>
                  <a:schemeClr val="tx1">
                    <a:lumMod val="65000"/>
                    <a:lumOff val="35000"/>
                  </a:schemeClr>
                </a:solidFill>
                <a:latin typeface="微软雅黑" pitchFamily="34" charset="-122"/>
                <a:ea typeface="微软雅黑" pitchFamily="34" charset="-122"/>
              </a:rPr>
              <a:t>VMware</a:t>
            </a:r>
            <a:r>
              <a:rPr lang="zh-CN" altLang="en-US" sz="900" dirty="0" smtClean="0">
                <a:solidFill>
                  <a:schemeClr val="tx1">
                    <a:lumMod val="65000"/>
                    <a:lumOff val="35000"/>
                  </a:schemeClr>
                </a:solidFill>
                <a:latin typeface="微软雅黑" pitchFamily="34" charset="-122"/>
                <a:ea typeface="微软雅黑" pitchFamily="34" charset="-122"/>
              </a:rPr>
              <a:t>推出的开源</a:t>
            </a:r>
            <a:r>
              <a:rPr lang="en-US" altLang="zh-CN" sz="900" dirty="0" err="1" smtClean="0">
                <a:solidFill>
                  <a:schemeClr val="tx1">
                    <a:lumMod val="65000"/>
                    <a:lumOff val="35000"/>
                  </a:schemeClr>
                </a:solidFill>
                <a:latin typeface="微软雅黑" pitchFamily="34" charset="-122"/>
                <a:ea typeface="微软雅黑" pitchFamily="34" charset="-122"/>
              </a:rPr>
              <a:t>PaaS</a:t>
            </a:r>
            <a:r>
              <a:rPr lang="zh-CN" altLang="en-US" sz="900" dirty="0" smtClean="0">
                <a:solidFill>
                  <a:schemeClr val="tx1">
                    <a:lumMod val="65000"/>
                    <a:lumOff val="35000"/>
                  </a:schemeClr>
                </a:solidFill>
                <a:latin typeface="微软雅黑" pitchFamily="34" charset="-122"/>
                <a:ea typeface="微软雅黑" pitchFamily="34" charset="-122"/>
              </a:rPr>
              <a:t>云平台。</a:t>
            </a:r>
          </a:p>
          <a:p>
            <a:pPr>
              <a:lnSpc>
                <a:spcPct val="130000"/>
              </a:lnSpc>
              <a:buFont typeface="Wingdings" pitchFamily="2" charset="2"/>
              <a:buChar char="l"/>
            </a:pPr>
            <a:r>
              <a:rPr lang="en-US" altLang="zh-CN" sz="900" dirty="0" smtClean="0">
                <a:solidFill>
                  <a:schemeClr val="tx1">
                    <a:lumMod val="65000"/>
                    <a:lumOff val="35000"/>
                  </a:schemeClr>
                </a:solidFill>
                <a:latin typeface="微软雅黑" pitchFamily="34" charset="-122"/>
                <a:ea typeface="微软雅黑" pitchFamily="34" charset="-122"/>
              </a:rPr>
              <a:t> Spring Cloud Sleuth</a:t>
            </a:r>
            <a:r>
              <a:rPr lang="zh-CN" altLang="en-US" sz="900" dirty="0" smtClean="0">
                <a:solidFill>
                  <a:schemeClr val="tx1">
                    <a:lumMod val="65000"/>
                    <a:lumOff val="35000"/>
                  </a:schemeClr>
                </a:solidFill>
                <a:latin typeface="微软雅黑" pitchFamily="34" charset="-122"/>
                <a:ea typeface="微软雅黑" pitchFamily="34" charset="-122"/>
              </a:rPr>
              <a:t>：日志收集工具包，封装了</a:t>
            </a:r>
            <a:r>
              <a:rPr lang="en-US" altLang="zh-CN" sz="900" dirty="0" smtClean="0">
                <a:solidFill>
                  <a:schemeClr val="tx1">
                    <a:lumMod val="65000"/>
                    <a:lumOff val="35000"/>
                  </a:schemeClr>
                </a:solidFill>
                <a:latin typeface="微软雅黑" pitchFamily="34" charset="-122"/>
                <a:ea typeface="微软雅黑" pitchFamily="34" charset="-122"/>
              </a:rPr>
              <a:t>Dapper,Zipkin</a:t>
            </a:r>
            <a:r>
              <a:rPr lang="zh-CN" altLang="en-US" sz="900" dirty="0" smtClean="0">
                <a:solidFill>
                  <a:schemeClr val="tx1">
                    <a:lumMod val="65000"/>
                    <a:lumOff val="35000"/>
                  </a:schemeClr>
                </a:solidFill>
                <a:latin typeface="微软雅黑" pitchFamily="34" charset="-122"/>
                <a:ea typeface="微软雅黑" pitchFamily="34" charset="-122"/>
              </a:rPr>
              <a:t>和</a:t>
            </a:r>
            <a:r>
              <a:rPr lang="en-US" altLang="zh-CN" sz="900" dirty="0" smtClean="0">
                <a:solidFill>
                  <a:schemeClr val="tx1">
                    <a:lumMod val="65000"/>
                    <a:lumOff val="35000"/>
                  </a:schemeClr>
                </a:solidFill>
                <a:latin typeface="微软雅黑" pitchFamily="34" charset="-122"/>
                <a:ea typeface="微软雅黑" pitchFamily="34" charset="-122"/>
              </a:rPr>
              <a:t>HTrace</a:t>
            </a:r>
            <a:r>
              <a:rPr lang="zh-CN" altLang="en-US" sz="900" dirty="0" smtClean="0">
                <a:solidFill>
                  <a:schemeClr val="tx1">
                    <a:lumMod val="65000"/>
                    <a:lumOff val="35000"/>
                  </a:schemeClr>
                </a:solidFill>
                <a:latin typeface="微软雅黑" pitchFamily="34" charset="-122"/>
                <a:ea typeface="微软雅黑" pitchFamily="34" charset="-122"/>
              </a:rPr>
              <a:t>操作。</a:t>
            </a:r>
          </a:p>
          <a:p>
            <a:pPr>
              <a:lnSpc>
                <a:spcPct val="130000"/>
              </a:lnSpc>
              <a:buFont typeface="Wingdings" pitchFamily="2" charset="2"/>
              <a:buChar char="l"/>
            </a:pPr>
            <a:r>
              <a:rPr lang="en-US" altLang="zh-CN" sz="900" dirty="0" smtClean="0">
                <a:solidFill>
                  <a:schemeClr val="tx1">
                    <a:lumMod val="65000"/>
                    <a:lumOff val="35000"/>
                  </a:schemeClr>
                </a:solidFill>
                <a:latin typeface="微软雅黑" pitchFamily="34" charset="-122"/>
                <a:ea typeface="微软雅黑" pitchFamily="34" charset="-122"/>
              </a:rPr>
              <a:t> Spring Cloud Data Flow</a:t>
            </a:r>
            <a:r>
              <a:rPr lang="zh-CN" altLang="en-US" sz="900" dirty="0" smtClean="0">
                <a:solidFill>
                  <a:schemeClr val="tx1">
                    <a:lumMod val="65000"/>
                    <a:lumOff val="35000"/>
                  </a:schemeClr>
                </a:solidFill>
                <a:latin typeface="微软雅黑" pitchFamily="34" charset="-122"/>
                <a:ea typeface="微软雅黑" pitchFamily="34" charset="-122"/>
              </a:rPr>
              <a:t>：大数据操作工具，通过命令行方式操作数据流。</a:t>
            </a:r>
          </a:p>
          <a:p>
            <a:pPr>
              <a:lnSpc>
                <a:spcPct val="130000"/>
              </a:lnSpc>
              <a:buFont typeface="Wingdings" pitchFamily="2" charset="2"/>
              <a:buChar char="l"/>
            </a:pPr>
            <a:r>
              <a:rPr lang="en-US" altLang="zh-CN" sz="900" dirty="0" smtClean="0">
                <a:solidFill>
                  <a:schemeClr val="tx1">
                    <a:lumMod val="65000"/>
                    <a:lumOff val="35000"/>
                  </a:schemeClr>
                </a:solidFill>
                <a:latin typeface="微软雅黑" pitchFamily="34" charset="-122"/>
                <a:ea typeface="微软雅黑" pitchFamily="34" charset="-122"/>
              </a:rPr>
              <a:t> Spring Cloud Security</a:t>
            </a:r>
            <a:r>
              <a:rPr lang="zh-CN" altLang="en-US" sz="900" dirty="0" smtClean="0">
                <a:solidFill>
                  <a:schemeClr val="tx1">
                    <a:lumMod val="65000"/>
                    <a:lumOff val="35000"/>
                  </a:schemeClr>
                </a:solidFill>
                <a:latin typeface="微软雅黑" pitchFamily="34" charset="-122"/>
                <a:ea typeface="微软雅黑" pitchFamily="34" charset="-122"/>
              </a:rPr>
              <a:t>：安全工具包，为你的应用程序添加安全控制，主要是指</a:t>
            </a:r>
            <a:r>
              <a:rPr lang="en-US" altLang="zh-CN" sz="900" dirty="0" smtClean="0">
                <a:solidFill>
                  <a:schemeClr val="tx1">
                    <a:lumMod val="65000"/>
                    <a:lumOff val="35000"/>
                  </a:schemeClr>
                </a:solidFill>
                <a:latin typeface="微软雅黑" pitchFamily="34" charset="-122"/>
                <a:ea typeface="微软雅黑" pitchFamily="34" charset="-122"/>
              </a:rPr>
              <a:t>OAuth2</a:t>
            </a:r>
            <a:r>
              <a:rPr lang="zh-CN" altLang="en-US" sz="900" dirty="0" smtClean="0">
                <a:solidFill>
                  <a:schemeClr val="tx1">
                    <a:lumMod val="65000"/>
                    <a:lumOff val="35000"/>
                  </a:schemeClr>
                </a:solidFill>
                <a:latin typeface="微软雅黑" pitchFamily="34" charset="-122"/>
                <a:ea typeface="微软雅黑" pitchFamily="34" charset="-122"/>
              </a:rPr>
              <a:t>。</a:t>
            </a:r>
          </a:p>
          <a:p>
            <a:pPr>
              <a:lnSpc>
                <a:spcPct val="130000"/>
              </a:lnSpc>
              <a:buFont typeface="Wingdings" pitchFamily="2" charset="2"/>
              <a:buChar char="l"/>
            </a:pPr>
            <a:r>
              <a:rPr lang="en-US" altLang="zh-CN" sz="900" dirty="0" smtClean="0">
                <a:solidFill>
                  <a:schemeClr val="tx1">
                    <a:lumMod val="65000"/>
                    <a:lumOff val="35000"/>
                  </a:schemeClr>
                </a:solidFill>
                <a:latin typeface="微软雅黑" pitchFamily="34" charset="-122"/>
                <a:ea typeface="微软雅黑" pitchFamily="34" charset="-122"/>
              </a:rPr>
              <a:t> Spring Cloud Consul</a:t>
            </a:r>
            <a:r>
              <a:rPr lang="zh-CN" altLang="en-US" sz="900" dirty="0" smtClean="0">
                <a:solidFill>
                  <a:schemeClr val="tx1">
                    <a:lumMod val="65000"/>
                    <a:lumOff val="35000"/>
                  </a:schemeClr>
                </a:solidFill>
                <a:latin typeface="微软雅黑" pitchFamily="34" charset="-122"/>
                <a:ea typeface="微软雅黑" pitchFamily="34" charset="-122"/>
              </a:rPr>
              <a:t>：封装了</a:t>
            </a:r>
            <a:r>
              <a:rPr lang="en-US" altLang="zh-CN" sz="900" dirty="0" smtClean="0">
                <a:solidFill>
                  <a:schemeClr val="tx1">
                    <a:lumMod val="65000"/>
                    <a:lumOff val="35000"/>
                  </a:schemeClr>
                </a:solidFill>
                <a:latin typeface="微软雅黑" pitchFamily="34" charset="-122"/>
                <a:ea typeface="微软雅黑" pitchFamily="34" charset="-122"/>
              </a:rPr>
              <a:t>Consul</a:t>
            </a:r>
            <a:r>
              <a:rPr lang="zh-CN" altLang="en-US" sz="900" dirty="0" smtClean="0">
                <a:solidFill>
                  <a:schemeClr val="tx1">
                    <a:lumMod val="65000"/>
                    <a:lumOff val="35000"/>
                  </a:schemeClr>
                </a:solidFill>
                <a:latin typeface="微软雅黑" pitchFamily="34" charset="-122"/>
                <a:ea typeface="微软雅黑" pitchFamily="34" charset="-122"/>
              </a:rPr>
              <a:t>操作，</a:t>
            </a:r>
            <a:r>
              <a:rPr lang="en-US" altLang="zh-CN" sz="900" dirty="0" smtClean="0">
                <a:solidFill>
                  <a:schemeClr val="tx1">
                    <a:lumMod val="65000"/>
                    <a:lumOff val="35000"/>
                  </a:schemeClr>
                </a:solidFill>
                <a:latin typeface="微软雅黑" pitchFamily="34" charset="-122"/>
                <a:ea typeface="微软雅黑" pitchFamily="34" charset="-122"/>
              </a:rPr>
              <a:t>consul</a:t>
            </a:r>
            <a:r>
              <a:rPr lang="zh-CN" altLang="en-US" sz="900" dirty="0" smtClean="0">
                <a:solidFill>
                  <a:schemeClr val="tx1">
                    <a:lumMod val="65000"/>
                    <a:lumOff val="35000"/>
                  </a:schemeClr>
                </a:solidFill>
                <a:latin typeface="微软雅黑" pitchFamily="34" charset="-122"/>
                <a:ea typeface="微软雅黑" pitchFamily="34" charset="-122"/>
              </a:rPr>
              <a:t>是一个服务发现与配置工具，与</a:t>
            </a:r>
            <a:r>
              <a:rPr lang="en-US" altLang="zh-CN" sz="900" dirty="0" smtClean="0">
                <a:solidFill>
                  <a:schemeClr val="tx1">
                    <a:lumMod val="65000"/>
                    <a:lumOff val="35000"/>
                  </a:schemeClr>
                </a:solidFill>
                <a:latin typeface="微软雅黑" pitchFamily="34" charset="-122"/>
                <a:ea typeface="微软雅黑" pitchFamily="34" charset="-122"/>
              </a:rPr>
              <a:t>Docker</a:t>
            </a:r>
            <a:r>
              <a:rPr lang="zh-CN" altLang="en-US" sz="900" dirty="0" smtClean="0">
                <a:solidFill>
                  <a:schemeClr val="tx1">
                    <a:lumMod val="65000"/>
                    <a:lumOff val="35000"/>
                  </a:schemeClr>
                </a:solidFill>
                <a:latin typeface="微软雅黑" pitchFamily="34" charset="-122"/>
                <a:ea typeface="微软雅黑" pitchFamily="34" charset="-122"/>
              </a:rPr>
              <a:t>容器可以无缝集成。</a:t>
            </a:r>
          </a:p>
          <a:p>
            <a:pPr>
              <a:lnSpc>
                <a:spcPct val="130000"/>
              </a:lnSpc>
              <a:buFont typeface="Wingdings" pitchFamily="2" charset="2"/>
              <a:buChar char="l"/>
            </a:pPr>
            <a:r>
              <a:rPr lang="en-US" altLang="zh-CN" sz="900" dirty="0" smtClean="0">
                <a:solidFill>
                  <a:schemeClr val="tx1">
                    <a:lumMod val="65000"/>
                    <a:lumOff val="35000"/>
                  </a:schemeClr>
                </a:solidFill>
                <a:latin typeface="微软雅黑" pitchFamily="34" charset="-122"/>
                <a:ea typeface="微软雅黑" pitchFamily="34" charset="-122"/>
              </a:rPr>
              <a:t> Spring Cloud Zookeeper</a:t>
            </a:r>
            <a:r>
              <a:rPr lang="zh-CN" altLang="en-US" sz="900" dirty="0" smtClean="0">
                <a:solidFill>
                  <a:schemeClr val="tx1">
                    <a:lumMod val="65000"/>
                    <a:lumOff val="35000"/>
                  </a:schemeClr>
                </a:solidFill>
                <a:latin typeface="微软雅黑" pitchFamily="34" charset="-122"/>
                <a:ea typeface="微软雅黑" pitchFamily="34" charset="-122"/>
              </a:rPr>
              <a:t>：操作</a:t>
            </a:r>
            <a:r>
              <a:rPr lang="en-US" altLang="zh-CN" sz="900" dirty="0" smtClean="0">
                <a:solidFill>
                  <a:schemeClr val="tx1">
                    <a:lumMod val="65000"/>
                    <a:lumOff val="35000"/>
                  </a:schemeClr>
                </a:solidFill>
                <a:latin typeface="微软雅黑" pitchFamily="34" charset="-122"/>
                <a:ea typeface="微软雅黑" pitchFamily="34" charset="-122"/>
              </a:rPr>
              <a:t>Zookeeper</a:t>
            </a:r>
            <a:r>
              <a:rPr lang="zh-CN" altLang="en-US" sz="900" dirty="0" smtClean="0">
                <a:solidFill>
                  <a:schemeClr val="tx1">
                    <a:lumMod val="65000"/>
                    <a:lumOff val="35000"/>
                  </a:schemeClr>
                </a:solidFill>
                <a:latin typeface="微软雅黑" pitchFamily="34" charset="-122"/>
                <a:ea typeface="微软雅黑" pitchFamily="34" charset="-122"/>
              </a:rPr>
              <a:t>的工具包，用于使用</a:t>
            </a:r>
            <a:r>
              <a:rPr lang="en-US" altLang="zh-CN" sz="900" dirty="0" smtClean="0">
                <a:solidFill>
                  <a:schemeClr val="tx1">
                    <a:lumMod val="65000"/>
                    <a:lumOff val="35000"/>
                  </a:schemeClr>
                </a:solidFill>
                <a:latin typeface="微软雅黑" pitchFamily="34" charset="-122"/>
                <a:ea typeface="微软雅黑" pitchFamily="34" charset="-122"/>
              </a:rPr>
              <a:t>zookeeper</a:t>
            </a:r>
            <a:r>
              <a:rPr lang="zh-CN" altLang="en-US" sz="900" dirty="0" smtClean="0">
                <a:solidFill>
                  <a:schemeClr val="tx1">
                    <a:lumMod val="65000"/>
                    <a:lumOff val="35000"/>
                  </a:schemeClr>
                </a:solidFill>
                <a:latin typeface="微软雅黑" pitchFamily="34" charset="-122"/>
                <a:ea typeface="微软雅黑" pitchFamily="34" charset="-122"/>
              </a:rPr>
              <a:t>方式的服务注册和发现。</a:t>
            </a:r>
          </a:p>
          <a:p>
            <a:pPr>
              <a:lnSpc>
                <a:spcPct val="130000"/>
              </a:lnSpc>
              <a:buFont typeface="Wingdings" pitchFamily="2" charset="2"/>
              <a:buChar char="l"/>
            </a:pPr>
            <a:r>
              <a:rPr lang="en-US" altLang="zh-CN" sz="900" dirty="0" smtClean="0">
                <a:solidFill>
                  <a:schemeClr val="tx1">
                    <a:lumMod val="65000"/>
                    <a:lumOff val="35000"/>
                  </a:schemeClr>
                </a:solidFill>
                <a:latin typeface="微软雅黑" pitchFamily="34" charset="-122"/>
                <a:ea typeface="微软雅黑" pitchFamily="34" charset="-122"/>
              </a:rPr>
              <a:t> Spring Cloud Stream</a:t>
            </a:r>
            <a:r>
              <a:rPr lang="zh-CN" altLang="en-US" sz="900" dirty="0" smtClean="0">
                <a:solidFill>
                  <a:schemeClr val="tx1">
                    <a:lumMod val="65000"/>
                    <a:lumOff val="35000"/>
                  </a:schemeClr>
                </a:solidFill>
                <a:latin typeface="微软雅黑" pitchFamily="34" charset="-122"/>
                <a:ea typeface="微软雅黑" pitchFamily="34" charset="-122"/>
              </a:rPr>
              <a:t>：数据流操作开发包，封装了与</a:t>
            </a:r>
            <a:r>
              <a:rPr lang="en-US" altLang="zh-CN" sz="900" dirty="0" smtClean="0">
                <a:solidFill>
                  <a:schemeClr val="tx1">
                    <a:lumMod val="65000"/>
                    <a:lumOff val="35000"/>
                  </a:schemeClr>
                </a:solidFill>
                <a:latin typeface="微软雅黑" pitchFamily="34" charset="-122"/>
                <a:ea typeface="微软雅黑" pitchFamily="34" charset="-122"/>
              </a:rPr>
              <a:t>Redis,Rabbit</a:t>
            </a:r>
            <a:r>
              <a:rPr lang="zh-CN" altLang="en-US" sz="900" dirty="0" smtClean="0">
                <a:solidFill>
                  <a:schemeClr val="tx1">
                    <a:lumMod val="65000"/>
                    <a:lumOff val="35000"/>
                  </a:schemeClr>
                </a:solidFill>
                <a:latin typeface="微软雅黑" pitchFamily="34" charset="-122"/>
                <a:ea typeface="微软雅黑" pitchFamily="34" charset="-122"/>
              </a:rPr>
              <a:t>、</a:t>
            </a:r>
            <a:r>
              <a:rPr lang="en-US" altLang="zh-CN" sz="900" dirty="0" smtClean="0">
                <a:solidFill>
                  <a:schemeClr val="tx1">
                    <a:lumMod val="65000"/>
                    <a:lumOff val="35000"/>
                  </a:schemeClr>
                </a:solidFill>
                <a:latin typeface="微软雅黑" pitchFamily="34" charset="-122"/>
                <a:ea typeface="微软雅黑" pitchFamily="34" charset="-122"/>
              </a:rPr>
              <a:t>Kafka</a:t>
            </a:r>
            <a:r>
              <a:rPr lang="zh-CN" altLang="en-US" sz="900" dirty="0" smtClean="0">
                <a:solidFill>
                  <a:schemeClr val="tx1">
                    <a:lumMod val="65000"/>
                    <a:lumOff val="35000"/>
                  </a:schemeClr>
                </a:solidFill>
                <a:latin typeface="微软雅黑" pitchFamily="34" charset="-122"/>
                <a:ea typeface="微软雅黑" pitchFamily="34" charset="-122"/>
              </a:rPr>
              <a:t>等发送接收消息。</a:t>
            </a:r>
          </a:p>
          <a:p>
            <a:pPr>
              <a:lnSpc>
                <a:spcPct val="130000"/>
              </a:lnSpc>
              <a:buFont typeface="Wingdings" pitchFamily="2" charset="2"/>
              <a:buChar char="l"/>
            </a:pPr>
            <a:r>
              <a:rPr lang="en-US" altLang="zh-CN" sz="900" dirty="0" smtClean="0">
                <a:solidFill>
                  <a:schemeClr val="tx1">
                    <a:lumMod val="65000"/>
                    <a:lumOff val="35000"/>
                  </a:schemeClr>
                </a:solidFill>
                <a:latin typeface="微软雅黑" pitchFamily="34" charset="-122"/>
                <a:ea typeface="微软雅黑" pitchFamily="34" charset="-122"/>
              </a:rPr>
              <a:t> Spring Cloud CLI</a:t>
            </a:r>
            <a:r>
              <a:rPr lang="zh-CN" altLang="en-US" sz="900" dirty="0" smtClean="0">
                <a:solidFill>
                  <a:schemeClr val="tx1">
                    <a:lumMod val="65000"/>
                    <a:lumOff val="35000"/>
                  </a:schemeClr>
                </a:solidFill>
                <a:latin typeface="微软雅黑" pitchFamily="34" charset="-122"/>
                <a:ea typeface="微软雅黑" pitchFamily="34" charset="-122"/>
              </a:rPr>
              <a:t>：基于 </a:t>
            </a:r>
            <a:r>
              <a:rPr lang="en-US" altLang="zh-CN" sz="900" dirty="0" smtClean="0">
                <a:solidFill>
                  <a:schemeClr val="tx1">
                    <a:lumMod val="65000"/>
                    <a:lumOff val="35000"/>
                  </a:schemeClr>
                </a:solidFill>
                <a:latin typeface="微软雅黑" pitchFamily="34" charset="-122"/>
                <a:ea typeface="微软雅黑" pitchFamily="34" charset="-122"/>
              </a:rPr>
              <a:t>Spring Boot CLI</a:t>
            </a:r>
            <a:r>
              <a:rPr lang="zh-CN" altLang="en-US" sz="900" dirty="0" smtClean="0">
                <a:solidFill>
                  <a:schemeClr val="tx1">
                    <a:lumMod val="65000"/>
                    <a:lumOff val="35000"/>
                  </a:schemeClr>
                </a:solidFill>
                <a:latin typeface="微软雅黑" pitchFamily="34" charset="-122"/>
                <a:ea typeface="微软雅黑" pitchFamily="34" charset="-122"/>
              </a:rPr>
              <a:t>，可以让你以命令行方式快速建立云组件。</a:t>
            </a:r>
            <a:endParaRPr lang="zh-CN" altLang="en-US" sz="900" dirty="0">
              <a:solidFill>
                <a:schemeClr val="tx1">
                  <a:lumMod val="65000"/>
                  <a:lumOff val="35000"/>
                </a:schemeClr>
              </a:solidFill>
              <a:latin typeface="微软雅黑" pitchFamily="34" charset="-122"/>
              <a:ea typeface="微软雅黑" pitchFamily="34" charset="-122"/>
            </a:endParaRPr>
          </a:p>
        </p:txBody>
      </p:sp>
      <p:sp>
        <p:nvSpPr>
          <p:cNvPr id="5" name="文本框 2"/>
          <p:cNvSpPr txBox="1">
            <a:spLocks noChangeArrowheads="1"/>
          </p:cNvSpPr>
          <p:nvPr/>
        </p:nvSpPr>
        <p:spPr bwMode="auto">
          <a:xfrm>
            <a:off x="755576" y="267494"/>
            <a:ext cx="3096344" cy="369308"/>
          </a:xfrm>
          <a:prstGeom prst="rect">
            <a:avLst/>
          </a:prstGeom>
          <a:solidFill>
            <a:schemeClr val="tx2">
              <a:lumMod val="60000"/>
              <a:lumOff val="40000"/>
            </a:schemeClr>
          </a:solidFill>
          <a:ln w="9525">
            <a:noFill/>
            <a:miter lim="800000"/>
            <a:headEnd/>
            <a:tailEnd/>
          </a:ln>
        </p:spPr>
        <p:txBody>
          <a:bodyPr wrap="square" lIns="121898" tIns="60948" rIns="121898" bIns="60948">
            <a:spAutoFit/>
          </a:bodyPr>
          <a:lstStyle/>
          <a:p>
            <a:r>
              <a:rPr lang="en-US" altLang="zh-CN" sz="1600" b="1" dirty="0" smtClean="0">
                <a:solidFill>
                  <a:schemeClr val="bg1"/>
                </a:solidFill>
                <a:latin typeface="微软雅黑" pitchFamily="34" charset="-122"/>
                <a:ea typeface="微软雅黑" pitchFamily="34" charset="-122"/>
              </a:rPr>
              <a:t>spring cloud</a:t>
            </a:r>
            <a:r>
              <a:rPr lang="zh-CN" altLang="en-US" sz="1600" b="1" dirty="0" smtClean="0">
                <a:solidFill>
                  <a:schemeClr val="bg1"/>
                </a:solidFill>
                <a:latin typeface="微软雅黑" pitchFamily="34" charset="-122"/>
                <a:ea typeface="微软雅黑" pitchFamily="34" charset="-122"/>
              </a:rPr>
              <a:t>子项目包括：</a:t>
            </a:r>
            <a:endParaRPr lang="zh-CN" altLang="en-US" sz="1600" b="1" dirty="0">
              <a:solidFill>
                <a:schemeClr val="bg1"/>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lide(fromBottom)">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692990" y="987879"/>
            <a:ext cx="3996378" cy="3398501"/>
            <a:chOff x="-4798513" y="274911"/>
            <a:chExt cx="7552299" cy="6418848"/>
          </a:xfrm>
          <a:solidFill>
            <a:schemeClr val="tx2"/>
          </a:solidFill>
        </p:grpSpPr>
        <p:sp>
          <p:nvSpPr>
            <p:cNvPr id="3" name="椭圆 2"/>
            <p:cNvSpPr/>
            <p:nvPr/>
          </p:nvSpPr>
          <p:spPr>
            <a:xfrm>
              <a:off x="-4798513" y="274911"/>
              <a:ext cx="6419015" cy="6418848"/>
            </a:xfrm>
            <a:prstGeom prst="ellipse">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8" tIns="60948" rIns="121898" bIns="60948" anchor="ctr"/>
            <a:lstStyle/>
            <a:p>
              <a:pPr algn="ctr">
                <a:defRPr/>
              </a:pPr>
              <a:endParaRPr lang="zh-CN" altLang="en-US"/>
            </a:p>
          </p:txBody>
        </p:sp>
        <p:sp>
          <p:nvSpPr>
            <p:cNvPr id="4" name="文本框 2"/>
            <p:cNvSpPr txBox="1">
              <a:spLocks noChangeArrowheads="1"/>
            </p:cNvSpPr>
            <p:nvPr/>
          </p:nvSpPr>
          <p:spPr bwMode="auto">
            <a:xfrm>
              <a:off x="-1741835" y="1972493"/>
              <a:ext cx="4495621" cy="3023682"/>
            </a:xfrm>
            <a:prstGeom prst="rect">
              <a:avLst/>
            </a:prstGeom>
            <a:noFill/>
            <a:ln w="9525">
              <a:noFill/>
              <a:miter lim="800000"/>
              <a:headEnd/>
              <a:tailEnd/>
            </a:ln>
          </p:spPr>
          <p:txBody>
            <a:bodyPr vert="horz" wrap="square" lIns="121898" tIns="60948" rIns="121898" bIns="60948">
              <a:spAutoFit/>
            </a:bodyPr>
            <a:lstStyle/>
            <a:p>
              <a:pPr algn="ctr"/>
              <a:r>
                <a:rPr lang="zh-CN" altLang="en-US" sz="4800" b="1" dirty="0">
                  <a:solidFill>
                    <a:schemeClr val="bg1"/>
                  </a:solidFill>
                  <a:latin typeface="微软雅黑" pitchFamily="34" charset="-122"/>
                  <a:ea typeface="微软雅黑" pitchFamily="34" charset="-122"/>
                </a:rPr>
                <a:t>目</a:t>
              </a:r>
              <a:endParaRPr lang="en-US" altLang="zh-CN" sz="4800" b="1" dirty="0">
                <a:solidFill>
                  <a:schemeClr val="bg1"/>
                </a:solidFill>
                <a:latin typeface="微软雅黑" pitchFamily="34" charset="-122"/>
                <a:ea typeface="微软雅黑" pitchFamily="34" charset="-122"/>
              </a:endParaRPr>
            </a:p>
            <a:p>
              <a:pPr algn="ctr"/>
              <a:r>
                <a:rPr lang="zh-CN" altLang="en-US" sz="4800" b="1" dirty="0">
                  <a:solidFill>
                    <a:schemeClr val="bg1"/>
                  </a:solidFill>
                  <a:latin typeface="微软雅黑" pitchFamily="34" charset="-122"/>
                  <a:ea typeface="微软雅黑" pitchFamily="34" charset="-122"/>
                </a:rPr>
                <a:t>录</a:t>
              </a:r>
            </a:p>
          </p:txBody>
        </p:sp>
      </p:grpSp>
      <p:sp>
        <p:nvSpPr>
          <p:cNvPr id="5" name="圆角矩形 4"/>
          <p:cNvSpPr/>
          <p:nvPr/>
        </p:nvSpPr>
        <p:spPr>
          <a:xfrm>
            <a:off x="3635896" y="1635646"/>
            <a:ext cx="454559" cy="453877"/>
          </a:xfrm>
          <a:prstGeom prst="roundRect">
            <a:avLst/>
          </a:prstGeom>
          <a:solidFill>
            <a:schemeClr val="tx2">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063" tIns="54032" rIns="108063" bIns="54032" anchor="ctr"/>
          <a:lstStyle/>
          <a:p>
            <a:pPr algn="ctr">
              <a:defRPr/>
            </a:pPr>
            <a:r>
              <a:rPr lang="en-US" altLang="zh-CN" sz="3200" dirty="0" smtClean="0">
                <a:latin typeface="+mj-lt"/>
                <a:ea typeface="Arial Unicode MS" panose="020B0604020202020204" pitchFamily="34" charset="-122"/>
                <a:cs typeface="Arial Unicode MS" panose="020B0604020202020204" pitchFamily="34" charset="-122"/>
              </a:rPr>
              <a:t>2</a:t>
            </a:r>
            <a:endParaRPr lang="zh-CN" altLang="en-US" sz="3200" dirty="0">
              <a:latin typeface="+mj-lt"/>
              <a:ea typeface="Arial Unicode MS" panose="020B0604020202020204" pitchFamily="34" charset="-122"/>
              <a:cs typeface="Arial Unicode MS" panose="020B0604020202020204" pitchFamily="34" charset="-122"/>
            </a:endParaRPr>
          </a:p>
        </p:txBody>
      </p:sp>
      <p:grpSp>
        <p:nvGrpSpPr>
          <p:cNvPr id="6" name="组合 5"/>
          <p:cNvGrpSpPr/>
          <p:nvPr/>
        </p:nvGrpSpPr>
        <p:grpSpPr>
          <a:xfrm>
            <a:off x="4417101" y="1635647"/>
            <a:ext cx="3316169" cy="453876"/>
            <a:chOff x="6339097" y="1573726"/>
            <a:chExt cx="3744416" cy="511504"/>
          </a:xfrm>
          <a:solidFill>
            <a:schemeClr val="tx2">
              <a:lumMod val="60000"/>
              <a:lumOff val="40000"/>
            </a:schemeClr>
          </a:solidFill>
        </p:grpSpPr>
        <p:sp>
          <p:nvSpPr>
            <p:cNvPr id="7" name="圆角矩形 6"/>
            <p:cNvSpPr/>
            <p:nvPr/>
          </p:nvSpPr>
          <p:spPr>
            <a:xfrm>
              <a:off x="6339097" y="1573726"/>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200" dirty="0">
                <a:latin typeface="+mj-lt"/>
                <a:ea typeface="Arial Unicode MS" panose="020B0604020202020204" pitchFamily="34" charset="-122"/>
                <a:cs typeface="Arial Unicode MS" panose="020B0604020202020204" pitchFamily="34" charset="-122"/>
              </a:endParaRPr>
            </a:p>
          </p:txBody>
        </p:sp>
        <p:sp>
          <p:nvSpPr>
            <p:cNvPr id="8" name="矩形 7"/>
            <p:cNvSpPr/>
            <p:nvPr/>
          </p:nvSpPr>
          <p:spPr>
            <a:xfrm>
              <a:off x="6723350" y="1614014"/>
              <a:ext cx="2653073" cy="451096"/>
            </a:xfrm>
            <a:prstGeom prst="rect">
              <a:avLst/>
            </a:prstGeom>
            <a:grpFill/>
          </p:spPr>
          <p:txBody>
            <a:bodyPr wrap="square" lIns="121960" tIns="60980" rIns="121960" bIns="60980">
              <a:spAutoFit/>
            </a:bodyPr>
            <a:lstStyle/>
            <a:p>
              <a:pPr>
                <a:defRPr/>
              </a:pPr>
              <a:r>
                <a:rPr lang="zh-CN" altLang="en-US"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注册中心</a:t>
              </a:r>
              <a:r>
                <a:rPr lang="en-US" altLang="zh-CN"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Eureka</a:t>
              </a:r>
              <a:endParaRPr lang="zh-CN"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9" name="圆角矩形 8"/>
          <p:cNvSpPr/>
          <p:nvPr/>
        </p:nvSpPr>
        <p:spPr>
          <a:xfrm>
            <a:off x="3635896" y="2355726"/>
            <a:ext cx="454559" cy="453877"/>
          </a:xfrm>
          <a:prstGeom prst="roundRect">
            <a:avLst/>
          </a:prstGeom>
          <a:solidFill>
            <a:schemeClr val="tx2">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063" tIns="54032" rIns="108063" bIns="54032" anchor="ctr"/>
          <a:lstStyle/>
          <a:p>
            <a:pPr algn="ctr">
              <a:defRPr/>
            </a:pPr>
            <a:r>
              <a:rPr lang="en-US" altLang="zh-CN" sz="3200" dirty="0" smtClean="0">
                <a:latin typeface="+mj-lt"/>
                <a:ea typeface="Arial Unicode MS" panose="020B0604020202020204" pitchFamily="34" charset="-122"/>
                <a:cs typeface="Arial Unicode MS" panose="020B0604020202020204" pitchFamily="34" charset="-122"/>
              </a:rPr>
              <a:t>3</a:t>
            </a:r>
            <a:endParaRPr lang="zh-CN" altLang="en-US" sz="3200" dirty="0">
              <a:latin typeface="+mj-lt"/>
              <a:ea typeface="Arial Unicode MS" panose="020B0604020202020204" pitchFamily="34" charset="-122"/>
              <a:cs typeface="Arial Unicode MS" panose="020B0604020202020204" pitchFamily="34" charset="-122"/>
            </a:endParaRPr>
          </a:p>
        </p:txBody>
      </p:sp>
      <p:grpSp>
        <p:nvGrpSpPr>
          <p:cNvPr id="10" name="组合 9"/>
          <p:cNvGrpSpPr/>
          <p:nvPr/>
        </p:nvGrpSpPr>
        <p:grpSpPr>
          <a:xfrm>
            <a:off x="4395936" y="2355726"/>
            <a:ext cx="3316169" cy="453876"/>
            <a:chOff x="6315199" y="2410178"/>
            <a:chExt cx="3744416" cy="511504"/>
          </a:xfrm>
          <a:solidFill>
            <a:schemeClr val="tx2">
              <a:lumMod val="60000"/>
              <a:lumOff val="40000"/>
            </a:schemeClr>
          </a:solidFill>
        </p:grpSpPr>
        <p:sp>
          <p:nvSpPr>
            <p:cNvPr id="11" name="圆角矩形 10"/>
            <p:cNvSpPr/>
            <p:nvPr/>
          </p:nvSpPr>
          <p:spPr>
            <a:xfrm>
              <a:off x="6315199" y="2410178"/>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200" dirty="0">
                <a:latin typeface="+mj-lt"/>
                <a:ea typeface="Arial Unicode MS" panose="020B0604020202020204" pitchFamily="34" charset="-122"/>
                <a:cs typeface="Arial Unicode MS" panose="020B0604020202020204" pitchFamily="34" charset="-122"/>
              </a:endParaRPr>
            </a:p>
          </p:txBody>
        </p:sp>
        <p:sp>
          <p:nvSpPr>
            <p:cNvPr id="12" name="矩形 11"/>
            <p:cNvSpPr/>
            <p:nvPr/>
          </p:nvSpPr>
          <p:spPr>
            <a:xfrm>
              <a:off x="6747248" y="2450468"/>
              <a:ext cx="2653073" cy="451097"/>
            </a:xfrm>
            <a:prstGeom prst="rect">
              <a:avLst/>
            </a:prstGeom>
            <a:grpFill/>
          </p:spPr>
          <p:txBody>
            <a:bodyPr wrap="square" lIns="121960" tIns="60980" rIns="121960" bIns="60980">
              <a:spAutoFit/>
            </a:bodyPr>
            <a:lstStyle/>
            <a:p>
              <a:pPr>
                <a:defRPr/>
              </a:pPr>
              <a:r>
                <a:rPr lang="zh-CN" altLang="en-US"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服务提供与调用</a:t>
              </a:r>
              <a:endParaRPr lang="zh-CN"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13" name="圆角矩形 12"/>
          <p:cNvSpPr/>
          <p:nvPr/>
        </p:nvSpPr>
        <p:spPr>
          <a:xfrm>
            <a:off x="3635896" y="3075806"/>
            <a:ext cx="454559" cy="453877"/>
          </a:xfrm>
          <a:prstGeom prst="roundRect">
            <a:avLst/>
          </a:prstGeom>
          <a:solidFill>
            <a:schemeClr val="tx2">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063" tIns="54032" rIns="108063" bIns="54032" anchor="ctr"/>
          <a:lstStyle/>
          <a:p>
            <a:pPr algn="ctr">
              <a:defRPr/>
            </a:pPr>
            <a:r>
              <a:rPr lang="en-US" altLang="zh-CN" sz="3200" dirty="0" smtClean="0">
                <a:latin typeface="+mj-lt"/>
                <a:ea typeface="Arial Unicode MS" panose="020B0604020202020204" pitchFamily="34" charset="-122"/>
                <a:cs typeface="Arial Unicode MS" panose="020B0604020202020204" pitchFamily="34" charset="-122"/>
              </a:rPr>
              <a:t>4</a:t>
            </a:r>
            <a:endParaRPr lang="zh-CN" altLang="en-US" sz="3200" dirty="0">
              <a:latin typeface="+mj-lt"/>
              <a:ea typeface="Arial Unicode MS" panose="020B0604020202020204" pitchFamily="34" charset="-122"/>
              <a:cs typeface="Arial Unicode MS" panose="020B0604020202020204" pitchFamily="34" charset="-122"/>
            </a:endParaRPr>
          </a:p>
        </p:txBody>
      </p:sp>
      <p:grpSp>
        <p:nvGrpSpPr>
          <p:cNvPr id="14" name="组合 13"/>
          <p:cNvGrpSpPr/>
          <p:nvPr/>
        </p:nvGrpSpPr>
        <p:grpSpPr>
          <a:xfrm>
            <a:off x="4417101" y="3075807"/>
            <a:ext cx="3316169" cy="453876"/>
            <a:chOff x="6339097" y="3296031"/>
            <a:chExt cx="3744416" cy="511504"/>
          </a:xfrm>
          <a:solidFill>
            <a:schemeClr val="tx2">
              <a:lumMod val="60000"/>
              <a:lumOff val="40000"/>
            </a:schemeClr>
          </a:solidFill>
        </p:grpSpPr>
        <p:sp>
          <p:nvSpPr>
            <p:cNvPr id="15" name="圆角矩形 14"/>
            <p:cNvSpPr/>
            <p:nvPr/>
          </p:nvSpPr>
          <p:spPr>
            <a:xfrm>
              <a:off x="6339097" y="3296031"/>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200" dirty="0">
                <a:latin typeface="+mj-lt"/>
                <a:ea typeface="Arial Unicode MS" panose="020B0604020202020204" pitchFamily="34" charset="-122"/>
                <a:cs typeface="Arial Unicode MS" panose="020B0604020202020204" pitchFamily="34" charset="-122"/>
              </a:endParaRPr>
            </a:p>
          </p:txBody>
        </p:sp>
        <p:sp>
          <p:nvSpPr>
            <p:cNvPr id="16" name="矩形 15"/>
            <p:cNvSpPr/>
            <p:nvPr/>
          </p:nvSpPr>
          <p:spPr>
            <a:xfrm>
              <a:off x="6723349" y="3336319"/>
              <a:ext cx="2736304" cy="451096"/>
            </a:xfrm>
            <a:prstGeom prst="rect">
              <a:avLst/>
            </a:prstGeom>
            <a:grpFill/>
          </p:spPr>
          <p:txBody>
            <a:bodyPr wrap="square" lIns="121960" tIns="60980" rIns="121960" bIns="60980">
              <a:spAutoFit/>
            </a:bodyPr>
            <a:lstStyle/>
            <a:p>
              <a:pPr>
                <a:defRPr/>
              </a:pPr>
              <a:r>
                <a:rPr lang="zh-CN" altLang="en-US"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熔断器</a:t>
              </a:r>
              <a:r>
                <a:rPr lang="en-US" altLang="zh-CN"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Hystrix</a:t>
              </a:r>
              <a:endParaRPr lang="zh-CN"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17" name="圆角矩形 16"/>
          <p:cNvSpPr/>
          <p:nvPr/>
        </p:nvSpPr>
        <p:spPr>
          <a:xfrm>
            <a:off x="3635896" y="3795886"/>
            <a:ext cx="454559" cy="453877"/>
          </a:xfrm>
          <a:prstGeom prst="roundRect">
            <a:avLst/>
          </a:prstGeom>
          <a:solidFill>
            <a:schemeClr val="tx2">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063" tIns="54032" rIns="108063" bIns="54032" anchor="ctr"/>
          <a:lstStyle/>
          <a:p>
            <a:pPr algn="ctr">
              <a:defRPr/>
            </a:pPr>
            <a:r>
              <a:rPr lang="en-US" altLang="zh-CN" sz="3200" dirty="0" smtClean="0">
                <a:latin typeface="+mj-lt"/>
                <a:ea typeface="Arial Unicode MS" panose="020B0604020202020204" pitchFamily="34" charset="-122"/>
                <a:cs typeface="Arial Unicode MS" panose="020B0604020202020204" pitchFamily="34" charset="-122"/>
              </a:rPr>
              <a:t>5</a:t>
            </a:r>
            <a:endParaRPr lang="zh-CN" altLang="en-US" sz="3200" dirty="0">
              <a:latin typeface="+mj-lt"/>
              <a:ea typeface="Arial Unicode MS" panose="020B0604020202020204" pitchFamily="34" charset="-122"/>
              <a:cs typeface="Arial Unicode MS" panose="020B0604020202020204" pitchFamily="34" charset="-122"/>
            </a:endParaRPr>
          </a:p>
        </p:txBody>
      </p:sp>
      <p:grpSp>
        <p:nvGrpSpPr>
          <p:cNvPr id="18" name="组合 17"/>
          <p:cNvGrpSpPr/>
          <p:nvPr/>
        </p:nvGrpSpPr>
        <p:grpSpPr>
          <a:xfrm>
            <a:off x="4417101" y="3795883"/>
            <a:ext cx="3316169" cy="453876"/>
            <a:chOff x="6339097" y="4180903"/>
            <a:chExt cx="3744416" cy="511504"/>
          </a:xfrm>
          <a:solidFill>
            <a:schemeClr val="tx2">
              <a:lumMod val="60000"/>
              <a:lumOff val="40000"/>
            </a:schemeClr>
          </a:solidFill>
        </p:grpSpPr>
        <p:sp>
          <p:nvSpPr>
            <p:cNvPr id="19" name="圆角矩形 18"/>
            <p:cNvSpPr/>
            <p:nvPr/>
          </p:nvSpPr>
          <p:spPr>
            <a:xfrm>
              <a:off x="6339097" y="4180903"/>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200" dirty="0">
                <a:latin typeface="+mj-lt"/>
                <a:ea typeface="Arial Unicode MS" panose="020B0604020202020204" pitchFamily="34" charset="-122"/>
                <a:cs typeface="Arial Unicode MS" panose="020B0604020202020204" pitchFamily="34" charset="-122"/>
              </a:endParaRPr>
            </a:p>
          </p:txBody>
        </p:sp>
        <p:sp>
          <p:nvSpPr>
            <p:cNvPr id="20" name="矩形 19"/>
            <p:cNvSpPr/>
            <p:nvPr/>
          </p:nvSpPr>
          <p:spPr>
            <a:xfrm>
              <a:off x="6723349" y="4221882"/>
              <a:ext cx="2736304" cy="451096"/>
            </a:xfrm>
            <a:prstGeom prst="rect">
              <a:avLst/>
            </a:prstGeom>
            <a:grpFill/>
          </p:spPr>
          <p:txBody>
            <a:bodyPr wrap="square" lIns="121960" tIns="60980" rIns="121960" bIns="60980">
              <a:spAutoFit/>
            </a:bodyPr>
            <a:lstStyle/>
            <a:p>
              <a:pPr>
                <a:defRPr/>
              </a:pPr>
              <a:r>
                <a:rPr lang="zh-CN" altLang="en-US"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配置中心</a:t>
              </a:r>
              <a:endParaRPr lang="zh-CN"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1" name="圆角矩形 20"/>
          <p:cNvSpPr/>
          <p:nvPr/>
        </p:nvSpPr>
        <p:spPr>
          <a:xfrm>
            <a:off x="3635896" y="4515966"/>
            <a:ext cx="454559" cy="453877"/>
          </a:xfrm>
          <a:prstGeom prst="roundRect">
            <a:avLst/>
          </a:prstGeom>
          <a:solidFill>
            <a:schemeClr val="tx2">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063" tIns="54032" rIns="108063" bIns="54032" anchor="ctr"/>
          <a:lstStyle/>
          <a:p>
            <a:pPr algn="ctr">
              <a:defRPr/>
            </a:pPr>
            <a:r>
              <a:rPr lang="en-US" altLang="zh-CN" sz="3200" dirty="0" smtClean="0">
                <a:latin typeface="+mj-lt"/>
                <a:ea typeface="Arial Unicode MS" panose="020B0604020202020204" pitchFamily="34" charset="-122"/>
                <a:cs typeface="Arial Unicode MS" panose="020B0604020202020204" pitchFamily="34" charset="-122"/>
              </a:rPr>
              <a:t>6</a:t>
            </a:r>
            <a:endParaRPr lang="zh-CN" altLang="en-US" sz="3200" dirty="0">
              <a:latin typeface="+mj-lt"/>
              <a:ea typeface="Arial Unicode MS" panose="020B0604020202020204" pitchFamily="34" charset="-122"/>
              <a:cs typeface="Arial Unicode MS" panose="020B0604020202020204" pitchFamily="34" charset="-122"/>
            </a:endParaRPr>
          </a:p>
        </p:txBody>
      </p:sp>
      <p:grpSp>
        <p:nvGrpSpPr>
          <p:cNvPr id="22" name="组合 21"/>
          <p:cNvGrpSpPr/>
          <p:nvPr/>
        </p:nvGrpSpPr>
        <p:grpSpPr>
          <a:xfrm>
            <a:off x="4416987" y="4515966"/>
            <a:ext cx="3316169" cy="453877"/>
            <a:chOff x="6339097" y="5057483"/>
            <a:chExt cx="3744416" cy="511504"/>
          </a:xfrm>
          <a:solidFill>
            <a:schemeClr val="tx2">
              <a:lumMod val="60000"/>
              <a:lumOff val="40000"/>
            </a:schemeClr>
          </a:solidFill>
        </p:grpSpPr>
        <p:sp>
          <p:nvSpPr>
            <p:cNvPr id="23" name="圆角矩形 22"/>
            <p:cNvSpPr/>
            <p:nvPr/>
          </p:nvSpPr>
          <p:spPr>
            <a:xfrm>
              <a:off x="6339097" y="5057483"/>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200" dirty="0">
                <a:latin typeface="+mj-lt"/>
                <a:ea typeface="Arial Unicode MS" panose="020B0604020202020204" pitchFamily="34" charset="-122"/>
                <a:cs typeface="Arial Unicode MS" panose="020B0604020202020204" pitchFamily="34" charset="-122"/>
              </a:endParaRPr>
            </a:p>
          </p:txBody>
        </p:sp>
        <p:sp>
          <p:nvSpPr>
            <p:cNvPr id="24" name="矩形 23"/>
            <p:cNvSpPr/>
            <p:nvPr/>
          </p:nvSpPr>
          <p:spPr>
            <a:xfrm>
              <a:off x="6723480" y="5085978"/>
              <a:ext cx="2736174" cy="451095"/>
            </a:xfrm>
            <a:prstGeom prst="rect">
              <a:avLst/>
            </a:prstGeom>
            <a:grpFill/>
          </p:spPr>
          <p:txBody>
            <a:bodyPr wrap="square" lIns="121960" tIns="60980" rIns="121960" bIns="60980">
              <a:spAutoFit/>
            </a:bodyPr>
            <a:lstStyle/>
            <a:p>
              <a:pPr>
                <a:defRPr/>
              </a:pPr>
              <a:r>
                <a:rPr lang="zh-CN" altLang="en-US"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服务网关</a:t>
              </a:r>
              <a:r>
                <a:rPr lang="en-US" altLang="zh-CN"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zuul</a:t>
              </a:r>
              <a:endParaRPr lang="zh-CN"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5" name="下箭头 24"/>
          <p:cNvSpPr/>
          <p:nvPr/>
        </p:nvSpPr>
        <p:spPr>
          <a:xfrm rot="16200000">
            <a:off x="2673241" y="1590189"/>
            <a:ext cx="511163" cy="602077"/>
          </a:xfrm>
          <a:prstGeom prst="downArrow">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1020" tIns="40511" rIns="81020" bIns="40511" rtlCol="0" anchor="ctr"/>
          <a:lstStyle/>
          <a:p>
            <a:pPr algn="ctr"/>
            <a:endParaRPr lang="zh-CN" altLang="en-US"/>
          </a:p>
        </p:txBody>
      </p:sp>
      <p:sp>
        <p:nvSpPr>
          <p:cNvPr id="27" name="圆角矩形 26"/>
          <p:cNvSpPr/>
          <p:nvPr/>
        </p:nvSpPr>
        <p:spPr>
          <a:xfrm>
            <a:off x="3635896" y="915566"/>
            <a:ext cx="454559" cy="453877"/>
          </a:xfrm>
          <a:prstGeom prst="roundRect">
            <a:avLst/>
          </a:prstGeom>
          <a:solidFill>
            <a:schemeClr val="tx2">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063" tIns="54032" rIns="108063" bIns="54032" anchor="ctr"/>
          <a:lstStyle/>
          <a:p>
            <a:pPr algn="ctr">
              <a:defRPr/>
            </a:pPr>
            <a:r>
              <a:rPr lang="en-US" altLang="zh-CN" sz="3200" dirty="0" smtClean="0">
                <a:latin typeface="+mj-lt"/>
                <a:ea typeface="Arial Unicode MS" panose="020B0604020202020204" pitchFamily="34" charset="-122"/>
                <a:cs typeface="Arial Unicode MS" panose="020B0604020202020204" pitchFamily="34" charset="-122"/>
              </a:rPr>
              <a:t>1</a:t>
            </a:r>
            <a:endParaRPr lang="zh-CN" altLang="en-US" sz="3200" dirty="0">
              <a:latin typeface="+mj-lt"/>
              <a:ea typeface="Arial Unicode MS" panose="020B0604020202020204" pitchFamily="34" charset="-122"/>
              <a:cs typeface="Arial Unicode MS" panose="020B0604020202020204" pitchFamily="34" charset="-122"/>
            </a:endParaRPr>
          </a:p>
        </p:txBody>
      </p:sp>
      <p:grpSp>
        <p:nvGrpSpPr>
          <p:cNvPr id="26" name="组合 27"/>
          <p:cNvGrpSpPr/>
          <p:nvPr/>
        </p:nvGrpSpPr>
        <p:grpSpPr>
          <a:xfrm>
            <a:off x="4416987" y="915566"/>
            <a:ext cx="3316169" cy="453877"/>
            <a:chOff x="6339097" y="5057483"/>
            <a:chExt cx="3744416" cy="511504"/>
          </a:xfrm>
          <a:solidFill>
            <a:schemeClr val="tx2">
              <a:lumMod val="60000"/>
              <a:lumOff val="40000"/>
            </a:schemeClr>
          </a:solidFill>
        </p:grpSpPr>
        <p:sp>
          <p:nvSpPr>
            <p:cNvPr id="29" name="圆角矩形 28"/>
            <p:cNvSpPr/>
            <p:nvPr/>
          </p:nvSpPr>
          <p:spPr>
            <a:xfrm>
              <a:off x="6339097" y="5057483"/>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p>
              <a:pPr algn="ctr">
                <a:defRPr/>
              </a:pPr>
              <a:endParaRPr lang="zh-CN" altLang="en-US" sz="3200" dirty="0">
                <a:latin typeface="+mj-lt"/>
                <a:ea typeface="Arial Unicode MS" panose="020B0604020202020204" pitchFamily="34" charset="-122"/>
                <a:cs typeface="Arial Unicode MS" panose="020B0604020202020204" pitchFamily="34" charset="-122"/>
              </a:endParaRPr>
            </a:p>
          </p:txBody>
        </p:sp>
        <p:sp>
          <p:nvSpPr>
            <p:cNvPr id="30" name="矩形 29"/>
            <p:cNvSpPr/>
            <p:nvPr/>
          </p:nvSpPr>
          <p:spPr>
            <a:xfrm>
              <a:off x="6723480" y="5085978"/>
              <a:ext cx="2736174" cy="451095"/>
            </a:xfrm>
            <a:prstGeom prst="rect">
              <a:avLst/>
            </a:prstGeom>
            <a:grpFill/>
          </p:spPr>
          <p:txBody>
            <a:bodyPr wrap="square" lIns="121960" tIns="60980" rIns="121960" bIns="60980">
              <a:spAutoFit/>
            </a:bodyPr>
            <a:lstStyle/>
            <a:p>
              <a:pPr>
                <a:defRPr/>
              </a:pPr>
              <a:r>
                <a:rPr lang="en-US" altLang="zh-CN"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Spring Cloud</a:t>
              </a:r>
              <a:r>
                <a:rPr lang="zh-CN" altLang="en-US" b="1"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简介</a:t>
              </a:r>
              <a:endParaRPr lang="zh-CN"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xmlns="" val="2467673866"/>
      </p:ext>
    </p:extLst>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ppt_x"/>
                                          </p:val>
                                        </p:tav>
                                        <p:tav tm="100000">
                                          <p:val>
                                            <p:strVal val="#ppt_x"/>
                                          </p:val>
                                        </p:tav>
                                      </p:tavLst>
                                    </p:anim>
                                    <p:anim calcmode="lin" valueType="num">
                                      <p:cBhvr additive="base">
                                        <p:cTn id="12" dur="500" fill="hold"/>
                                        <p:tgtEl>
                                          <p:spTgt spid="2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fill="hold"/>
                                        <p:tgtEl>
                                          <p:spTgt spid="26"/>
                                        </p:tgtEl>
                                        <p:attrNameLst>
                                          <p:attrName>ppt_x</p:attrName>
                                        </p:attrNameLst>
                                      </p:cBhvr>
                                      <p:tavLst>
                                        <p:tav tm="0">
                                          <p:val>
                                            <p:strVal val="#ppt_x"/>
                                          </p:val>
                                        </p:tav>
                                        <p:tav tm="100000">
                                          <p:val>
                                            <p:strVal val="#ppt_x"/>
                                          </p:val>
                                        </p:tav>
                                      </p:tavLst>
                                    </p:anim>
                                    <p:anim calcmode="lin" valueType="num">
                                      <p:cBhvr additive="base">
                                        <p:cTn id="16" dur="500" fill="hold"/>
                                        <p:tgtEl>
                                          <p:spTgt spid="26"/>
                                        </p:tgtEl>
                                        <p:attrNameLst>
                                          <p:attrName>ppt_y</p:attrName>
                                        </p:attrNameLst>
                                      </p:cBhvr>
                                      <p:tavLst>
                                        <p:tav tm="0">
                                          <p:val>
                                            <p:strVal val="1+#ppt_h/2"/>
                                          </p:val>
                                        </p:tav>
                                        <p:tav tm="100000">
                                          <p:val>
                                            <p:strVal val="#ppt_y"/>
                                          </p:val>
                                        </p:tav>
                                      </p:tavLst>
                                    </p:anim>
                                  </p:childTnLst>
                                </p:cTn>
                              </p:par>
                            </p:childTnLst>
                          </p:cTn>
                        </p:par>
                        <p:par>
                          <p:cTn id="17" fill="hold">
                            <p:stCondLst>
                              <p:cond delay="1000"/>
                            </p:stCondLst>
                            <p:childTnLst>
                              <p:par>
                                <p:cTn id="18" presetID="2" presetClass="entr" presetSubtype="4"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ppt_x"/>
                                          </p:val>
                                        </p:tav>
                                        <p:tav tm="100000">
                                          <p:val>
                                            <p:strVal val="#ppt_x"/>
                                          </p:val>
                                        </p:tav>
                                      </p:tavLst>
                                    </p:anim>
                                    <p:anim calcmode="lin" valueType="num">
                                      <p:cBhvr additive="base">
                                        <p:cTn id="21" dur="500" fill="hold"/>
                                        <p:tgtEl>
                                          <p:spTgt spid="5"/>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ppt_x"/>
                                          </p:val>
                                        </p:tav>
                                        <p:tav tm="100000">
                                          <p:val>
                                            <p:strVal val="#ppt_x"/>
                                          </p:val>
                                        </p:tav>
                                      </p:tavLst>
                                    </p:anim>
                                    <p:anim calcmode="lin" valueType="num">
                                      <p:cBhvr additive="base">
                                        <p:cTn id="25" dur="500" fill="hold"/>
                                        <p:tgtEl>
                                          <p:spTgt spid="6"/>
                                        </p:tgtEl>
                                        <p:attrNameLst>
                                          <p:attrName>ppt_y</p:attrName>
                                        </p:attrNameLst>
                                      </p:cBhvr>
                                      <p:tavLst>
                                        <p:tav tm="0">
                                          <p:val>
                                            <p:strVal val="1+#ppt_h/2"/>
                                          </p:val>
                                        </p:tav>
                                        <p:tav tm="100000">
                                          <p:val>
                                            <p:strVal val="#ppt_y"/>
                                          </p:val>
                                        </p:tav>
                                      </p:tavLst>
                                    </p:anim>
                                  </p:childTnLst>
                                </p:cTn>
                              </p:par>
                            </p:childTnLst>
                          </p:cTn>
                        </p:par>
                        <p:par>
                          <p:cTn id="26" fill="hold">
                            <p:stCondLst>
                              <p:cond delay="1500"/>
                            </p:stCondLst>
                            <p:childTnLst>
                              <p:par>
                                <p:cTn id="27" presetID="2" presetClass="entr" presetSubtype="4"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additive="base">
                                        <p:cTn id="33" dur="500" fill="hold"/>
                                        <p:tgtEl>
                                          <p:spTgt spid="10"/>
                                        </p:tgtEl>
                                        <p:attrNameLst>
                                          <p:attrName>ppt_x</p:attrName>
                                        </p:attrNameLst>
                                      </p:cBhvr>
                                      <p:tavLst>
                                        <p:tav tm="0">
                                          <p:val>
                                            <p:strVal val="#ppt_x"/>
                                          </p:val>
                                        </p:tav>
                                        <p:tav tm="100000">
                                          <p:val>
                                            <p:strVal val="#ppt_x"/>
                                          </p:val>
                                        </p:tav>
                                      </p:tavLst>
                                    </p:anim>
                                    <p:anim calcmode="lin" valueType="num">
                                      <p:cBhvr additive="base">
                                        <p:cTn id="34" dur="500" fill="hold"/>
                                        <p:tgtEl>
                                          <p:spTgt spid="10"/>
                                        </p:tgtEl>
                                        <p:attrNameLst>
                                          <p:attrName>ppt_y</p:attrName>
                                        </p:attrNameLst>
                                      </p:cBhvr>
                                      <p:tavLst>
                                        <p:tav tm="0">
                                          <p:val>
                                            <p:strVal val="1+#ppt_h/2"/>
                                          </p:val>
                                        </p:tav>
                                        <p:tav tm="100000">
                                          <p:val>
                                            <p:strVal val="#ppt_y"/>
                                          </p:val>
                                        </p:tav>
                                      </p:tavLst>
                                    </p:anim>
                                  </p:childTnLst>
                                </p:cTn>
                              </p:par>
                            </p:childTnLst>
                          </p:cTn>
                        </p:par>
                        <p:par>
                          <p:cTn id="35" fill="hold">
                            <p:stCondLst>
                              <p:cond delay="2000"/>
                            </p:stCondLst>
                            <p:childTnLst>
                              <p:par>
                                <p:cTn id="36" presetID="2" presetClass="entr" presetSubtype="4" fill="hold" grpId="0" nodeType="afterEffect">
                                  <p:stCondLst>
                                    <p:cond delay="0"/>
                                  </p:stCondLst>
                                  <p:childTnLst>
                                    <p:set>
                                      <p:cBhvr>
                                        <p:cTn id="37" dur="1" fill="hold">
                                          <p:stCondLst>
                                            <p:cond delay="0"/>
                                          </p:stCondLst>
                                        </p:cTn>
                                        <p:tgtEl>
                                          <p:spTgt spid="13"/>
                                        </p:tgtEl>
                                        <p:attrNameLst>
                                          <p:attrName>style.visibility</p:attrName>
                                        </p:attrNameLst>
                                      </p:cBhvr>
                                      <p:to>
                                        <p:strVal val="visible"/>
                                      </p:to>
                                    </p:set>
                                    <p:anim calcmode="lin" valueType="num">
                                      <p:cBhvr additive="base">
                                        <p:cTn id="38" dur="500" fill="hold"/>
                                        <p:tgtEl>
                                          <p:spTgt spid="13"/>
                                        </p:tgtEl>
                                        <p:attrNameLst>
                                          <p:attrName>ppt_x</p:attrName>
                                        </p:attrNameLst>
                                      </p:cBhvr>
                                      <p:tavLst>
                                        <p:tav tm="0">
                                          <p:val>
                                            <p:strVal val="#ppt_x"/>
                                          </p:val>
                                        </p:tav>
                                        <p:tav tm="100000">
                                          <p:val>
                                            <p:strVal val="#ppt_x"/>
                                          </p:val>
                                        </p:tav>
                                      </p:tavLst>
                                    </p:anim>
                                    <p:anim calcmode="lin" valueType="num">
                                      <p:cBhvr additive="base">
                                        <p:cTn id="39" dur="500" fill="hold"/>
                                        <p:tgtEl>
                                          <p:spTgt spid="13"/>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14"/>
                                        </p:tgtEl>
                                        <p:attrNameLst>
                                          <p:attrName>style.visibility</p:attrName>
                                        </p:attrNameLst>
                                      </p:cBhvr>
                                      <p:to>
                                        <p:strVal val="visible"/>
                                      </p:to>
                                    </p:set>
                                    <p:anim calcmode="lin" valueType="num">
                                      <p:cBhvr additive="base">
                                        <p:cTn id="42" dur="500" fill="hold"/>
                                        <p:tgtEl>
                                          <p:spTgt spid="14"/>
                                        </p:tgtEl>
                                        <p:attrNameLst>
                                          <p:attrName>ppt_x</p:attrName>
                                        </p:attrNameLst>
                                      </p:cBhvr>
                                      <p:tavLst>
                                        <p:tav tm="0">
                                          <p:val>
                                            <p:strVal val="#ppt_x"/>
                                          </p:val>
                                        </p:tav>
                                        <p:tav tm="100000">
                                          <p:val>
                                            <p:strVal val="#ppt_x"/>
                                          </p:val>
                                        </p:tav>
                                      </p:tavLst>
                                    </p:anim>
                                    <p:anim calcmode="lin" valueType="num">
                                      <p:cBhvr additive="base">
                                        <p:cTn id="43" dur="500" fill="hold"/>
                                        <p:tgtEl>
                                          <p:spTgt spid="14"/>
                                        </p:tgtEl>
                                        <p:attrNameLst>
                                          <p:attrName>ppt_y</p:attrName>
                                        </p:attrNameLst>
                                      </p:cBhvr>
                                      <p:tavLst>
                                        <p:tav tm="0">
                                          <p:val>
                                            <p:strVal val="1+#ppt_h/2"/>
                                          </p:val>
                                        </p:tav>
                                        <p:tav tm="100000">
                                          <p:val>
                                            <p:strVal val="#ppt_y"/>
                                          </p:val>
                                        </p:tav>
                                      </p:tavLst>
                                    </p:anim>
                                  </p:childTnLst>
                                </p:cTn>
                              </p:par>
                            </p:childTnLst>
                          </p:cTn>
                        </p:par>
                        <p:par>
                          <p:cTn id="44" fill="hold">
                            <p:stCondLst>
                              <p:cond delay="2500"/>
                            </p:stCondLst>
                            <p:childTnLst>
                              <p:par>
                                <p:cTn id="45" presetID="2" presetClass="entr" presetSubtype="4" fill="hold" grpId="0" nodeType="afterEffect">
                                  <p:stCondLst>
                                    <p:cond delay="0"/>
                                  </p:stCondLst>
                                  <p:childTnLst>
                                    <p:set>
                                      <p:cBhvr>
                                        <p:cTn id="46" dur="1" fill="hold">
                                          <p:stCondLst>
                                            <p:cond delay="0"/>
                                          </p:stCondLst>
                                        </p:cTn>
                                        <p:tgtEl>
                                          <p:spTgt spid="17"/>
                                        </p:tgtEl>
                                        <p:attrNameLst>
                                          <p:attrName>style.visibility</p:attrName>
                                        </p:attrNameLst>
                                      </p:cBhvr>
                                      <p:to>
                                        <p:strVal val="visible"/>
                                      </p:to>
                                    </p:set>
                                    <p:anim calcmode="lin" valueType="num">
                                      <p:cBhvr additive="base">
                                        <p:cTn id="47" dur="500" fill="hold"/>
                                        <p:tgtEl>
                                          <p:spTgt spid="17"/>
                                        </p:tgtEl>
                                        <p:attrNameLst>
                                          <p:attrName>ppt_x</p:attrName>
                                        </p:attrNameLst>
                                      </p:cBhvr>
                                      <p:tavLst>
                                        <p:tav tm="0">
                                          <p:val>
                                            <p:strVal val="#ppt_x"/>
                                          </p:val>
                                        </p:tav>
                                        <p:tav tm="100000">
                                          <p:val>
                                            <p:strVal val="#ppt_x"/>
                                          </p:val>
                                        </p:tav>
                                      </p:tavLst>
                                    </p:anim>
                                    <p:anim calcmode="lin" valueType="num">
                                      <p:cBhvr additive="base">
                                        <p:cTn id="48" dur="500" fill="hold"/>
                                        <p:tgtEl>
                                          <p:spTgt spid="17"/>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500" fill="hold"/>
                                        <p:tgtEl>
                                          <p:spTgt spid="18"/>
                                        </p:tgtEl>
                                        <p:attrNameLst>
                                          <p:attrName>ppt_x</p:attrName>
                                        </p:attrNameLst>
                                      </p:cBhvr>
                                      <p:tavLst>
                                        <p:tav tm="0">
                                          <p:val>
                                            <p:strVal val="#ppt_x"/>
                                          </p:val>
                                        </p:tav>
                                        <p:tav tm="100000">
                                          <p:val>
                                            <p:strVal val="#ppt_x"/>
                                          </p:val>
                                        </p:tav>
                                      </p:tavLst>
                                    </p:anim>
                                    <p:anim calcmode="lin" valueType="num">
                                      <p:cBhvr additive="base">
                                        <p:cTn id="52" dur="500" fill="hold"/>
                                        <p:tgtEl>
                                          <p:spTgt spid="18"/>
                                        </p:tgtEl>
                                        <p:attrNameLst>
                                          <p:attrName>ppt_y</p:attrName>
                                        </p:attrNameLst>
                                      </p:cBhvr>
                                      <p:tavLst>
                                        <p:tav tm="0">
                                          <p:val>
                                            <p:strVal val="1+#ppt_h/2"/>
                                          </p:val>
                                        </p:tav>
                                        <p:tav tm="100000">
                                          <p:val>
                                            <p:strVal val="#ppt_y"/>
                                          </p:val>
                                        </p:tav>
                                      </p:tavLst>
                                    </p:anim>
                                  </p:childTnLst>
                                </p:cTn>
                              </p:par>
                            </p:childTnLst>
                          </p:cTn>
                        </p:par>
                        <p:par>
                          <p:cTn id="53" fill="hold">
                            <p:stCondLst>
                              <p:cond delay="3000"/>
                            </p:stCondLst>
                            <p:childTnLst>
                              <p:par>
                                <p:cTn id="54" presetID="2" presetClass="entr" presetSubtype="4" fill="hold" grpId="0" nodeType="afterEffect">
                                  <p:stCondLst>
                                    <p:cond delay="0"/>
                                  </p:stCondLst>
                                  <p:childTnLst>
                                    <p:set>
                                      <p:cBhvr>
                                        <p:cTn id="55" dur="1" fill="hold">
                                          <p:stCondLst>
                                            <p:cond delay="0"/>
                                          </p:stCondLst>
                                        </p:cTn>
                                        <p:tgtEl>
                                          <p:spTgt spid="21"/>
                                        </p:tgtEl>
                                        <p:attrNameLst>
                                          <p:attrName>style.visibility</p:attrName>
                                        </p:attrNameLst>
                                      </p:cBhvr>
                                      <p:to>
                                        <p:strVal val="visible"/>
                                      </p:to>
                                    </p:set>
                                    <p:anim calcmode="lin" valueType="num">
                                      <p:cBhvr additive="base">
                                        <p:cTn id="56" dur="500" fill="hold"/>
                                        <p:tgtEl>
                                          <p:spTgt spid="21"/>
                                        </p:tgtEl>
                                        <p:attrNameLst>
                                          <p:attrName>ppt_x</p:attrName>
                                        </p:attrNameLst>
                                      </p:cBhvr>
                                      <p:tavLst>
                                        <p:tav tm="0">
                                          <p:val>
                                            <p:strVal val="#ppt_x"/>
                                          </p:val>
                                        </p:tav>
                                        <p:tav tm="100000">
                                          <p:val>
                                            <p:strVal val="#ppt_x"/>
                                          </p:val>
                                        </p:tav>
                                      </p:tavLst>
                                    </p:anim>
                                    <p:anim calcmode="lin" valueType="num">
                                      <p:cBhvr additive="base">
                                        <p:cTn id="57" dur="500" fill="hold"/>
                                        <p:tgtEl>
                                          <p:spTgt spid="21"/>
                                        </p:tgtEl>
                                        <p:attrNameLst>
                                          <p:attrName>ppt_y</p:attrName>
                                        </p:attrNameLst>
                                      </p:cBhvr>
                                      <p:tavLst>
                                        <p:tav tm="0">
                                          <p:val>
                                            <p:strVal val="1+#ppt_h/2"/>
                                          </p:val>
                                        </p:tav>
                                        <p:tav tm="100000">
                                          <p:val>
                                            <p:strVal val="#ppt_y"/>
                                          </p:val>
                                        </p:tav>
                                      </p:tavLst>
                                    </p:anim>
                                  </p:childTnLst>
                                </p:cTn>
                              </p:par>
                              <p:par>
                                <p:cTn id="58" presetID="2" presetClass="entr" presetSubtype="4" fill="hold" nodeType="withEffect">
                                  <p:stCondLst>
                                    <p:cond delay="0"/>
                                  </p:stCondLst>
                                  <p:childTnLst>
                                    <p:set>
                                      <p:cBhvr>
                                        <p:cTn id="59" dur="1" fill="hold">
                                          <p:stCondLst>
                                            <p:cond delay="0"/>
                                          </p:stCondLst>
                                        </p:cTn>
                                        <p:tgtEl>
                                          <p:spTgt spid="22"/>
                                        </p:tgtEl>
                                        <p:attrNameLst>
                                          <p:attrName>style.visibility</p:attrName>
                                        </p:attrNameLst>
                                      </p:cBhvr>
                                      <p:to>
                                        <p:strVal val="visible"/>
                                      </p:to>
                                    </p:set>
                                    <p:anim calcmode="lin" valueType="num">
                                      <p:cBhvr additive="base">
                                        <p:cTn id="60" dur="500" fill="hold"/>
                                        <p:tgtEl>
                                          <p:spTgt spid="22"/>
                                        </p:tgtEl>
                                        <p:attrNameLst>
                                          <p:attrName>ppt_x</p:attrName>
                                        </p:attrNameLst>
                                      </p:cBhvr>
                                      <p:tavLst>
                                        <p:tav tm="0">
                                          <p:val>
                                            <p:strVal val="#ppt_x"/>
                                          </p:val>
                                        </p:tav>
                                        <p:tav tm="100000">
                                          <p:val>
                                            <p:strVal val="#ppt_x"/>
                                          </p:val>
                                        </p:tav>
                                      </p:tavLst>
                                    </p:anim>
                                    <p:anim calcmode="lin" valueType="num">
                                      <p:cBhvr additive="base">
                                        <p:cTn id="61" dur="500" fill="hold"/>
                                        <p:tgtEl>
                                          <p:spTgt spid="22"/>
                                        </p:tgtEl>
                                        <p:attrNameLst>
                                          <p:attrName>ppt_y</p:attrName>
                                        </p:attrNameLst>
                                      </p:cBhvr>
                                      <p:tavLst>
                                        <p:tav tm="0">
                                          <p:val>
                                            <p:strVal val="1+#ppt_h/2"/>
                                          </p:val>
                                        </p:tav>
                                        <p:tav tm="100000">
                                          <p:val>
                                            <p:strVal val="#ppt_y"/>
                                          </p:val>
                                        </p:tav>
                                      </p:tavLst>
                                    </p:anim>
                                  </p:childTnLst>
                                </p:cTn>
                              </p:par>
                            </p:childTnLst>
                          </p:cTn>
                        </p:par>
                        <p:par>
                          <p:cTn id="62" fill="hold">
                            <p:stCondLst>
                              <p:cond delay="3500"/>
                            </p:stCondLst>
                            <p:childTnLst>
                              <p:par>
                                <p:cTn id="63" presetID="5" presetClass="entr" presetSubtype="10" fill="hold" grpId="0" nodeType="afterEffect">
                                  <p:stCondLst>
                                    <p:cond delay="0"/>
                                  </p:stCondLst>
                                  <p:childTnLst>
                                    <p:set>
                                      <p:cBhvr>
                                        <p:cTn id="64" dur="1" fill="hold">
                                          <p:stCondLst>
                                            <p:cond delay="0"/>
                                          </p:stCondLst>
                                        </p:cTn>
                                        <p:tgtEl>
                                          <p:spTgt spid="25"/>
                                        </p:tgtEl>
                                        <p:attrNameLst>
                                          <p:attrName>style.visibility</p:attrName>
                                        </p:attrNameLst>
                                      </p:cBhvr>
                                      <p:to>
                                        <p:strVal val="visible"/>
                                      </p:to>
                                    </p:set>
                                    <p:animEffect transition="in" filter="checkerboard(across)">
                                      <p:cBhvr>
                                        <p:cTn id="6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3" grpId="0" animBg="1"/>
      <p:bldP spid="17" grpId="0" animBg="1"/>
      <p:bldP spid="21" grpId="0" animBg="1"/>
      <p:bldP spid="2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p:cNvSpPr txBox="1">
            <a:spLocks noChangeArrowheads="1"/>
          </p:cNvSpPr>
          <p:nvPr/>
        </p:nvSpPr>
        <p:spPr bwMode="auto">
          <a:xfrm>
            <a:off x="395536" y="267494"/>
            <a:ext cx="2232248" cy="369308"/>
          </a:xfrm>
          <a:prstGeom prst="rect">
            <a:avLst/>
          </a:prstGeom>
          <a:solidFill>
            <a:schemeClr val="tx2">
              <a:lumMod val="60000"/>
              <a:lumOff val="40000"/>
            </a:schemeClr>
          </a:solidFill>
          <a:ln w="9525">
            <a:noFill/>
            <a:miter lim="800000"/>
            <a:headEnd/>
            <a:tailEnd/>
          </a:ln>
        </p:spPr>
        <p:txBody>
          <a:bodyPr wrap="square" lIns="121898" tIns="60948" rIns="121898" bIns="60948">
            <a:spAutoFit/>
          </a:bodyPr>
          <a:lstStyle/>
          <a:p>
            <a:r>
              <a:rPr lang="zh-CN" altLang="en-US" sz="1600" b="1" dirty="0" smtClean="0">
                <a:solidFill>
                  <a:schemeClr val="bg1"/>
                </a:solidFill>
                <a:latin typeface="微软雅黑" pitchFamily="34" charset="-122"/>
                <a:ea typeface="微软雅黑" pitchFamily="34" charset="-122"/>
              </a:rPr>
              <a:t>用一张图来认识：</a:t>
            </a:r>
            <a:endParaRPr lang="zh-CN" altLang="en-US" sz="1600" b="1" dirty="0">
              <a:solidFill>
                <a:schemeClr val="bg1"/>
              </a:solidFill>
              <a:latin typeface="微软雅黑" pitchFamily="34" charset="-122"/>
              <a:ea typeface="微软雅黑" pitchFamily="34" charset="-122"/>
            </a:endParaRPr>
          </a:p>
        </p:txBody>
      </p:sp>
      <p:pic>
        <p:nvPicPr>
          <p:cNvPr id="3" name="图片 2" descr="eureka-architecture-overview.png"/>
          <p:cNvPicPr>
            <a:picLocks noChangeAspect="1"/>
          </p:cNvPicPr>
          <p:nvPr/>
        </p:nvPicPr>
        <p:blipFill>
          <a:blip r:embed="rId2"/>
          <a:stretch>
            <a:fillRect/>
          </a:stretch>
        </p:blipFill>
        <p:spPr>
          <a:xfrm>
            <a:off x="395537" y="843559"/>
            <a:ext cx="5586355" cy="2736303"/>
          </a:xfrm>
          <a:prstGeom prst="rect">
            <a:avLst/>
          </a:prstGeom>
        </p:spPr>
      </p:pic>
      <p:sp>
        <p:nvSpPr>
          <p:cNvPr id="5" name="TextBox 4"/>
          <p:cNvSpPr txBox="1"/>
          <p:nvPr/>
        </p:nvSpPr>
        <p:spPr>
          <a:xfrm>
            <a:off x="6732240" y="1995686"/>
            <a:ext cx="2232248" cy="1631216"/>
          </a:xfrm>
          <a:prstGeom prst="rect">
            <a:avLst/>
          </a:prstGeom>
          <a:noFill/>
        </p:spPr>
        <p:txBody>
          <a:bodyPr wrap="square">
            <a:spAutoFit/>
          </a:bodyPr>
          <a:lstStyle/>
          <a:p>
            <a:pPr marL="308610" indent="-308610" fontAlgn="base">
              <a:spcBef>
                <a:spcPct val="0"/>
              </a:spcBef>
              <a:spcAft>
                <a:spcPct val="0"/>
              </a:spcAft>
              <a:defRPr/>
            </a:pPr>
            <a:r>
              <a:rPr lang="en-US" altLang="zh-CN" sz="1000" b="1" dirty="0" smtClean="0">
                <a:solidFill>
                  <a:srgbClr val="454545"/>
                </a:solidFill>
                <a:latin typeface="PingFang SC"/>
              </a:rPr>
              <a:t>1</a:t>
            </a:r>
            <a:r>
              <a:rPr lang="zh-CN" altLang="en-US" sz="1000" b="1" dirty="0" smtClean="0">
                <a:solidFill>
                  <a:srgbClr val="454545"/>
                </a:solidFill>
                <a:latin typeface="PingFang SC"/>
              </a:rPr>
              <a:t>、</a:t>
            </a:r>
            <a:r>
              <a:rPr lang="en-US" altLang="zh-CN" sz="1000" b="1" dirty="0" smtClean="0">
                <a:solidFill>
                  <a:srgbClr val="454545"/>
                </a:solidFill>
                <a:latin typeface="PingFang SC"/>
              </a:rPr>
              <a:t>Eureka Server</a:t>
            </a:r>
          </a:p>
          <a:p>
            <a:pPr marL="308610" indent="-308610" fontAlgn="base">
              <a:spcBef>
                <a:spcPct val="0"/>
              </a:spcBef>
              <a:spcAft>
                <a:spcPct val="0"/>
              </a:spcAft>
              <a:buFont typeface="Arial" pitchFamily="34" charset="0"/>
              <a:buChar char="•"/>
              <a:defRPr/>
            </a:pPr>
            <a:r>
              <a:rPr lang="zh-CN" altLang="en-US" sz="1000" dirty="0" smtClean="0">
                <a:solidFill>
                  <a:srgbClr val="454545"/>
                </a:solidFill>
                <a:latin typeface="PingFang SC"/>
              </a:rPr>
              <a:t>提供服务注册和发现</a:t>
            </a:r>
          </a:p>
          <a:p>
            <a:pPr marL="308610" indent="-308610" fontAlgn="base">
              <a:spcBef>
                <a:spcPct val="0"/>
              </a:spcBef>
              <a:spcAft>
                <a:spcPct val="0"/>
              </a:spcAft>
              <a:defRPr/>
            </a:pPr>
            <a:r>
              <a:rPr lang="en-US" altLang="zh-CN" sz="1000" b="1" dirty="0" smtClean="0">
                <a:solidFill>
                  <a:srgbClr val="454545"/>
                </a:solidFill>
                <a:latin typeface="PingFang SC"/>
              </a:rPr>
              <a:t>2</a:t>
            </a:r>
            <a:r>
              <a:rPr lang="zh-CN" altLang="en-US" sz="1000" b="1" dirty="0" smtClean="0">
                <a:solidFill>
                  <a:srgbClr val="454545"/>
                </a:solidFill>
                <a:latin typeface="PingFang SC"/>
              </a:rPr>
              <a:t>、</a:t>
            </a:r>
            <a:r>
              <a:rPr lang="en-US" altLang="zh-CN" sz="1000" b="1" dirty="0" smtClean="0">
                <a:solidFill>
                  <a:srgbClr val="454545"/>
                </a:solidFill>
                <a:latin typeface="PingFang SC"/>
              </a:rPr>
              <a:t>Service Provider</a:t>
            </a:r>
          </a:p>
          <a:p>
            <a:pPr marL="308610" indent="-308610" fontAlgn="base">
              <a:spcBef>
                <a:spcPct val="0"/>
              </a:spcBef>
              <a:spcAft>
                <a:spcPct val="0"/>
              </a:spcAft>
              <a:buFont typeface="Arial" pitchFamily="34" charset="0"/>
              <a:buChar char="•"/>
              <a:defRPr/>
            </a:pPr>
            <a:r>
              <a:rPr lang="zh-CN" altLang="en-US" sz="1000" dirty="0" smtClean="0">
                <a:solidFill>
                  <a:srgbClr val="454545"/>
                </a:solidFill>
                <a:latin typeface="PingFang SC"/>
              </a:rPr>
              <a:t>服务提供方</a:t>
            </a:r>
          </a:p>
          <a:p>
            <a:pPr marL="308610" indent="-308610" fontAlgn="base">
              <a:spcBef>
                <a:spcPct val="0"/>
              </a:spcBef>
              <a:spcAft>
                <a:spcPct val="0"/>
              </a:spcAft>
              <a:buFont typeface="Arial" pitchFamily="34" charset="0"/>
              <a:buChar char="•"/>
              <a:defRPr/>
            </a:pPr>
            <a:r>
              <a:rPr lang="zh-CN" altLang="en-US" sz="1000" dirty="0" smtClean="0">
                <a:solidFill>
                  <a:srgbClr val="454545"/>
                </a:solidFill>
                <a:latin typeface="PingFang SC"/>
              </a:rPr>
              <a:t>将自身服务注册到</a:t>
            </a:r>
            <a:r>
              <a:rPr lang="en-US" altLang="zh-CN" sz="1000" dirty="0" smtClean="0">
                <a:solidFill>
                  <a:srgbClr val="454545"/>
                </a:solidFill>
                <a:latin typeface="PingFang SC"/>
              </a:rPr>
              <a:t>Eureka</a:t>
            </a:r>
            <a:r>
              <a:rPr lang="zh-CN" altLang="en-US" sz="1000" dirty="0" smtClean="0">
                <a:solidFill>
                  <a:srgbClr val="454545"/>
                </a:solidFill>
                <a:latin typeface="PingFang SC"/>
              </a:rPr>
              <a:t>，从而使服务消费方能够找到</a:t>
            </a:r>
            <a:endParaRPr lang="en-US" altLang="zh-CN" sz="1000" dirty="0" smtClean="0">
              <a:solidFill>
                <a:srgbClr val="454545"/>
              </a:solidFill>
              <a:latin typeface="PingFang SC"/>
            </a:endParaRPr>
          </a:p>
          <a:p>
            <a:pPr marL="308610" indent="-308610" fontAlgn="base">
              <a:spcBef>
                <a:spcPct val="0"/>
              </a:spcBef>
              <a:spcAft>
                <a:spcPct val="0"/>
              </a:spcAft>
              <a:defRPr/>
            </a:pPr>
            <a:r>
              <a:rPr lang="en-US" altLang="zh-CN" sz="1000" b="1" dirty="0" smtClean="0">
                <a:solidFill>
                  <a:srgbClr val="454545"/>
                </a:solidFill>
                <a:latin typeface="PingFang SC"/>
              </a:rPr>
              <a:t>3</a:t>
            </a:r>
            <a:r>
              <a:rPr lang="zh-CN" altLang="en-US" sz="1000" b="1" dirty="0" smtClean="0">
                <a:solidFill>
                  <a:srgbClr val="454545"/>
                </a:solidFill>
                <a:latin typeface="PingFang SC"/>
              </a:rPr>
              <a:t>、</a:t>
            </a:r>
            <a:r>
              <a:rPr lang="en-US" altLang="zh-CN" sz="1000" b="1" dirty="0" smtClean="0">
                <a:solidFill>
                  <a:srgbClr val="454545"/>
                </a:solidFill>
                <a:latin typeface="PingFang SC"/>
              </a:rPr>
              <a:t>Service Consumer</a:t>
            </a:r>
          </a:p>
          <a:p>
            <a:pPr marL="308610" indent="-308610" fontAlgn="base">
              <a:spcBef>
                <a:spcPct val="0"/>
              </a:spcBef>
              <a:spcAft>
                <a:spcPct val="0"/>
              </a:spcAft>
              <a:buFont typeface="Arial" pitchFamily="34" charset="0"/>
              <a:buChar char="•"/>
              <a:defRPr/>
            </a:pPr>
            <a:r>
              <a:rPr lang="zh-CN" altLang="en-US" sz="1000" dirty="0" smtClean="0">
                <a:solidFill>
                  <a:srgbClr val="454545"/>
                </a:solidFill>
                <a:latin typeface="PingFang SC"/>
              </a:rPr>
              <a:t>服务消费方</a:t>
            </a:r>
          </a:p>
          <a:p>
            <a:pPr marL="308610" indent="-308610" fontAlgn="base">
              <a:spcBef>
                <a:spcPct val="0"/>
              </a:spcBef>
              <a:spcAft>
                <a:spcPct val="0"/>
              </a:spcAft>
              <a:buFont typeface="Arial" pitchFamily="34" charset="0"/>
              <a:buChar char="•"/>
              <a:defRPr/>
            </a:pPr>
            <a:r>
              <a:rPr lang="zh-CN" altLang="en-US" sz="1000" dirty="0" smtClean="0">
                <a:solidFill>
                  <a:srgbClr val="454545"/>
                </a:solidFill>
                <a:latin typeface="PingFang SC"/>
              </a:rPr>
              <a:t>从</a:t>
            </a:r>
            <a:r>
              <a:rPr lang="en-US" altLang="zh-CN" sz="1000" dirty="0" smtClean="0">
                <a:solidFill>
                  <a:srgbClr val="454545"/>
                </a:solidFill>
                <a:latin typeface="PingFang SC"/>
              </a:rPr>
              <a:t>Eureka</a:t>
            </a:r>
            <a:r>
              <a:rPr lang="zh-CN" altLang="en-US" sz="1000" dirty="0" smtClean="0">
                <a:solidFill>
                  <a:srgbClr val="454545"/>
                </a:solidFill>
                <a:latin typeface="PingFang SC"/>
              </a:rPr>
              <a:t>获取注册服务列表，从而能够消费服务</a:t>
            </a:r>
            <a:endParaRPr lang="en-US" altLang="zh-CN" sz="1000" dirty="0">
              <a:solidFill>
                <a:prstClr val="black">
                  <a:lumMod val="75000"/>
                  <a:lumOff val="25000"/>
                </a:prstClr>
              </a:solidFill>
              <a:latin typeface="微软雅黑" pitchFamily="34" charset="-122"/>
              <a:ea typeface="微软雅黑" pitchFamily="34" charset="-122"/>
            </a:endParaRPr>
          </a:p>
        </p:txBody>
      </p:sp>
      <p:grpSp>
        <p:nvGrpSpPr>
          <p:cNvPr id="6" name="组合 5"/>
          <p:cNvGrpSpPr/>
          <p:nvPr/>
        </p:nvGrpSpPr>
        <p:grpSpPr>
          <a:xfrm>
            <a:off x="6948264" y="627534"/>
            <a:ext cx="911543" cy="1221908"/>
            <a:chOff x="5073645" y="1252853"/>
            <a:chExt cx="1012825" cy="1357676"/>
          </a:xfrm>
        </p:grpSpPr>
        <p:sp>
          <p:nvSpPr>
            <p:cNvPr id="7" name="椭圆​​ 2"/>
            <p:cNvSpPr/>
            <p:nvPr/>
          </p:nvSpPr>
          <p:spPr>
            <a:xfrm>
              <a:off x="5073645" y="1252853"/>
              <a:ext cx="1012825" cy="1274761"/>
            </a:xfrm>
            <a:custGeom>
              <a:avLst/>
              <a:gdLst/>
              <a:ahLst/>
              <a:cxnLst/>
              <a:rect l="l" t="t" r="r" b="b"/>
              <a:pathLst>
                <a:path w="1944132" h="2448272">
                  <a:moveTo>
                    <a:pt x="972066" y="0"/>
                  </a:moveTo>
                  <a:cubicBezTo>
                    <a:pt x="1508923" y="0"/>
                    <a:pt x="1944132" y="435209"/>
                    <a:pt x="1944132" y="972066"/>
                  </a:cubicBezTo>
                  <a:cubicBezTo>
                    <a:pt x="1944132" y="1465344"/>
                    <a:pt x="1576711" y="1872807"/>
                    <a:pt x="1100480" y="1934684"/>
                  </a:cubicBezTo>
                  <a:lnTo>
                    <a:pt x="972066" y="2448272"/>
                  </a:lnTo>
                  <a:lnTo>
                    <a:pt x="843652" y="1934684"/>
                  </a:lnTo>
                  <a:cubicBezTo>
                    <a:pt x="367421" y="1872807"/>
                    <a:pt x="0" y="1465344"/>
                    <a:pt x="0" y="972066"/>
                  </a:cubicBezTo>
                  <a:cubicBezTo>
                    <a:pt x="0" y="435209"/>
                    <a:pt x="435209" y="0"/>
                    <a:pt x="972066" y="0"/>
                  </a:cubicBezTo>
                  <a:close/>
                </a:path>
              </a:pathLst>
            </a:custGeom>
            <a:gradFill rotWithShape="1">
              <a:gsLst>
                <a:gs pos="0">
                  <a:srgbClr val="00B0F0"/>
                </a:gs>
                <a:gs pos="100000">
                  <a:srgbClr val="0070C0"/>
                </a:gs>
              </a:gsLst>
              <a:lin ang="2700000" scaled="1"/>
            </a:gradFill>
            <a:ln>
              <a:noFill/>
            </a:ln>
          </p:spPr>
          <p:txBody>
            <a:bodyPr wrap="none" anchor="ctr"/>
            <a:lstStyle/>
            <a:p>
              <a:pPr fontAlgn="base">
                <a:spcBef>
                  <a:spcPct val="0"/>
                </a:spcBef>
                <a:spcAft>
                  <a:spcPct val="0"/>
                </a:spcAft>
              </a:pPr>
              <a:endParaRPr lang="zh-CN" altLang="en-US" sz="1620" kern="0">
                <a:solidFill>
                  <a:srgbClr val="000000"/>
                </a:solidFill>
                <a:latin typeface="Arial" pitchFamily="34" charset="0"/>
                <a:ea typeface="华文细黑" pitchFamily="2" charset="-122"/>
              </a:endParaRPr>
            </a:p>
          </p:txBody>
        </p:sp>
        <p:sp>
          <p:nvSpPr>
            <p:cNvPr id="8" name="椭圆​​ 10"/>
            <p:cNvSpPr/>
            <p:nvPr/>
          </p:nvSpPr>
          <p:spPr>
            <a:xfrm>
              <a:off x="5217790" y="2515685"/>
              <a:ext cx="720000" cy="94844"/>
            </a:xfrm>
            <a:prstGeom prst="ellipse">
              <a:avLst/>
            </a:prstGeom>
            <a:gradFill flip="none" rotWithShape="1">
              <a:gsLst>
                <a:gs pos="80000">
                  <a:sysClr val="window" lastClr="FFFFFF">
                    <a:alpha val="0"/>
                  </a:sysClr>
                </a:gs>
                <a:gs pos="0">
                  <a:srgbClr val="FFFFFF">
                    <a:lumMod val="50000"/>
                  </a:srgbClr>
                </a:gs>
              </a:gsLst>
              <a:path path="circle">
                <a:fillToRect l="50000" t="50000" r="50000" b="50000"/>
              </a:path>
              <a:tileRect/>
            </a:gradFill>
            <a:ln w="25400" cap="flat" cmpd="sng" algn="ctr">
              <a:noFill/>
              <a:prstDash val="solid"/>
            </a:ln>
            <a:effectLst/>
          </p:spPr>
          <p:txBody>
            <a:bodyPr anchor="ctr"/>
            <a:lstStyle/>
            <a:p>
              <a:pPr algn="ctr" defTabSz="822960">
                <a:defRPr/>
              </a:pPr>
              <a:endParaRPr lang="zh-CN" altLang="en-US" sz="1620" kern="0">
                <a:solidFill>
                  <a:prstClr val="white"/>
                </a:solidFill>
              </a:endParaRPr>
            </a:p>
          </p:txBody>
        </p:sp>
        <p:sp>
          <p:nvSpPr>
            <p:cNvPr id="9" name="矩形​​ 18"/>
            <p:cNvSpPr>
              <a:spLocks noChangeArrowheads="1"/>
            </p:cNvSpPr>
            <p:nvPr/>
          </p:nvSpPr>
          <p:spPr bwMode="auto">
            <a:xfrm>
              <a:off x="5153654" y="1572889"/>
              <a:ext cx="880097" cy="4445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gn="ctr" fontAlgn="base">
                <a:spcBef>
                  <a:spcPct val="0"/>
                </a:spcBef>
                <a:spcAft>
                  <a:spcPct val="0"/>
                </a:spcAft>
              </a:pPr>
              <a:r>
                <a:rPr lang="en-US" altLang="zh-CN" sz="1000" b="1" kern="0" dirty="0" smtClean="0">
                  <a:solidFill>
                    <a:schemeClr val="bg1"/>
                  </a:solidFill>
                  <a:latin typeface="微软雅黑" pitchFamily="34" charset="-122"/>
                  <a:ea typeface="微软雅黑" pitchFamily="34" charset="-122"/>
                  <a:cs typeface="Arial Unicode MS" pitchFamily="34" charset="-122"/>
                </a:rPr>
                <a:t>Eureka</a:t>
              </a:r>
              <a:r>
                <a:rPr lang="zh-CN" altLang="en-US" sz="1000" b="1" kern="0" dirty="0" smtClean="0">
                  <a:solidFill>
                    <a:schemeClr val="bg1"/>
                  </a:solidFill>
                  <a:latin typeface="微软雅黑" pitchFamily="34" charset="-122"/>
                  <a:ea typeface="微软雅黑" pitchFamily="34" charset="-122"/>
                  <a:cs typeface="Arial Unicode MS" pitchFamily="34" charset="-122"/>
                </a:rPr>
                <a:t>的基本架构</a:t>
              </a:r>
            </a:p>
          </p:txBody>
        </p:sp>
      </p:gr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7"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900" decel="100000" fill="hold"/>
                                        <p:tgtEl>
                                          <p:spTgt spid="3"/>
                                        </p:tgtEl>
                                        <p:attrNameLst>
                                          <p:attrName>ppt_y</p:attrName>
                                        </p:attrNameLst>
                                      </p:cBhvr>
                                      <p:tavLst>
                                        <p:tav tm="0">
                                          <p:val>
                                            <p:strVal val="#ppt_y+1"/>
                                          </p:val>
                                        </p:tav>
                                        <p:tav tm="100000">
                                          <p:val>
                                            <p:strVal val="#ppt_y-.03"/>
                                          </p:val>
                                        </p:tav>
                                      </p:tavLst>
                                    </p:anim>
                                    <p:anim calcmode="lin" valueType="num">
                                      <p:cBhvr>
                                        <p:cTn id="15" dur="100" accel="100000" fill="hold">
                                          <p:stCondLst>
                                            <p:cond delay="900"/>
                                          </p:stCondLst>
                                        </p:cTn>
                                        <p:tgtEl>
                                          <p:spTgt spid="3"/>
                                        </p:tgtEl>
                                        <p:attrNameLst>
                                          <p:attrName>ppt_y</p:attrName>
                                        </p:attrNameLst>
                                      </p:cBhvr>
                                      <p:tavLst>
                                        <p:tav tm="0">
                                          <p:val>
                                            <p:strVal val="#ppt_y-.03"/>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dissolv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childTnLst>
                                </p:cTn>
                              </p:par>
                            </p:childTnLst>
                          </p:cTn>
                        </p:par>
                        <p:par>
                          <p:cTn id="25" fill="hold">
                            <p:stCondLst>
                              <p:cond delay="0"/>
                            </p:stCondLst>
                            <p:childTnLst>
                              <p:par>
                                <p:cTn id="26" presetID="37" presetClass="entr" presetSubtype="0" fill="hold" nodeType="afterEffect">
                                  <p:stCondLst>
                                    <p:cond delay="0"/>
                                  </p:stCondLst>
                                  <p:childTnLst>
                                    <p:set>
                                      <p:cBhvr>
                                        <p:cTn id="27" dur="1" fill="hold">
                                          <p:stCondLst>
                                            <p:cond delay="0"/>
                                          </p:stCondLst>
                                        </p:cTn>
                                        <p:tgtEl>
                                          <p:spTgt spid="5">
                                            <p:txEl>
                                              <p:pRg st="1" end="1"/>
                                            </p:txEl>
                                          </p:spTgt>
                                        </p:tgtEl>
                                        <p:attrNameLst>
                                          <p:attrName>style.visibility</p:attrName>
                                        </p:attrNameLst>
                                      </p:cBhvr>
                                      <p:to>
                                        <p:strVal val="visible"/>
                                      </p:to>
                                    </p:set>
                                    <p:animEffect transition="in" filter="fade">
                                      <p:cBhvr>
                                        <p:cTn id="28" dur="1000"/>
                                        <p:tgtEl>
                                          <p:spTgt spid="5">
                                            <p:txEl>
                                              <p:pRg st="1" end="1"/>
                                            </p:txEl>
                                          </p:spTgt>
                                        </p:tgtEl>
                                      </p:cBhvr>
                                    </p:animEffect>
                                    <p:anim calcmode="lin" valueType="num">
                                      <p:cBhvr>
                                        <p:cTn id="29"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30" dur="900" decel="100000" fill="hold"/>
                                        <p:tgtEl>
                                          <p:spTgt spid="5">
                                            <p:txEl>
                                              <p:pRg st="1" end="1"/>
                                            </p:txEl>
                                          </p:spTgt>
                                        </p:tgtEl>
                                        <p:attrNameLst>
                                          <p:attrName>ppt_y</p:attrName>
                                        </p:attrNameLst>
                                      </p:cBhvr>
                                      <p:tavLst>
                                        <p:tav tm="0">
                                          <p:val>
                                            <p:strVal val="#ppt_y+1"/>
                                          </p:val>
                                        </p:tav>
                                        <p:tav tm="100000">
                                          <p:val>
                                            <p:strVal val="#ppt_y-.03"/>
                                          </p:val>
                                        </p:tav>
                                      </p:tavLst>
                                    </p:anim>
                                    <p:anim calcmode="lin" valueType="num">
                                      <p:cBhvr>
                                        <p:cTn id="31" dur="100" accel="100000" fill="hold">
                                          <p:stCondLst>
                                            <p:cond delay="900"/>
                                          </p:stCondLst>
                                        </p:cTn>
                                        <p:tgtEl>
                                          <p:spTgt spid="5">
                                            <p:txEl>
                                              <p:pRg st="1" end="1"/>
                                            </p:txEl>
                                          </p:spTgt>
                                        </p:tgtEl>
                                        <p:attrNameLst>
                                          <p:attrName>ppt_y</p:attrName>
                                        </p:attrNameLst>
                                      </p:cBhvr>
                                      <p:tavLst>
                                        <p:tav tm="0">
                                          <p:val>
                                            <p:strVal val="#ppt_y-.03"/>
                                          </p:val>
                                        </p:tav>
                                        <p:tav tm="100000">
                                          <p:val>
                                            <p:strVal val="#ppt_y"/>
                                          </p:val>
                                        </p:tav>
                                      </p:tavLst>
                                    </p:anim>
                                  </p:childTnLst>
                                </p:cTn>
                              </p:par>
                            </p:childTnLst>
                          </p:cTn>
                        </p:par>
                        <p:par>
                          <p:cTn id="32" fill="hold">
                            <p:stCondLst>
                              <p:cond delay="1000"/>
                            </p:stCondLst>
                            <p:childTnLst>
                              <p:par>
                                <p:cTn id="33" presetID="1" presetClass="entr" presetSubtype="0" fill="hold" nodeType="afterEffect">
                                  <p:stCondLst>
                                    <p:cond delay="0"/>
                                  </p:stCondLst>
                                  <p:childTnLst>
                                    <p:set>
                                      <p:cBhvr>
                                        <p:cTn id="34" dur="1" fill="hold">
                                          <p:stCondLst>
                                            <p:cond delay="0"/>
                                          </p:stCondLst>
                                        </p:cTn>
                                        <p:tgtEl>
                                          <p:spTgt spid="5">
                                            <p:txEl>
                                              <p:pRg st="2" end="2"/>
                                            </p:txEl>
                                          </p:spTgt>
                                        </p:tgtEl>
                                        <p:attrNameLst>
                                          <p:attrName>style.visibility</p:attrName>
                                        </p:attrNameLst>
                                      </p:cBhvr>
                                      <p:to>
                                        <p:strVal val="visible"/>
                                      </p:to>
                                    </p:set>
                                  </p:childTnLst>
                                </p:cTn>
                              </p:par>
                            </p:childTnLst>
                          </p:cTn>
                        </p:par>
                        <p:par>
                          <p:cTn id="35" fill="hold">
                            <p:stCondLst>
                              <p:cond delay="1000"/>
                            </p:stCondLst>
                            <p:childTnLst>
                              <p:par>
                                <p:cTn id="36" presetID="37" presetClass="entr" presetSubtype="0" fill="hold" nodeType="afterEffect">
                                  <p:stCondLst>
                                    <p:cond delay="0"/>
                                  </p:stCondLst>
                                  <p:childTnLst>
                                    <p:set>
                                      <p:cBhvr>
                                        <p:cTn id="37" dur="1" fill="hold">
                                          <p:stCondLst>
                                            <p:cond delay="0"/>
                                          </p:stCondLst>
                                        </p:cTn>
                                        <p:tgtEl>
                                          <p:spTgt spid="5">
                                            <p:txEl>
                                              <p:pRg st="3" end="3"/>
                                            </p:txEl>
                                          </p:spTgt>
                                        </p:tgtEl>
                                        <p:attrNameLst>
                                          <p:attrName>style.visibility</p:attrName>
                                        </p:attrNameLst>
                                      </p:cBhvr>
                                      <p:to>
                                        <p:strVal val="visible"/>
                                      </p:to>
                                    </p:set>
                                    <p:animEffect transition="in" filter="fade">
                                      <p:cBhvr>
                                        <p:cTn id="38" dur="1000"/>
                                        <p:tgtEl>
                                          <p:spTgt spid="5">
                                            <p:txEl>
                                              <p:pRg st="3" end="3"/>
                                            </p:txEl>
                                          </p:spTgt>
                                        </p:tgtEl>
                                      </p:cBhvr>
                                    </p:animEffect>
                                    <p:anim calcmode="lin" valueType="num">
                                      <p:cBhvr>
                                        <p:cTn id="3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40" dur="900" decel="100000" fill="hold"/>
                                        <p:tgtEl>
                                          <p:spTgt spid="5">
                                            <p:txEl>
                                              <p:pRg st="3" end="3"/>
                                            </p:txEl>
                                          </p:spTgt>
                                        </p:tgtEl>
                                        <p:attrNameLst>
                                          <p:attrName>ppt_y</p:attrName>
                                        </p:attrNameLst>
                                      </p:cBhvr>
                                      <p:tavLst>
                                        <p:tav tm="0">
                                          <p:val>
                                            <p:strVal val="#ppt_y+1"/>
                                          </p:val>
                                        </p:tav>
                                        <p:tav tm="100000">
                                          <p:val>
                                            <p:strVal val="#ppt_y-.03"/>
                                          </p:val>
                                        </p:tav>
                                      </p:tavLst>
                                    </p:anim>
                                    <p:anim calcmode="lin" valueType="num">
                                      <p:cBhvr>
                                        <p:cTn id="41" dur="100" accel="100000" fill="hold">
                                          <p:stCondLst>
                                            <p:cond delay="900"/>
                                          </p:stCondLst>
                                        </p:cTn>
                                        <p:tgtEl>
                                          <p:spTgt spid="5">
                                            <p:txEl>
                                              <p:pRg st="3" end="3"/>
                                            </p:txEl>
                                          </p:spTgt>
                                        </p:tgtEl>
                                        <p:attrNameLst>
                                          <p:attrName>ppt_y</p:attrName>
                                        </p:attrNameLst>
                                      </p:cBhvr>
                                      <p:tavLst>
                                        <p:tav tm="0">
                                          <p:val>
                                            <p:strVal val="#ppt_y-.03"/>
                                          </p:val>
                                        </p:tav>
                                        <p:tav tm="100000">
                                          <p:val>
                                            <p:strVal val="#ppt_y"/>
                                          </p:val>
                                        </p:tav>
                                      </p:tavLst>
                                    </p:anim>
                                  </p:childTnLst>
                                </p:cTn>
                              </p:par>
                            </p:childTnLst>
                          </p:cTn>
                        </p:par>
                        <p:par>
                          <p:cTn id="42" fill="hold">
                            <p:stCondLst>
                              <p:cond delay="2000"/>
                            </p:stCondLst>
                            <p:childTnLst>
                              <p:par>
                                <p:cTn id="43" presetID="37" presetClass="entr" presetSubtype="0" fill="hold" nodeType="afterEffect">
                                  <p:stCondLst>
                                    <p:cond delay="0"/>
                                  </p:stCondLst>
                                  <p:childTnLst>
                                    <p:set>
                                      <p:cBhvr>
                                        <p:cTn id="44" dur="1" fill="hold">
                                          <p:stCondLst>
                                            <p:cond delay="0"/>
                                          </p:stCondLst>
                                        </p:cTn>
                                        <p:tgtEl>
                                          <p:spTgt spid="5">
                                            <p:txEl>
                                              <p:pRg st="4" end="4"/>
                                            </p:txEl>
                                          </p:spTgt>
                                        </p:tgtEl>
                                        <p:attrNameLst>
                                          <p:attrName>style.visibility</p:attrName>
                                        </p:attrNameLst>
                                      </p:cBhvr>
                                      <p:to>
                                        <p:strVal val="visible"/>
                                      </p:to>
                                    </p:set>
                                    <p:animEffect transition="in" filter="fade">
                                      <p:cBhvr>
                                        <p:cTn id="45" dur="1000"/>
                                        <p:tgtEl>
                                          <p:spTgt spid="5">
                                            <p:txEl>
                                              <p:pRg st="4" end="4"/>
                                            </p:txEl>
                                          </p:spTgt>
                                        </p:tgtEl>
                                      </p:cBhvr>
                                    </p:animEffect>
                                    <p:anim calcmode="lin" valueType="num">
                                      <p:cBhvr>
                                        <p:cTn id="46"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47" dur="900" decel="100000" fill="hold"/>
                                        <p:tgtEl>
                                          <p:spTgt spid="5">
                                            <p:txEl>
                                              <p:pRg st="4" end="4"/>
                                            </p:txEl>
                                          </p:spTgt>
                                        </p:tgtEl>
                                        <p:attrNameLst>
                                          <p:attrName>ppt_y</p:attrName>
                                        </p:attrNameLst>
                                      </p:cBhvr>
                                      <p:tavLst>
                                        <p:tav tm="0">
                                          <p:val>
                                            <p:strVal val="#ppt_y+1"/>
                                          </p:val>
                                        </p:tav>
                                        <p:tav tm="100000">
                                          <p:val>
                                            <p:strVal val="#ppt_y-.03"/>
                                          </p:val>
                                        </p:tav>
                                      </p:tavLst>
                                    </p:anim>
                                    <p:anim calcmode="lin" valueType="num">
                                      <p:cBhvr>
                                        <p:cTn id="48" dur="100" accel="100000" fill="hold">
                                          <p:stCondLst>
                                            <p:cond delay="900"/>
                                          </p:stCondLst>
                                        </p:cTn>
                                        <p:tgtEl>
                                          <p:spTgt spid="5">
                                            <p:txEl>
                                              <p:pRg st="4" end="4"/>
                                            </p:txEl>
                                          </p:spTgt>
                                        </p:tgtEl>
                                        <p:attrNameLst>
                                          <p:attrName>ppt_y</p:attrName>
                                        </p:attrNameLst>
                                      </p:cBhvr>
                                      <p:tavLst>
                                        <p:tav tm="0">
                                          <p:val>
                                            <p:strVal val="#ppt_y-.03"/>
                                          </p:val>
                                        </p:tav>
                                        <p:tav tm="100000">
                                          <p:val>
                                            <p:strVal val="#ppt_y"/>
                                          </p:val>
                                        </p:tav>
                                      </p:tavLst>
                                    </p:anim>
                                  </p:childTnLst>
                                </p:cTn>
                              </p:par>
                            </p:childTnLst>
                          </p:cTn>
                        </p:par>
                        <p:par>
                          <p:cTn id="49" fill="hold">
                            <p:stCondLst>
                              <p:cond delay="3000"/>
                            </p:stCondLst>
                            <p:childTnLst>
                              <p:par>
                                <p:cTn id="50" presetID="1" presetClass="entr" presetSubtype="0" fill="hold" nodeType="afterEffect">
                                  <p:stCondLst>
                                    <p:cond delay="0"/>
                                  </p:stCondLst>
                                  <p:childTnLst>
                                    <p:set>
                                      <p:cBhvr>
                                        <p:cTn id="51" dur="1" fill="hold">
                                          <p:stCondLst>
                                            <p:cond delay="0"/>
                                          </p:stCondLst>
                                        </p:cTn>
                                        <p:tgtEl>
                                          <p:spTgt spid="5">
                                            <p:txEl>
                                              <p:pRg st="5" end="5"/>
                                            </p:txEl>
                                          </p:spTgt>
                                        </p:tgtEl>
                                        <p:attrNameLst>
                                          <p:attrName>style.visibility</p:attrName>
                                        </p:attrNameLst>
                                      </p:cBhvr>
                                      <p:to>
                                        <p:strVal val="visible"/>
                                      </p:to>
                                    </p:set>
                                  </p:childTnLst>
                                </p:cTn>
                              </p:par>
                            </p:childTnLst>
                          </p:cTn>
                        </p:par>
                        <p:par>
                          <p:cTn id="52" fill="hold">
                            <p:stCondLst>
                              <p:cond delay="3000"/>
                            </p:stCondLst>
                            <p:childTnLst>
                              <p:par>
                                <p:cTn id="53" presetID="37" presetClass="entr" presetSubtype="0" fill="hold" nodeType="afterEffect">
                                  <p:stCondLst>
                                    <p:cond delay="0"/>
                                  </p:stCondLst>
                                  <p:childTnLst>
                                    <p:set>
                                      <p:cBhvr>
                                        <p:cTn id="54" dur="1" fill="hold">
                                          <p:stCondLst>
                                            <p:cond delay="0"/>
                                          </p:stCondLst>
                                        </p:cTn>
                                        <p:tgtEl>
                                          <p:spTgt spid="5">
                                            <p:txEl>
                                              <p:pRg st="6" end="6"/>
                                            </p:txEl>
                                          </p:spTgt>
                                        </p:tgtEl>
                                        <p:attrNameLst>
                                          <p:attrName>style.visibility</p:attrName>
                                        </p:attrNameLst>
                                      </p:cBhvr>
                                      <p:to>
                                        <p:strVal val="visible"/>
                                      </p:to>
                                    </p:set>
                                    <p:animEffect transition="in" filter="fade">
                                      <p:cBhvr>
                                        <p:cTn id="55" dur="1000"/>
                                        <p:tgtEl>
                                          <p:spTgt spid="5">
                                            <p:txEl>
                                              <p:pRg st="6" end="6"/>
                                            </p:txEl>
                                          </p:spTgt>
                                        </p:tgtEl>
                                      </p:cBhvr>
                                    </p:animEffect>
                                    <p:anim calcmode="lin" valueType="num">
                                      <p:cBhvr>
                                        <p:cTn id="56"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57" dur="900" decel="100000" fill="hold"/>
                                        <p:tgtEl>
                                          <p:spTgt spid="5">
                                            <p:txEl>
                                              <p:pRg st="6" end="6"/>
                                            </p:txEl>
                                          </p:spTgt>
                                        </p:tgtEl>
                                        <p:attrNameLst>
                                          <p:attrName>ppt_y</p:attrName>
                                        </p:attrNameLst>
                                      </p:cBhvr>
                                      <p:tavLst>
                                        <p:tav tm="0">
                                          <p:val>
                                            <p:strVal val="#ppt_y+1"/>
                                          </p:val>
                                        </p:tav>
                                        <p:tav tm="100000">
                                          <p:val>
                                            <p:strVal val="#ppt_y-.03"/>
                                          </p:val>
                                        </p:tav>
                                      </p:tavLst>
                                    </p:anim>
                                    <p:anim calcmode="lin" valueType="num">
                                      <p:cBhvr>
                                        <p:cTn id="58" dur="100" accel="100000" fill="hold">
                                          <p:stCondLst>
                                            <p:cond delay="900"/>
                                          </p:stCondLst>
                                        </p:cTn>
                                        <p:tgtEl>
                                          <p:spTgt spid="5">
                                            <p:txEl>
                                              <p:pRg st="6" end="6"/>
                                            </p:txEl>
                                          </p:spTgt>
                                        </p:tgtEl>
                                        <p:attrNameLst>
                                          <p:attrName>ppt_y</p:attrName>
                                        </p:attrNameLst>
                                      </p:cBhvr>
                                      <p:tavLst>
                                        <p:tav tm="0">
                                          <p:val>
                                            <p:strVal val="#ppt_y-.03"/>
                                          </p:val>
                                        </p:tav>
                                        <p:tav tm="100000">
                                          <p:val>
                                            <p:strVal val="#ppt_y"/>
                                          </p:val>
                                        </p:tav>
                                      </p:tavLst>
                                    </p:anim>
                                  </p:childTnLst>
                                </p:cTn>
                              </p:par>
                            </p:childTnLst>
                          </p:cTn>
                        </p:par>
                        <p:par>
                          <p:cTn id="59" fill="hold">
                            <p:stCondLst>
                              <p:cond delay="4000"/>
                            </p:stCondLst>
                            <p:childTnLst>
                              <p:par>
                                <p:cTn id="60" presetID="37" presetClass="entr" presetSubtype="0" fill="hold" nodeType="afterEffect">
                                  <p:stCondLst>
                                    <p:cond delay="0"/>
                                  </p:stCondLst>
                                  <p:childTnLst>
                                    <p:set>
                                      <p:cBhvr>
                                        <p:cTn id="61" dur="1" fill="hold">
                                          <p:stCondLst>
                                            <p:cond delay="0"/>
                                          </p:stCondLst>
                                        </p:cTn>
                                        <p:tgtEl>
                                          <p:spTgt spid="5">
                                            <p:txEl>
                                              <p:pRg st="7" end="7"/>
                                            </p:txEl>
                                          </p:spTgt>
                                        </p:tgtEl>
                                        <p:attrNameLst>
                                          <p:attrName>style.visibility</p:attrName>
                                        </p:attrNameLst>
                                      </p:cBhvr>
                                      <p:to>
                                        <p:strVal val="visible"/>
                                      </p:to>
                                    </p:set>
                                    <p:animEffect transition="in" filter="fade">
                                      <p:cBhvr>
                                        <p:cTn id="62" dur="1000"/>
                                        <p:tgtEl>
                                          <p:spTgt spid="5">
                                            <p:txEl>
                                              <p:pRg st="7" end="7"/>
                                            </p:txEl>
                                          </p:spTgt>
                                        </p:tgtEl>
                                      </p:cBhvr>
                                    </p:animEffect>
                                    <p:anim calcmode="lin" valueType="num">
                                      <p:cBhvr>
                                        <p:cTn id="63"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64" dur="900" decel="100000" fill="hold"/>
                                        <p:tgtEl>
                                          <p:spTgt spid="5">
                                            <p:txEl>
                                              <p:pRg st="7" end="7"/>
                                            </p:txEl>
                                          </p:spTgt>
                                        </p:tgtEl>
                                        <p:attrNameLst>
                                          <p:attrName>ppt_y</p:attrName>
                                        </p:attrNameLst>
                                      </p:cBhvr>
                                      <p:tavLst>
                                        <p:tav tm="0">
                                          <p:val>
                                            <p:strVal val="#ppt_y+1"/>
                                          </p:val>
                                        </p:tav>
                                        <p:tav tm="100000">
                                          <p:val>
                                            <p:strVal val="#ppt_y-.03"/>
                                          </p:val>
                                        </p:tav>
                                      </p:tavLst>
                                    </p:anim>
                                    <p:anim calcmode="lin" valueType="num">
                                      <p:cBhvr>
                                        <p:cTn id="65" dur="100" accel="100000" fill="hold">
                                          <p:stCondLst>
                                            <p:cond delay="900"/>
                                          </p:stCondLst>
                                        </p:cTn>
                                        <p:tgtEl>
                                          <p:spTgt spid="5">
                                            <p:txEl>
                                              <p:pRg st="7" end="7"/>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e1159b9eb4477d22fad8ad20c70137dd8e0bb26"/>
</p:tagLst>
</file>

<file path=ppt/theme/theme1.xml><?xml version="1.0" encoding="utf-8"?>
<a:theme xmlns:a="http://schemas.openxmlformats.org/drawingml/2006/main" name="1_Office 主题​​">
  <a:themeElements>
    <a:clrScheme name="自定义 25">
      <a:dk1>
        <a:sysClr val="windowText" lastClr="000000"/>
      </a:dk1>
      <a:lt1>
        <a:sysClr val="window" lastClr="FFFFFF"/>
      </a:lt1>
      <a:dk2>
        <a:srgbClr val="1F497D"/>
      </a:dk2>
      <a:lt2>
        <a:srgbClr val="FFC000"/>
      </a:lt2>
      <a:accent1>
        <a:srgbClr val="FF6600"/>
      </a:accent1>
      <a:accent2>
        <a:srgbClr val="FF0000"/>
      </a:accent2>
      <a:accent3>
        <a:srgbClr val="FFC000"/>
      </a:accent3>
      <a:accent4>
        <a:srgbClr val="FFC000"/>
      </a:accent4>
      <a:accent5>
        <a:srgbClr val="FF6600"/>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主题​​">
  <a:themeElements>
    <a:clrScheme name="蓝色">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808</TotalTime>
  <Words>3074</Words>
  <Application>Microsoft Office PowerPoint</Application>
  <PresentationFormat>全屏显示(16:9)</PresentationFormat>
  <Paragraphs>285</Paragraphs>
  <Slides>32</Slides>
  <Notes>7</Notes>
  <HiddenSlides>0</HiddenSlides>
  <MMClips>0</MMClips>
  <ScaleCrop>false</ScaleCrop>
  <HeadingPairs>
    <vt:vector size="6" baseType="variant">
      <vt:variant>
        <vt:lpstr>已用的字体</vt:lpstr>
      </vt:variant>
      <vt:variant>
        <vt:i4>16</vt:i4>
      </vt:variant>
      <vt:variant>
        <vt:lpstr>主题</vt:lpstr>
      </vt:variant>
      <vt:variant>
        <vt:i4>2</vt:i4>
      </vt:variant>
      <vt:variant>
        <vt:lpstr>幻灯片标题</vt:lpstr>
      </vt:variant>
      <vt:variant>
        <vt:i4>32</vt:i4>
      </vt:variant>
    </vt:vector>
  </HeadingPairs>
  <TitlesOfParts>
    <vt:vector size="50" baseType="lpstr">
      <vt:lpstr>Arial</vt:lpstr>
      <vt:lpstr>宋体</vt:lpstr>
      <vt:lpstr>Calibri</vt:lpstr>
      <vt:lpstr>微软雅黑</vt:lpstr>
      <vt:lpstr>BebasNeueBold</vt:lpstr>
      <vt:lpstr>Roboto Regular</vt:lpstr>
      <vt:lpstr>microsoft yahei</vt:lpstr>
      <vt:lpstr>Arial Unicode MS</vt:lpstr>
      <vt:lpstr>Times New Roman</vt:lpstr>
      <vt:lpstr>PingFang SC</vt:lpstr>
      <vt:lpstr>华文细黑</vt:lpstr>
      <vt:lpstr>Impact</vt:lpstr>
      <vt:lpstr>Wingdings</vt:lpstr>
      <vt:lpstr>华文黑体</vt:lpstr>
      <vt:lpstr>Consolas</vt:lpstr>
      <vt:lpstr>Arial Black</vt:lpstr>
      <vt:lpstr>1_Office 主题​​</vt:lpstr>
      <vt:lpstr>2_Office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vector>
  </TitlesOfParts>
  <Company>Users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精美微立体商务总结汇报</dc:title>
  <dc:creator>第一PPT模板网：www.1ppt.com</dc:creator>
  <cp:keywords>第一PPT模板网：www.1ppt.com</cp:keywords>
  <cp:lastModifiedBy>CI</cp:lastModifiedBy>
  <cp:revision>267</cp:revision>
  <dcterms:created xsi:type="dcterms:W3CDTF">2014-10-21T05:48:50Z</dcterms:created>
  <dcterms:modified xsi:type="dcterms:W3CDTF">2017-11-17T02:20:18Z</dcterms:modified>
</cp:coreProperties>
</file>