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73" r:id="rId3"/>
    <p:sldId id="527" r:id="rId4"/>
    <p:sldId id="518" r:id="rId5"/>
    <p:sldId id="522" r:id="rId6"/>
    <p:sldId id="523" r:id="rId7"/>
    <p:sldId id="524" r:id="rId8"/>
    <p:sldId id="525" r:id="rId9"/>
    <p:sldId id="526" r:id="rId10"/>
    <p:sldId id="295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89104" autoAdjust="0"/>
  </p:normalViewPr>
  <p:slideViewPr>
    <p:cSldViewPr>
      <p:cViewPr varScale="1">
        <p:scale>
          <a:sx n="69" d="100"/>
          <a:sy n="69" d="100"/>
        </p:scale>
        <p:origin x="121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B7E8EB-C8FC-44FF-9C81-C6B8DCC26B73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715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fld id="{DBB39D35-E2B0-44E1-A31B-C14D1003BB52}" type="slidenum">
              <a:rPr lang="en-US" altLang="zh-TW" smtClean="0"/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4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dirty="0"/>
              <a:t>按一下编辑母版标题样式</a:t>
            </a:r>
            <a:endParaRPr lang="zh-TW" altLang="en-US" noProof="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0" dirty="0"/>
              <a:t>按一下</a:t>
            </a:r>
            <a:r>
              <a:rPr lang="zh-TW" altLang="en-US" noProof="0" dirty="0"/>
              <a:t>以</a:t>
            </a:r>
            <a:r>
              <a:rPr lang="zh-CN" altLang="en-US" noProof="0" dirty="0"/>
              <a:t>编辑模板副标题样式</a:t>
            </a:r>
            <a:endParaRPr lang="zh-TW" altLang="en-US" noProof="0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0A867-5ADF-4160-A05B-BF9C1A6C3547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FA94-E4AB-4B95-A0AD-E8918F33769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FAAAC-7856-4074-988E-CF6BB8952FA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BE7A9-F7BD-4F7C-B62C-E1037267DE7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D1222-25DE-4D91-9393-CE81F036059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A77-C059-4878-AE0E-DA5340CF0CA8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5C4B0-8A15-4387-BA91-DBD3771CC3E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3EA42-F8D8-4424-BB3F-E8C248933547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0559-6EEA-43E6-BE69-69A4ADBB3838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F960B-BE62-44BE-B304-FD935D8F2372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53A2-31B2-485A-8B09-5356C95D274A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按一下编辑母版标题样式</a:t>
            </a:r>
            <a:endParaRPr lang="zh-TW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按一下以编辑母片</a:t>
            </a:r>
            <a:endParaRPr lang="zh-TW" altLang="en-US" dirty="0"/>
          </a:p>
          <a:p>
            <a:pPr lvl="1"/>
            <a:r>
              <a:rPr lang="zh-CN" altLang="en-US" dirty="0"/>
              <a:t>第二层</a:t>
            </a:r>
            <a:endParaRPr lang="zh-TW" altLang="en-US" dirty="0"/>
          </a:p>
          <a:p>
            <a:pPr lvl="2"/>
            <a:r>
              <a:rPr lang="zh-CN" altLang="en-US" dirty="0"/>
              <a:t>第三层</a:t>
            </a:r>
            <a:endParaRPr lang="zh-TW" altLang="en-US" dirty="0"/>
          </a:p>
          <a:p>
            <a:pPr lvl="3"/>
            <a:r>
              <a:rPr lang="zh-CN" altLang="en-US" dirty="0"/>
              <a:t>第四层</a:t>
            </a:r>
            <a:endParaRPr lang="zh-TW" altLang="en-US" dirty="0"/>
          </a:p>
          <a:p>
            <a:pPr lvl="4"/>
            <a:r>
              <a:rPr lang="zh-CN" altLang="en-US" dirty="0"/>
              <a:t>第五层</a:t>
            </a:r>
            <a:endParaRPr lang="zh-TW" altLang="en-US" dirty="0"/>
          </a:p>
        </p:txBody>
      </p:sp>
      <p:grpSp>
        <p:nvGrpSpPr>
          <p:cNvPr id="1032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660231" y="6402388"/>
            <a:ext cx="299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QQ</a:t>
            </a:r>
            <a:r>
              <a:rPr lang="zh-CN" altLang="en-US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群：</a:t>
            </a:r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467681328</a:t>
            </a:r>
          </a:p>
          <a:p>
            <a:pPr algn="ctr"/>
            <a:r>
              <a:rPr lang="en-US" altLang="zh-CN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www.longtengtest.com</a:t>
            </a:r>
            <a:endParaRPr lang="zh-CN" altLang="en-US" sz="1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72893"/>
            <a:ext cx="648072" cy="585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9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 kern="1200">
          <a:solidFill>
            <a:schemeClr val="tx1"/>
          </a:solidFill>
          <a:latin typeface="+mj-ea"/>
          <a:ea typeface="+mj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 kern="1200">
          <a:solidFill>
            <a:schemeClr val="tx1"/>
          </a:solidFill>
          <a:latin typeface="+mj-ea"/>
          <a:ea typeface="+mj-ea"/>
          <a:cs typeface="+mn-cs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 kern="1200">
          <a:solidFill>
            <a:schemeClr val="tx1"/>
          </a:solidFill>
          <a:latin typeface="+mj-ea"/>
          <a:ea typeface="+mj-ea"/>
          <a:cs typeface="+mn-cs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性能测试</a:t>
            </a:r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2700511" y="5355213"/>
            <a:ext cx="30956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龙腾育才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zh-CN" altLang="en-US" sz="28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讲师：飘北</a:t>
            </a:r>
            <a:endParaRPr lang="en-US" altLang="zh-CN" sz="28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QQ:2603786</a:t>
            </a:r>
            <a:endParaRPr lang="zh-CN" altLang="en-US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196752"/>
            <a:ext cx="1683796" cy="15202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67744" y="3733580"/>
            <a:ext cx="43396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华文琥珀" pitchFamily="2" charset="-122"/>
                <a:ea typeface="华文琥珀" pitchFamily="2" charset="-122"/>
              </a:rPr>
              <a:t>感谢选择龙腾</a:t>
            </a:r>
            <a:endParaRPr lang="en-US" altLang="zh-CN" sz="36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华文琥珀" pitchFamily="2" charset="-122"/>
              <a:ea typeface="华文琥珀" pitchFamily="2" charset="-122"/>
            </a:endParaRPr>
          </a:p>
          <a:p>
            <a:pPr algn="ctr"/>
            <a:r>
              <a:rPr lang="zh-CN" altLang="en-US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华文琥珀" pitchFamily="2" charset="-122"/>
                <a:ea typeface="华文琥珀" pitchFamily="2" charset="-122"/>
              </a:rPr>
              <a:t>龙腾愿与您一起腾飞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2422207" y="2204864"/>
            <a:ext cx="4328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0070C0"/>
                </a:solidFill>
                <a:latin typeface="+mj-ea"/>
                <a:ea typeface="+mj-ea"/>
              </a:rPr>
              <a:t>Thanks</a:t>
            </a:r>
            <a:endParaRPr lang="zh-CN" altLang="en-US" sz="96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899592" y="3645024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/>
        </p:nvSpPr>
        <p:spPr bwMode="auto">
          <a:xfrm>
            <a:off x="1331640" y="908720"/>
            <a:ext cx="6480720" cy="936104"/>
          </a:xfrm>
          <a:prstGeom prst="rect">
            <a:avLst/>
          </a:prstGeom>
          <a:solidFill>
            <a:srgbClr val="21A3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 kern="12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第一</a:t>
            </a:r>
            <a:r>
              <a:rPr lang="zh-CN" altLang="en-US" sz="2800">
                <a:solidFill>
                  <a:schemeClr val="bg1"/>
                </a:solidFill>
              </a:rPr>
              <a:t>篇：性能瓶颈定位思路和架构优化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1295764" y="2572354"/>
            <a:ext cx="6480720" cy="936104"/>
          </a:xfrm>
          <a:prstGeom prst="rect">
            <a:avLst/>
          </a:prstGeom>
          <a:solidFill>
            <a:srgbClr val="21A3D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第二</a:t>
            </a:r>
            <a:r>
              <a:rPr lang="zh-CN" altLang="en-US" sz="2800" b="1">
                <a:solidFill>
                  <a:schemeClr val="bg1"/>
                </a:solidFill>
              </a:rPr>
              <a:t>篇：</a:t>
            </a:r>
            <a:r>
              <a:rPr lang="en-US" altLang="zh-CN" sz="2800" b="1">
                <a:solidFill>
                  <a:schemeClr val="bg1"/>
                </a:solidFill>
              </a:rPr>
              <a:t>Mysql</a:t>
            </a:r>
            <a:r>
              <a:rPr lang="zh-CN" altLang="en-US" sz="2800" b="1">
                <a:solidFill>
                  <a:schemeClr val="bg1"/>
                </a:solidFill>
              </a:rPr>
              <a:t>慢查询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1295764" y="4365104"/>
            <a:ext cx="6462454" cy="936104"/>
          </a:xfrm>
          <a:prstGeom prst="rect">
            <a:avLst/>
          </a:prstGeom>
          <a:solidFill>
            <a:srgbClr val="21A3D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第三</a:t>
            </a:r>
            <a:r>
              <a:rPr lang="zh-CN" altLang="en-US" sz="2800" b="1">
                <a:solidFill>
                  <a:schemeClr val="bg1"/>
                </a:solidFill>
              </a:rPr>
              <a:t>篇：</a:t>
            </a:r>
            <a:r>
              <a:rPr lang="en-US" altLang="zh-CN" sz="2800" b="1">
                <a:solidFill>
                  <a:schemeClr val="bg1"/>
                </a:solidFill>
              </a:rPr>
              <a:t>Mysal</a:t>
            </a:r>
            <a:r>
              <a:rPr lang="zh-CN" altLang="en-US" sz="2800" b="1">
                <a:solidFill>
                  <a:schemeClr val="bg1"/>
                </a:solidFill>
              </a:rPr>
              <a:t>索引调优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9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536" y="386420"/>
            <a:ext cx="7273056" cy="1098364"/>
          </a:xfrm>
        </p:spPr>
        <p:txBody>
          <a:bodyPr/>
          <a:lstStyle/>
          <a:p>
            <a:r>
              <a:rPr lang="zh-CN" altLang="en-US" sz="3200"/>
              <a:t>第一篇：性能瓶颈定位思路和架构优化</a:t>
            </a:r>
            <a:br>
              <a:rPr lang="en-US" altLang="zh-CN" sz="2400"/>
            </a:br>
            <a:r>
              <a:rPr lang="en-US" altLang="zh-CN" sz="2400"/>
              <a:t>			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10706F-911C-4619-9A21-6716C3AE9D25}"/>
              </a:ext>
            </a:extLst>
          </p:cNvPr>
          <p:cNvSpPr txBox="1"/>
          <p:nvPr/>
        </p:nvSpPr>
        <p:spPr>
          <a:xfrm>
            <a:off x="971600" y="1772816"/>
            <a:ext cx="6480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>
                <a:latin typeface="+mj-ea"/>
                <a:ea typeface="+mj-ea"/>
              </a:rPr>
              <a:t>服务器硬件方面</a:t>
            </a:r>
            <a:endParaRPr lang="en-US" altLang="zh-CN" sz="3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>
                <a:latin typeface="+mj-ea"/>
                <a:ea typeface="+mj-ea"/>
              </a:rPr>
              <a:t>服务器参数方面</a:t>
            </a:r>
            <a:endParaRPr lang="en-US" altLang="zh-CN" sz="3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>
                <a:latin typeface="+mj-ea"/>
                <a:ea typeface="+mj-ea"/>
              </a:rPr>
              <a:t>数据库方面</a:t>
            </a:r>
            <a:endParaRPr lang="en-US" altLang="zh-CN" sz="3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>
                <a:latin typeface="+mj-ea"/>
                <a:ea typeface="+mj-ea"/>
              </a:rPr>
              <a:t>网络方面</a:t>
            </a:r>
            <a:endParaRPr lang="en-US" altLang="zh-CN" sz="3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>
                <a:latin typeface="+mj-ea"/>
                <a:ea typeface="+mj-ea"/>
              </a:rPr>
              <a:t>程序代码方面</a:t>
            </a:r>
            <a:endParaRPr lang="en-US" altLang="zh-CN" sz="32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>
                <a:latin typeface="+mj-ea"/>
                <a:ea typeface="+mj-ea"/>
              </a:rPr>
              <a:t>架构部署方面</a:t>
            </a:r>
            <a:endParaRPr lang="en-US" altLang="zh-CN" sz="3200">
              <a:latin typeface="+mj-ea"/>
              <a:ea typeface="+mj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8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536" y="386420"/>
            <a:ext cx="7273056" cy="1098364"/>
          </a:xfrm>
        </p:spPr>
        <p:txBody>
          <a:bodyPr/>
          <a:lstStyle/>
          <a:p>
            <a:r>
              <a:rPr lang="zh-CN" altLang="en-US" sz="3200"/>
              <a:t>第二篇</a:t>
            </a:r>
            <a:r>
              <a:rPr lang="en-US" altLang="zh-CN" sz="3200"/>
              <a:t>: Mysql</a:t>
            </a:r>
            <a:r>
              <a:rPr lang="zh-CN" altLang="en-US" sz="3200"/>
              <a:t>慢查询</a:t>
            </a:r>
            <a:r>
              <a:rPr lang="en-US" altLang="zh-CN" sz="3200"/>
              <a:t>-</a:t>
            </a:r>
            <a:r>
              <a:rPr lang="zh-CN" altLang="en-US" sz="3200"/>
              <a:t>介绍</a:t>
            </a:r>
            <a:br>
              <a:rPr lang="en-US" altLang="zh-CN" sz="2400"/>
            </a:br>
            <a:r>
              <a:rPr lang="en-US" altLang="zh-CN" sz="2400"/>
              <a:t>			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10706F-911C-4619-9A21-6716C3AE9D25}"/>
              </a:ext>
            </a:extLst>
          </p:cNvPr>
          <p:cNvSpPr txBox="1"/>
          <p:nvPr/>
        </p:nvSpPr>
        <p:spPr>
          <a:xfrm>
            <a:off x="1153879" y="1705451"/>
            <a:ext cx="64807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MYSQL</a:t>
            </a:r>
            <a:r>
              <a:rPr lang="zh-CN" altLang="zh-CN" b="1"/>
              <a:t>慢查询介绍</a:t>
            </a:r>
            <a:endParaRPr lang="zh-CN" altLang="zh-CN"/>
          </a:p>
          <a:p>
            <a:r>
              <a:rPr lang="zh-CN" altLang="zh-CN"/>
              <a:t>分析</a:t>
            </a:r>
            <a:r>
              <a:rPr lang="en-US" altLang="zh-CN"/>
              <a:t>MySQL</a:t>
            </a:r>
            <a:r>
              <a:rPr lang="zh-CN" altLang="zh-CN"/>
              <a:t>语句查询性能的问题时候，可以在</a:t>
            </a:r>
            <a:r>
              <a:rPr lang="en-US" altLang="zh-CN"/>
              <a:t>MySQL</a:t>
            </a:r>
            <a:r>
              <a:rPr lang="zh-CN" altLang="zh-CN"/>
              <a:t>记录中查询超过指定时间的语句，我们将超过指定时间的</a:t>
            </a:r>
            <a:r>
              <a:rPr lang="en-US" altLang="zh-CN"/>
              <a:t>SQL</a:t>
            </a:r>
            <a:r>
              <a:rPr lang="zh-CN" altLang="zh-CN"/>
              <a:t>语句查询称为</a:t>
            </a:r>
            <a:r>
              <a:rPr lang="en-US" altLang="zh-CN"/>
              <a:t>“</a:t>
            </a:r>
            <a:r>
              <a:rPr lang="zh-CN" altLang="zh-CN"/>
              <a:t>慢查询</a:t>
            </a:r>
            <a:r>
              <a:rPr lang="en-US" altLang="zh-CN"/>
              <a:t>”</a:t>
            </a:r>
            <a:r>
              <a:rPr lang="zh-CN" altLang="zh-CN"/>
              <a:t>。</a:t>
            </a:r>
            <a:r>
              <a:rPr lang="en-US" altLang="zh-CN"/>
              <a:t>MYSQL</a:t>
            </a:r>
            <a:r>
              <a:rPr lang="zh-CN" altLang="zh-CN"/>
              <a:t>自带的慢查询分析工具</a:t>
            </a:r>
            <a:r>
              <a:rPr lang="en-US" altLang="zh-CN"/>
              <a:t>mysqldumpslow</a:t>
            </a:r>
            <a:r>
              <a:rPr lang="zh-CN" altLang="zh-CN"/>
              <a:t>可对慢查询日志进行分析：主要功能是</a:t>
            </a:r>
            <a:r>
              <a:rPr lang="en-US" altLang="zh-CN"/>
              <a:t>, </a:t>
            </a:r>
            <a:r>
              <a:rPr lang="zh-CN" altLang="zh-CN"/>
              <a:t>统计</a:t>
            </a:r>
            <a:r>
              <a:rPr lang="en-US" altLang="zh-CN"/>
              <a:t>sql</a:t>
            </a:r>
            <a:r>
              <a:rPr lang="zh-CN" altLang="zh-CN"/>
              <a:t>的执行信息，其中包括 ：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/>
              <a:t>出现次数</a:t>
            </a:r>
            <a:r>
              <a:rPr lang="en-US" altLang="zh-CN"/>
              <a:t>(Count), </a:t>
            </a:r>
            <a:endParaRPr lang="zh-CN" altLang="zh-CN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/>
              <a:t>执行最长时间</a:t>
            </a:r>
            <a:r>
              <a:rPr lang="en-US" altLang="zh-CN"/>
              <a:t>(Time), </a:t>
            </a:r>
            <a:endParaRPr lang="zh-CN" altLang="zh-CN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/>
              <a:t>累计总耗费时间</a:t>
            </a:r>
            <a:r>
              <a:rPr lang="en-US" altLang="zh-CN"/>
              <a:t>(Time), </a:t>
            </a:r>
            <a:endParaRPr lang="zh-CN" altLang="zh-CN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/>
              <a:t>等待锁的时间</a:t>
            </a:r>
            <a:r>
              <a:rPr lang="en-US" altLang="zh-CN"/>
              <a:t>(Lock), </a:t>
            </a:r>
            <a:endParaRPr lang="zh-CN" altLang="zh-CN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/>
              <a:t>发送给客户端的行总数</a:t>
            </a:r>
            <a:r>
              <a:rPr lang="en-US" altLang="zh-CN"/>
              <a:t>(Rows), </a:t>
            </a:r>
            <a:endParaRPr lang="zh-CN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/>
              <a:t>扫描的行总数</a:t>
            </a:r>
            <a:r>
              <a:rPr lang="en-US" altLang="zh-CN"/>
              <a:t>(Rows),</a:t>
            </a:r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95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536" y="386420"/>
            <a:ext cx="7273056" cy="1098364"/>
          </a:xfrm>
        </p:spPr>
        <p:txBody>
          <a:bodyPr/>
          <a:lstStyle/>
          <a:p>
            <a:r>
              <a:rPr lang="zh-CN" altLang="en-US" sz="3200"/>
              <a:t>第二篇</a:t>
            </a:r>
            <a:r>
              <a:rPr lang="en-US" altLang="zh-CN" sz="3200"/>
              <a:t>: Mysql</a:t>
            </a:r>
            <a:r>
              <a:rPr lang="zh-CN" altLang="en-US" sz="3200"/>
              <a:t>慢查询</a:t>
            </a:r>
            <a:r>
              <a:rPr lang="en-US" altLang="zh-CN" sz="3200"/>
              <a:t>-</a:t>
            </a:r>
            <a:r>
              <a:rPr lang="zh-CN" altLang="en-US" sz="3200"/>
              <a:t>配置</a:t>
            </a:r>
            <a:br>
              <a:rPr lang="en-US" altLang="zh-CN" sz="2400"/>
            </a:br>
            <a:r>
              <a:rPr lang="en-US" altLang="zh-CN" sz="2400"/>
              <a:t>			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10706F-911C-4619-9A21-6716C3AE9D25}"/>
              </a:ext>
            </a:extLst>
          </p:cNvPr>
          <p:cNvSpPr txBox="1"/>
          <p:nvPr/>
        </p:nvSpPr>
        <p:spPr>
          <a:xfrm>
            <a:off x="971600" y="1393267"/>
            <a:ext cx="6480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/>
              <a:t>开启慢</a:t>
            </a:r>
            <a:r>
              <a:rPr lang="en-US" altLang="zh-CN" b="1"/>
              <a:t>SQL</a:t>
            </a:r>
            <a:r>
              <a:rPr lang="zh-CN" altLang="zh-CN" b="1"/>
              <a:t>的配置</a:t>
            </a:r>
            <a:endParaRPr lang="zh-CN" altLang="zh-CN" sz="1400"/>
          </a:p>
          <a:p>
            <a:pPr lvl="1"/>
            <a:r>
              <a:rPr lang="en-US" altLang="zh-CN"/>
              <a:t>LIUNX </a:t>
            </a:r>
            <a:r>
              <a:rPr lang="zh-CN" altLang="zh-CN"/>
              <a:t>系统 在</a:t>
            </a:r>
            <a:r>
              <a:rPr lang="en-US" altLang="zh-CN"/>
              <a:t>mysql</a:t>
            </a:r>
            <a:r>
              <a:rPr lang="zh-CN" altLang="zh-CN"/>
              <a:t>配置文件</a:t>
            </a:r>
            <a:r>
              <a:rPr lang="en-US" altLang="zh-CN"/>
              <a:t>my.cnf</a:t>
            </a:r>
            <a:r>
              <a:rPr lang="zh-CN" altLang="zh-CN"/>
              <a:t>中增加</a:t>
            </a:r>
            <a:endParaRPr lang="en-US" altLang="zh-CN"/>
          </a:p>
          <a:p>
            <a:pPr lvl="1"/>
            <a:endParaRPr lang="zh-CN" altLang="zh-CN"/>
          </a:p>
          <a:p>
            <a:r>
              <a:rPr lang="en-US" altLang="zh-CN"/>
              <a:t>slow_query_log</a:t>
            </a:r>
            <a:endParaRPr lang="zh-CN" altLang="zh-CN"/>
          </a:p>
          <a:p>
            <a:r>
              <a:rPr lang="en-US" altLang="zh-CN"/>
              <a:t>slow_query_log_file=/usr/log/mysql-slow.log</a:t>
            </a:r>
            <a:endParaRPr lang="zh-CN" altLang="zh-CN"/>
          </a:p>
          <a:p>
            <a:r>
              <a:rPr lang="en-US" altLang="zh-CN"/>
              <a:t>long_query_time=0.1</a:t>
            </a:r>
            <a:endParaRPr lang="zh-CN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Slow_query_log  </a:t>
            </a:r>
            <a:r>
              <a:rPr lang="zh-CN" altLang="zh-CN"/>
              <a:t>这是一个布尔型变量，默认为真。没有这变量，数据库不会打印慢查询的日志。</a:t>
            </a:r>
          </a:p>
          <a:p>
            <a:pPr lvl="0"/>
            <a:r>
              <a:rPr lang="en-US" altLang="zh-CN"/>
              <a:t>log-slow-log_file=/export/servers/mysql/bin/mysql_slow.log (</a:t>
            </a:r>
            <a:r>
              <a:rPr lang="zh-CN" altLang="zh-CN"/>
              <a:t>指定日志文件存放位置，可以为空，系统会给一个缺省的文件</a:t>
            </a:r>
            <a:r>
              <a:rPr lang="en-US" altLang="zh-CN"/>
              <a:t>host_name-slow.log)</a:t>
            </a:r>
            <a:endParaRPr lang="zh-CN" altLang="zh-CN"/>
          </a:p>
          <a:p>
            <a:pPr lvl="0"/>
            <a:r>
              <a:rPr lang="en-US" altLang="zh-CN"/>
              <a:t>long_query_time=0.1(</a:t>
            </a:r>
            <a:r>
              <a:rPr lang="zh-CN" altLang="zh-CN"/>
              <a:t>记录超过的时间，默认为</a:t>
            </a:r>
            <a:r>
              <a:rPr lang="en-US" altLang="zh-CN"/>
              <a:t>10s)</a:t>
            </a:r>
            <a:r>
              <a:rPr lang="zh-CN" altLang="zh-CN"/>
              <a:t>，与</a:t>
            </a:r>
            <a:r>
              <a:rPr lang="en-US" altLang="zh-CN"/>
              <a:t>DBA</a:t>
            </a:r>
            <a:r>
              <a:rPr lang="zh-CN" altLang="zh-CN"/>
              <a:t>沟通，性能测试分析问题时可以将该值设为</a:t>
            </a:r>
            <a:r>
              <a:rPr lang="en-US" altLang="zh-CN"/>
              <a:t>0.1</a:t>
            </a:r>
            <a:r>
              <a:rPr lang="zh-CN" altLang="zh-CN"/>
              <a:t>即</a:t>
            </a:r>
            <a:r>
              <a:rPr lang="en-US" altLang="zh-CN"/>
              <a:t>100</a:t>
            </a:r>
            <a:r>
              <a:rPr lang="zh-CN" altLang="zh-CN"/>
              <a:t>毫秒，这样分析的粒度更详细。</a:t>
            </a:r>
            <a:br>
              <a:rPr lang="en-US" altLang="zh-CN"/>
            </a:br>
            <a:r>
              <a:rPr lang="zh-CN" altLang="zh-CN"/>
              <a:t>备选 ：</a:t>
            </a:r>
            <a:r>
              <a:rPr lang="en-US" altLang="zh-CN"/>
              <a:t>log-queries-not-using-indexes (log</a:t>
            </a:r>
            <a:r>
              <a:rPr lang="zh-CN" altLang="zh-CN"/>
              <a:t>下来没有使用索引的</a:t>
            </a:r>
            <a:r>
              <a:rPr lang="en-US" altLang="zh-CN"/>
              <a:t>query,</a:t>
            </a:r>
            <a:r>
              <a:rPr lang="zh-CN" altLang="zh-CN"/>
              <a:t>可以根据情况决定是否开启</a:t>
            </a:r>
            <a:r>
              <a:rPr lang="en-US" altLang="zh-CN"/>
              <a:t>)</a:t>
            </a:r>
            <a:r>
              <a:rPr lang="zh-CN" altLang="zh-CN"/>
              <a:t>。</a:t>
            </a:r>
            <a:r>
              <a:rPr lang="en-US" altLang="zh-CN"/>
              <a:t>log-long-format (</a:t>
            </a:r>
            <a:r>
              <a:rPr lang="zh-CN" altLang="zh-CN"/>
              <a:t>如果设置了，所有没有使用索引的查询也将被记录</a:t>
            </a:r>
            <a:r>
              <a:rPr lang="en-US" altLang="zh-CN"/>
              <a:t>)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972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536" y="386420"/>
            <a:ext cx="7273056" cy="1098364"/>
          </a:xfrm>
        </p:spPr>
        <p:txBody>
          <a:bodyPr/>
          <a:lstStyle/>
          <a:p>
            <a:r>
              <a:rPr lang="zh-CN" altLang="en-US" sz="3200"/>
              <a:t>第二篇</a:t>
            </a:r>
            <a:r>
              <a:rPr lang="en-US" altLang="zh-CN" sz="3200"/>
              <a:t>: Mysql</a:t>
            </a:r>
            <a:r>
              <a:rPr lang="zh-CN" altLang="en-US" sz="3200"/>
              <a:t>慢查询</a:t>
            </a:r>
            <a:r>
              <a:rPr lang="en-US" altLang="zh-CN" sz="3200"/>
              <a:t>-</a:t>
            </a:r>
            <a:r>
              <a:rPr lang="zh-CN" altLang="en-US" sz="3200"/>
              <a:t>配置</a:t>
            </a:r>
            <a:br>
              <a:rPr lang="en-US" altLang="zh-CN" sz="2400"/>
            </a:br>
            <a:r>
              <a:rPr lang="en-US" altLang="zh-CN" sz="2400"/>
              <a:t>			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10706F-911C-4619-9A21-6716C3AE9D25}"/>
              </a:ext>
            </a:extLst>
          </p:cNvPr>
          <p:cNvSpPr txBox="1"/>
          <p:nvPr/>
        </p:nvSpPr>
        <p:spPr>
          <a:xfrm>
            <a:off x="971600" y="1393267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Windows</a:t>
            </a:r>
            <a:r>
              <a:rPr lang="zh-CN" altLang="zh-CN" b="1"/>
              <a:t>下配置</a:t>
            </a:r>
            <a:r>
              <a:rPr lang="en-US" altLang="zh-CN" b="1"/>
              <a:t>:</a:t>
            </a:r>
            <a:endParaRPr lang="zh-CN" altLang="zh-CN" b="1"/>
          </a:p>
          <a:p>
            <a:endParaRPr lang="en-US" altLang="zh-CN"/>
          </a:p>
          <a:p>
            <a:r>
              <a:rPr lang="zh-CN" altLang="zh-CN"/>
              <a:t>在</a:t>
            </a:r>
            <a:r>
              <a:rPr lang="en-US" altLang="zh-CN"/>
              <a:t>my.ini</a:t>
            </a:r>
            <a:r>
              <a:rPr lang="zh-CN" altLang="zh-CN"/>
              <a:t>的</a:t>
            </a:r>
            <a:r>
              <a:rPr lang="en-US" altLang="zh-CN"/>
              <a:t>[mysqld]</a:t>
            </a:r>
            <a:r>
              <a:rPr lang="zh-CN" altLang="zh-CN"/>
              <a:t>添加如下语句：</a:t>
            </a:r>
            <a:br>
              <a:rPr lang="en-US" altLang="zh-CN"/>
            </a:br>
            <a:r>
              <a:rPr lang="en-US" altLang="zh-CN"/>
              <a:t>slow_query_log</a:t>
            </a:r>
            <a:endParaRPr lang="zh-CN" altLang="zh-CN"/>
          </a:p>
          <a:p>
            <a:r>
              <a:rPr lang="en-US" altLang="zh-CN"/>
              <a:t>slow_query_log_file=c:\mysql-slow.log</a:t>
            </a:r>
            <a:endParaRPr lang="zh-CN" altLang="zh-CN"/>
          </a:p>
          <a:p>
            <a:r>
              <a:rPr lang="en-US" altLang="zh-CN"/>
              <a:t>long_query_time=0.1</a:t>
            </a:r>
            <a:endParaRPr lang="zh-CN" altLang="zh-CN"/>
          </a:p>
          <a:p>
            <a:r>
              <a:rPr lang="en-US" altLang="zh-CN"/>
              <a:t> </a:t>
            </a:r>
            <a:endParaRPr lang="zh-CN" altLang="zh-CN"/>
          </a:p>
          <a:p>
            <a:r>
              <a:rPr lang="zh-CN" altLang="zh-CN">
                <a:highlight>
                  <a:srgbClr val="FFFF00"/>
                </a:highlight>
              </a:rPr>
              <a:t>注： 配置完成后，重新</a:t>
            </a:r>
            <a:r>
              <a:rPr lang="en-US" altLang="zh-CN">
                <a:highlight>
                  <a:srgbClr val="FFFF00"/>
                </a:highlight>
              </a:rPr>
              <a:t>mysql</a:t>
            </a:r>
            <a:r>
              <a:rPr lang="zh-CN" altLang="zh-CN">
                <a:highlight>
                  <a:srgbClr val="FFFF00"/>
                </a:highlight>
              </a:rPr>
              <a:t>服务配置才能生效。</a:t>
            </a:r>
          </a:p>
        </p:txBody>
      </p:sp>
    </p:spTree>
    <p:extLst>
      <p:ext uri="{BB962C8B-B14F-4D97-AF65-F5344CB8AC3E}">
        <p14:creationId xmlns:p14="http://schemas.microsoft.com/office/powerpoint/2010/main" val="139981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536" y="386420"/>
            <a:ext cx="7273056" cy="1098364"/>
          </a:xfrm>
        </p:spPr>
        <p:txBody>
          <a:bodyPr/>
          <a:lstStyle/>
          <a:p>
            <a:r>
              <a:rPr lang="zh-CN" altLang="en-US" sz="3200"/>
              <a:t>第二篇</a:t>
            </a:r>
            <a:r>
              <a:rPr lang="en-US" altLang="zh-CN" sz="3200"/>
              <a:t>: Mysql</a:t>
            </a:r>
            <a:r>
              <a:rPr lang="zh-CN" altLang="en-US" sz="3200"/>
              <a:t>慢查询</a:t>
            </a:r>
            <a:r>
              <a:rPr lang="en-US" altLang="zh-CN" sz="3200"/>
              <a:t>-</a:t>
            </a:r>
            <a:r>
              <a:rPr lang="zh-CN" altLang="en-US" sz="3200"/>
              <a:t>开启关闭</a:t>
            </a:r>
            <a:br>
              <a:rPr lang="en-US" altLang="zh-CN" sz="2400"/>
            </a:br>
            <a:r>
              <a:rPr lang="en-US" altLang="zh-CN" sz="2400"/>
              <a:t>			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10706F-911C-4619-9A21-6716C3AE9D25}"/>
              </a:ext>
            </a:extLst>
          </p:cNvPr>
          <p:cNvSpPr txBox="1"/>
          <p:nvPr/>
        </p:nvSpPr>
        <p:spPr>
          <a:xfrm>
            <a:off x="971600" y="1393267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b="1"/>
              <a:t>慢查询开启与关闭</a:t>
            </a:r>
            <a:endParaRPr lang="zh-CN" altLang="zh-CN" sz="1400"/>
          </a:p>
          <a:p>
            <a:pPr lvl="0"/>
            <a:r>
              <a:rPr lang="en-US" altLang="zh-CN"/>
              <a:t> </a:t>
            </a:r>
            <a:endParaRPr lang="zh-CN" altLang="zh-CN"/>
          </a:p>
          <a:p>
            <a:pPr lvl="0"/>
            <a:r>
              <a:rPr lang="en-US" altLang="zh-CN"/>
              <a:t> </a:t>
            </a:r>
            <a:endParaRPr lang="zh-CN" altLang="zh-CN"/>
          </a:p>
          <a:p>
            <a:pPr lvl="1"/>
            <a:r>
              <a:rPr lang="zh-CN" altLang="zh-CN"/>
              <a:t>配置完成，连接数据库检查慢查询日志是否开启：</a:t>
            </a:r>
          </a:p>
          <a:p>
            <a:r>
              <a:rPr lang="zh-CN" altLang="zh-CN"/>
              <a:t>命令如下：</a:t>
            </a:r>
            <a:r>
              <a:rPr lang="en-US" altLang="zh-CN"/>
              <a:t>mysql&gt; show variables like '%slow_query_log%';</a:t>
            </a:r>
            <a:br>
              <a:rPr lang="en-US" altLang="zh-CN"/>
            </a:br>
            <a:endParaRPr lang="zh-CN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EEBAD94-113B-4186-837B-4313E4840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6DC132-ED14-4AE0-9E63-F580703A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147887"/>
            <a:ext cx="73914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6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536" y="386420"/>
            <a:ext cx="7273056" cy="1098364"/>
          </a:xfrm>
        </p:spPr>
        <p:txBody>
          <a:bodyPr/>
          <a:lstStyle/>
          <a:p>
            <a:r>
              <a:rPr lang="zh-CN" altLang="en-US" sz="3200"/>
              <a:t>第二篇</a:t>
            </a:r>
            <a:r>
              <a:rPr lang="en-US" altLang="zh-CN" sz="3200"/>
              <a:t>: Mysql</a:t>
            </a:r>
            <a:r>
              <a:rPr lang="zh-CN" altLang="en-US" sz="3200"/>
              <a:t>慢查询</a:t>
            </a:r>
            <a:r>
              <a:rPr lang="en-US" altLang="zh-CN" sz="3200"/>
              <a:t>-</a:t>
            </a:r>
            <a:r>
              <a:rPr lang="zh-CN" altLang="en-US" sz="3200"/>
              <a:t>开启关闭</a:t>
            </a:r>
            <a:br>
              <a:rPr lang="en-US" altLang="zh-CN" sz="2400"/>
            </a:br>
            <a:r>
              <a:rPr lang="en-US" altLang="zh-CN" sz="2400"/>
              <a:t>			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10706F-911C-4619-9A21-6716C3AE9D25}"/>
              </a:ext>
            </a:extLst>
          </p:cNvPr>
          <p:cNvSpPr txBox="1"/>
          <p:nvPr/>
        </p:nvSpPr>
        <p:spPr>
          <a:xfrm>
            <a:off x="899592" y="1484784"/>
            <a:ext cx="6480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/>
              <a:t>如果没有打开，请开启</a:t>
            </a:r>
            <a:r>
              <a:rPr lang="en-US" altLang="zh-CN"/>
              <a:t>,slow_query_log</a:t>
            </a:r>
            <a:endParaRPr lang="zh-CN" altLang="zh-CN"/>
          </a:p>
          <a:p>
            <a:r>
              <a:rPr lang="zh-CN" altLang="zh-CN"/>
              <a:t>关闭命令：</a:t>
            </a:r>
            <a:r>
              <a:rPr lang="en-US" altLang="zh-CN"/>
              <a:t>mysql&gt; set @@global.slow_query_log = off;</a:t>
            </a:r>
            <a:endParaRPr lang="zh-CN" altLang="zh-CN" sz="2400"/>
          </a:p>
          <a:p>
            <a:r>
              <a:rPr lang="zh-CN" altLang="zh-CN"/>
              <a:t>开启命令：</a:t>
            </a:r>
            <a:r>
              <a:rPr lang="en-US" altLang="zh-CN"/>
              <a:t>mysql&gt; set @@global.slow_query_log = on;</a:t>
            </a:r>
            <a:endParaRPr lang="zh-CN" altLang="zh-CN" sz="2400"/>
          </a:p>
          <a:p>
            <a:r>
              <a:rPr lang="zh-CN" altLang="zh-CN">
                <a:highlight>
                  <a:srgbClr val="FFFF00"/>
                </a:highlight>
              </a:rPr>
              <a:t>注：若报</a:t>
            </a:r>
            <a:r>
              <a:rPr lang="en-US" altLang="zh-CN">
                <a:highlight>
                  <a:srgbClr val="FFFF00"/>
                </a:highlight>
              </a:rPr>
              <a:t>[Err] 29 - File ‘/usr/log/mysql-slow.log’ not found (Errcode: 13)</a:t>
            </a:r>
            <a:br>
              <a:rPr lang="en-US" altLang="zh-CN">
                <a:highlight>
                  <a:srgbClr val="FFFF00"/>
                </a:highlight>
              </a:rPr>
            </a:br>
            <a:r>
              <a:rPr lang="zh-CN" altLang="zh-CN"/>
              <a:t>需修改</a:t>
            </a:r>
            <a:r>
              <a:rPr lang="en-US" altLang="zh-CN"/>
              <a:t>vi /etc/selinux/config</a:t>
            </a:r>
            <a:br>
              <a:rPr lang="en-US" altLang="zh-CN"/>
            </a:br>
            <a:r>
              <a:rPr lang="en-US" altLang="zh-CN"/>
              <a:t>SELINUX=enforcing</a:t>
            </a:r>
            <a:r>
              <a:rPr lang="zh-CN" altLang="zh-CN"/>
              <a:t>修改为</a:t>
            </a:r>
            <a:r>
              <a:rPr lang="en-US" altLang="zh-CN"/>
              <a:t>SELINUX=disabled</a:t>
            </a:r>
            <a:r>
              <a:rPr lang="zh-CN" altLang="zh-CN"/>
              <a:t>关闭</a:t>
            </a:r>
            <a:r>
              <a:rPr lang="en-US" altLang="zh-CN"/>
              <a:t>selinux</a:t>
            </a:r>
            <a:r>
              <a:rPr lang="zh-CN" altLang="en-US"/>
              <a:t>并重启</a:t>
            </a:r>
            <a:endParaRPr lang="zh-CN" altLang="zh-CN" sz="2400"/>
          </a:p>
          <a:p>
            <a:pPr lvl="1"/>
            <a:r>
              <a:rPr lang="zh-CN" altLang="zh-CN"/>
              <a:t>再次检查是否开启成功</a:t>
            </a:r>
          </a:p>
          <a:p>
            <a:r>
              <a:rPr lang="en-US" altLang="zh-CN"/>
              <a:t>mysql&gt; show variables like '%slow_query_log%';</a:t>
            </a:r>
            <a:endParaRPr lang="zh-CN" altLang="zh-CN" sz="2400"/>
          </a:p>
          <a:p>
            <a:pPr lvl="1"/>
            <a:r>
              <a:rPr lang="zh-CN" altLang="zh-CN"/>
              <a:t>检查目录中是否生成文件</a:t>
            </a:r>
            <a:endParaRPr lang="zh-CN" altLang="zh-CN" sz="2400"/>
          </a:p>
          <a:p>
            <a:r>
              <a:rPr lang="en-US" altLang="zh-CN"/>
              <a:t> /log</a:t>
            </a:r>
            <a:r>
              <a:rPr lang="zh-CN" altLang="zh-CN"/>
              <a:t>目录下是否存在</a:t>
            </a:r>
            <a:r>
              <a:rPr lang="en-US" altLang="zh-CN"/>
              <a:t>mysql_slow.log</a:t>
            </a:r>
            <a:br>
              <a:rPr lang="en-US" altLang="zh-CN"/>
            </a:br>
            <a:r>
              <a:rPr lang="en-US" altLang="zh-CN"/>
              <a:t>[root@localhost mysql]# ls -l mysql_slow.log </a:t>
            </a:r>
            <a:endParaRPr lang="zh-CN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EEBAD94-113B-4186-837B-4313E4840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C57506-DE48-43DA-AE03-E34C6FF90C5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157192"/>
            <a:ext cx="6840760" cy="107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887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5536" y="386420"/>
            <a:ext cx="7273056" cy="1098364"/>
          </a:xfrm>
        </p:spPr>
        <p:txBody>
          <a:bodyPr/>
          <a:lstStyle/>
          <a:p>
            <a:r>
              <a:rPr lang="zh-CN" altLang="en-US" sz="3200"/>
              <a:t>第三篇</a:t>
            </a:r>
            <a:r>
              <a:rPr lang="en-US" altLang="zh-CN" sz="3200"/>
              <a:t>: Mysql</a:t>
            </a:r>
            <a:r>
              <a:rPr lang="zh-CN" altLang="en-US" sz="3200"/>
              <a:t>慢查询</a:t>
            </a:r>
            <a:r>
              <a:rPr lang="en-US" altLang="zh-CN" sz="3200"/>
              <a:t>-</a:t>
            </a:r>
            <a:r>
              <a:rPr lang="zh-CN" altLang="en-US" sz="3200"/>
              <a:t>日志分析</a:t>
            </a:r>
            <a:br>
              <a:rPr lang="en-US" altLang="zh-CN" sz="2400"/>
            </a:br>
            <a:r>
              <a:rPr lang="en-US" altLang="zh-CN" sz="2400"/>
              <a:t>			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10706F-911C-4619-9A21-6716C3AE9D25}"/>
              </a:ext>
            </a:extLst>
          </p:cNvPr>
          <p:cNvSpPr txBox="1"/>
          <p:nvPr/>
        </p:nvSpPr>
        <p:spPr>
          <a:xfrm>
            <a:off x="791704" y="128153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mysqldumpslow –s at -t 10 mysql-slow.log </a:t>
            </a:r>
            <a:r>
              <a:rPr lang="zh-CN" altLang="zh-CN"/>
              <a:t>显示出耗时最长的</a:t>
            </a:r>
            <a:r>
              <a:rPr lang="en-US" altLang="zh-CN"/>
              <a:t>10</a:t>
            </a:r>
            <a:r>
              <a:rPr lang="zh-CN" altLang="zh-CN"/>
              <a:t>个</a:t>
            </a:r>
            <a:r>
              <a:rPr lang="en-US" altLang="zh-CN"/>
              <a:t>SQL</a:t>
            </a:r>
            <a:r>
              <a:rPr lang="zh-CN" altLang="zh-CN"/>
              <a:t>语句的执行信息</a:t>
            </a:r>
            <a:r>
              <a:rPr lang="en-US" altLang="zh-CN"/>
              <a:t>,</a:t>
            </a:r>
            <a:r>
              <a:rPr lang="zh-CN" altLang="zh-CN"/>
              <a:t>使用</a:t>
            </a:r>
            <a:r>
              <a:rPr lang="en-US" altLang="zh-CN"/>
              <a:t>mysql</a:t>
            </a:r>
            <a:r>
              <a:rPr lang="zh-CN" altLang="zh-CN"/>
              <a:t>自带命令</a:t>
            </a:r>
            <a:r>
              <a:rPr lang="en-US" altLang="zh-CN"/>
              <a:t>mysqldumpslow –help</a:t>
            </a:r>
            <a:r>
              <a:rPr lang="zh-CN" altLang="zh-CN"/>
              <a:t>查看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EEBAD94-113B-4186-837B-4313E4840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61B187-636B-4240-A8C3-9F0C2F969AC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693" y="2204864"/>
            <a:ext cx="696889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4646127"/>
      </p:ext>
    </p:extLst>
  </p:cSld>
  <p:clrMapOvr>
    <a:masterClrMapping/>
  </p:clrMapOvr>
</p:sld>
</file>

<file path=ppt/theme/theme1.xml><?xml version="1.0" encoding="utf-8"?>
<a:theme xmlns:a="http://schemas.openxmlformats.org/drawingml/2006/main" name="龙腾测试培训课程PPT模板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龙腾测试培训课程PPT模板</Template>
  <TotalTime>3478</TotalTime>
  <Words>519</Words>
  <Application>Microsoft Office PowerPoint</Application>
  <PresentationFormat>全屏显示(4:3)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微軟正黑體</vt:lpstr>
      <vt:lpstr>新細明體</vt:lpstr>
      <vt:lpstr>黑体</vt:lpstr>
      <vt:lpstr>华文琥珀</vt:lpstr>
      <vt:lpstr>华文新魏</vt:lpstr>
      <vt:lpstr>微软雅黑</vt:lpstr>
      <vt:lpstr>微软雅黑 Light</vt:lpstr>
      <vt:lpstr>Arial</vt:lpstr>
      <vt:lpstr>Wingdings</vt:lpstr>
      <vt:lpstr>龙腾测试培训课程PPT模板</vt:lpstr>
      <vt:lpstr>性能测试</vt:lpstr>
      <vt:lpstr>PowerPoint 演示文稿</vt:lpstr>
      <vt:lpstr>第一篇：性能瓶颈定位思路和架构优化    </vt:lpstr>
      <vt:lpstr>第二篇: Mysql慢查询-介绍    </vt:lpstr>
      <vt:lpstr>第二篇: Mysql慢查询-配置    </vt:lpstr>
      <vt:lpstr>第二篇: Mysql慢查询-配置    </vt:lpstr>
      <vt:lpstr>第二篇: Mysql慢查询-开启关闭    </vt:lpstr>
      <vt:lpstr>第二篇: Mysql慢查询-开启关闭    </vt:lpstr>
      <vt:lpstr>第三篇: Mysql慢查询-日志分析    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性能测试</dc:title>
  <dc:creator>changxj</dc:creator>
  <cp:lastModifiedBy>HD9162</cp:lastModifiedBy>
  <cp:revision>402</cp:revision>
  <dcterms:created xsi:type="dcterms:W3CDTF">2015-08-18T13:12:00Z</dcterms:created>
  <dcterms:modified xsi:type="dcterms:W3CDTF">2018-10-27T14:19:33Z</dcterms:modified>
  <cp:category>培训PPT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