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73" r:id="rId3"/>
    <p:sldId id="474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479" r:id="rId12"/>
    <p:sldId id="518" r:id="rId13"/>
    <p:sldId id="519" r:id="rId14"/>
    <p:sldId id="520" r:id="rId15"/>
    <p:sldId id="522" r:id="rId16"/>
    <p:sldId id="295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89104" autoAdjust="0"/>
  </p:normalViewPr>
  <p:slideViewPr>
    <p:cSldViewPr>
      <p:cViewPr varScale="1">
        <p:scale>
          <a:sx n="70" d="100"/>
          <a:sy n="70" d="100"/>
        </p:scale>
        <p:origin x="119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B7E8EB-C8FC-44FF-9C81-C6B8DCC26B73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715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fld id="{DBB39D35-E2B0-44E1-A31B-C14D1003BB52}" type="slidenum">
              <a:rPr lang="en-US" altLang="zh-TW" smtClean="0"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445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 dirty="0"/>
              <a:t>按一下编辑母版标题样式</a:t>
            </a:r>
            <a:endParaRPr lang="zh-TW" altLang="en-US" noProof="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/>
              <a:t>按一下</a:t>
            </a:r>
            <a:r>
              <a:rPr lang="zh-TW" altLang="en-US" noProof="0" dirty="0"/>
              <a:t>以</a:t>
            </a:r>
            <a:r>
              <a:rPr lang="zh-CN" altLang="en-US" noProof="0" dirty="0"/>
              <a:t>编辑模板副标题样式</a:t>
            </a:r>
            <a:endParaRPr lang="zh-TW" altLang="en-US" noProof="0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0A867-5ADF-4160-A05B-BF9C1A6C354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FA94-E4AB-4B95-A0AD-E8918F33769D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FAAAC-7856-4074-988E-CF6BB8952FA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BE7A9-F7BD-4F7C-B62C-E1037267DE7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D1222-25DE-4D91-9393-CE81F036059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BFA77-C059-4878-AE0E-DA5340CF0CA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5C4B0-8A15-4387-BA91-DBD3771CC3EE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EA42-F8D8-4424-BB3F-E8C24893354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80559-6EEA-43E6-BE69-69A4ADBB383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F960B-BE62-44BE-B304-FD935D8F2372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53A2-31B2-485A-8B09-5356C95D274A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按一下编辑母版标题样式</a:t>
            </a:r>
            <a:endParaRPr lang="zh-TW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按一下以编辑母片</a:t>
            </a:r>
            <a:endParaRPr lang="zh-TW" altLang="en-US" dirty="0"/>
          </a:p>
          <a:p>
            <a:pPr lvl="1"/>
            <a:r>
              <a:rPr lang="zh-CN" altLang="en-US" dirty="0"/>
              <a:t>第二层</a:t>
            </a:r>
            <a:endParaRPr lang="zh-TW" altLang="en-US" dirty="0"/>
          </a:p>
          <a:p>
            <a:pPr lvl="2"/>
            <a:r>
              <a:rPr lang="zh-CN" altLang="en-US" dirty="0"/>
              <a:t>第三层</a:t>
            </a:r>
            <a:endParaRPr lang="zh-TW" altLang="en-US" dirty="0"/>
          </a:p>
          <a:p>
            <a:pPr lvl="3"/>
            <a:r>
              <a:rPr lang="zh-CN" altLang="en-US" dirty="0"/>
              <a:t>第四层</a:t>
            </a:r>
            <a:endParaRPr lang="zh-TW" altLang="en-US" dirty="0"/>
          </a:p>
          <a:p>
            <a:pPr lvl="4"/>
            <a:r>
              <a:rPr lang="zh-CN" altLang="en-US" dirty="0"/>
              <a:t>第五层</a:t>
            </a:r>
            <a:endParaRPr lang="zh-TW" altLang="en-US" dirty="0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660231" y="6402388"/>
            <a:ext cx="299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QQ</a:t>
            </a:r>
            <a:r>
              <a:rPr lang="zh-CN" altLang="en-US" sz="1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群：</a:t>
            </a:r>
            <a:r>
              <a:rPr lang="en-US" altLang="zh-CN" sz="1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467681328</a:t>
            </a:r>
          </a:p>
          <a:p>
            <a:pPr algn="ctr"/>
            <a:r>
              <a:rPr lang="en-US" altLang="zh-CN" sz="1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www.longtengtest.com</a:t>
            </a:r>
            <a:endParaRPr lang="zh-CN" altLang="en-US" sz="14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72893"/>
            <a:ext cx="648072" cy="585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900" b="1" kern="1200">
          <a:solidFill>
            <a:schemeClr val="tx2"/>
          </a:solidFill>
          <a:latin typeface="+mn-ea"/>
          <a:ea typeface="+mn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9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3000" kern="1200">
          <a:solidFill>
            <a:schemeClr val="tx1"/>
          </a:solidFill>
          <a:latin typeface="+mj-ea"/>
          <a:ea typeface="+mj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2600" kern="1200">
          <a:solidFill>
            <a:schemeClr val="tx1"/>
          </a:solidFill>
          <a:latin typeface="+mj-ea"/>
          <a:ea typeface="+mj-ea"/>
          <a:cs typeface="+mn-cs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300" kern="1200">
          <a:solidFill>
            <a:schemeClr val="tx1"/>
          </a:solidFill>
          <a:latin typeface="+mj-ea"/>
          <a:ea typeface="+mj-ea"/>
          <a:cs typeface="+mn-cs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229611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性能测试</a:t>
            </a:r>
            <a:endParaRPr lang="zh-TW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2700511" y="5355213"/>
            <a:ext cx="30956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zh-CN" altLang="en-US" sz="2800" b="1">
                <a:solidFill>
                  <a:srgbClr val="0070C0"/>
                </a:solidFill>
                <a:latin typeface="+mj-ea"/>
                <a:ea typeface="+mj-ea"/>
              </a:rPr>
              <a:t>龙腾育才</a:t>
            </a:r>
            <a:endParaRPr lang="en-US" altLang="zh-CN" sz="28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CN" altLang="en-US" sz="28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讲师：飘北</a:t>
            </a:r>
            <a:endParaRPr lang="en-US" altLang="zh-CN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QQ:2603786</a:t>
            </a:r>
            <a:endParaRPr lang="zh-CN" altLang="en-US" sz="280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96752"/>
            <a:ext cx="1683796" cy="15202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704856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第二篇：支持数据存储的监控工具</a:t>
            </a:r>
            <a:r>
              <a:rPr lang="en-US" altLang="zh-CN" sz="2800"/>
              <a:t>-nmon</a:t>
            </a:r>
            <a:br>
              <a:rPr lang="zh-CN" altLang="en-US" sz="2800"/>
            </a:br>
            <a:b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168222-E8A8-4F63-BCFD-4DE4BC150911}"/>
              </a:ext>
            </a:extLst>
          </p:cNvPr>
          <p:cNvSpPr txBox="1"/>
          <p:nvPr/>
        </p:nvSpPr>
        <p:spPr>
          <a:xfrm>
            <a:off x="899592" y="1340768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nmon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IBM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公司开发的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性能监控工具，可以实时展示系统性能情况，也可以将监控数据写入文件中，并使用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nmon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分析器做数据展示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Nmon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文件需要关注的标签页</a:t>
            </a:r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cpu_all</a:t>
            </a: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diskbusy</a:t>
            </a: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</a:t>
            </a: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</a:t>
            </a:r>
          </a:p>
          <a:p>
            <a:endParaRPr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分钟监控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./nmon -f -s 5 -c 60</a:t>
            </a:r>
          </a:p>
          <a:p>
            <a:r>
              <a:rPr lang="zh-CN" altLang="en-US"/>
              <a:t>或 </a:t>
            </a:r>
            <a:r>
              <a:rPr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./nmon –F test.nmon  -s 5 –c 60 </a:t>
            </a:r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（指定文件名）</a:t>
            </a:r>
          </a:p>
        </p:txBody>
      </p:sp>
    </p:spTree>
    <p:extLst>
      <p:ext uri="{BB962C8B-B14F-4D97-AF65-F5344CB8AC3E}">
        <p14:creationId xmlns:p14="http://schemas.microsoft.com/office/powerpoint/2010/main" val="3434630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1461"/>
            <a:ext cx="7543800" cy="1008112"/>
          </a:xfrm>
        </p:spPr>
        <p:txBody>
          <a:bodyPr/>
          <a:lstStyle/>
          <a:p>
            <a:r>
              <a:rPr lang="zh-CN" altLang="en-US" sz="3200"/>
              <a:t>         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        </a:t>
            </a:r>
            <a:r>
              <a:rPr lang="zh-CN" altLang="en-US" sz="3200"/>
              <a:t>第三篇 </a:t>
            </a:r>
            <a:r>
              <a:rPr lang="en-US" altLang="zh-CN" sz="3200" err="1"/>
              <a:t>JavaVuser</a:t>
            </a:r>
            <a:r>
              <a:rPr lang="zh-CN" altLang="en-US" sz="3200"/>
              <a:t>协议</a:t>
            </a:r>
            <a:r>
              <a:rPr lang="zh-CN" altLang="en-US" sz="3200">
                <a:solidFill>
                  <a:schemeClr val="bg1"/>
                </a:solidFill>
              </a:rPr>
              <a:t>协议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9C9EC-7D41-4742-B4BA-7ADFA25651A0}"/>
              </a:ext>
            </a:extLst>
          </p:cNvPr>
          <p:cNvSpPr/>
          <p:nvPr/>
        </p:nvSpPr>
        <p:spPr>
          <a:xfrm>
            <a:off x="1115616" y="1772816"/>
            <a:ext cx="6768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JavaVuser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支持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的所有代码规范，可以把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作为一个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ide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代码编写你想实现的功能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里的</a:t>
            </a:r>
            <a:r>
              <a:rPr lang="en-US" altLang="zh-CN" sz="2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javavuser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代码框架：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Init()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：初始化方法，只执行一次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Action()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：业务操作方法，执行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End()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：结束方法，只执行一次</a:t>
            </a:r>
          </a:p>
        </p:txBody>
      </p:sp>
    </p:spTree>
    <p:extLst>
      <p:ext uri="{BB962C8B-B14F-4D97-AF65-F5344CB8AC3E}">
        <p14:creationId xmlns:p14="http://schemas.microsoft.com/office/powerpoint/2010/main" val="63121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1461"/>
            <a:ext cx="7543800" cy="1008112"/>
          </a:xfrm>
        </p:spPr>
        <p:txBody>
          <a:bodyPr/>
          <a:lstStyle/>
          <a:p>
            <a:r>
              <a:rPr lang="zh-CN" altLang="en-US" sz="3200"/>
              <a:t>         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        </a:t>
            </a:r>
            <a:r>
              <a:rPr lang="zh-CN" altLang="en-US" sz="3200"/>
              <a:t>第三篇 </a:t>
            </a:r>
            <a:r>
              <a:rPr lang="en-US" altLang="zh-CN" sz="3200" err="1"/>
              <a:t>JavaVuser</a:t>
            </a:r>
            <a:r>
              <a:rPr lang="zh-CN" altLang="en-US" sz="3200"/>
              <a:t>协议</a:t>
            </a:r>
            <a:r>
              <a:rPr lang="zh-CN" altLang="en-US" sz="3200">
                <a:solidFill>
                  <a:schemeClr val="bg1"/>
                </a:solidFill>
              </a:rPr>
              <a:t>协议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9C9EC-7D41-4742-B4BA-7ADFA25651A0}"/>
              </a:ext>
            </a:extLst>
          </p:cNvPr>
          <p:cNvSpPr/>
          <p:nvPr/>
        </p:nvSpPr>
        <p:spPr>
          <a:xfrm>
            <a:off x="1115616" y="1772816"/>
            <a:ext cx="67687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注意点：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脚本中所依赖的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包，必须导入的</a:t>
            </a:r>
            <a:r>
              <a:rPr lang="en-US" altLang="zh-CN" sz="2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classpath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如果脚本中读取了某些配置文件，还需要把配置文件所在的目录，添加到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LR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en-US" altLang="zh-CN" sz="2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classpath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lang="en-US" altLang="zh-CN" sz="2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9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1461"/>
            <a:ext cx="7543800" cy="1008112"/>
          </a:xfrm>
        </p:spPr>
        <p:txBody>
          <a:bodyPr/>
          <a:lstStyle/>
          <a:p>
            <a:r>
              <a:rPr lang="zh-CN" altLang="en-US" sz="3200"/>
              <a:t>         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        </a:t>
            </a:r>
            <a:r>
              <a:rPr lang="zh-CN" altLang="en-US" sz="3200"/>
              <a:t>第三篇 </a:t>
            </a:r>
            <a:r>
              <a:rPr lang="en-US" altLang="zh-CN" sz="3200" err="1"/>
              <a:t>JavaVuser</a:t>
            </a:r>
            <a:r>
              <a:rPr lang="zh-CN" altLang="en-US" sz="3200"/>
              <a:t>协议</a:t>
            </a:r>
            <a:r>
              <a:rPr lang="zh-CN" altLang="en-US" sz="3200">
                <a:solidFill>
                  <a:schemeClr val="bg1"/>
                </a:solidFill>
              </a:rPr>
              <a:t>协议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9C9EC-7D41-4742-B4BA-7ADFA25651A0}"/>
              </a:ext>
            </a:extLst>
          </p:cNvPr>
          <p:cNvSpPr/>
          <p:nvPr/>
        </p:nvSpPr>
        <p:spPr>
          <a:xfrm>
            <a:off x="1115616" y="1772816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Data Base </a:t>
            </a:r>
            <a:r>
              <a:rPr lang="en-US" altLang="zh-CN" sz="24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Connectivity,java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数据库连接）是一种用于执行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语句的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 API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，可以为多种关系数据库提供统一访问，它由一组用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Java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语言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编写的类和接口组成。</a:t>
            </a:r>
            <a:r>
              <a:rPr lang="en-US" altLang="zh-CN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2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提供了一种基准，据此可以构建更高级的工具和接口，使数据库开发人员能够编写数据库应用程序</a:t>
            </a:r>
          </a:p>
        </p:txBody>
      </p:sp>
    </p:spTree>
    <p:extLst>
      <p:ext uri="{BB962C8B-B14F-4D97-AF65-F5344CB8AC3E}">
        <p14:creationId xmlns:p14="http://schemas.microsoft.com/office/powerpoint/2010/main" val="412374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1008112"/>
          </a:xfrm>
        </p:spPr>
        <p:txBody>
          <a:bodyPr/>
          <a:lstStyle/>
          <a:p>
            <a:r>
              <a:rPr lang="zh-CN" altLang="en-US" sz="3200"/>
              <a:t>         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        </a:t>
            </a:r>
            <a:r>
              <a:rPr lang="zh-CN" altLang="en-US" sz="3200"/>
              <a:t>第三篇 </a:t>
            </a:r>
            <a:r>
              <a:rPr lang="en-US" altLang="zh-CN" sz="3200" err="1"/>
              <a:t>JavaVuser</a:t>
            </a:r>
            <a:r>
              <a:rPr lang="zh-CN" altLang="en-US" sz="3200"/>
              <a:t>协议</a:t>
            </a:r>
            <a:r>
              <a:rPr lang="zh-CN" altLang="en-US" sz="3200">
                <a:solidFill>
                  <a:schemeClr val="bg1"/>
                </a:solidFill>
              </a:rPr>
              <a:t>协议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9C9EC-7D41-4742-B4BA-7ADFA25651A0}"/>
              </a:ext>
            </a:extLst>
          </p:cNvPr>
          <p:cNvSpPr/>
          <p:nvPr/>
        </p:nvSpPr>
        <p:spPr>
          <a:xfrm>
            <a:off x="827584" y="1484784"/>
            <a:ext cx="705678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步骤：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注册驱动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通过用户名，密码，数据库</a:t>
            </a:r>
            <a:r>
              <a:rPr lang="en-US" altLang="zh-CN" sz="20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url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等信息，获取</a:t>
            </a:r>
            <a:r>
              <a:rPr lang="en-US" altLang="zh-CN" sz="20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链接</a:t>
            </a:r>
            <a:r>
              <a:rPr lang="en-US" altLang="zh-CN"/>
              <a:t>Class.</a:t>
            </a:r>
            <a:r>
              <a:rPr lang="en-US" altLang="zh-CN" i="1"/>
              <a:t>forName("com.mysql.jdbc.Driver");</a:t>
            </a:r>
          </a:p>
          <a:p>
            <a:pPr lvl="1"/>
            <a:r>
              <a:rPr lang="en-US" altLang="zh-CN"/>
              <a:t>Conn=DriverManager.</a:t>
            </a:r>
            <a:r>
              <a:rPr lang="en-US" altLang="zh-CN" i="1"/>
              <a:t>getConnection("jdbc:mysql://localhost:3306/teach", "root", "123123");</a:t>
            </a:r>
          </a:p>
          <a:p>
            <a:pPr lvl="1"/>
            <a:r>
              <a:rPr lang="en-US" altLang="zh-CN"/>
              <a:t>System.out.println(conn);</a:t>
            </a:r>
          </a:p>
          <a:p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</a:t>
            </a:r>
            <a:r>
              <a:rPr lang="en-US" altLang="zh-CN" sz="20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jdbc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链接，对</a:t>
            </a:r>
            <a:r>
              <a:rPr lang="en-US" altLang="zh-CN" sz="20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语句进行预编译，得到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/>
              <a:t>statument = conn.prepareStatement("insert into employee (cardNO,name,sex,age,occupation) value(123456,'longteng','M',18,'dev')");</a:t>
            </a:r>
          </a:p>
          <a:p>
            <a:pPr lvl="1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执行</a:t>
            </a:r>
            <a:r>
              <a:rPr lang="en-US" altLang="zh-CN" sz="200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/>
              <a:t>int row = statument.executeUpdate();</a:t>
            </a:r>
          </a:p>
          <a:p>
            <a:r>
              <a:rPr lang="en-US" altLang="zh-CN"/>
              <a:t>System.out.println(row);</a:t>
            </a:r>
          </a:p>
        </p:txBody>
      </p:sp>
    </p:spTree>
    <p:extLst>
      <p:ext uri="{BB962C8B-B14F-4D97-AF65-F5344CB8AC3E}">
        <p14:creationId xmlns:p14="http://schemas.microsoft.com/office/powerpoint/2010/main" val="198859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0"/>
            <a:ext cx="7543800" cy="1008112"/>
          </a:xfrm>
        </p:spPr>
        <p:txBody>
          <a:bodyPr/>
          <a:lstStyle/>
          <a:p>
            <a:r>
              <a:rPr lang="zh-CN" altLang="en-US" sz="3200"/>
              <a:t>         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		</a:t>
            </a:r>
            <a:br>
              <a:rPr lang="en-US" altLang="zh-CN" sz="3200"/>
            </a:br>
            <a:r>
              <a:rPr lang="en-US" altLang="zh-CN" sz="3200"/>
              <a:t>        </a:t>
            </a:r>
            <a:r>
              <a:rPr lang="zh-CN" altLang="en-US" sz="3200"/>
              <a:t>第三篇 </a:t>
            </a:r>
            <a:r>
              <a:rPr lang="en-US" altLang="zh-CN" sz="3200" err="1"/>
              <a:t>JavaVuser</a:t>
            </a:r>
            <a:r>
              <a:rPr lang="zh-CN" altLang="en-US" sz="3200"/>
              <a:t>协议</a:t>
            </a:r>
            <a:r>
              <a:rPr lang="zh-CN" altLang="en-US" sz="3200">
                <a:solidFill>
                  <a:schemeClr val="bg1"/>
                </a:solidFill>
              </a:rPr>
              <a:t>协议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99C9EC-7D41-4742-B4BA-7ADFA25651A0}"/>
              </a:ext>
            </a:extLst>
          </p:cNvPr>
          <p:cNvSpPr/>
          <p:nvPr/>
        </p:nvSpPr>
        <p:spPr>
          <a:xfrm>
            <a:off x="827584" y="1484784"/>
            <a:ext cx="705678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步骤：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预编译语句进行传参数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/>
              <a:t> 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statement.setInt(1, 56789);</a:t>
            </a:r>
          </a:p>
          <a:p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 statement.setString(2, "longteng");</a:t>
            </a:r>
          </a:p>
          <a:p>
            <a:pPr lvl="1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获取数据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insert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update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返回的是操作的是数据行数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b="1"/>
              <a:t>int row = statement.executeUpdate();</a:t>
            </a:r>
          </a:p>
          <a:p>
            <a:r>
              <a:rPr lang="en-US" altLang="zh-CN"/>
              <a:t>System.</a:t>
            </a:r>
            <a:r>
              <a:rPr lang="en-US" altLang="zh-CN" b="1" i="1"/>
              <a:t>out.println("</a:t>
            </a:r>
            <a:r>
              <a:rPr lang="zh-CN" altLang="en-US" b="1" i="1"/>
              <a:t>插入</a:t>
            </a:r>
            <a:r>
              <a:rPr lang="en-US" altLang="zh-CN" b="1" i="1"/>
              <a:t>"+row+"</a:t>
            </a:r>
            <a:r>
              <a:rPr lang="zh-CN" altLang="en-US" b="1" i="1"/>
              <a:t>行</a:t>
            </a:r>
            <a:r>
              <a:rPr lang="en-US" altLang="zh-CN" b="1" i="1"/>
              <a:t>");</a:t>
            </a:r>
            <a:endParaRPr lang="en-US" altLang="zh-CN" sz="3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返回的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ResultSet</a:t>
            </a:r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对象，可以获取对应的列值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/>
              <a:t>ResultSet set = statement.executeQuery();</a:t>
            </a:r>
          </a:p>
          <a:p>
            <a:r>
              <a:rPr lang="en-US" altLang="zh-CN" b="1"/>
              <a:t>while(set.next()) {</a:t>
            </a:r>
          </a:p>
          <a:p>
            <a:r>
              <a:rPr lang="en-US" altLang="zh-CN" b="1"/>
              <a:t>int id = set.getInt("id");</a:t>
            </a:r>
          </a:p>
          <a:p>
            <a:r>
              <a:rPr lang="en-US" altLang="zh-CN"/>
              <a:t>String name = set.getString("name");</a:t>
            </a:r>
          </a:p>
          <a:p>
            <a:r>
              <a:rPr lang="en-US" altLang="zh-CN"/>
              <a:t>String sex  = set.getString("sex");</a:t>
            </a:r>
          </a:p>
          <a:p>
            <a:r>
              <a:rPr lang="en-US" altLang="zh-CN"/>
              <a:t>System.</a:t>
            </a:r>
            <a:r>
              <a:rPr lang="en-US" altLang="zh-CN" b="1" i="1"/>
              <a:t>out.println(id+","+name+","+sex);</a:t>
            </a:r>
          </a:p>
          <a:p>
            <a:r>
              <a:rPr lang="en-US" altLang="zh-CN"/>
              <a:t>}</a:t>
            </a:r>
            <a:endParaRPr lang="en-US" altLang="zh-CN" sz="3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关闭链接</a:t>
            </a:r>
            <a:endParaRPr lang="en-US" altLang="zh-CN" sz="20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2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非空的情况下，关闭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conn.close()</a:t>
            </a:r>
          </a:p>
          <a:p>
            <a:pPr lvl="2"/>
            <a:r>
              <a: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非空的情况下，关闭</a:t>
            </a:r>
            <a:r>
              <a:rPr lang="en-US" altLang="zh-CN" sz="20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statement.close()</a:t>
            </a:r>
          </a:p>
        </p:txBody>
      </p:sp>
    </p:spTree>
    <p:extLst>
      <p:ext uri="{BB962C8B-B14F-4D97-AF65-F5344CB8AC3E}">
        <p14:creationId xmlns:p14="http://schemas.microsoft.com/office/powerpoint/2010/main" val="255158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3733580"/>
            <a:ext cx="433965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itchFamily="2" charset="-122"/>
                <a:ea typeface="华文琥珀" pitchFamily="2" charset="-122"/>
              </a:rPr>
              <a:t>感谢选择龙腾</a:t>
            </a:r>
            <a:endParaRPr lang="en-US" altLang="zh-CN" sz="3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琥珀" pitchFamily="2" charset="-122"/>
              <a:ea typeface="华文琥珀" pitchFamily="2" charset="-122"/>
            </a:endParaRPr>
          </a:p>
          <a:p>
            <a:pPr algn="ctr"/>
            <a:r>
              <a:rPr lang="zh-CN" altLang="en-US" sz="3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琥珀" pitchFamily="2" charset="-122"/>
                <a:ea typeface="华文琥珀" pitchFamily="2" charset="-122"/>
              </a:rPr>
              <a:t>龙腾愿与您一起腾飞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2422207" y="2204864"/>
            <a:ext cx="4328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0070C0"/>
                </a:solidFill>
                <a:latin typeface="+mj-ea"/>
                <a:ea typeface="+mj-ea"/>
              </a:rPr>
              <a:t>Thanks</a:t>
            </a:r>
            <a:endParaRPr lang="zh-CN" altLang="en-US" sz="960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899592" y="3645024"/>
            <a:ext cx="79208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/>
        </p:nvSpPr>
        <p:spPr bwMode="auto">
          <a:xfrm>
            <a:off x="1331640" y="908720"/>
            <a:ext cx="6480720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 kern="12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900" b="1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algn="l"/>
            <a:r>
              <a:rPr lang="zh-CN" altLang="en-US" sz="2800">
                <a:solidFill>
                  <a:schemeClr val="bg1"/>
                </a:solidFill>
              </a:rPr>
              <a:t>第一篇：搭建</a:t>
            </a:r>
            <a:r>
              <a:rPr lang="en-US" altLang="zh-CN" sz="2800" err="1">
                <a:solidFill>
                  <a:schemeClr val="bg1"/>
                </a:solidFill>
              </a:rPr>
              <a:t>linux</a:t>
            </a:r>
            <a:r>
              <a:rPr lang="zh-CN" altLang="en-US" sz="2800">
                <a:solidFill>
                  <a:schemeClr val="bg1"/>
                </a:solidFill>
              </a:rPr>
              <a:t>测试环境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 bwMode="auto">
          <a:xfrm>
            <a:off x="1331640" y="2420888"/>
            <a:ext cx="6480720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第二篇：</a:t>
            </a:r>
            <a:r>
              <a:rPr lang="en-US" altLang="zh-CN" sz="2800"/>
              <a:t> </a:t>
            </a:r>
            <a:r>
              <a:rPr lang="en-US" altLang="zh-CN" sz="2800" b="1">
                <a:solidFill>
                  <a:schemeClr val="bg1"/>
                </a:solidFill>
              </a:rPr>
              <a:t>LINUX</a:t>
            </a:r>
            <a:r>
              <a:rPr lang="zh-CN" altLang="en-US" sz="2800" b="1">
                <a:solidFill>
                  <a:schemeClr val="bg1"/>
                </a:solidFill>
              </a:rPr>
              <a:t>操作系统监控</a:t>
            </a:r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1331640" y="4005064"/>
            <a:ext cx="6462454" cy="936104"/>
          </a:xfrm>
          <a:prstGeom prst="rect">
            <a:avLst/>
          </a:prstGeom>
          <a:solidFill>
            <a:srgbClr val="21A3D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zh-CN" altLang="en-US" sz="2800" b="1">
                <a:solidFill>
                  <a:schemeClr val="bg1"/>
                </a:solidFill>
              </a:rPr>
              <a:t>第三篇：</a:t>
            </a:r>
            <a:r>
              <a:rPr lang="en-US" altLang="zh-CN" sz="2800" b="1">
                <a:solidFill>
                  <a:schemeClr val="bg1"/>
                </a:solidFill>
              </a:rPr>
              <a:t> JavaVuser</a:t>
            </a:r>
            <a:r>
              <a:rPr lang="zh-CN" altLang="en-US" sz="2800" b="1">
                <a:solidFill>
                  <a:schemeClr val="bg1"/>
                </a:solidFill>
              </a:rPr>
              <a:t>协议之</a:t>
            </a:r>
            <a:r>
              <a:rPr lang="en-US" altLang="zh-CN" sz="2800" b="1">
                <a:solidFill>
                  <a:schemeClr val="bg1"/>
                </a:solidFill>
              </a:rPr>
              <a:t>JDBC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9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5261248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第一篇：</a:t>
            </a:r>
            <a:r>
              <a:rPr lang="en-US" altLang="zh-CN" sz="2800"/>
              <a:t>Linux</a:t>
            </a:r>
            <a:r>
              <a:rPr lang="zh-CN" altLang="en-US" sz="2800"/>
              <a:t>测试环境部署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1689447"/>
            <a:ext cx="712879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+mj-ea"/>
                <a:ea typeface="+mj-ea"/>
              </a:rPr>
              <a:t>1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en-US" altLang="zh-CN" sz="2400" err="1">
                <a:latin typeface="+mj-ea"/>
                <a:ea typeface="+mj-ea"/>
              </a:rPr>
              <a:t>linux</a:t>
            </a:r>
            <a:r>
              <a:rPr lang="zh-CN" altLang="en-US" sz="2400">
                <a:latin typeface="+mj-ea"/>
                <a:ea typeface="+mj-ea"/>
              </a:rPr>
              <a:t>下</a:t>
            </a:r>
            <a:r>
              <a:rPr lang="en-US" altLang="zh-CN" sz="2400">
                <a:latin typeface="+mj-ea"/>
                <a:ea typeface="+mj-ea"/>
              </a:rPr>
              <a:t>JDK</a:t>
            </a:r>
            <a:r>
              <a:rPr lang="zh-CN" altLang="en-US" sz="2400">
                <a:latin typeface="+mj-ea"/>
                <a:ea typeface="+mj-ea"/>
              </a:rPr>
              <a:t>的安装配置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827127" y="278092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</a:rPr>
              <a:t>2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en-US" altLang="zh-CN" sz="2400">
                <a:latin typeface="+mj-ea"/>
                <a:ea typeface="+mj-ea"/>
              </a:rPr>
              <a:t>Tomcat</a:t>
            </a:r>
            <a:r>
              <a:rPr lang="zh-CN" altLang="en-US" sz="2400">
                <a:latin typeface="+mj-ea"/>
                <a:ea typeface="+mj-ea"/>
              </a:rPr>
              <a:t>的安装配置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827584" y="3861048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</a:rPr>
              <a:t>3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en-US" altLang="zh-CN" sz="2400" err="1">
                <a:latin typeface="+mj-ea"/>
                <a:ea typeface="+mj-ea"/>
              </a:rPr>
              <a:t>Mysql</a:t>
            </a:r>
            <a:r>
              <a:rPr lang="zh-CN" altLang="en-US" sz="2400">
                <a:latin typeface="+mj-ea"/>
                <a:ea typeface="+mj-ea"/>
              </a:rPr>
              <a:t>的安装配置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D163163-6A67-41BF-9C5C-8C5CC33DC912}"/>
              </a:ext>
            </a:extLst>
          </p:cNvPr>
          <p:cNvSpPr txBox="1"/>
          <p:nvPr/>
        </p:nvSpPr>
        <p:spPr>
          <a:xfrm>
            <a:off x="827127" y="4861697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</a:rPr>
              <a:t>4</a:t>
            </a:r>
            <a:r>
              <a:rPr lang="zh-CN" altLang="en-US" sz="2400">
                <a:latin typeface="+mj-ea"/>
                <a:ea typeface="+mj-ea"/>
              </a:rPr>
              <a:t>、小京东</a:t>
            </a:r>
            <a:r>
              <a:rPr lang="en-US" altLang="zh-CN" sz="2400">
                <a:latin typeface="+mj-ea"/>
                <a:ea typeface="+mj-ea"/>
              </a:rPr>
              <a:t>war</a:t>
            </a:r>
            <a:r>
              <a:rPr lang="zh-CN" altLang="en-US" sz="2400">
                <a:latin typeface="+mj-ea"/>
                <a:ea typeface="+mj-ea"/>
              </a:rPr>
              <a:t>包部署</a:t>
            </a:r>
            <a:endParaRPr lang="en-US" altLang="zh-CN" sz="2400">
              <a:latin typeface="+mj-ea"/>
              <a:ea typeface="+mj-ea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26688E5-820D-4A0D-8350-A6AC01B7DB9F}"/>
              </a:ext>
            </a:extLst>
          </p:cNvPr>
          <p:cNvSpPr txBox="1"/>
          <p:nvPr/>
        </p:nvSpPr>
        <p:spPr>
          <a:xfrm>
            <a:off x="827127" y="5805264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+mj-ea"/>
                <a:ea typeface="+mj-ea"/>
              </a:rPr>
              <a:t>5</a:t>
            </a:r>
            <a:r>
              <a:rPr lang="zh-CN" altLang="en-US" sz="2400">
                <a:latin typeface="+mj-ea"/>
                <a:ea typeface="+mj-ea"/>
              </a:rPr>
              <a:t>、</a:t>
            </a:r>
            <a:r>
              <a:rPr lang="en-US" altLang="zh-CN" sz="2400">
                <a:latin typeface="+mj-ea"/>
                <a:ea typeface="+mj-ea"/>
              </a:rPr>
              <a:t>Linux</a:t>
            </a:r>
            <a:r>
              <a:rPr lang="zh-CN" altLang="en-US" sz="2400">
                <a:latin typeface="+mj-ea"/>
                <a:ea typeface="+mj-ea"/>
              </a:rPr>
              <a:t>常用命令</a:t>
            </a:r>
            <a:endParaRPr lang="en-US" altLang="zh-CN" sz="24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1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480720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</a:t>
            </a:r>
            <a:r>
              <a:rPr lang="en-US" altLang="zh-CN" sz="2800"/>
              <a:t>LINUX</a:t>
            </a:r>
            <a:r>
              <a:rPr lang="zh-CN" altLang="en-US" sz="2800"/>
              <a:t>操作系统监控</a:t>
            </a:r>
            <a:r>
              <a:rPr lang="en-US" altLang="zh-CN" sz="2800"/>
              <a:t>-top</a:t>
            </a:r>
            <a:r>
              <a:rPr lang="zh-CN" altLang="en-US" sz="2800"/>
              <a:t>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412776"/>
            <a:ext cx="7128792" cy="221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627" eaLnBrk="1" hangingPunct="1"/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Top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命令是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下一个实时的、交互式的，对操作系统整体监控的命令，可以对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、内存、进程监控。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1219627" eaLnBrk="1" hangingPunct="1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下最常用的监控命令。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1219627" eaLnBrk="1" hangingPunct="1"/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详细字段解释请见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《LINUX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监控命令手册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</a:p>
          <a:p>
            <a:pPr defTabSz="1219627" eaLnBrk="1" hangingPunct="1"/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BCE0B0-7FB6-451E-94B5-DB49334D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62" y="2420888"/>
            <a:ext cx="7504762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4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480720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</a:t>
            </a:r>
            <a:r>
              <a:rPr lang="en-US" altLang="zh-CN" sz="2800"/>
              <a:t>LINUX</a:t>
            </a:r>
            <a:r>
              <a:rPr lang="zh-CN" altLang="en-US" sz="2800"/>
              <a:t>操作系统监控</a:t>
            </a:r>
            <a:r>
              <a:rPr lang="en-US" altLang="zh-CN" sz="2800"/>
              <a:t>-top</a:t>
            </a:r>
            <a:r>
              <a:rPr lang="zh-CN" altLang="en-US" sz="2800"/>
              <a:t>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864" y="989845"/>
            <a:ext cx="7128792" cy="1781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对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每个核的监控</a:t>
            </a:r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defTabSz="1219627" eaLnBrk="1" hangingPunct="1"/>
            <a:endParaRPr lang="en-US" altLang="zh-CN" sz="14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76ACD4-FACC-40C3-B502-3ADC9F22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340768"/>
            <a:ext cx="6984776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7704856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</a:t>
            </a:r>
            <a:r>
              <a:rPr lang="en-US" altLang="zh-CN" sz="2800"/>
              <a:t>LINUX</a:t>
            </a:r>
            <a:r>
              <a:rPr lang="zh-CN" altLang="en-US" sz="2800"/>
              <a:t>操作系统监控</a:t>
            </a:r>
            <a:r>
              <a:rPr lang="en-US" altLang="zh-CN" sz="2800"/>
              <a:t>-</a:t>
            </a:r>
            <a:r>
              <a:rPr lang="zh-CN" altLang="en-US" sz="2800"/>
              <a:t>内存监控</a:t>
            </a:r>
            <a:r>
              <a:rPr lang="en-US" altLang="zh-CN" sz="2800"/>
              <a:t>free</a:t>
            </a:r>
            <a:r>
              <a:rPr lang="zh-CN" altLang="en-US" sz="2800"/>
              <a:t>命令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6F8A44-F3BB-4E4E-9BDF-8717D6AFCCD8}"/>
              </a:ext>
            </a:extLst>
          </p:cNvPr>
          <p:cNvSpPr txBox="1"/>
          <p:nvPr/>
        </p:nvSpPr>
        <p:spPr>
          <a:xfrm>
            <a:off x="467544" y="1157904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命令可以查看当前系统内存的使用情况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F2B383-EFB8-4809-8891-0335B874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52087"/>
            <a:ext cx="7104762" cy="10285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11CF4A-59D7-4417-94D7-ED18BD6F8649}"/>
              </a:ext>
            </a:extLst>
          </p:cNvPr>
          <p:cNvSpPr txBox="1"/>
          <p:nvPr/>
        </p:nvSpPr>
        <p:spPr>
          <a:xfrm>
            <a:off x="539552" y="3053470"/>
            <a:ext cx="74168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 -m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为单位显示系统内存的使用情况，同理，也可以使用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-g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等其他的单位显示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命令从两个维度统计了内存的使用情况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：从操作系统角度统计内存的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cached</a:t>
            </a: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-/+buffers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：从应用程序角度统计内存的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used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free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cached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</a:t>
            </a: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两者都是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Linux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下的缓存机制，其中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buffer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为写操作的缓存，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cache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为读操作的缓存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swap</a:t>
            </a: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交换空间，磁盘上的一块空间，当系统内存不足时，会使用交换空间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55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-16797"/>
            <a:ext cx="7704856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第二篇：磁盘</a:t>
            </a:r>
            <a:r>
              <a:rPr lang="en-US" altLang="zh-CN" sz="2800"/>
              <a:t>IO</a:t>
            </a:r>
            <a:r>
              <a:rPr lang="zh-CN" altLang="en-US" sz="2800"/>
              <a:t>监控</a:t>
            </a:r>
            <a:r>
              <a:rPr lang="en-US" altLang="zh-CN" sz="2800"/>
              <a:t>-iostat</a:t>
            </a: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4AF1C1-7C01-4A6A-B15D-0E2C642C1AD9}"/>
              </a:ext>
            </a:extLst>
          </p:cNvPr>
          <p:cNvSpPr txBox="1"/>
          <p:nvPr/>
        </p:nvSpPr>
        <p:spPr>
          <a:xfrm>
            <a:off x="172181" y="3234437"/>
            <a:ext cx="55391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iostat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-x -k 1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-x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：展示磁盘的扩展信息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：以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为单位展示磁盘数据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秒刷新一次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展示结果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util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：磁盘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使用率，单位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，反映磁盘的繁忙程度，上限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100%</a:t>
            </a: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r/s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：每秒读请求数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w/s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：每秒写请求数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rkb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：每秒写磁盘字节数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wkb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：每秒读磁盘字节数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DD8D-04DB-4E73-B1E9-ECFC9B10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80728"/>
            <a:ext cx="742419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7704856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第二篇：磁盘监控</a:t>
            </a:r>
            <a:r>
              <a:rPr lang="en-US" altLang="zh-CN" sz="2800"/>
              <a:t>-df</a:t>
            </a:r>
            <a:r>
              <a:rPr lang="zh-CN" altLang="en-US" sz="2800"/>
              <a:t>命令</a:t>
            </a:r>
            <a:b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73EAE-9A08-4DFD-B7A3-69C92F3BB960}"/>
              </a:ext>
            </a:extLst>
          </p:cNvPr>
          <p:cNvSpPr txBox="1"/>
          <p:nvPr/>
        </p:nvSpPr>
        <p:spPr>
          <a:xfrm>
            <a:off x="539552" y="118076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df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命令可以查看当前系统磁盘空间的使用情况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df -h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63403-3630-454F-B621-5C2C043E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3980"/>
            <a:ext cx="5990476" cy="13904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C956D3-6271-4859-99E8-C04793E55BDF}"/>
              </a:ext>
            </a:extLst>
          </p:cNvPr>
          <p:cNvSpPr txBox="1"/>
          <p:nvPr/>
        </p:nvSpPr>
        <p:spPr>
          <a:xfrm>
            <a:off x="539552" y="3309843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磁盘速度测试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dd if=/dev/zero </a:t>
            </a:r>
            <a:r>
              <a:rPr lang="en-US" altLang="zh-CN" sz="14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of=/tmp/a.txt bs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=8k count=1000000 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oflag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=direct</a:t>
            </a:r>
          </a:p>
          <a:p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EAFF26-EAEE-4D16-8B77-391968E4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1" y="3946682"/>
            <a:ext cx="8135264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1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392792"/>
            <a:ext cx="7704856" cy="936104"/>
          </a:xfrm>
        </p:spPr>
        <p:txBody>
          <a:bodyPr anchor="ctr" anchorCtr="0"/>
          <a:lstStyle/>
          <a:p>
            <a:pPr algn="l"/>
            <a:r>
              <a:rPr lang="zh-CN" altLang="en-US" sz="2800"/>
              <a:t>第二篇：综合监控工具</a:t>
            </a:r>
            <a:r>
              <a:rPr lang="en-US" altLang="zh-CN" sz="2800"/>
              <a:t>-vmstat</a:t>
            </a:r>
            <a:b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br>
              <a:rPr lang="zh-CN" altLang="en-US" sz="28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sz="2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E6F990-726B-47AC-B920-B4BC607B86AE}"/>
              </a:ext>
            </a:extLst>
          </p:cNvPr>
          <p:cNvSpPr txBox="1"/>
          <p:nvPr/>
        </p:nvSpPr>
        <p:spPr>
          <a:xfrm>
            <a:off x="683568" y="860844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vmstat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命令综合了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CPU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、进程、内存、磁盘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等信息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命令：</a:t>
            </a:r>
            <a:r>
              <a:rPr lang="en-US" altLang="zh-CN" sz="1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vmstat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A65FDC-C692-4574-AA30-4E9E441FD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8" y="1556792"/>
            <a:ext cx="8076190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47263"/>
      </p:ext>
    </p:extLst>
  </p:cSld>
  <p:clrMapOvr>
    <a:masterClrMapping/>
  </p:clrMapOvr>
</p:sld>
</file>

<file path=ppt/theme/theme1.xml><?xml version="1.0" encoding="utf-8"?>
<a:theme xmlns:a="http://schemas.openxmlformats.org/drawingml/2006/main" name="龙腾测试培训课程PPT模板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龙腾测试培训课程PPT模板</Template>
  <TotalTime>3988</TotalTime>
  <Words>872</Words>
  <Application>Microsoft Office PowerPoint</Application>
  <PresentationFormat>全屏显示(4:3)</PresentationFormat>
  <Paragraphs>117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微軟正黑體</vt:lpstr>
      <vt:lpstr>新細明體</vt:lpstr>
      <vt:lpstr>黑体</vt:lpstr>
      <vt:lpstr>华文琥珀</vt:lpstr>
      <vt:lpstr>华文新魏</vt:lpstr>
      <vt:lpstr>微软雅黑</vt:lpstr>
      <vt:lpstr>微软雅黑 Light</vt:lpstr>
      <vt:lpstr>Arial</vt:lpstr>
      <vt:lpstr>Wingdings</vt:lpstr>
      <vt:lpstr>龙腾测试培训课程PPT模板</vt:lpstr>
      <vt:lpstr>性能测试</vt:lpstr>
      <vt:lpstr>PowerPoint 演示文稿</vt:lpstr>
      <vt:lpstr>第一篇：Linux测试环境部署</vt:lpstr>
      <vt:lpstr>第二篇：LINUX操作系统监控-top命令</vt:lpstr>
      <vt:lpstr>第二篇：LINUX操作系统监控-top命令</vt:lpstr>
      <vt:lpstr>第二篇：LINUX操作系统监控-内存监控free命令</vt:lpstr>
      <vt:lpstr>第二篇：磁盘IO监控-iostat</vt:lpstr>
      <vt:lpstr>第二篇：磁盘监控-df命令 </vt:lpstr>
      <vt:lpstr>第二篇：综合监控工具-vmstat  </vt:lpstr>
      <vt:lpstr>第二篇：支持数据存储的监控工具-nmon   </vt:lpstr>
      <vt:lpstr>                        第三篇 JavaVuser协议协议</vt:lpstr>
      <vt:lpstr>                        第三篇 JavaVuser协议协议</vt:lpstr>
      <vt:lpstr>                        第三篇 JavaVuser协议协议</vt:lpstr>
      <vt:lpstr>                        第三篇 JavaVuser协议协议</vt:lpstr>
      <vt:lpstr>                        第三篇 JavaVuser协议协议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</dc:title>
  <dc:creator>changxj</dc:creator>
  <cp:lastModifiedBy>测试 人生</cp:lastModifiedBy>
  <cp:revision>414</cp:revision>
  <dcterms:created xsi:type="dcterms:W3CDTF">2015-08-18T13:12:00Z</dcterms:created>
  <dcterms:modified xsi:type="dcterms:W3CDTF">2018-10-14T07:08:03Z</dcterms:modified>
  <cp:category>培训PPT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