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394" r:id="rId4"/>
    <p:sldId id="395" r:id="rId5"/>
    <p:sldId id="403" r:id="rId6"/>
    <p:sldId id="396" r:id="rId7"/>
    <p:sldId id="397" r:id="rId8"/>
    <p:sldId id="398" r:id="rId9"/>
    <p:sldId id="399" r:id="rId10"/>
    <p:sldId id="400" r:id="rId11"/>
    <p:sldId id="401" r:id="rId12"/>
    <p:sldId id="404" r:id="rId13"/>
    <p:sldId id="405" r:id="rId14"/>
    <p:sldId id="406" r:id="rId15"/>
    <p:sldId id="407" r:id="rId16"/>
    <p:sldId id="408" r:id="rId17"/>
    <p:sldId id="409" r:id="rId18"/>
    <p:sldId id="410" r:id="rId19"/>
    <p:sldId id="412" r:id="rId20"/>
    <p:sldId id="413" r:id="rId21"/>
    <p:sldId id="414" r:id="rId22"/>
    <p:sldId id="415" r:id="rId23"/>
    <p:sldId id="416" r:id="rId24"/>
    <p:sldId id="417" r:id="rId25"/>
    <p:sldId id="419" r:id="rId26"/>
    <p:sldId id="420" r:id="rId2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9682FA-7CBD-4EDD-A870-4792125FCAA9}" type="datetimeFigureOut">
              <a:rPr lang="zh-TW" altLang="en-US" smtClean="0"/>
              <a:t>2025/5/20</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43839B-C7FE-4295-92D3-5D9D0C56EEBF}" type="slidenum">
              <a:rPr lang="zh-TW" altLang="en-US" smtClean="0"/>
              <a:t>‹#›</a:t>
            </a:fld>
            <a:endParaRPr lang="zh-TW" altLang="en-US"/>
          </a:p>
        </p:txBody>
      </p:sp>
    </p:spTree>
    <p:extLst>
      <p:ext uri="{BB962C8B-B14F-4D97-AF65-F5344CB8AC3E}">
        <p14:creationId xmlns:p14="http://schemas.microsoft.com/office/powerpoint/2010/main" val="4084043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1023462" y="3418830"/>
            <a:ext cx="8187690" cy="2797225"/>
          </a:xfrm>
          <a:prstGeom prst="rect">
            <a:avLst/>
          </a:prstGeom>
        </p:spPr>
        <p:txBody>
          <a:bodyPr spcFirstLastPara="1" wrap="square" lIns="99050" tIns="49500" rIns="99050" bIns="495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2986088" y="887413"/>
            <a:ext cx="4264025" cy="2398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1023462" y="3418830"/>
            <a:ext cx="8187690" cy="2797225"/>
          </a:xfrm>
          <a:prstGeom prst="rect">
            <a:avLst/>
          </a:prstGeom>
        </p:spPr>
        <p:txBody>
          <a:bodyPr spcFirstLastPara="1" wrap="square" lIns="99050" tIns="49500" rIns="99050" bIns="495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2986088" y="887413"/>
            <a:ext cx="4264025" cy="2398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1023462" y="3418830"/>
            <a:ext cx="8187690" cy="2797225"/>
          </a:xfrm>
          <a:prstGeom prst="rect">
            <a:avLst/>
          </a:prstGeom>
        </p:spPr>
        <p:txBody>
          <a:bodyPr spcFirstLastPara="1" wrap="square" lIns="99050" tIns="49500" rIns="99050" bIns="495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2986088" y="887413"/>
            <a:ext cx="4264025" cy="2398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1023462" y="3418830"/>
            <a:ext cx="8187690" cy="2797225"/>
          </a:xfrm>
          <a:prstGeom prst="rect">
            <a:avLst/>
          </a:prstGeom>
        </p:spPr>
        <p:txBody>
          <a:bodyPr spcFirstLastPara="1" wrap="square" lIns="99050" tIns="49500" rIns="99050" bIns="495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2986088" y="887413"/>
            <a:ext cx="4264025" cy="2398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1023462" y="3418830"/>
            <a:ext cx="8187690" cy="2797225"/>
          </a:xfrm>
          <a:prstGeom prst="rect">
            <a:avLst/>
          </a:prstGeom>
        </p:spPr>
        <p:txBody>
          <a:bodyPr spcFirstLastPara="1" wrap="square" lIns="99050" tIns="49500" rIns="99050" bIns="495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2986088" y="887413"/>
            <a:ext cx="4264025" cy="2398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1023462" y="3418830"/>
            <a:ext cx="8187690" cy="2797225"/>
          </a:xfrm>
          <a:prstGeom prst="rect">
            <a:avLst/>
          </a:prstGeom>
        </p:spPr>
        <p:txBody>
          <a:bodyPr spcFirstLastPara="1" wrap="square" lIns="99050" tIns="49500" rIns="99050" bIns="495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2986088" y="887413"/>
            <a:ext cx="4264025" cy="2398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1023462" y="3418830"/>
            <a:ext cx="8187690" cy="2797225"/>
          </a:xfrm>
          <a:prstGeom prst="rect">
            <a:avLst/>
          </a:prstGeom>
        </p:spPr>
        <p:txBody>
          <a:bodyPr spcFirstLastPara="1" wrap="square" lIns="99050" tIns="49500" rIns="99050" bIns="495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2986088" y="887413"/>
            <a:ext cx="4264025" cy="2398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1023462" y="3418830"/>
            <a:ext cx="8187690" cy="2797225"/>
          </a:xfrm>
          <a:prstGeom prst="rect">
            <a:avLst/>
          </a:prstGeom>
        </p:spPr>
        <p:txBody>
          <a:bodyPr spcFirstLastPara="1" wrap="square" lIns="99050" tIns="49500" rIns="99050" bIns="495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2986088" y="887413"/>
            <a:ext cx="4264025" cy="2398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1023462" y="3418830"/>
            <a:ext cx="8187690" cy="2797225"/>
          </a:xfrm>
          <a:prstGeom prst="rect">
            <a:avLst/>
          </a:prstGeom>
        </p:spPr>
        <p:txBody>
          <a:bodyPr spcFirstLastPara="1" wrap="square" lIns="99050" tIns="49500" rIns="99050" bIns="495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2986088" y="887413"/>
            <a:ext cx="4264025" cy="2398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1023462" y="3418830"/>
            <a:ext cx="8187690" cy="2797225"/>
          </a:xfrm>
          <a:prstGeom prst="rect">
            <a:avLst/>
          </a:prstGeom>
        </p:spPr>
        <p:txBody>
          <a:bodyPr spcFirstLastPara="1" wrap="square" lIns="99050" tIns="49500" rIns="99050" bIns="495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2986088" y="887413"/>
            <a:ext cx="4264025" cy="2398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1023462" y="3418830"/>
            <a:ext cx="8187690" cy="2797225"/>
          </a:xfrm>
          <a:prstGeom prst="rect">
            <a:avLst/>
          </a:prstGeom>
        </p:spPr>
        <p:txBody>
          <a:bodyPr spcFirstLastPara="1" wrap="square" lIns="99050" tIns="49500" rIns="99050" bIns="495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2986088" y="887413"/>
            <a:ext cx="4264025" cy="2398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1023462" y="3418830"/>
            <a:ext cx="8187690" cy="2797225"/>
          </a:xfrm>
          <a:prstGeom prst="rect">
            <a:avLst/>
          </a:prstGeom>
        </p:spPr>
        <p:txBody>
          <a:bodyPr spcFirstLastPara="1" wrap="square" lIns="99050" tIns="49500" rIns="99050" bIns="495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2986088" y="887413"/>
            <a:ext cx="4264025" cy="2398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1023462" y="3418830"/>
            <a:ext cx="8187690" cy="2797225"/>
          </a:xfrm>
          <a:prstGeom prst="rect">
            <a:avLst/>
          </a:prstGeom>
        </p:spPr>
        <p:txBody>
          <a:bodyPr spcFirstLastPara="1" wrap="square" lIns="99050" tIns="49500" rIns="99050" bIns="495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2986088" y="887413"/>
            <a:ext cx="4264025" cy="2398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1023462" y="3418830"/>
            <a:ext cx="8187690" cy="2797225"/>
          </a:xfrm>
          <a:prstGeom prst="rect">
            <a:avLst/>
          </a:prstGeom>
        </p:spPr>
        <p:txBody>
          <a:bodyPr spcFirstLastPara="1" wrap="square" lIns="99050" tIns="49500" rIns="99050" bIns="495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2986088" y="887413"/>
            <a:ext cx="4264025" cy="2398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1023462" y="3418830"/>
            <a:ext cx="8187690" cy="2797225"/>
          </a:xfrm>
          <a:prstGeom prst="rect">
            <a:avLst/>
          </a:prstGeom>
        </p:spPr>
        <p:txBody>
          <a:bodyPr spcFirstLastPara="1" wrap="square" lIns="99050" tIns="49500" rIns="99050" bIns="495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2986088" y="887413"/>
            <a:ext cx="4264025" cy="2398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1023462" y="3418830"/>
            <a:ext cx="8187690" cy="2797225"/>
          </a:xfrm>
          <a:prstGeom prst="rect">
            <a:avLst/>
          </a:prstGeom>
        </p:spPr>
        <p:txBody>
          <a:bodyPr spcFirstLastPara="1" wrap="square" lIns="99050" tIns="49500" rIns="99050" bIns="495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2986088" y="887413"/>
            <a:ext cx="4264025" cy="2398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1023462" y="3418830"/>
            <a:ext cx="8187690" cy="2797225"/>
          </a:xfrm>
          <a:prstGeom prst="rect">
            <a:avLst/>
          </a:prstGeom>
        </p:spPr>
        <p:txBody>
          <a:bodyPr spcFirstLastPara="1" wrap="square" lIns="99050" tIns="49500" rIns="99050" bIns="495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2986088" y="887413"/>
            <a:ext cx="4264025" cy="2398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1023462" y="3418830"/>
            <a:ext cx="8187690" cy="2797225"/>
          </a:xfrm>
          <a:prstGeom prst="rect">
            <a:avLst/>
          </a:prstGeom>
        </p:spPr>
        <p:txBody>
          <a:bodyPr spcFirstLastPara="1" wrap="square" lIns="99050" tIns="49500" rIns="99050" bIns="495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2986088" y="887413"/>
            <a:ext cx="4264025" cy="2398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1023462" y="3418830"/>
            <a:ext cx="8187690" cy="2797225"/>
          </a:xfrm>
          <a:prstGeom prst="rect">
            <a:avLst/>
          </a:prstGeom>
        </p:spPr>
        <p:txBody>
          <a:bodyPr spcFirstLastPara="1" wrap="square" lIns="99050" tIns="49500" rIns="99050" bIns="495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2986088" y="887413"/>
            <a:ext cx="4264025" cy="2398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1023462" y="3418830"/>
            <a:ext cx="8187690" cy="2797225"/>
          </a:xfrm>
          <a:prstGeom prst="rect">
            <a:avLst/>
          </a:prstGeom>
        </p:spPr>
        <p:txBody>
          <a:bodyPr spcFirstLastPara="1" wrap="square" lIns="99050" tIns="49500" rIns="99050" bIns="495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2986088" y="887413"/>
            <a:ext cx="4264025" cy="2398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1023462" y="3418830"/>
            <a:ext cx="8187690" cy="2797225"/>
          </a:xfrm>
          <a:prstGeom prst="rect">
            <a:avLst/>
          </a:prstGeom>
        </p:spPr>
        <p:txBody>
          <a:bodyPr spcFirstLastPara="1" wrap="square" lIns="99050" tIns="49500" rIns="99050" bIns="495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2986088" y="887413"/>
            <a:ext cx="4264025" cy="2398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1023462" y="3418830"/>
            <a:ext cx="8187690" cy="2797225"/>
          </a:xfrm>
          <a:prstGeom prst="rect">
            <a:avLst/>
          </a:prstGeom>
        </p:spPr>
        <p:txBody>
          <a:bodyPr spcFirstLastPara="1" wrap="square" lIns="99050" tIns="49500" rIns="99050" bIns="495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2986088" y="887413"/>
            <a:ext cx="4264025" cy="2398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1023462" y="3418830"/>
            <a:ext cx="8187690" cy="2797225"/>
          </a:xfrm>
          <a:prstGeom prst="rect">
            <a:avLst/>
          </a:prstGeom>
        </p:spPr>
        <p:txBody>
          <a:bodyPr spcFirstLastPara="1" wrap="square" lIns="99050" tIns="49500" rIns="99050" bIns="495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2986088" y="887413"/>
            <a:ext cx="4264025" cy="2398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1023462" y="3418830"/>
            <a:ext cx="8187690" cy="2797225"/>
          </a:xfrm>
          <a:prstGeom prst="rect">
            <a:avLst/>
          </a:prstGeom>
        </p:spPr>
        <p:txBody>
          <a:bodyPr spcFirstLastPara="1" wrap="square" lIns="99050" tIns="49500" rIns="99050" bIns="49500"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2986088" y="887413"/>
            <a:ext cx="4264025" cy="2398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DCF743-889A-4631-91D2-60321CD2FADE}"/>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5A0638F4-10A1-485B-8FCB-30FB4BFFB6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233665A-0BD8-47A0-94F8-F273BF7B643B}"/>
              </a:ext>
            </a:extLst>
          </p:cNvPr>
          <p:cNvSpPr>
            <a:spLocks noGrp="1"/>
          </p:cNvSpPr>
          <p:nvPr>
            <p:ph type="dt" sz="half" idx="10"/>
          </p:nvPr>
        </p:nvSpPr>
        <p:spPr/>
        <p:txBody>
          <a:bodyPr/>
          <a:lstStyle/>
          <a:p>
            <a:fld id="{0C0EE2D4-666C-4C47-800D-1C8BE8866E2B}" type="datetimeFigureOut">
              <a:rPr lang="zh-TW" altLang="en-US" smtClean="0"/>
              <a:t>2025/5/20</a:t>
            </a:fld>
            <a:endParaRPr lang="zh-TW" altLang="en-US"/>
          </a:p>
        </p:txBody>
      </p:sp>
      <p:sp>
        <p:nvSpPr>
          <p:cNvPr id="5" name="頁尾版面配置區 4">
            <a:extLst>
              <a:ext uri="{FF2B5EF4-FFF2-40B4-BE49-F238E27FC236}">
                <a16:creationId xmlns:a16="http://schemas.microsoft.com/office/drawing/2014/main" id="{EA902F03-9249-41DF-BAE9-770B3E544B7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070C39D-FC50-4F4B-B084-EE70D46FB4EC}"/>
              </a:ext>
            </a:extLst>
          </p:cNvPr>
          <p:cNvSpPr>
            <a:spLocks noGrp="1"/>
          </p:cNvSpPr>
          <p:nvPr>
            <p:ph type="sldNum" sz="quarter" idx="12"/>
          </p:nvPr>
        </p:nvSpPr>
        <p:spPr/>
        <p:txBody>
          <a:bodyPr/>
          <a:lstStyle/>
          <a:p>
            <a:fld id="{6E3A9847-20D6-4C54-ABB9-683C656334B7}" type="slidenum">
              <a:rPr lang="zh-TW" altLang="en-US" smtClean="0"/>
              <a:t>‹#›</a:t>
            </a:fld>
            <a:endParaRPr lang="zh-TW" altLang="en-US"/>
          </a:p>
        </p:txBody>
      </p:sp>
    </p:spTree>
    <p:extLst>
      <p:ext uri="{BB962C8B-B14F-4D97-AF65-F5344CB8AC3E}">
        <p14:creationId xmlns:p14="http://schemas.microsoft.com/office/powerpoint/2010/main" val="3812798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C1BE5FA-EA1B-4B07-94DF-BED6AAAC9B8C}"/>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AEF588BF-3C92-49F9-857C-0589CF2436BB}"/>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4881E5D-F2AD-4E4C-A007-DAEA32083871}"/>
              </a:ext>
            </a:extLst>
          </p:cNvPr>
          <p:cNvSpPr>
            <a:spLocks noGrp="1"/>
          </p:cNvSpPr>
          <p:nvPr>
            <p:ph type="dt" sz="half" idx="10"/>
          </p:nvPr>
        </p:nvSpPr>
        <p:spPr/>
        <p:txBody>
          <a:bodyPr/>
          <a:lstStyle/>
          <a:p>
            <a:fld id="{0C0EE2D4-666C-4C47-800D-1C8BE8866E2B}" type="datetimeFigureOut">
              <a:rPr lang="zh-TW" altLang="en-US" smtClean="0"/>
              <a:t>2025/5/20</a:t>
            </a:fld>
            <a:endParaRPr lang="zh-TW" altLang="en-US"/>
          </a:p>
        </p:txBody>
      </p:sp>
      <p:sp>
        <p:nvSpPr>
          <p:cNvPr id="5" name="頁尾版面配置區 4">
            <a:extLst>
              <a:ext uri="{FF2B5EF4-FFF2-40B4-BE49-F238E27FC236}">
                <a16:creationId xmlns:a16="http://schemas.microsoft.com/office/drawing/2014/main" id="{5632793E-B9B3-4363-A2D7-8BEA5967492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59AC76B-B7C4-48AF-B324-81F4A2D61544}"/>
              </a:ext>
            </a:extLst>
          </p:cNvPr>
          <p:cNvSpPr>
            <a:spLocks noGrp="1"/>
          </p:cNvSpPr>
          <p:nvPr>
            <p:ph type="sldNum" sz="quarter" idx="12"/>
          </p:nvPr>
        </p:nvSpPr>
        <p:spPr/>
        <p:txBody>
          <a:bodyPr/>
          <a:lstStyle/>
          <a:p>
            <a:fld id="{6E3A9847-20D6-4C54-ABB9-683C656334B7}" type="slidenum">
              <a:rPr lang="zh-TW" altLang="en-US" smtClean="0"/>
              <a:t>‹#›</a:t>
            </a:fld>
            <a:endParaRPr lang="zh-TW" altLang="en-US"/>
          </a:p>
        </p:txBody>
      </p:sp>
    </p:spTree>
    <p:extLst>
      <p:ext uri="{BB962C8B-B14F-4D97-AF65-F5344CB8AC3E}">
        <p14:creationId xmlns:p14="http://schemas.microsoft.com/office/powerpoint/2010/main" val="1475618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A3BF364D-A8BB-427D-B272-E4908E4A265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E3DBDA3-3794-4F81-8484-7B3443CB3E31}"/>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ADFA22A-8FF7-4402-BBDA-BBDBBF59F7E5}"/>
              </a:ext>
            </a:extLst>
          </p:cNvPr>
          <p:cNvSpPr>
            <a:spLocks noGrp="1"/>
          </p:cNvSpPr>
          <p:nvPr>
            <p:ph type="dt" sz="half" idx="10"/>
          </p:nvPr>
        </p:nvSpPr>
        <p:spPr/>
        <p:txBody>
          <a:bodyPr/>
          <a:lstStyle/>
          <a:p>
            <a:fld id="{0C0EE2D4-666C-4C47-800D-1C8BE8866E2B}" type="datetimeFigureOut">
              <a:rPr lang="zh-TW" altLang="en-US" smtClean="0"/>
              <a:t>2025/5/20</a:t>
            </a:fld>
            <a:endParaRPr lang="zh-TW" altLang="en-US"/>
          </a:p>
        </p:txBody>
      </p:sp>
      <p:sp>
        <p:nvSpPr>
          <p:cNvPr id="5" name="頁尾版面配置區 4">
            <a:extLst>
              <a:ext uri="{FF2B5EF4-FFF2-40B4-BE49-F238E27FC236}">
                <a16:creationId xmlns:a16="http://schemas.microsoft.com/office/drawing/2014/main" id="{6A13B473-08BF-407A-8870-3D98E5A9E35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4C511BC-8887-4D8D-B20B-16747F72200E}"/>
              </a:ext>
            </a:extLst>
          </p:cNvPr>
          <p:cNvSpPr>
            <a:spLocks noGrp="1"/>
          </p:cNvSpPr>
          <p:nvPr>
            <p:ph type="sldNum" sz="quarter" idx="12"/>
          </p:nvPr>
        </p:nvSpPr>
        <p:spPr/>
        <p:txBody>
          <a:bodyPr/>
          <a:lstStyle/>
          <a:p>
            <a:fld id="{6E3A9847-20D6-4C54-ABB9-683C656334B7}" type="slidenum">
              <a:rPr lang="zh-TW" altLang="en-US" smtClean="0"/>
              <a:t>‹#›</a:t>
            </a:fld>
            <a:endParaRPr lang="zh-TW" altLang="en-US"/>
          </a:p>
        </p:txBody>
      </p:sp>
    </p:spTree>
    <p:extLst>
      <p:ext uri="{BB962C8B-B14F-4D97-AF65-F5344CB8AC3E}">
        <p14:creationId xmlns:p14="http://schemas.microsoft.com/office/powerpoint/2010/main" val="1657474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832F3E-2AF0-43A8-AAC5-99A3CF3DC11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5E1402ED-8DDC-45EC-BAE7-68DC32AE381C}"/>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9A997BF-7511-445E-8642-7C745652ACEE}"/>
              </a:ext>
            </a:extLst>
          </p:cNvPr>
          <p:cNvSpPr>
            <a:spLocks noGrp="1"/>
          </p:cNvSpPr>
          <p:nvPr>
            <p:ph type="dt" sz="half" idx="10"/>
          </p:nvPr>
        </p:nvSpPr>
        <p:spPr/>
        <p:txBody>
          <a:bodyPr/>
          <a:lstStyle/>
          <a:p>
            <a:fld id="{0C0EE2D4-666C-4C47-800D-1C8BE8866E2B}" type="datetimeFigureOut">
              <a:rPr lang="zh-TW" altLang="en-US" smtClean="0"/>
              <a:t>2025/5/20</a:t>
            </a:fld>
            <a:endParaRPr lang="zh-TW" altLang="en-US"/>
          </a:p>
        </p:txBody>
      </p:sp>
      <p:sp>
        <p:nvSpPr>
          <p:cNvPr id="5" name="頁尾版面配置區 4">
            <a:extLst>
              <a:ext uri="{FF2B5EF4-FFF2-40B4-BE49-F238E27FC236}">
                <a16:creationId xmlns:a16="http://schemas.microsoft.com/office/drawing/2014/main" id="{4C0F79D2-0A38-4F33-B368-6B4F0E9530E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0E1DE70-826B-4189-BD44-4AD8008C8147}"/>
              </a:ext>
            </a:extLst>
          </p:cNvPr>
          <p:cNvSpPr>
            <a:spLocks noGrp="1"/>
          </p:cNvSpPr>
          <p:nvPr>
            <p:ph type="sldNum" sz="quarter" idx="12"/>
          </p:nvPr>
        </p:nvSpPr>
        <p:spPr/>
        <p:txBody>
          <a:bodyPr/>
          <a:lstStyle/>
          <a:p>
            <a:fld id="{6E3A9847-20D6-4C54-ABB9-683C656334B7}" type="slidenum">
              <a:rPr lang="zh-TW" altLang="en-US" smtClean="0"/>
              <a:t>‹#›</a:t>
            </a:fld>
            <a:endParaRPr lang="zh-TW" altLang="en-US"/>
          </a:p>
        </p:txBody>
      </p:sp>
    </p:spTree>
    <p:extLst>
      <p:ext uri="{BB962C8B-B14F-4D97-AF65-F5344CB8AC3E}">
        <p14:creationId xmlns:p14="http://schemas.microsoft.com/office/powerpoint/2010/main" val="4510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2AEA93-E20E-4E98-878C-30A5B91B4CB2}"/>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7A3B63D4-8545-4A0C-BB61-9030FCBE08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FC8EA3AE-8F52-4D4A-ABBE-D41985315C24}"/>
              </a:ext>
            </a:extLst>
          </p:cNvPr>
          <p:cNvSpPr>
            <a:spLocks noGrp="1"/>
          </p:cNvSpPr>
          <p:nvPr>
            <p:ph type="dt" sz="half" idx="10"/>
          </p:nvPr>
        </p:nvSpPr>
        <p:spPr/>
        <p:txBody>
          <a:bodyPr/>
          <a:lstStyle/>
          <a:p>
            <a:fld id="{0C0EE2D4-666C-4C47-800D-1C8BE8866E2B}" type="datetimeFigureOut">
              <a:rPr lang="zh-TW" altLang="en-US" smtClean="0"/>
              <a:t>2025/5/20</a:t>
            </a:fld>
            <a:endParaRPr lang="zh-TW" altLang="en-US"/>
          </a:p>
        </p:txBody>
      </p:sp>
      <p:sp>
        <p:nvSpPr>
          <p:cNvPr id="5" name="頁尾版面配置區 4">
            <a:extLst>
              <a:ext uri="{FF2B5EF4-FFF2-40B4-BE49-F238E27FC236}">
                <a16:creationId xmlns:a16="http://schemas.microsoft.com/office/drawing/2014/main" id="{753DD746-1CB6-4B68-847D-4E5639E9C33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6522AF4-3D2D-49E4-87A2-004641CFB27A}"/>
              </a:ext>
            </a:extLst>
          </p:cNvPr>
          <p:cNvSpPr>
            <a:spLocks noGrp="1"/>
          </p:cNvSpPr>
          <p:nvPr>
            <p:ph type="sldNum" sz="quarter" idx="12"/>
          </p:nvPr>
        </p:nvSpPr>
        <p:spPr/>
        <p:txBody>
          <a:bodyPr/>
          <a:lstStyle/>
          <a:p>
            <a:fld id="{6E3A9847-20D6-4C54-ABB9-683C656334B7}" type="slidenum">
              <a:rPr lang="zh-TW" altLang="en-US" smtClean="0"/>
              <a:t>‹#›</a:t>
            </a:fld>
            <a:endParaRPr lang="zh-TW" altLang="en-US"/>
          </a:p>
        </p:txBody>
      </p:sp>
    </p:spTree>
    <p:extLst>
      <p:ext uri="{BB962C8B-B14F-4D97-AF65-F5344CB8AC3E}">
        <p14:creationId xmlns:p14="http://schemas.microsoft.com/office/powerpoint/2010/main" val="379621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3FFD57F-7802-41B4-98F3-81E058EB420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2089FE9-FD0D-4626-BF1D-B24CEAA1C9D4}"/>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B6D843B-B1A6-4334-80B0-FCC68AEA824F}"/>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CA27BE16-C2D0-4B6A-A65C-B40ACB607FFA}"/>
              </a:ext>
            </a:extLst>
          </p:cNvPr>
          <p:cNvSpPr>
            <a:spLocks noGrp="1"/>
          </p:cNvSpPr>
          <p:nvPr>
            <p:ph type="dt" sz="half" idx="10"/>
          </p:nvPr>
        </p:nvSpPr>
        <p:spPr/>
        <p:txBody>
          <a:bodyPr/>
          <a:lstStyle/>
          <a:p>
            <a:fld id="{0C0EE2D4-666C-4C47-800D-1C8BE8866E2B}" type="datetimeFigureOut">
              <a:rPr lang="zh-TW" altLang="en-US" smtClean="0"/>
              <a:t>2025/5/20</a:t>
            </a:fld>
            <a:endParaRPr lang="zh-TW" altLang="en-US"/>
          </a:p>
        </p:txBody>
      </p:sp>
      <p:sp>
        <p:nvSpPr>
          <p:cNvPr id="6" name="頁尾版面配置區 5">
            <a:extLst>
              <a:ext uri="{FF2B5EF4-FFF2-40B4-BE49-F238E27FC236}">
                <a16:creationId xmlns:a16="http://schemas.microsoft.com/office/drawing/2014/main" id="{CAE734E5-3025-4E6B-82B5-C92BCD945E6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DC40CC3-2CE6-40FD-8091-93A1F2C503DC}"/>
              </a:ext>
            </a:extLst>
          </p:cNvPr>
          <p:cNvSpPr>
            <a:spLocks noGrp="1"/>
          </p:cNvSpPr>
          <p:nvPr>
            <p:ph type="sldNum" sz="quarter" idx="12"/>
          </p:nvPr>
        </p:nvSpPr>
        <p:spPr/>
        <p:txBody>
          <a:bodyPr/>
          <a:lstStyle/>
          <a:p>
            <a:fld id="{6E3A9847-20D6-4C54-ABB9-683C656334B7}" type="slidenum">
              <a:rPr lang="zh-TW" altLang="en-US" smtClean="0"/>
              <a:t>‹#›</a:t>
            </a:fld>
            <a:endParaRPr lang="zh-TW" altLang="en-US"/>
          </a:p>
        </p:txBody>
      </p:sp>
    </p:spTree>
    <p:extLst>
      <p:ext uri="{BB962C8B-B14F-4D97-AF65-F5344CB8AC3E}">
        <p14:creationId xmlns:p14="http://schemas.microsoft.com/office/powerpoint/2010/main" val="3374575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F120B5-2A08-46FE-A84A-F2DF9A403F94}"/>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B9D5238-F47B-41AA-A808-ADD59BAAFC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584BF9FC-3F93-4377-A708-F2A4BF91BF61}"/>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A5A7102E-AD05-4189-8188-4C44A5D249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96B4F22-3152-4302-9B5D-1B3BBFDC54CF}"/>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90C4779-C667-438B-B707-040D6FD8352F}"/>
              </a:ext>
            </a:extLst>
          </p:cNvPr>
          <p:cNvSpPr>
            <a:spLocks noGrp="1"/>
          </p:cNvSpPr>
          <p:nvPr>
            <p:ph type="dt" sz="half" idx="10"/>
          </p:nvPr>
        </p:nvSpPr>
        <p:spPr/>
        <p:txBody>
          <a:bodyPr/>
          <a:lstStyle/>
          <a:p>
            <a:fld id="{0C0EE2D4-666C-4C47-800D-1C8BE8866E2B}" type="datetimeFigureOut">
              <a:rPr lang="zh-TW" altLang="en-US" smtClean="0"/>
              <a:t>2025/5/20</a:t>
            </a:fld>
            <a:endParaRPr lang="zh-TW" altLang="en-US"/>
          </a:p>
        </p:txBody>
      </p:sp>
      <p:sp>
        <p:nvSpPr>
          <p:cNvPr id="8" name="頁尾版面配置區 7">
            <a:extLst>
              <a:ext uri="{FF2B5EF4-FFF2-40B4-BE49-F238E27FC236}">
                <a16:creationId xmlns:a16="http://schemas.microsoft.com/office/drawing/2014/main" id="{5531605B-B708-4263-B295-B0179A80FF7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CAC92B7-E7B4-42AB-A333-127773563C69}"/>
              </a:ext>
            </a:extLst>
          </p:cNvPr>
          <p:cNvSpPr>
            <a:spLocks noGrp="1"/>
          </p:cNvSpPr>
          <p:nvPr>
            <p:ph type="sldNum" sz="quarter" idx="12"/>
          </p:nvPr>
        </p:nvSpPr>
        <p:spPr/>
        <p:txBody>
          <a:bodyPr/>
          <a:lstStyle/>
          <a:p>
            <a:fld id="{6E3A9847-20D6-4C54-ABB9-683C656334B7}" type="slidenum">
              <a:rPr lang="zh-TW" altLang="en-US" smtClean="0"/>
              <a:t>‹#›</a:t>
            </a:fld>
            <a:endParaRPr lang="zh-TW" altLang="en-US"/>
          </a:p>
        </p:txBody>
      </p:sp>
    </p:spTree>
    <p:extLst>
      <p:ext uri="{BB962C8B-B14F-4D97-AF65-F5344CB8AC3E}">
        <p14:creationId xmlns:p14="http://schemas.microsoft.com/office/powerpoint/2010/main" val="298590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6B92DE-6C60-4967-B171-FCF82C4C6240}"/>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EE8C5898-B14F-4AB8-8D4A-BC1C5E2B3308}"/>
              </a:ext>
            </a:extLst>
          </p:cNvPr>
          <p:cNvSpPr>
            <a:spLocks noGrp="1"/>
          </p:cNvSpPr>
          <p:nvPr>
            <p:ph type="dt" sz="half" idx="10"/>
          </p:nvPr>
        </p:nvSpPr>
        <p:spPr/>
        <p:txBody>
          <a:bodyPr/>
          <a:lstStyle/>
          <a:p>
            <a:fld id="{0C0EE2D4-666C-4C47-800D-1C8BE8866E2B}" type="datetimeFigureOut">
              <a:rPr lang="zh-TW" altLang="en-US" smtClean="0"/>
              <a:t>2025/5/20</a:t>
            </a:fld>
            <a:endParaRPr lang="zh-TW" altLang="en-US"/>
          </a:p>
        </p:txBody>
      </p:sp>
      <p:sp>
        <p:nvSpPr>
          <p:cNvPr id="4" name="頁尾版面配置區 3">
            <a:extLst>
              <a:ext uri="{FF2B5EF4-FFF2-40B4-BE49-F238E27FC236}">
                <a16:creationId xmlns:a16="http://schemas.microsoft.com/office/drawing/2014/main" id="{3DE7DAD5-BAAD-41E0-8882-1543905BE4E7}"/>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6B576107-9E97-45E4-BA15-89B6ED333AEB}"/>
              </a:ext>
            </a:extLst>
          </p:cNvPr>
          <p:cNvSpPr>
            <a:spLocks noGrp="1"/>
          </p:cNvSpPr>
          <p:nvPr>
            <p:ph type="sldNum" sz="quarter" idx="12"/>
          </p:nvPr>
        </p:nvSpPr>
        <p:spPr/>
        <p:txBody>
          <a:bodyPr/>
          <a:lstStyle/>
          <a:p>
            <a:fld id="{6E3A9847-20D6-4C54-ABB9-683C656334B7}" type="slidenum">
              <a:rPr lang="zh-TW" altLang="en-US" smtClean="0"/>
              <a:t>‹#›</a:t>
            </a:fld>
            <a:endParaRPr lang="zh-TW" altLang="en-US"/>
          </a:p>
        </p:txBody>
      </p:sp>
    </p:spTree>
    <p:extLst>
      <p:ext uri="{BB962C8B-B14F-4D97-AF65-F5344CB8AC3E}">
        <p14:creationId xmlns:p14="http://schemas.microsoft.com/office/powerpoint/2010/main" val="64435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FA31198-9FAF-49DF-B637-AF616F9E4136}"/>
              </a:ext>
            </a:extLst>
          </p:cNvPr>
          <p:cNvSpPr>
            <a:spLocks noGrp="1"/>
          </p:cNvSpPr>
          <p:nvPr>
            <p:ph type="dt" sz="half" idx="10"/>
          </p:nvPr>
        </p:nvSpPr>
        <p:spPr/>
        <p:txBody>
          <a:bodyPr/>
          <a:lstStyle/>
          <a:p>
            <a:fld id="{0C0EE2D4-666C-4C47-800D-1C8BE8866E2B}" type="datetimeFigureOut">
              <a:rPr lang="zh-TW" altLang="en-US" smtClean="0"/>
              <a:t>2025/5/20</a:t>
            </a:fld>
            <a:endParaRPr lang="zh-TW" altLang="en-US"/>
          </a:p>
        </p:txBody>
      </p:sp>
      <p:sp>
        <p:nvSpPr>
          <p:cNvPr id="3" name="頁尾版面配置區 2">
            <a:extLst>
              <a:ext uri="{FF2B5EF4-FFF2-40B4-BE49-F238E27FC236}">
                <a16:creationId xmlns:a16="http://schemas.microsoft.com/office/drawing/2014/main" id="{0B816216-CB3C-40CD-AC2A-0F8551E88BF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C29A5355-5BAA-4415-96BD-A9373E608701}"/>
              </a:ext>
            </a:extLst>
          </p:cNvPr>
          <p:cNvSpPr>
            <a:spLocks noGrp="1"/>
          </p:cNvSpPr>
          <p:nvPr>
            <p:ph type="sldNum" sz="quarter" idx="12"/>
          </p:nvPr>
        </p:nvSpPr>
        <p:spPr/>
        <p:txBody>
          <a:bodyPr/>
          <a:lstStyle/>
          <a:p>
            <a:fld id="{6E3A9847-20D6-4C54-ABB9-683C656334B7}" type="slidenum">
              <a:rPr lang="zh-TW" altLang="en-US" smtClean="0"/>
              <a:t>‹#›</a:t>
            </a:fld>
            <a:endParaRPr lang="zh-TW" altLang="en-US"/>
          </a:p>
        </p:txBody>
      </p:sp>
    </p:spTree>
    <p:extLst>
      <p:ext uri="{BB962C8B-B14F-4D97-AF65-F5344CB8AC3E}">
        <p14:creationId xmlns:p14="http://schemas.microsoft.com/office/powerpoint/2010/main" val="132434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A98314-DBB4-4CF8-A39D-8277F9E8975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0524258A-3252-4536-A0B9-689C83D5CF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38CDC836-B986-4AFA-AA04-B30BE09671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58DAECCB-4BA6-4E16-96C6-9FC2C18DDACA}"/>
              </a:ext>
            </a:extLst>
          </p:cNvPr>
          <p:cNvSpPr>
            <a:spLocks noGrp="1"/>
          </p:cNvSpPr>
          <p:nvPr>
            <p:ph type="dt" sz="half" idx="10"/>
          </p:nvPr>
        </p:nvSpPr>
        <p:spPr/>
        <p:txBody>
          <a:bodyPr/>
          <a:lstStyle/>
          <a:p>
            <a:fld id="{0C0EE2D4-666C-4C47-800D-1C8BE8866E2B}" type="datetimeFigureOut">
              <a:rPr lang="zh-TW" altLang="en-US" smtClean="0"/>
              <a:t>2025/5/20</a:t>
            </a:fld>
            <a:endParaRPr lang="zh-TW" altLang="en-US"/>
          </a:p>
        </p:txBody>
      </p:sp>
      <p:sp>
        <p:nvSpPr>
          <p:cNvPr id="6" name="頁尾版面配置區 5">
            <a:extLst>
              <a:ext uri="{FF2B5EF4-FFF2-40B4-BE49-F238E27FC236}">
                <a16:creationId xmlns:a16="http://schemas.microsoft.com/office/drawing/2014/main" id="{C338F400-CA5F-4724-8308-1E1DE8DFB1D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794CA75-4D54-4DAD-8DA6-87E64C5EB84B}"/>
              </a:ext>
            </a:extLst>
          </p:cNvPr>
          <p:cNvSpPr>
            <a:spLocks noGrp="1"/>
          </p:cNvSpPr>
          <p:nvPr>
            <p:ph type="sldNum" sz="quarter" idx="12"/>
          </p:nvPr>
        </p:nvSpPr>
        <p:spPr/>
        <p:txBody>
          <a:bodyPr/>
          <a:lstStyle/>
          <a:p>
            <a:fld id="{6E3A9847-20D6-4C54-ABB9-683C656334B7}" type="slidenum">
              <a:rPr lang="zh-TW" altLang="en-US" smtClean="0"/>
              <a:t>‹#›</a:t>
            </a:fld>
            <a:endParaRPr lang="zh-TW" altLang="en-US"/>
          </a:p>
        </p:txBody>
      </p:sp>
    </p:spTree>
    <p:extLst>
      <p:ext uri="{BB962C8B-B14F-4D97-AF65-F5344CB8AC3E}">
        <p14:creationId xmlns:p14="http://schemas.microsoft.com/office/powerpoint/2010/main" val="1303517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B712CB-884E-4419-947A-5ECA1217DEF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2AA067E9-A82E-47AC-842B-15A5C1A2B1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FCED6B0F-7F4F-483B-A15C-CC22E31CE5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EBF15726-8647-4C62-B9D1-212C0FB99D20}"/>
              </a:ext>
            </a:extLst>
          </p:cNvPr>
          <p:cNvSpPr>
            <a:spLocks noGrp="1"/>
          </p:cNvSpPr>
          <p:nvPr>
            <p:ph type="dt" sz="half" idx="10"/>
          </p:nvPr>
        </p:nvSpPr>
        <p:spPr/>
        <p:txBody>
          <a:bodyPr/>
          <a:lstStyle/>
          <a:p>
            <a:fld id="{0C0EE2D4-666C-4C47-800D-1C8BE8866E2B}" type="datetimeFigureOut">
              <a:rPr lang="zh-TW" altLang="en-US" smtClean="0"/>
              <a:t>2025/5/20</a:t>
            </a:fld>
            <a:endParaRPr lang="zh-TW" altLang="en-US"/>
          </a:p>
        </p:txBody>
      </p:sp>
      <p:sp>
        <p:nvSpPr>
          <p:cNvPr id="6" name="頁尾版面配置區 5">
            <a:extLst>
              <a:ext uri="{FF2B5EF4-FFF2-40B4-BE49-F238E27FC236}">
                <a16:creationId xmlns:a16="http://schemas.microsoft.com/office/drawing/2014/main" id="{287F5006-2B42-4454-A26B-01103A3DA78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59CAF5E-8FEA-4984-BFB3-9D31184A2ED3}"/>
              </a:ext>
            </a:extLst>
          </p:cNvPr>
          <p:cNvSpPr>
            <a:spLocks noGrp="1"/>
          </p:cNvSpPr>
          <p:nvPr>
            <p:ph type="sldNum" sz="quarter" idx="12"/>
          </p:nvPr>
        </p:nvSpPr>
        <p:spPr/>
        <p:txBody>
          <a:bodyPr/>
          <a:lstStyle/>
          <a:p>
            <a:fld id="{6E3A9847-20D6-4C54-ABB9-683C656334B7}" type="slidenum">
              <a:rPr lang="zh-TW" altLang="en-US" smtClean="0"/>
              <a:t>‹#›</a:t>
            </a:fld>
            <a:endParaRPr lang="zh-TW" altLang="en-US"/>
          </a:p>
        </p:txBody>
      </p:sp>
    </p:spTree>
    <p:extLst>
      <p:ext uri="{BB962C8B-B14F-4D97-AF65-F5344CB8AC3E}">
        <p14:creationId xmlns:p14="http://schemas.microsoft.com/office/powerpoint/2010/main" val="3066109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D73ABDC-9843-4F91-8217-63E8545CD0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763EC31E-7FFB-4965-87B0-9828031557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7EE1621-2A72-49A9-ABED-1B7062D0A9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0EE2D4-666C-4C47-800D-1C8BE8866E2B}" type="datetimeFigureOut">
              <a:rPr lang="zh-TW" altLang="en-US" smtClean="0"/>
              <a:t>2025/5/20</a:t>
            </a:fld>
            <a:endParaRPr lang="zh-TW" altLang="en-US"/>
          </a:p>
        </p:txBody>
      </p:sp>
      <p:sp>
        <p:nvSpPr>
          <p:cNvPr id="5" name="頁尾版面配置區 4">
            <a:extLst>
              <a:ext uri="{FF2B5EF4-FFF2-40B4-BE49-F238E27FC236}">
                <a16:creationId xmlns:a16="http://schemas.microsoft.com/office/drawing/2014/main" id="{1D4D0A63-A293-46E0-9197-37D0218185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32F5B9C8-211C-4BC5-9F5B-5C73E2F745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A9847-20D6-4C54-ABB9-683C656334B7}" type="slidenum">
              <a:rPr lang="zh-TW" altLang="en-US" smtClean="0"/>
              <a:t>‹#›</a:t>
            </a:fld>
            <a:endParaRPr lang="zh-TW" altLang="en-US"/>
          </a:p>
        </p:txBody>
      </p:sp>
    </p:spTree>
    <p:extLst>
      <p:ext uri="{BB962C8B-B14F-4D97-AF65-F5344CB8AC3E}">
        <p14:creationId xmlns:p14="http://schemas.microsoft.com/office/powerpoint/2010/main" val="2843708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D187BC-53A4-4E8B-861B-0668D4D08B5A}"/>
              </a:ext>
            </a:extLst>
          </p:cNvPr>
          <p:cNvSpPr>
            <a:spLocks noGrp="1"/>
          </p:cNvSpPr>
          <p:nvPr>
            <p:ph type="ctrTitle"/>
          </p:nvPr>
        </p:nvSpPr>
        <p:spPr/>
        <p:txBody>
          <a:bodyPr/>
          <a:lstStyle/>
          <a:p>
            <a:r>
              <a:rPr lang="zh-TW" altLang="en-US" dirty="0"/>
              <a:t>第八章 設備失效</a:t>
            </a:r>
          </a:p>
        </p:txBody>
      </p:sp>
      <p:sp>
        <p:nvSpPr>
          <p:cNvPr id="3" name="副標題 2">
            <a:extLst>
              <a:ext uri="{FF2B5EF4-FFF2-40B4-BE49-F238E27FC236}">
                <a16:creationId xmlns:a16="http://schemas.microsoft.com/office/drawing/2014/main" id="{86B55E40-485A-45AA-A2F8-BDDFD14383BD}"/>
              </a:ext>
            </a:extLst>
          </p:cNvPr>
          <p:cNvSpPr>
            <a:spLocks noGrp="1"/>
          </p:cNvSpPr>
          <p:nvPr>
            <p:ph type="subTitle" idx="1"/>
          </p:nvPr>
        </p:nvSpPr>
        <p:spPr/>
        <p:txBody>
          <a:bodyPr>
            <a:normAutofit/>
          </a:bodyPr>
          <a:lstStyle/>
          <a:p>
            <a:r>
              <a:rPr lang="zh-TW" altLang="en-US" sz="3200" dirty="0"/>
              <a:t>職四資三甲</a:t>
            </a:r>
            <a:endParaRPr lang="en-US" altLang="zh-TW" sz="3200" dirty="0"/>
          </a:p>
          <a:p>
            <a:r>
              <a:rPr lang="en-US" altLang="zh-TW" sz="3200" dirty="0"/>
              <a:t>9B132003</a:t>
            </a:r>
            <a:r>
              <a:rPr lang="zh-TW" altLang="en-US" sz="3200" dirty="0"/>
              <a:t> 劉宏偉</a:t>
            </a:r>
          </a:p>
        </p:txBody>
      </p:sp>
    </p:spTree>
    <p:extLst>
      <p:ext uri="{BB962C8B-B14F-4D97-AF65-F5344CB8AC3E}">
        <p14:creationId xmlns:p14="http://schemas.microsoft.com/office/powerpoint/2010/main" val="3642417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
          <p:cNvSpPr txBox="1">
            <a:spLocks noGrp="1"/>
          </p:cNvSpPr>
          <p:nvPr>
            <p:ph type="title"/>
          </p:nvPr>
        </p:nvSpPr>
        <p:spPr>
          <a:xfrm>
            <a:off x="134440" y="0"/>
            <a:ext cx="10515600" cy="1325700"/>
          </a:xfrm>
          <a:prstGeom prst="rect">
            <a:avLst/>
          </a:prstGeom>
          <a:noFill/>
          <a:ln>
            <a:noFill/>
          </a:ln>
        </p:spPr>
        <p:txBody>
          <a:bodyPr spcFirstLastPara="1" wrap="square" lIns="91425" tIns="45700" rIns="91425" bIns="45700" anchor="ctr" anchorCtr="0">
            <a:normAutofit/>
          </a:bodyPr>
          <a:lstStyle/>
          <a:p>
            <a:pPr lvl="0"/>
            <a:r>
              <a:rPr lang="zh-TW" altLang="en-US" sz="4000" dirty="0"/>
              <a:t>設備和系統的設計錯誤</a:t>
            </a:r>
            <a:endParaRPr sz="4000" dirty="0"/>
          </a:p>
        </p:txBody>
      </p:sp>
      <p:sp>
        <p:nvSpPr>
          <p:cNvPr id="462" name="Google Shape;462;p2"/>
          <p:cNvSpPr txBox="1">
            <a:spLocks noGrp="1"/>
          </p:cNvSpPr>
          <p:nvPr>
            <p:ph type="body" idx="1"/>
          </p:nvPr>
        </p:nvSpPr>
        <p:spPr>
          <a:xfrm>
            <a:off x="1" y="1283678"/>
            <a:ext cx="12124560" cy="5486456"/>
          </a:xfrm>
          <a:prstGeom prst="rect">
            <a:avLst/>
          </a:prstGeom>
          <a:noFill/>
          <a:ln>
            <a:noFill/>
          </a:ln>
        </p:spPr>
        <p:txBody>
          <a:bodyPr spcFirstLastPara="1" wrap="square" lIns="91425" tIns="45700" rIns="91425" bIns="45700" anchor="t" anchorCtr="0">
            <a:normAutofit/>
          </a:bodyPr>
          <a:lstStyle/>
          <a:p>
            <a:r>
              <a:rPr lang="zh-TW" altLang="en-US" dirty="0"/>
              <a:t>韓國三豐百貨是一棟五層樓的建築，在一九九〇年開幕時一度成為首爾的地標。但是，這棟建築在建造過程中更改設計，原先打算要蓋四層樓，業主擅自決定改為五層樓，而且把很多原本承重的柱子抽掉。</a:t>
            </a:r>
            <a:endParaRPr lang="en-US" altLang="zh-TW" dirty="0"/>
          </a:p>
          <a:p>
            <a:endParaRPr lang="en-US" altLang="zh-TW" dirty="0"/>
          </a:p>
          <a:p>
            <a:r>
              <a:rPr lang="zh-TW" altLang="en-US" dirty="0"/>
              <a:t>更大的問題出在建造時使用的無梁板構造</a:t>
            </a:r>
            <a:r>
              <a:rPr lang="en-US" altLang="zh-TW" dirty="0"/>
              <a:t>(flat </a:t>
            </a:r>
            <a:r>
              <a:rPr lang="en-US" altLang="zh-TW" dirty="0" err="1"/>
              <a:t>slaconstruction</a:t>
            </a:r>
            <a:r>
              <a:rPr lang="en-US" altLang="zh-TW" dirty="0"/>
              <a:t>) </a:t>
            </a:r>
            <a:r>
              <a:rPr lang="zh-TW" altLang="en-US" dirty="0"/>
              <a:t>技術，這項技術是在沒有梁板的情況下，利用承重的柱子來撐住整個樓板。這項技術原本沒有問題，但是業主變更設計，原本承重的柱子裡需要有十六條鋼筋，硬是被刪減至八條，結果導致樓板不平衡，撐了五年還是倒塌了。</a:t>
            </a:r>
            <a:endParaRPr lang="en-US" altLang="zh-TW" dirty="0"/>
          </a:p>
          <a:p>
            <a:endParaRPr lang="en-US" altLang="zh-TW" dirty="0"/>
          </a:p>
          <a:p>
            <a:r>
              <a:rPr lang="zh-TW" altLang="en-US" dirty="0"/>
              <a:t>因為倒塌的時間正好是白天，購物商場人潮眾多，在疏散不及下，造成五百零二人死亡。</a:t>
            </a:r>
            <a:endParaRPr dirty="0"/>
          </a:p>
        </p:txBody>
      </p:sp>
      <p:sp>
        <p:nvSpPr>
          <p:cNvPr id="5" name="Google Shape;111;p16"/>
          <p:cNvSpPr txBox="1"/>
          <p:nvPr/>
        </p:nvSpPr>
        <p:spPr>
          <a:xfrm>
            <a:off x="10852640" y="-17585"/>
            <a:ext cx="1553306"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zh-TW" sz="2400" b="0" i="0" u="none" strike="noStrike" cap="none" dirty="0">
                <a:solidFill>
                  <a:schemeClr val="dk1"/>
                </a:solidFill>
                <a:latin typeface="Calibri" pitchFamily="34" charset="0"/>
                <a:ea typeface="+mn-ea"/>
                <a:cs typeface="Calibri" pitchFamily="34" charset="0"/>
                <a:sym typeface="Arial"/>
              </a:rPr>
              <a:t>P</a:t>
            </a:r>
            <a:r>
              <a:rPr lang="en-US" altLang="zh-TW" sz="2400" b="0" i="0" u="none" strike="noStrike" cap="none" dirty="0">
                <a:solidFill>
                  <a:schemeClr val="dk1"/>
                </a:solidFill>
                <a:latin typeface="Calibri" pitchFamily="34" charset="0"/>
                <a:ea typeface="+mn-ea"/>
                <a:cs typeface="Calibri" pitchFamily="34" charset="0"/>
                <a:sym typeface="Arial"/>
              </a:rPr>
              <a:t>224-225</a:t>
            </a:r>
            <a:endParaRPr sz="1800" b="0" i="0" u="none" strike="noStrike" cap="none" dirty="0">
              <a:solidFill>
                <a:schemeClr val="dk1"/>
              </a:solidFill>
              <a:latin typeface="DFKai-SB"/>
              <a:ea typeface="DFKai-SB"/>
              <a:cs typeface="DFKai-SB"/>
              <a:sym typeface="DFKai-SB"/>
            </a:endParaRPr>
          </a:p>
        </p:txBody>
      </p:sp>
    </p:spTree>
    <p:extLst>
      <p:ext uri="{BB962C8B-B14F-4D97-AF65-F5344CB8AC3E}">
        <p14:creationId xmlns:p14="http://schemas.microsoft.com/office/powerpoint/2010/main" val="943938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
          <p:cNvSpPr txBox="1">
            <a:spLocks noGrp="1"/>
          </p:cNvSpPr>
          <p:nvPr>
            <p:ph type="title"/>
          </p:nvPr>
        </p:nvSpPr>
        <p:spPr>
          <a:xfrm>
            <a:off x="134440" y="0"/>
            <a:ext cx="10515600" cy="1325700"/>
          </a:xfrm>
          <a:prstGeom prst="rect">
            <a:avLst/>
          </a:prstGeom>
          <a:noFill/>
          <a:ln>
            <a:noFill/>
          </a:ln>
        </p:spPr>
        <p:txBody>
          <a:bodyPr spcFirstLastPara="1" wrap="square" lIns="91425" tIns="45700" rIns="91425" bIns="45700" anchor="ctr" anchorCtr="0">
            <a:normAutofit/>
          </a:bodyPr>
          <a:lstStyle/>
          <a:p>
            <a:pPr lvl="0"/>
            <a:r>
              <a:rPr lang="zh-TW" altLang="en-US" sz="4000" dirty="0"/>
              <a:t>哥倫比亞號太空事件</a:t>
            </a:r>
            <a:endParaRPr sz="4000" dirty="0"/>
          </a:p>
        </p:txBody>
      </p:sp>
      <p:sp>
        <p:nvSpPr>
          <p:cNvPr id="462" name="Google Shape;462;p2"/>
          <p:cNvSpPr txBox="1">
            <a:spLocks noGrp="1"/>
          </p:cNvSpPr>
          <p:nvPr>
            <p:ph type="body" idx="1"/>
          </p:nvPr>
        </p:nvSpPr>
        <p:spPr>
          <a:xfrm>
            <a:off x="79131" y="1371600"/>
            <a:ext cx="12045429" cy="5398533"/>
          </a:xfrm>
          <a:prstGeom prst="rect">
            <a:avLst/>
          </a:prstGeom>
          <a:noFill/>
          <a:ln>
            <a:noFill/>
          </a:ln>
        </p:spPr>
        <p:txBody>
          <a:bodyPr spcFirstLastPara="1" wrap="square" lIns="91425" tIns="45700" rIns="91425" bIns="45700" anchor="t" anchorCtr="0">
            <a:normAutofit/>
          </a:bodyPr>
          <a:lstStyle/>
          <a:p>
            <a:r>
              <a:rPr lang="zh-TW" altLang="en-US" dirty="0"/>
              <a:t>另一個有名的例子則是二〇〇三年二月一日的哥倫比亞號太空梭爆炸。哥倫比亞號太空梭在發射的時候，絕熱材料的碎片從副油箱脫落，打到太空梭左翼的加強碳複合材料</a:t>
            </a:r>
            <a:r>
              <a:rPr lang="en-US" altLang="zh-TW" dirty="0"/>
              <a:t>(reinforced carbon-carbon)</a:t>
            </a:r>
            <a:r>
              <a:rPr lang="zh-TW" altLang="en-US" dirty="0"/>
              <a:t>的隔熱陶瓷瓦，導致太空梭的隔熱系統損毀，因此在升空八十二秒之後爆炸。</a:t>
            </a:r>
            <a:endParaRPr lang="en-US" altLang="zh-TW" dirty="0"/>
          </a:p>
          <a:p>
            <a:endParaRPr lang="zh-TW" altLang="en-US" dirty="0"/>
          </a:p>
          <a:p>
            <a:r>
              <a:rPr lang="zh-TW" altLang="en-US" dirty="0"/>
              <a:t>哥倫比亞號太空梭會爆炸，問題出在隔熱的陶瓷瓦無法承受明顯的撞擊。這是單項弱點，因為這個陶瓷瓦就在太空梭外側，隨便一個東西落下都有可能造成脫落。陶瓷瓦脫落之後，整艘太空梭沒有隔熱保護，完全暴露在空氣摩擦力產生的高溫高壓下，結果太空梭就在空中解體，七名太空人身亡。</a:t>
            </a:r>
          </a:p>
        </p:txBody>
      </p:sp>
      <p:sp>
        <p:nvSpPr>
          <p:cNvPr id="5" name="Google Shape;111;p16"/>
          <p:cNvSpPr txBox="1"/>
          <p:nvPr/>
        </p:nvSpPr>
        <p:spPr>
          <a:xfrm>
            <a:off x="11353802" y="0"/>
            <a:ext cx="11019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zh-TW" sz="2400" b="0" i="0" u="none" strike="noStrike" cap="none" dirty="0">
                <a:solidFill>
                  <a:schemeClr val="dk1"/>
                </a:solidFill>
                <a:latin typeface="Calibri" pitchFamily="34" charset="0"/>
                <a:ea typeface="+mn-ea"/>
                <a:cs typeface="Calibri" pitchFamily="34" charset="0"/>
                <a:sym typeface="Arial"/>
              </a:rPr>
              <a:t>P</a:t>
            </a:r>
            <a:r>
              <a:rPr lang="en-US" altLang="zh-TW" sz="2400" b="0" i="0" u="none" strike="noStrike" cap="none" dirty="0">
                <a:solidFill>
                  <a:schemeClr val="dk1"/>
                </a:solidFill>
                <a:latin typeface="Calibri" pitchFamily="34" charset="0"/>
                <a:ea typeface="+mn-ea"/>
                <a:cs typeface="Calibri" pitchFamily="34" charset="0"/>
                <a:sym typeface="Arial"/>
              </a:rPr>
              <a:t>225</a:t>
            </a:r>
            <a:endParaRPr sz="1800" b="0" i="0" u="none" strike="noStrike" cap="none" dirty="0">
              <a:solidFill>
                <a:schemeClr val="dk1"/>
              </a:solidFill>
              <a:latin typeface="DFKai-SB"/>
              <a:ea typeface="DFKai-SB"/>
              <a:cs typeface="DFKai-SB"/>
              <a:sym typeface="DFKai-SB"/>
            </a:endParaRPr>
          </a:p>
        </p:txBody>
      </p:sp>
    </p:spTree>
    <p:extLst>
      <p:ext uri="{BB962C8B-B14F-4D97-AF65-F5344CB8AC3E}">
        <p14:creationId xmlns:p14="http://schemas.microsoft.com/office/powerpoint/2010/main" val="1980064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
          <p:cNvSpPr txBox="1">
            <a:spLocks noGrp="1"/>
          </p:cNvSpPr>
          <p:nvPr>
            <p:ph type="title"/>
          </p:nvPr>
        </p:nvSpPr>
        <p:spPr>
          <a:xfrm>
            <a:off x="134440" y="0"/>
            <a:ext cx="10515600" cy="1325700"/>
          </a:xfrm>
          <a:prstGeom prst="rect">
            <a:avLst/>
          </a:prstGeom>
          <a:noFill/>
          <a:ln>
            <a:noFill/>
          </a:ln>
        </p:spPr>
        <p:txBody>
          <a:bodyPr spcFirstLastPara="1" wrap="square" lIns="91425" tIns="45700" rIns="91425" bIns="45700" anchor="ctr" anchorCtr="0">
            <a:normAutofit/>
          </a:bodyPr>
          <a:lstStyle/>
          <a:p>
            <a:pPr lvl="0"/>
            <a:endParaRPr sz="4000" dirty="0"/>
          </a:p>
        </p:txBody>
      </p:sp>
      <p:sp>
        <p:nvSpPr>
          <p:cNvPr id="462" name="Google Shape;462;p2"/>
          <p:cNvSpPr txBox="1">
            <a:spLocks noGrp="1"/>
          </p:cNvSpPr>
          <p:nvPr>
            <p:ph type="body" idx="1"/>
          </p:nvPr>
        </p:nvSpPr>
        <p:spPr>
          <a:xfrm>
            <a:off x="79131" y="1371600"/>
            <a:ext cx="12045429" cy="5398533"/>
          </a:xfrm>
          <a:prstGeom prst="rect">
            <a:avLst/>
          </a:prstGeom>
          <a:noFill/>
          <a:ln>
            <a:noFill/>
          </a:ln>
        </p:spPr>
        <p:txBody>
          <a:bodyPr spcFirstLastPara="1" wrap="square" lIns="91425" tIns="45700" rIns="91425" bIns="45700" anchor="t" anchorCtr="0">
            <a:normAutofit/>
          </a:bodyPr>
          <a:lstStyle/>
          <a:p>
            <a:r>
              <a:rPr lang="zh-TW" altLang="en-US" dirty="0"/>
              <a:t>還有一個典型的設計錯誤的例子，就是的福島核電廠。每座核電廠都有防水牆，避免海水灌進核電廠導致廠區停電，無法讓反應爐停止運作，福島核電廠也不例外。</a:t>
            </a:r>
            <a:endParaRPr lang="en-US" altLang="zh-TW" dirty="0"/>
          </a:p>
          <a:p>
            <a:endParaRPr lang="en-US" altLang="zh-TW" dirty="0"/>
          </a:p>
          <a:p>
            <a:r>
              <a:rPr lang="zh-TW" altLang="en-US" dirty="0"/>
              <a:t>只是福島核電廠的防水牆高度是根據世界上近一百年來最高的海嘯資料來設計。那是一九三一年發生在智利的海嘯，高度是四</a:t>
            </a:r>
            <a:r>
              <a:rPr lang="en-US" altLang="zh-TW" dirty="0"/>
              <a:t>.</a:t>
            </a:r>
            <a:r>
              <a:rPr lang="zh-TW" altLang="en-US" dirty="0"/>
              <a:t>一公尺，福島</a:t>
            </a:r>
            <a:r>
              <a:rPr lang="ja-JP" altLang="en-US" dirty="0"/>
              <a:t>核電廠以這個條件</a:t>
            </a:r>
            <a:r>
              <a:rPr lang="zh-TW" altLang="en-US" dirty="0"/>
              <a:t>，</a:t>
            </a:r>
            <a:r>
              <a:rPr lang="ja-JP" altLang="en-US" dirty="0"/>
              <a:t>將防水牆的設計往上增加二〇</a:t>
            </a:r>
            <a:r>
              <a:rPr lang="en-US" altLang="ja-JP" dirty="0"/>
              <a:t>%</a:t>
            </a:r>
            <a:r>
              <a:rPr lang="zh-TW" altLang="en-US" dirty="0"/>
              <a:t>，</a:t>
            </a:r>
            <a:r>
              <a:rPr lang="ja-JP" altLang="en-US" dirty="0"/>
              <a:t>達到五</a:t>
            </a:r>
            <a:r>
              <a:rPr lang="en-US" altLang="ja-JP" dirty="0"/>
              <a:t>.</a:t>
            </a:r>
            <a:r>
              <a:rPr lang="ja-JP" altLang="en-US" dirty="0"/>
              <a:t>七公尺。</a:t>
            </a:r>
            <a:endParaRPr lang="en-US" altLang="ja-JP" dirty="0"/>
          </a:p>
          <a:p>
            <a:endParaRPr lang="en-US" altLang="ja-JP" dirty="0"/>
          </a:p>
          <a:p>
            <a:r>
              <a:rPr lang="ja-JP" altLang="en-US" dirty="0"/>
              <a:t>可是三一一地震造成的海嘯高度高達十三公尺</a:t>
            </a:r>
            <a:r>
              <a:rPr lang="zh-TW" altLang="en-US" dirty="0"/>
              <a:t>，</a:t>
            </a:r>
            <a:r>
              <a:rPr lang="ja-JP" altLang="en-US" dirty="0"/>
              <a:t>遠遠超過原來設計五・ 七公尺</a:t>
            </a:r>
            <a:r>
              <a:rPr lang="zh-TW" altLang="en-US" dirty="0"/>
              <a:t>，</a:t>
            </a:r>
            <a:r>
              <a:rPr lang="ja-JP" altLang="en-US" dirty="0"/>
              <a:t>結果海水淹進核電廠</a:t>
            </a:r>
            <a:r>
              <a:rPr lang="zh-TW" altLang="en-US" dirty="0"/>
              <a:t>，</a:t>
            </a:r>
            <a:r>
              <a:rPr lang="ja-JP" altLang="en-US" dirty="0"/>
              <a:t>核電廠無法緊急停機</a:t>
            </a:r>
            <a:r>
              <a:rPr lang="zh-TW" altLang="en-US" dirty="0"/>
              <a:t>，</a:t>
            </a:r>
            <a:r>
              <a:rPr lang="ja-JP" altLang="en-US" dirty="0"/>
              <a:t>導致爐心爆炸</a:t>
            </a:r>
            <a:r>
              <a:rPr lang="zh-TW" altLang="en-US" dirty="0"/>
              <a:t>，</a:t>
            </a:r>
            <a:r>
              <a:rPr lang="ja-JP" altLang="en-US" dirty="0"/>
              <a:t>輻射外洩。</a:t>
            </a:r>
          </a:p>
        </p:txBody>
      </p:sp>
      <p:sp>
        <p:nvSpPr>
          <p:cNvPr id="5" name="Google Shape;111;p16"/>
          <p:cNvSpPr txBox="1"/>
          <p:nvPr/>
        </p:nvSpPr>
        <p:spPr>
          <a:xfrm>
            <a:off x="11353802" y="0"/>
            <a:ext cx="11019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zh-TW" sz="2400" b="0" i="0" u="none" strike="noStrike" cap="none" dirty="0">
                <a:solidFill>
                  <a:schemeClr val="dk1"/>
                </a:solidFill>
                <a:latin typeface="Calibri" pitchFamily="34" charset="0"/>
                <a:ea typeface="+mn-ea"/>
                <a:cs typeface="Calibri" pitchFamily="34" charset="0"/>
                <a:sym typeface="Arial"/>
              </a:rPr>
              <a:t>P</a:t>
            </a:r>
            <a:r>
              <a:rPr lang="en-US" altLang="zh-TW" sz="2400" b="0" i="0" u="none" strike="noStrike" cap="none" dirty="0">
                <a:solidFill>
                  <a:schemeClr val="dk1"/>
                </a:solidFill>
                <a:latin typeface="Calibri" pitchFamily="34" charset="0"/>
                <a:ea typeface="+mn-ea"/>
                <a:cs typeface="Calibri" pitchFamily="34" charset="0"/>
                <a:sym typeface="Arial"/>
              </a:rPr>
              <a:t>226</a:t>
            </a:r>
            <a:endParaRPr sz="1800" b="0" i="0" u="none" strike="noStrike" cap="none" dirty="0">
              <a:solidFill>
                <a:schemeClr val="dk1"/>
              </a:solidFill>
              <a:latin typeface="DFKai-SB"/>
              <a:ea typeface="DFKai-SB"/>
              <a:cs typeface="DFKai-SB"/>
              <a:sym typeface="DFKai-SB"/>
            </a:endParaRPr>
          </a:p>
        </p:txBody>
      </p:sp>
    </p:spTree>
    <p:extLst>
      <p:ext uri="{BB962C8B-B14F-4D97-AF65-F5344CB8AC3E}">
        <p14:creationId xmlns:p14="http://schemas.microsoft.com/office/powerpoint/2010/main" val="2613590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
          <p:cNvSpPr txBox="1">
            <a:spLocks noGrp="1"/>
          </p:cNvSpPr>
          <p:nvPr>
            <p:ph type="title"/>
          </p:nvPr>
        </p:nvSpPr>
        <p:spPr>
          <a:xfrm>
            <a:off x="134440" y="0"/>
            <a:ext cx="10515600" cy="1325700"/>
          </a:xfrm>
          <a:prstGeom prst="rect">
            <a:avLst/>
          </a:prstGeom>
          <a:noFill/>
          <a:ln>
            <a:noFill/>
          </a:ln>
        </p:spPr>
        <p:txBody>
          <a:bodyPr spcFirstLastPara="1" wrap="square" lIns="91425" tIns="45700" rIns="91425" bIns="45700" anchor="ctr" anchorCtr="0">
            <a:normAutofit/>
          </a:bodyPr>
          <a:lstStyle/>
          <a:p>
            <a:pPr lvl="0"/>
            <a:r>
              <a:rPr lang="zh-TW" altLang="en-US" sz="4000" dirty="0"/>
              <a:t>錯在假設</a:t>
            </a:r>
            <a:endParaRPr sz="4000" dirty="0"/>
          </a:p>
        </p:txBody>
      </p:sp>
      <p:sp>
        <p:nvSpPr>
          <p:cNvPr id="462" name="Google Shape;462;p2"/>
          <p:cNvSpPr txBox="1">
            <a:spLocks noGrp="1"/>
          </p:cNvSpPr>
          <p:nvPr>
            <p:ph type="body" idx="1"/>
          </p:nvPr>
        </p:nvSpPr>
        <p:spPr>
          <a:xfrm>
            <a:off x="1" y="1354015"/>
            <a:ext cx="12300438" cy="5671039"/>
          </a:xfrm>
          <a:prstGeom prst="rect">
            <a:avLst/>
          </a:prstGeom>
          <a:noFill/>
          <a:ln>
            <a:noFill/>
          </a:ln>
        </p:spPr>
        <p:txBody>
          <a:bodyPr spcFirstLastPara="1" wrap="square" lIns="91425" tIns="45700" rIns="91425" bIns="45700" anchor="t" anchorCtr="0">
            <a:normAutofit fontScale="92500" lnSpcReduction="10000"/>
          </a:bodyPr>
          <a:lstStyle/>
          <a:p>
            <a:r>
              <a:rPr lang="zh-TW" altLang="en-US" dirty="0"/>
              <a:t>仔細檢視這個例子，可以發現這是設計上的邏輯錯誤。這個核電廠為了避免海水</a:t>
            </a:r>
            <a:endParaRPr lang="en-US" altLang="zh-TW" dirty="0"/>
          </a:p>
          <a:p>
            <a:pPr marL="114300" indent="0">
              <a:buNone/>
            </a:pPr>
            <a:r>
              <a:rPr lang="zh-TW" altLang="en-US" dirty="0"/>
              <a:t>     淹進廠區，用了一百年的歷史資料，找出最大的海嘯高度，這是假設防水牆能夠</a:t>
            </a:r>
            <a:endParaRPr lang="en-US" altLang="zh-TW" dirty="0"/>
          </a:p>
          <a:p>
            <a:pPr marL="114300" indent="0">
              <a:buNone/>
            </a:pPr>
            <a:r>
              <a:rPr lang="zh-TW" altLang="en-US" dirty="0"/>
              <a:t>     抵擋一百年內發生的海嘯。</a:t>
            </a:r>
            <a:endParaRPr lang="en-US" altLang="zh-TW" dirty="0"/>
          </a:p>
          <a:p>
            <a:endParaRPr lang="zh-TW" altLang="en-US" dirty="0"/>
          </a:p>
          <a:p>
            <a:r>
              <a:rPr lang="zh-TW" altLang="en-US" dirty="0"/>
              <a:t>從人類歷史上來看，根本沒有一萬年來的海嘯高度資料。結果，突然間來了一個</a:t>
            </a:r>
            <a:endParaRPr lang="en-US" altLang="zh-TW" dirty="0"/>
          </a:p>
          <a:p>
            <a:pPr marL="114300" indent="0">
              <a:buNone/>
            </a:pPr>
            <a:r>
              <a:rPr lang="zh-TW" altLang="en-US" dirty="0"/>
              <a:t>    幾百年難得一見的大海嘯，防水牆根本無法抵擋。面對這種情況，在設計核電廠</a:t>
            </a:r>
            <a:endParaRPr lang="en-US" altLang="zh-TW" dirty="0"/>
          </a:p>
          <a:p>
            <a:pPr marL="114300" indent="0">
              <a:buNone/>
            </a:pPr>
            <a:r>
              <a:rPr lang="zh-TW" altLang="en-US" dirty="0"/>
              <a:t>    的時候，只能假設海嘯一定會來，防水牆不能當成主要的防護措施。</a:t>
            </a:r>
          </a:p>
          <a:p>
            <a:endParaRPr lang="en-US" altLang="zh-TW" dirty="0"/>
          </a:p>
          <a:p>
            <a:r>
              <a:rPr lang="zh-TW" altLang="en-US" dirty="0"/>
              <a:t>不論是韓國三豐百貨倒塌、哥倫比亞號太空梭爆炸，還是福島核電廠核災，主要</a:t>
            </a:r>
            <a:endParaRPr lang="en-US" altLang="zh-TW" dirty="0"/>
          </a:p>
          <a:p>
            <a:pPr marL="114300" indent="0">
              <a:buNone/>
            </a:pPr>
            <a:r>
              <a:rPr lang="zh-TW" altLang="en-US" dirty="0"/>
              <a:t>    的錯誤都是沒有看到設備和系統的設計有單項弱點，這是最容易犯下的第一個錯</a:t>
            </a:r>
            <a:endParaRPr lang="en-US" altLang="zh-TW" dirty="0"/>
          </a:p>
          <a:p>
            <a:pPr marL="114300" indent="0">
              <a:buNone/>
            </a:pPr>
            <a:r>
              <a:rPr lang="zh-TW" altLang="en-US" dirty="0"/>
              <a:t>    誤。</a:t>
            </a:r>
            <a:br>
              <a:rPr lang="zh-TW" altLang="en-US" dirty="0"/>
            </a:br>
            <a:endParaRPr lang="zh-TW" altLang="en-US" dirty="0"/>
          </a:p>
        </p:txBody>
      </p:sp>
      <p:sp>
        <p:nvSpPr>
          <p:cNvPr id="5" name="Google Shape;111;p16"/>
          <p:cNvSpPr txBox="1"/>
          <p:nvPr/>
        </p:nvSpPr>
        <p:spPr>
          <a:xfrm>
            <a:off x="10676794" y="0"/>
            <a:ext cx="1515206"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zh-TW" sz="2400" b="0" i="0" u="none" strike="noStrike" cap="none" dirty="0">
                <a:solidFill>
                  <a:schemeClr val="dk1"/>
                </a:solidFill>
                <a:latin typeface="Calibri" pitchFamily="34" charset="0"/>
                <a:ea typeface="+mn-ea"/>
                <a:cs typeface="Calibri" pitchFamily="34" charset="0"/>
                <a:sym typeface="Arial"/>
              </a:rPr>
              <a:t>P</a:t>
            </a:r>
            <a:r>
              <a:rPr lang="en-US" altLang="zh-TW" sz="2400" b="0" i="0" u="none" strike="noStrike" cap="none">
                <a:solidFill>
                  <a:schemeClr val="dk1"/>
                </a:solidFill>
                <a:latin typeface="Calibri" pitchFamily="34" charset="0"/>
                <a:ea typeface="+mn-ea"/>
                <a:cs typeface="Calibri" pitchFamily="34" charset="0"/>
                <a:sym typeface="Arial"/>
              </a:rPr>
              <a:t>226-227</a:t>
            </a:r>
            <a:endParaRPr sz="1800" b="0" i="0" u="none" strike="noStrike" cap="none" dirty="0">
              <a:solidFill>
                <a:schemeClr val="dk1"/>
              </a:solidFill>
              <a:latin typeface="DFKai-SB"/>
              <a:ea typeface="DFKai-SB"/>
              <a:cs typeface="DFKai-SB"/>
              <a:sym typeface="DFKai-SB"/>
            </a:endParaRPr>
          </a:p>
        </p:txBody>
      </p:sp>
    </p:spTree>
    <p:extLst>
      <p:ext uri="{BB962C8B-B14F-4D97-AF65-F5344CB8AC3E}">
        <p14:creationId xmlns:p14="http://schemas.microsoft.com/office/powerpoint/2010/main" val="1876340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
          <p:cNvSpPr txBox="1">
            <a:spLocks noGrp="1"/>
          </p:cNvSpPr>
          <p:nvPr>
            <p:ph type="title"/>
          </p:nvPr>
        </p:nvSpPr>
        <p:spPr>
          <a:xfrm>
            <a:off x="134440" y="0"/>
            <a:ext cx="10515600" cy="1325700"/>
          </a:xfrm>
          <a:prstGeom prst="rect">
            <a:avLst/>
          </a:prstGeom>
          <a:noFill/>
          <a:ln>
            <a:noFill/>
          </a:ln>
        </p:spPr>
        <p:txBody>
          <a:bodyPr spcFirstLastPara="1" wrap="square" lIns="91425" tIns="45700" rIns="91425" bIns="45700" anchor="ctr" anchorCtr="0">
            <a:normAutofit/>
          </a:bodyPr>
          <a:lstStyle/>
          <a:p>
            <a:pPr lvl="0"/>
            <a:r>
              <a:rPr lang="zh-TW" altLang="en-US" sz="4000" dirty="0"/>
              <a:t>採購規格錯誤</a:t>
            </a:r>
            <a:endParaRPr sz="4000" dirty="0"/>
          </a:p>
        </p:txBody>
      </p:sp>
      <p:sp>
        <p:nvSpPr>
          <p:cNvPr id="462" name="Google Shape;462;p2"/>
          <p:cNvSpPr txBox="1">
            <a:spLocks noGrp="1"/>
          </p:cNvSpPr>
          <p:nvPr>
            <p:ph type="body" idx="1"/>
          </p:nvPr>
        </p:nvSpPr>
        <p:spPr>
          <a:xfrm>
            <a:off x="79131" y="1371600"/>
            <a:ext cx="12045429" cy="5398533"/>
          </a:xfrm>
          <a:prstGeom prst="rect">
            <a:avLst/>
          </a:prstGeom>
          <a:noFill/>
          <a:ln>
            <a:noFill/>
          </a:ln>
        </p:spPr>
        <p:txBody>
          <a:bodyPr spcFirstLastPara="1" wrap="square" lIns="91425" tIns="45700" rIns="91425" bIns="45700" anchor="t" anchorCtr="0">
            <a:normAutofit/>
          </a:bodyPr>
          <a:lstStyle/>
          <a:p>
            <a:r>
              <a:rPr lang="zh-TW" altLang="en-US" dirty="0"/>
              <a:t>除了設備和系統的設計會出錯</a:t>
            </a:r>
            <a:r>
              <a:rPr lang="en-US" altLang="zh-TW" dirty="0"/>
              <a:t>,</a:t>
            </a:r>
            <a:r>
              <a:rPr lang="zh-TW" altLang="en-US" dirty="0"/>
              <a:t>採購規格也有可能出錯。最常見的錯誤就是採購時沒寫清楚設備要經過怎樣的測試，來證明這個設備是好的。很多公司在採購時只仰賴銷售的廠商，完全相信廠商的測試記錄。但是廠商的測試跟你想要的設備運作功能並不一定一致。</a:t>
            </a:r>
            <a:endParaRPr lang="en-US" altLang="zh-TW" dirty="0"/>
          </a:p>
          <a:p>
            <a:endParaRPr lang="en-US" altLang="zh-TW" dirty="0"/>
          </a:p>
          <a:p>
            <a:r>
              <a:rPr lang="zh-TW" altLang="en-US" dirty="0"/>
              <a:t>另一個採購規格錯誤出在沒考量單項弱點。採購重要設備時，需要有兩個以上的供貨來源，最好不要只向一家廠商來購買，因為如果這家廠商倒閉或不願意提供設備的時候，很有可能就會讓生意停擺。</a:t>
            </a:r>
          </a:p>
        </p:txBody>
      </p:sp>
      <p:sp>
        <p:nvSpPr>
          <p:cNvPr id="5" name="Google Shape;111;p16"/>
          <p:cNvSpPr txBox="1"/>
          <p:nvPr/>
        </p:nvSpPr>
        <p:spPr>
          <a:xfrm>
            <a:off x="10791093" y="0"/>
            <a:ext cx="159433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zh-TW" sz="2400" b="0" i="0" u="none" strike="noStrike" cap="none" dirty="0">
                <a:solidFill>
                  <a:schemeClr val="dk1"/>
                </a:solidFill>
                <a:latin typeface="Calibri" pitchFamily="34" charset="0"/>
                <a:ea typeface="+mn-ea"/>
                <a:cs typeface="Calibri" pitchFamily="34" charset="0"/>
                <a:sym typeface="Arial"/>
              </a:rPr>
              <a:t>P</a:t>
            </a:r>
            <a:r>
              <a:rPr lang="en-US" altLang="zh-TW" sz="2400" b="0" i="0" u="none" strike="noStrike" cap="none" dirty="0">
                <a:solidFill>
                  <a:schemeClr val="dk1"/>
                </a:solidFill>
                <a:latin typeface="Calibri" pitchFamily="34" charset="0"/>
                <a:ea typeface="+mn-ea"/>
                <a:cs typeface="Calibri" pitchFamily="34" charset="0"/>
                <a:sym typeface="Arial"/>
              </a:rPr>
              <a:t>227-228</a:t>
            </a:r>
            <a:endParaRPr sz="1800" b="0" i="0" u="none" strike="noStrike" cap="none" dirty="0">
              <a:solidFill>
                <a:schemeClr val="dk1"/>
              </a:solidFill>
              <a:latin typeface="DFKai-SB"/>
              <a:ea typeface="DFKai-SB"/>
              <a:cs typeface="DFKai-SB"/>
              <a:sym typeface="DFKai-SB"/>
            </a:endParaRPr>
          </a:p>
        </p:txBody>
      </p:sp>
    </p:spTree>
    <p:extLst>
      <p:ext uri="{BB962C8B-B14F-4D97-AF65-F5344CB8AC3E}">
        <p14:creationId xmlns:p14="http://schemas.microsoft.com/office/powerpoint/2010/main" val="2914749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
          <p:cNvSpPr txBox="1">
            <a:spLocks noGrp="1"/>
          </p:cNvSpPr>
          <p:nvPr>
            <p:ph type="title"/>
          </p:nvPr>
        </p:nvSpPr>
        <p:spPr>
          <a:xfrm>
            <a:off x="134440" y="0"/>
            <a:ext cx="10515600" cy="1325700"/>
          </a:xfrm>
          <a:prstGeom prst="rect">
            <a:avLst/>
          </a:prstGeom>
          <a:noFill/>
          <a:ln>
            <a:noFill/>
          </a:ln>
        </p:spPr>
        <p:txBody>
          <a:bodyPr spcFirstLastPara="1" wrap="square" lIns="91425" tIns="45700" rIns="91425" bIns="45700" anchor="ctr" anchorCtr="0">
            <a:normAutofit/>
          </a:bodyPr>
          <a:lstStyle/>
          <a:p>
            <a:pPr lvl="0"/>
            <a:r>
              <a:rPr lang="zh-TW" altLang="en-US" sz="4000" dirty="0"/>
              <a:t>貿易生產影響</a:t>
            </a:r>
            <a:endParaRPr sz="4000" dirty="0"/>
          </a:p>
        </p:txBody>
      </p:sp>
      <p:sp>
        <p:nvSpPr>
          <p:cNvPr id="462" name="Google Shape;462;p2"/>
          <p:cNvSpPr txBox="1">
            <a:spLocks noGrp="1"/>
          </p:cNvSpPr>
          <p:nvPr>
            <p:ph type="body" idx="1"/>
          </p:nvPr>
        </p:nvSpPr>
        <p:spPr>
          <a:xfrm>
            <a:off x="79131" y="1371600"/>
            <a:ext cx="12045429" cy="5398533"/>
          </a:xfrm>
          <a:prstGeom prst="rect">
            <a:avLst/>
          </a:prstGeom>
          <a:noFill/>
          <a:ln>
            <a:noFill/>
          </a:ln>
        </p:spPr>
        <p:txBody>
          <a:bodyPr spcFirstLastPara="1" wrap="square" lIns="91425" tIns="45700" rIns="91425" bIns="45700" anchor="t" anchorCtr="0">
            <a:normAutofit/>
          </a:bodyPr>
          <a:lstStyle/>
          <a:p>
            <a:r>
              <a:rPr lang="zh-TW" altLang="en-US" dirty="0"/>
              <a:t>最近就有個讓人印象深刻的例子，那就是二〇一九年發生的日韓貿易戰。韓國三星公司在電晶體的製程上，使用的是日本高純度的氟化氫及光阻劑材料，結果日韓貿易戰開打，導致向日本進口產品受阻。其實這些材料美國也有生產，但因為無法臨時尋找到供貨來源，三星的產品生產連帶受到影響。</a:t>
            </a:r>
            <a:endParaRPr lang="en-US" altLang="zh-TW" dirty="0"/>
          </a:p>
          <a:p>
            <a:endParaRPr lang="en-US" altLang="zh-TW" dirty="0"/>
          </a:p>
          <a:p>
            <a:r>
              <a:rPr lang="zh-TW" altLang="en-US" dirty="0"/>
              <a:t>如果華為提早測試自己開發的作業系統，推出的手機中有三分之一用自己生產的鴻蒙作業系統，三分之二用安卓系統，當安卓系統不能使用時，還能全部轉成鴻蒙作業系統，這樣就可以避開採購的單項弱點。</a:t>
            </a:r>
          </a:p>
        </p:txBody>
      </p:sp>
      <p:sp>
        <p:nvSpPr>
          <p:cNvPr id="5" name="Google Shape;111;p16"/>
          <p:cNvSpPr txBox="1"/>
          <p:nvPr/>
        </p:nvSpPr>
        <p:spPr>
          <a:xfrm>
            <a:off x="11353802" y="0"/>
            <a:ext cx="11019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zh-TW" sz="2400" b="0" i="0" u="none" strike="noStrike" cap="none" dirty="0">
                <a:solidFill>
                  <a:schemeClr val="dk1"/>
                </a:solidFill>
                <a:latin typeface="Calibri" pitchFamily="34" charset="0"/>
                <a:ea typeface="+mn-ea"/>
                <a:cs typeface="Calibri" pitchFamily="34" charset="0"/>
                <a:sym typeface="Arial"/>
              </a:rPr>
              <a:t>P</a:t>
            </a:r>
            <a:r>
              <a:rPr lang="en-US" altLang="zh-TW" sz="2400" b="0" i="0" u="none" strike="noStrike" cap="none" dirty="0">
                <a:solidFill>
                  <a:schemeClr val="dk1"/>
                </a:solidFill>
                <a:latin typeface="Calibri" pitchFamily="34" charset="0"/>
                <a:ea typeface="+mn-ea"/>
                <a:cs typeface="Calibri" pitchFamily="34" charset="0"/>
                <a:sym typeface="Arial"/>
              </a:rPr>
              <a:t>228</a:t>
            </a:r>
            <a:endParaRPr sz="1800" b="0" i="0" u="none" strike="noStrike" cap="none" dirty="0">
              <a:solidFill>
                <a:schemeClr val="dk1"/>
              </a:solidFill>
              <a:latin typeface="DFKai-SB"/>
              <a:ea typeface="DFKai-SB"/>
              <a:cs typeface="DFKai-SB"/>
              <a:sym typeface="DFKai-SB"/>
            </a:endParaRPr>
          </a:p>
        </p:txBody>
      </p:sp>
    </p:spTree>
    <p:extLst>
      <p:ext uri="{BB962C8B-B14F-4D97-AF65-F5344CB8AC3E}">
        <p14:creationId xmlns:p14="http://schemas.microsoft.com/office/powerpoint/2010/main" val="1561896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
          <p:cNvSpPr txBox="1">
            <a:spLocks noGrp="1"/>
          </p:cNvSpPr>
          <p:nvPr>
            <p:ph type="title"/>
          </p:nvPr>
        </p:nvSpPr>
        <p:spPr>
          <a:xfrm>
            <a:off x="134440" y="0"/>
            <a:ext cx="10515600" cy="1325700"/>
          </a:xfrm>
          <a:prstGeom prst="rect">
            <a:avLst/>
          </a:prstGeom>
          <a:noFill/>
          <a:ln>
            <a:noFill/>
          </a:ln>
        </p:spPr>
        <p:txBody>
          <a:bodyPr spcFirstLastPara="1" wrap="square" lIns="91425" tIns="45700" rIns="91425" bIns="45700" anchor="ctr" anchorCtr="0">
            <a:normAutofit/>
          </a:bodyPr>
          <a:lstStyle/>
          <a:p>
            <a:pPr lvl="0"/>
            <a:r>
              <a:rPr lang="zh-TW" altLang="en-US" sz="4000" dirty="0"/>
              <a:t>安裝錯誤</a:t>
            </a:r>
            <a:endParaRPr sz="4000" dirty="0"/>
          </a:p>
        </p:txBody>
      </p:sp>
      <p:sp>
        <p:nvSpPr>
          <p:cNvPr id="462" name="Google Shape;462;p2"/>
          <p:cNvSpPr txBox="1">
            <a:spLocks noGrp="1"/>
          </p:cNvSpPr>
          <p:nvPr>
            <p:ph type="body" idx="1"/>
          </p:nvPr>
        </p:nvSpPr>
        <p:spPr>
          <a:xfrm>
            <a:off x="79131" y="1371600"/>
            <a:ext cx="12045429" cy="5398533"/>
          </a:xfrm>
          <a:prstGeom prst="rect">
            <a:avLst/>
          </a:prstGeom>
          <a:noFill/>
          <a:ln>
            <a:noFill/>
          </a:ln>
        </p:spPr>
        <p:txBody>
          <a:bodyPr spcFirstLastPara="1" wrap="square" lIns="91425" tIns="45700" rIns="91425" bIns="45700" anchor="t" anchorCtr="0">
            <a:normAutofit/>
          </a:bodyPr>
          <a:lstStyle/>
          <a:p>
            <a:r>
              <a:rPr lang="zh-TW" altLang="en-US" dirty="0"/>
              <a:t>設備在安裝時也時常出錯。其中最常碰到的問題就是尺寸算錯。一個很知名的安裝錯誤例子就是哈伯望遠鏡。哈伯望遠鏡在一九九〇年被倉促送上太空軌道，原本眾人期待可以馬上觀測外太空的景象。</a:t>
            </a:r>
            <a:endParaRPr lang="en-US" altLang="zh-TW" dirty="0"/>
          </a:p>
          <a:p>
            <a:endParaRPr lang="en-US" altLang="zh-TW" dirty="0"/>
          </a:p>
          <a:p>
            <a:r>
              <a:rPr lang="zh-TW" altLang="en-US" dirty="0"/>
              <a:t>會出現這個問題</a:t>
            </a:r>
            <a:r>
              <a:rPr lang="en-US" altLang="zh-TW" dirty="0"/>
              <a:t>,</a:t>
            </a:r>
            <a:r>
              <a:rPr lang="zh-TW" altLang="en-US" dirty="0"/>
              <a:t>就是因為鏡片的尺寸計算錯誤。因為哈伯望遠鏡的發射時程一再改變，導致製造望遠鏡費用超支，引發美國航太總署和製造光學鏡片的廠商珀金埃爾默 </a:t>
            </a:r>
            <a:r>
              <a:rPr lang="en-US" altLang="zh-TW" dirty="0"/>
              <a:t>(PerkinElmer)</a:t>
            </a:r>
            <a:r>
              <a:rPr lang="zh-TW" altLang="en-US" dirty="0"/>
              <a:t>之間出現摩擦。</a:t>
            </a:r>
            <a:endParaRPr lang="en-US" altLang="zh-TW" dirty="0"/>
          </a:p>
          <a:p>
            <a:endParaRPr lang="en-US" altLang="zh-TW" dirty="0"/>
          </a:p>
          <a:p>
            <a:r>
              <a:rPr lang="zh-TW" altLang="en-US" dirty="0"/>
              <a:t>珀金埃爾默在一九七九年就開始磨製鏡片，一九八一年完成。但哈伯望遠鏡的發射日期一延再延，尤其在挑戰者號太空梭爆炸事件之後，又延遲了好幾年，最後終於在一九九〇年才確定發射升空。</a:t>
            </a:r>
          </a:p>
        </p:txBody>
      </p:sp>
      <p:sp>
        <p:nvSpPr>
          <p:cNvPr id="5" name="Google Shape;111;p16"/>
          <p:cNvSpPr txBox="1"/>
          <p:nvPr/>
        </p:nvSpPr>
        <p:spPr>
          <a:xfrm>
            <a:off x="10884877" y="0"/>
            <a:ext cx="1421356"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zh-TW" sz="2400" b="0" i="0" u="none" strike="noStrike" cap="none" dirty="0">
                <a:solidFill>
                  <a:schemeClr val="dk1"/>
                </a:solidFill>
                <a:latin typeface="Calibri" pitchFamily="34" charset="0"/>
                <a:ea typeface="+mn-ea"/>
                <a:cs typeface="Calibri" pitchFamily="34" charset="0"/>
                <a:sym typeface="Arial"/>
              </a:rPr>
              <a:t>P</a:t>
            </a:r>
            <a:r>
              <a:rPr lang="en-US" altLang="zh-TW" sz="2400" b="0" i="0" u="none" strike="noStrike" cap="none" dirty="0">
                <a:solidFill>
                  <a:schemeClr val="dk1"/>
                </a:solidFill>
                <a:latin typeface="Calibri" pitchFamily="34" charset="0"/>
                <a:ea typeface="+mn-ea"/>
                <a:cs typeface="Calibri" pitchFamily="34" charset="0"/>
                <a:sym typeface="Arial"/>
              </a:rPr>
              <a:t>229-230</a:t>
            </a:r>
            <a:endParaRPr sz="1800" b="0" i="0" u="none" strike="noStrike" cap="none" dirty="0">
              <a:solidFill>
                <a:schemeClr val="dk1"/>
              </a:solidFill>
              <a:latin typeface="DFKai-SB"/>
              <a:ea typeface="DFKai-SB"/>
              <a:cs typeface="DFKai-SB"/>
              <a:sym typeface="DFKai-SB"/>
            </a:endParaRPr>
          </a:p>
        </p:txBody>
      </p:sp>
    </p:spTree>
    <p:extLst>
      <p:ext uri="{BB962C8B-B14F-4D97-AF65-F5344CB8AC3E}">
        <p14:creationId xmlns:p14="http://schemas.microsoft.com/office/powerpoint/2010/main" val="611672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
          <p:cNvSpPr txBox="1">
            <a:spLocks noGrp="1"/>
          </p:cNvSpPr>
          <p:nvPr>
            <p:ph type="title"/>
          </p:nvPr>
        </p:nvSpPr>
        <p:spPr>
          <a:xfrm>
            <a:off x="134440" y="0"/>
            <a:ext cx="10515600" cy="1325700"/>
          </a:xfrm>
          <a:prstGeom prst="rect">
            <a:avLst/>
          </a:prstGeom>
          <a:noFill/>
          <a:ln>
            <a:noFill/>
          </a:ln>
        </p:spPr>
        <p:txBody>
          <a:bodyPr spcFirstLastPara="1" wrap="square" lIns="91425" tIns="45700" rIns="91425" bIns="45700" anchor="ctr" anchorCtr="0">
            <a:normAutofit/>
          </a:bodyPr>
          <a:lstStyle/>
          <a:p>
            <a:pPr lvl="0"/>
            <a:r>
              <a:rPr lang="zh-TW" altLang="en-US" sz="4000" dirty="0"/>
              <a:t>安裝錯誤</a:t>
            </a:r>
            <a:endParaRPr sz="4000" dirty="0"/>
          </a:p>
        </p:txBody>
      </p:sp>
      <p:sp>
        <p:nvSpPr>
          <p:cNvPr id="462" name="Google Shape;462;p2"/>
          <p:cNvSpPr txBox="1">
            <a:spLocks noGrp="1"/>
          </p:cNvSpPr>
          <p:nvPr>
            <p:ph type="body" idx="1"/>
          </p:nvPr>
        </p:nvSpPr>
        <p:spPr>
          <a:xfrm>
            <a:off x="79131" y="1371600"/>
            <a:ext cx="12045429" cy="5398533"/>
          </a:xfrm>
          <a:prstGeom prst="rect">
            <a:avLst/>
          </a:prstGeom>
          <a:noFill/>
          <a:ln>
            <a:noFill/>
          </a:ln>
        </p:spPr>
        <p:txBody>
          <a:bodyPr spcFirstLastPara="1" wrap="square" lIns="91425" tIns="45700" rIns="91425" bIns="45700" anchor="t" anchorCtr="0">
            <a:normAutofit/>
          </a:bodyPr>
          <a:lstStyle/>
          <a:p>
            <a:r>
              <a:rPr lang="zh-TW" altLang="en-US" dirty="0"/>
              <a:t>結果在時程表改來改去下，珀金埃爾默在安裝鏡片完成後並沒有進行詳細測試，而美國航太總署也沒有認真審查，就把出問題的望遠鏡送上太空了。</a:t>
            </a:r>
            <a:endParaRPr lang="en-US" altLang="zh-TW" dirty="0"/>
          </a:p>
          <a:p>
            <a:endParaRPr lang="zh-TW" altLang="en-US" dirty="0"/>
          </a:p>
          <a:p>
            <a:r>
              <a:rPr lang="zh-TW" altLang="en-US" dirty="0"/>
              <a:t>為了處理望遠鏡沒有聚焦的問題，美國在一九九三年派另外一艘太空梭，把太空人送上去維修，終於解決無法聚焦的問題，拍攝的外太空照片才達到想要的品質。</a:t>
            </a:r>
            <a:endParaRPr lang="en-US" altLang="zh-TW" dirty="0"/>
          </a:p>
          <a:p>
            <a:endParaRPr lang="en-US" altLang="zh-TW" dirty="0"/>
          </a:p>
          <a:p>
            <a:r>
              <a:rPr lang="zh-TW" altLang="en-US" dirty="0"/>
              <a:t>因此</a:t>
            </a:r>
            <a:r>
              <a:rPr lang="en-US" altLang="zh-TW" dirty="0"/>
              <a:t>,</a:t>
            </a:r>
            <a:r>
              <a:rPr lang="zh-TW" altLang="en-US" dirty="0"/>
              <a:t>如果想要避免安裝錯誤，一定要確認設備的尺寸是否正確，而且在安裝完成之後徹底進行測試。如果時間緊急，至少也要邊安裝邊測試，確保設備能夠正常運作。</a:t>
            </a:r>
            <a:br>
              <a:rPr lang="zh-TW" altLang="en-US" dirty="0"/>
            </a:br>
            <a:endParaRPr lang="zh-TW" altLang="en-US" dirty="0"/>
          </a:p>
        </p:txBody>
      </p:sp>
      <p:sp>
        <p:nvSpPr>
          <p:cNvPr id="5" name="Google Shape;111;p16"/>
          <p:cNvSpPr txBox="1"/>
          <p:nvPr/>
        </p:nvSpPr>
        <p:spPr>
          <a:xfrm>
            <a:off x="11353802" y="0"/>
            <a:ext cx="11019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zh-TW" sz="2400" b="0" i="0" u="none" strike="noStrike" cap="none" dirty="0">
                <a:solidFill>
                  <a:schemeClr val="dk1"/>
                </a:solidFill>
                <a:latin typeface="Calibri" pitchFamily="34" charset="0"/>
                <a:ea typeface="+mn-ea"/>
                <a:cs typeface="Calibri" pitchFamily="34" charset="0"/>
                <a:sym typeface="Arial"/>
              </a:rPr>
              <a:t>P</a:t>
            </a:r>
            <a:r>
              <a:rPr lang="en-US" altLang="zh-TW" sz="2400" b="0" i="0" u="none" strike="noStrike" cap="none" dirty="0">
                <a:solidFill>
                  <a:schemeClr val="dk1"/>
                </a:solidFill>
                <a:latin typeface="Calibri" pitchFamily="34" charset="0"/>
                <a:ea typeface="+mn-ea"/>
                <a:cs typeface="Calibri" pitchFamily="34" charset="0"/>
                <a:sym typeface="Arial"/>
              </a:rPr>
              <a:t>230</a:t>
            </a:r>
            <a:endParaRPr sz="1800" b="0" i="0" u="none" strike="noStrike" cap="none" dirty="0">
              <a:solidFill>
                <a:schemeClr val="dk1"/>
              </a:solidFill>
              <a:latin typeface="DFKai-SB"/>
              <a:ea typeface="DFKai-SB"/>
              <a:cs typeface="DFKai-SB"/>
              <a:sym typeface="DFKai-SB"/>
            </a:endParaRPr>
          </a:p>
        </p:txBody>
      </p:sp>
    </p:spTree>
    <p:extLst>
      <p:ext uri="{BB962C8B-B14F-4D97-AF65-F5344CB8AC3E}">
        <p14:creationId xmlns:p14="http://schemas.microsoft.com/office/powerpoint/2010/main" val="3844421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
          <p:cNvSpPr txBox="1">
            <a:spLocks noGrp="1"/>
          </p:cNvSpPr>
          <p:nvPr>
            <p:ph type="title"/>
          </p:nvPr>
        </p:nvSpPr>
        <p:spPr>
          <a:xfrm>
            <a:off x="134440" y="0"/>
            <a:ext cx="10515600" cy="1325700"/>
          </a:xfrm>
          <a:prstGeom prst="rect">
            <a:avLst/>
          </a:prstGeom>
          <a:noFill/>
          <a:ln>
            <a:noFill/>
          </a:ln>
        </p:spPr>
        <p:txBody>
          <a:bodyPr spcFirstLastPara="1" wrap="square" lIns="91425" tIns="45700" rIns="91425" bIns="45700" anchor="ctr" anchorCtr="0">
            <a:normAutofit/>
          </a:bodyPr>
          <a:lstStyle/>
          <a:p>
            <a:pPr lvl="0"/>
            <a:r>
              <a:rPr lang="zh-TW" altLang="en-US" sz="4000" dirty="0"/>
              <a:t>審查錯誤</a:t>
            </a:r>
            <a:endParaRPr sz="4000" dirty="0"/>
          </a:p>
        </p:txBody>
      </p:sp>
      <p:sp>
        <p:nvSpPr>
          <p:cNvPr id="462" name="Google Shape;462;p2"/>
          <p:cNvSpPr txBox="1">
            <a:spLocks noGrp="1"/>
          </p:cNvSpPr>
          <p:nvPr>
            <p:ph type="body" idx="1"/>
          </p:nvPr>
        </p:nvSpPr>
        <p:spPr>
          <a:xfrm>
            <a:off x="1" y="1248508"/>
            <a:ext cx="12124560" cy="5521625"/>
          </a:xfrm>
          <a:prstGeom prst="rect">
            <a:avLst/>
          </a:prstGeom>
          <a:noFill/>
          <a:ln>
            <a:noFill/>
          </a:ln>
        </p:spPr>
        <p:txBody>
          <a:bodyPr spcFirstLastPara="1" wrap="square" lIns="91425" tIns="45700" rIns="91425" bIns="45700" anchor="t" anchorCtr="0">
            <a:normAutofit/>
          </a:bodyPr>
          <a:lstStyle/>
          <a:p>
            <a:r>
              <a:rPr lang="zh-TW" altLang="en-US" dirty="0"/>
              <a:t>在所有防止設備失效的錯誤中，最重要的環節就是審查。笛卡兒的第四個原則就提到，每件事情都應該檢查有沒有缺失，但是很多時候我們會看到，即使設備和系統的設計、採購、安裝都設有審查人，後來還是會出錯。審查人總是無法在錯誤發生前查到問題。為什麼呢</a:t>
            </a:r>
            <a:r>
              <a:rPr lang="zh-TW" altLang="zh-TW" dirty="0"/>
              <a:t>？</a:t>
            </a:r>
            <a:r>
              <a:rPr lang="zh-TW" altLang="en-US" dirty="0"/>
              <a:t>因為審查人不知道要怎麼審查。</a:t>
            </a:r>
            <a:endParaRPr lang="en-US" altLang="zh-TW" dirty="0"/>
          </a:p>
          <a:p>
            <a:endParaRPr lang="en-US" altLang="zh-TW" dirty="0"/>
          </a:p>
          <a:p>
            <a:r>
              <a:rPr lang="zh-TW" altLang="en-US" dirty="0"/>
              <a:t>這裡舉一個有名的例子，就是發生在一九八六年的挑戰者號太空梭爆炸。挑戰者號載著七名太空人，其中還有一位高中老師麥克奧麗菲</a:t>
            </a:r>
            <a:r>
              <a:rPr lang="en-US" altLang="zh-TW" dirty="0"/>
              <a:t>(Christa McAuliffe)</a:t>
            </a:r>
            <a:r>
              <a:rPr lang="zh-TW" altLang="en-US" dirty="0"/>
              <a:t>，這位高中教師打算要在太空中授課，所以有很多學生觀看太空梭的升空直播，不過挑戰者號卻在升空七十三秒解體爆炸。</a:t>
            </a:r>
          </a:p>
        </p:txBody>
      </p:sp>
      <p:sp>
        <p:nvSpPr>
          <p:cNvPr id="5" name="Google Shape;111;p16"/>
          <p:cNvSpPr txBox="1"/>
          <p:nvPr/>
        </p:nvSpPr>
        <p:spPr>
          <a:xfrm>
            <a:off x="10808679" y="8792"/>
            <a:ext cx="1518136"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zh-TW" sz="2400" b="0" i="0" u="none" strike="noStrike" cap="none" dirty="0">
                <a:solidFill>
                  <a:schemeClr val="dk1"/>
                </a:solidFill>
                <a:latin typeface="Calibri" pitchFamily="34" charset="0"/>
                <a:ea typeface="+mn-ea"/>
                <a:cs typeface="Calibri" pitchFamily="34" charset="0"/>
                <a:sym typeface="Arial"/>
              </a:rPr>
              <a:t>P</a:t>
            </a:r>
            <a:r>
              <a:rPr lang="en-US" altLang="zh-TW" sz="2400" b="0" i="0" u="none" strike="noStrike" cap="none" dirty="0">
                <a:solidFill>
                  <a:schemeClr val="dk1"/>
                </a:solidFill>
                <a:latin typeface="Calibri" pitchFamily="34" charset="0"/>
                <a:ea typeface="+mn-ea"/>
                <a:cs typeface="Calibri" pitchFamily="34" charset="0"/>
                <a:sym typeface="Arial"/>
              </a:rPr>
              <a:t>231-232</a:t>
            </a:r>
            <a:endParaRPr sz="1800" b="0" i="0" u="none" strike="noStrike" cap="none" dirty="0">
              <a:solidFill>
                <a:schemeClr val="dk1"/>
              </a:solidFill>
              <a:latin typeface="DFKai-SB"/>
              <a:ea typeface="DFKai-SB"/>
              <a:cs typeface="DFKai-SB"/>
              <a:sym typeface="DFKai-SB"/>
            </a:endParaRPr>
          </a:p>
        </p:txBody>
      </p:sp>
    </p:spTree>
    <p:extLst>
      <p:ext uri="{BB962C8B-B14F-4D97-AF65-F5344CB8AC3E}">
        <p14:creationId xmlns:p14="http://schemas.microsoft.com/office/powerpoint/2010/main" val="2976845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
          <p:cNvSpPr txBox="1">
            <a:spLocks noGrp="1"/>
          </p:cNvSpPr>
          <p:nvPr>
            <p:ph type="title"/>
          </p:nvPr>
        </p:nvSpPr>
        <p:spPr>
          <a:xfrm>
            <a:off x="134440" y="0"/>
            <a:ext cx="10515600" cy="1325700"/>
          </a:xfrm>
          <a:prstGeom prst="rect">
            <a:avLst/>
          </a:prstGeom>
          <a:noFill/>
          <a:ln>
            <a:noFill/>
          </a:ln>
        </p:spPr>
        <p:txBody>
          <a:bodyPr spcFirstLastPara="1" wrap="square" lIns="91425" tIns="45700" rIns="91425" bIns="45700" anchor="ctr" anchorCtr="0">
            <a:normAutofit/>
          </a:bodyPr>
          <a:lstStyle/>
          <a:p>
            <a:pPr lvl="0"/>
            <a:r>
              <a:rPr lang="zh-TW" altLang="en-US" sz="4000" dirty="0"/>
              <a:t>南加州電力公司發生事件</a:t>
            </a:r>
            <a:endParaRPr sz="4000" dirty="0"/>
          </a:p>
        </p:txBody>
      </p:sp>
      <p:sp>
        <p:nvSpPr>
          <p:cNvPr id="462" name="Google Shape;462;p2"/>
          <p:cNvSpPr txBox="1">
            <a:spLocks noGrp="1"/>
          </p:cNvSpPr>
          <p:nvPr>
            <p:ph type="body" idx="1"/>
          </p:nvPr>
        </p:nvSpPr>
        <p:spPr>
          <a:xfrm>
            <a:off x="79131" y="1371600"/>
            <a:ext cx="12045429" cy="5398533"/>
          </a:xfrm>
          <a:prstGeom prst="rect">
            <a:avLst/>
          </a:prstGeom>
          <a:noFill/>
          <a:ln>
            <a:noFill/>
          </a:ln>
        </p:spPr>
        <p:txBody>
          <a:bodyPr spcFirstLastPara="1" wrap="square" lIns="91425" tIns="45700" rIns="91425" bIns="45700" anchor="t" anchorCtr="0">
            <a:normAutofit/>
          </a:bodyPr>
          <a:lstStyle/>
          <a:p>
            <a:r>
              <a:rPr lang="zh-TW" altLang="en-US" dirty="0"/>
              <a:t>這裡再舉一個近期的例子。這是南加州電力公司旗下一家核電廠發生的事</a:t>
            </a:r>
            <a:endParaRPr lang="en-US" altLang="zh-TW" dirty="0"/>
          </a:p>
          <a:p>
            <a:pPr marL="114300" indent="0">
              <a:buNone/>
            </a:pPr>
            <a:r>
              <a:rPr lang="zh-TW" altLang="en-US" dirty="0"/>
              <a:t>    情。 核電廠裡一台大型蒸汽機運行一年就報廢了，導致核電廠停止運作，</a:t>
            </a:r>
            <a:endParaRPr lang="en-US" altLang="zh-TW" dirty="0"/>
          </a:p>
          <a:p>
            <a:pPr marL="114300" indent="0">
              <a:buNone/>
            </a:pPr>
            <a:r>
              <a:rPr lang="zh-TW" altLang="en-US" dirty="0"/>
              <a:t>    損失四十億美元。負責設計與製造蒸汽機的公司，還是全世界非常知名的</a:t>
            </a:r>
            <a:endParaRPr lang="en-US" altLang="zh-TW" dirty="0"/>
          </a:p>
          <a:p>
            <a:pPr marL="114300" indent="0">
              <a:buNone/>
            </a:pPr>
            <a:r>
              <a:rPr lang="zh-TW" altLang="en-US" dirty="0"/>
              <a:t>    蒸汽機製造公司。</a:t>
            </a:r>
            <a:endParaRPr lang="en-US" altLang="zh-TW" dirty="0"/>
          </a:p>
          <a:p>
            <a:pPr marL="114300" indent="0">
              <a:buNone/>
            </a:pPr>
            <a:endParaRPr lang="en-US" altLang="zh-TW" dirty="0"/>
          </a:p>
          <a:p>
            <a:r>
              <a:rPr lang="zh-TW" altLang="en-US" dirty="0"/>
              <a:t>一般蒸汽機的壽命有四十年，為什麼這一台一年就報廢呢</a:t>
            </a:r>
            <a:r>
              <a:rPr lang="en-US" altLang="zh-TW" dirty="0"/>
              <a:t>?</a:t>
            </a:r>
            <a:r>
              <a:rPr lang="zh-TW" altLang="en-US" dirty="0"/>
              <a:t>製造公司說，</a:t>
            </a:r>
            <a:endParaRPr lang="en-US" altLang="zh-TW" dirty="0"/>
          </a:p>
          <a:p>
            <a:pPr marL="114300" indent="0">
              <a:buNone/>
            </a:pPr>
            <a:r>
              <a:rPr lang="en-US" altLang="zh-TW" dirty="0"/>
              <a:t>    </a:t>
            </a:r>
            <a:r>
              <a:rPr lang="zh-TW" altLang="en-US" dirty="0"/>
              <a:t>一定是電廠操作錯誤，導致蒸汽機壞掉，但核電廠說一切都按照標準作業</a:t>
            </a:r>
            <a:endParaRPr lang="en-US" altLang="zh-TW" dirty="0"/>
          </a:p>
          <a:p>
            <a:pPr marL="114300" indent="0">
              <a:buNone/>
            </a:pPr>
            <a:r>
              <a:rPr lang="en-US" altLang="zh-TW" dirty="0"/>
              <a:t>    </a:t>
            </a:r>
            <a:r>
              <a:rPr lang="zh-TW" altLang="en-US" dirty="0"/>
              <a:t>程序操作。在兩方爭執不下的情況下，美國政府要我去調查這個問題。</a:t>
            </a:r>
          </a:p>
        </p:txBody>
      </p:sp>
      <p:sp>
        <p:nvSpPr>
          <p:cNvPr id="5" name="Google Shape;111;p16"/>
          <p:cNvSpPr txBox="1"/>
          <p:nvPr/>
        </p:nvSpPr>
        <p:spPr>
          <a:xfrm>
            <a:off x="11254156" y="0"/>
            <a:ext cx="937844"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zh-TW" sz="2400" b="0" i="0" u="none" strike="noStrike" cap="none" dirty="0">
                <a:solidFill>
                  <a:schemeClr val="dk1"/>
                </a:solidFill>
                <a:latin typeface="Calibri" pitchFamily="34" charset="0"/>
                <a:ea typeface="+mn-ea"/>
                <a:cs typeface="Calibri" pitchFamily="34" charset="0"/>
                <a:sym typeface="Arial"/>
              </a:rPr>
              <a:t>P</a:t>
            </a:r>
            <a:r>
              <a:rPr lang="en-US" altLang="zh-TW" sz="2400" b="0" i="0" u="none" strike="noStrike" cap="none" dirty="0">
                <a:solidFill>
                  <a:schemeClr val="dk1"/>
                </a:solidFill>
                <a:latin typeface="Calibri" pitchFamily="34" charset="0"/>
                <a:ea typeface="+mn-ea"/>
                <a:cs typeface="Calibri" pitchFamily="34" charset="0"/>
                <a:sym typeface="Arial"/>
              </a:rPr>
              <a:t>233</a:t>
            </a:r>
            <a:endParaRPr sz="1800" b="0" i="0" u="none" strike="noStrike" cap="none" dirty="0">
              <a:solidFill>
                <a:schemeClr val="dk1"/>
              </a:solidFill>
              <a:latin typeface="DFKai-SB"/>
              <a:ea typeface="DFKai-SB"/>
              <a:cs typeface="DFKai-SB"/>
              <a:sym typeface="DFKai-SB"/>
            </a:endParaRPr>
          </a:p>
        </p:txBody>
      </p:sp>
    </p:spTree>
    <p:extLst>
      <p:ext uri="{BB962C8B-B14F-4D97-AF65-F5344CB8AC3E}">
        <p14:creationId xmlns:p14="http://schemas.microsoft.com/office/powerpoint/2010/main" val="218762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E659EA-951D-41DF-A9B5-E82CCB9EA7E2}"/>
              </a:ext>
            </a:extLst>
          </p:cNvPr>
          <p:cNvSpPr>
            <a:spLocks noGrp="1"/>
          </p:cNvSpPr>
          <p:nvPr>
            <p:ph type="title"/>
          </p:nvPr>
        </p:nvSpPr>
        <p:spPr/>
        <p:txBody>
          <a:bodyPr/>
          <a:lstStyle/>
          <a:p>
            <a:r>
              <a:rPr lang="zh-TW" altLang="en-US" dirty="0"/>
              <a:t>大綱</a:t>
            </a:r>
          </a:p>
        </p:txBody>
      </p:sp>
      <p:sp>
        <p:nvSpPr>
          <p:cNvPr id="3" name="內容版面配置區 2">
            <a:extLst>
              <a:ext uri="{FF2B5EF4-FFF2-40B4-BE49-F238E27FC236}">
                <a16:creationId xmlns:a16="http://schemas.microsoft.com/office/drawing/2014/main" id="{1E86E128-F8EA-4E80-AC31-847F46DCB7E4}"/>
              </a:ext>
            </a:extLst>
          </p:cNvPr>
          <p:cNvSpPr>
            <a:spLocks noGrp="1"/>
          </p:cNvSpPr>
          <p:nvPr>
            <p:ph idx="1"/>
          </p:nvPr>
        </p:nvSpPr>
        <p:spPr/>
        <p:txBody>
          <a:bodyPr/>
          <a:lstStyle/>
          <a:p>
            <a:pPr marL="457200" indent="-342900">
              <a:lnSpc>
                <a:spcPct val="90000"/>
              </a:lnSpc>
              <a:spcBef>
                <a:spcPts val="1000"/>
              </a:spcBef>
              <a:buClr>
                <a:schemeClr val="dk1"/>
              </a:buClr>
              <a:buSzPts val="1800"/>
              <a:buFont typeface="Arial"/>
              <a:buChar char="•"/>
            </a:pPr>
            <a:r>
              <a:rPr lang="zh-TW" altLang="en-US" sz="2800" dirty="0">
                <a:solidFill>
                  <a:schemeClr val="dk1"/>
                </a:solidFill>
                <a:latin typeface="Calibri"/>
                <a:ea typeface="Calibri"/>
                <a:cs typeface="Calibri"/>
                <a:sym typeface="Calibri"/>
              </a:rPr>
              <a:t>設備失效思維</a:t>
            </a:r>
            <a:endParaRPr lang="en-US" altLang="zh-TW" sz="2800" dirty="0">
              <a:solidFill>
                <a:schemeClr val="dk1"/>
              </a:solidFill>
              <a:latin typeface="Calibri"/>
              <a:ea typeface="Calibri"/>
              <a:cs typeface="Calibri"/>
              <a:sym typeface="Calibri"/>
            </a:endParaRPr>
          </a:p>
          <a:p>
            <a:pPr marL="457200" indent="-342900">
              <a:lnSpc>
                <a:spcPct val="90000"/>
              </a:lnSpc>
              <a:spcBef>
                <a:spcPts val="1000"/>
              </a:spcBef>
              <a:buClr>
                <a:schemeClr val="dk1"/>
              </a:buClr>
              <a:buSzPts val="1800"/>
              <a:buFont typeface="Arial"/>
              <a:buChar char="•"/>
            </a:pPr>
            <a:r>
              <a:rPr lang="zh-TW" altLang="en-US" sz="2800" dirty="0">
                <a:solidFill>
                  <a:schemeClr val="dk1"/>
                </a:solidFill>
                <a:latin typeface="Calibri"/>
                <a:ea typeface="Calibri"/>
                <a:cs typeface="Calibri"/>
                <a:sym typeface="Calibri"/>
              </a:rPr>
              <a:t>設備失效中的人為錯誤模式</a:t>
            </a:r>
            <a:endParaRPr lang="en-US" altLang="zh-TW" sz="2800" dirty="0">
              <a:solidFill>
                <a:schemeClr val="dk1"/>
              </a:solidFill>
              <a:latin typeface="Calibri"/>
              <a:ea typeface="Calibri"/>
              <a:cs typeface="Calibri"/>
              <a:sym typeface="Calibri"/>
            </a:endParaRPr>
          </a:p>
          <a:p>
            <a:pPr marL="457200" indent="-342900">
              <a:lnSpc>
                <a:spcPct val="90000"/>
              </a:lnSpc>
              <a:spcBef>
                <a:spcPts val="1000"/>
              </a:spcBef>
              <a:buClr>
                <a:schemeClr val="dk1"/>
              </a:buClr>
              <a:buSzPts val="1800"/>
              <a:buFont typeface="Arial"/>
              <a:buChar char="•"/>
            </a:pPr>
            <a:r>
              <a:rPr lang="zh-TW" altLang="en-US" sz="2800" dirty="0">
                <a:solidFill>
                  <a:schemeClr val="dk1"/>
                </a:solidFill>
                <a:latin typeface="Calibri"/>
                <a:ea typeface="Calibri"/>
                <a:cs typeface="Calibri"/>
                <a:sym typeface="Calibri"/>
              </a:rPr>
              <a:t>設備和系統的設計錯誤</a:t>
            </a:r>
            <a:endParaRPr lang="en-US" altLang="zh-TW" sz="2800" dirty="0">
              <a:solidFill>
                <a:schemeClr val="dk1"/>
              </a:solidFill>
              <a:latin typeface="Calibri"/>
              <a:ea typeface="Calibri"/>
              <a:cs typeface="Calibri"/>
              <a:sym typeface="Calibri"/>
            </a:endParaRPr>
          </a:p>
          <a:p>
            <a:pPr marL="457200" indent="-342900">
              <a:lnSpc>
                <a:spcPct val="90000"/>
              </a:lnSpc>
              <a:spcBef>
                <a:spcPts val="1000"/>
              </a:spcBef>
              <a:buClr>
                <a:schemeClr val="dk1"/>
              </a:buClr>
              <a:buSzPts val="1800"/>
              <a:buFont typeface="Arial"/>
              <a:buChar char="•"/>
            </a:pPr>
            <a:r>
              <a:rPr lang="zh-TW" altLang="en-US" sz="2800" dirty="0">
                <a:solidFill>
                  <a:schemeClr val="dk1"/>
                </a:solidFill>
                <a:latin typeface="Calibri"/>
                <a:ea typeface="Calibri"/>
                <a:cs typeface="Calibri"/>
                <a:sym typeface="Calibri"/>
              </a:rPr>
              <a:t>採購規格錯誤</a:t>
            </a:r>
            <a:endParaRPr lang="en-US" altLang="zh-TW" sz="2800" dirty="0">
              <a:solidFill>
                <a:schemeClr val="dk1"/>
              </a:solidFill>
              <a:latin typeface="Calibri"/>
              <a:ea typeface="Calibri"/>
              <a:cs typeface="Calibri"/>
              <a:sym typeface="Calibri"/>
            </a:endParaRPr>
          </a:p>
          <a:p>
            <a:pPr marL="457200" indent="-342900">
              <a:lnSpc>
                <a:spcPct val="90000"/>
              </a:lnSpc>
              <a:spcBef>
                <a:spcPts val="1000"/>
              </a:spcBef>
              <a:buClr>
                <a:schemeClr val="dk1"/>
              </a:buClr>
              <a:buSzPts val="1800"/>
              <a:buFont typeface="Arial"/>
              <a:buChar char="•"/>
            </a:pPr>
            <a:r>
              <a:rPr lang="zh-TW" altLang="en-US" sz="2800" dirty="0">
                <a:solidFill>
                  <a:schemeClr val="dk1"/>
                </a:solidFill>
                <a:latin typeface="Calibri"/>
                <a:ea typeface="Calibri"/>
                <a:cs typeface="Calibri"/>
                <a:sym typeface="Calibri"/>
              </a:rPr>
              <a:t>安裝錯誤</a:t>
            </a:r>
            <a:endParaRPr lang="en-US" altLang="zh-TW" sz="2800" dirty="0">
              <a:solidFill>
                <a:schemeClr val="dk1"/>
              </a:solidFill>
              <a:latin typeface="Calibri"/>
              <a:ea typeface="Calibri"/>
              <a:cs typeface="Calibri"/>
              <a:sym typeface="Calibri"/>
            </a:endParaRPr>
          </a:p>
          <a:p>
            <a:pPr marL="457200" indent="-342900">
              <a:lnSpc>
                <a:spcPct val="90000"/>
              </a:lnSpc>
              <a:spcBef>
                <a:spcPts val="1000"/>
              </a:spcBef>
              <a:buClr>
                <a:schemeClr val="dk1"/>
              </a:buClr>
              <a:buSzPts val="1800"/>
              <a:buFont typeface="Arial"/>
              <a:buChar char="•"/>
            </a:pPr>
            <a:r>
              <a:rPr lang="zh-TW" altLang="en-US" sz="2800" dirty="0">
                <a:solidFill>
                  <a:schemeClr val="dk1"/>
                </a:solidFill>
                <a:latin typeface="Calibri"/>
                <a:ea typeface="Calibri"/>
                <a:cs typeface="Calibri"/>
                <a:sym typeface="Calibri"/>
              </a:rPr>
              <a:t>審查錯誤</a:t>
            </a:r>
            <a:endParaRPr lang="en-US" altLang="zh-TW" sz="2800" dirty="0">
              <a:solidFill>
                <a:schemeClr val="dk1"/>
              </a:solidFill>
              <a:latin typeface="Calibri"/>
              <a:ea typeface="Calibri"/>
              <a:cs typeface="Calibri"/>
              <a:sym typeface="Calibri"/>
            </a:endParaRPr>
          </a:p>
          <a:p>
            <a:pPr marL="457200" indent="-342900">
              <a:lnSpc>
                <a:spcPct val="90000"/>
              </a:lnSpc>
              <a:spcBef>
                <a:spcPts val="1000"/>
              </a:spcBef>
              <a:buClr>
                <a:schemeClr val="dk1"/>
              </a:buClr>
              <a:buSzPts val="1800"/>
              <a:buFont typeface="Arial"/>
              <a:buChar char="•"/>
            </a:pPr>
            <a:r>
              <a:rPr lang="zh-TW" altLang="en-US" sz="2800" dirty="0">
                <a:solidFill>
                  <a:schemeClr val="dk1"/>
                </a:solidFill>
                <a:latin typeface="Calibri"/>
                <a:ea typeface="Calibri"/>
                <a:cs typeface="Calibri"/>
                <a:sym typeface="Calibri"/>
              </a:rPr>
              <a:t>根本原因分析</a:t>
            </a:r>
            <a:endParaRPr lang="en-US" altLang="zh-TW" sz="2800" dirty="0">
              <a:solidFill>
                <a:schemeClr val="dk1"/>
              </a:solidFill>
              <a:latin typeface="Calibri"/>
              <a:ea typeface="Calibri"/>
              <a:cs typeface="Calibri"/>
              <a:sym typeface="Calibri"/>
            </a:endParaRPr>
          </a:p>
          <a:p>
            <a:endParaRPr lang="zh-TW" altLang="en-US" dirty="0"/>
          </a:p>
        </p:txBody>
      </p:sp>
    </p:spTree>
    <p:extLst>
      <p:ext uri="{BB962C8B-B14F-4D97-AF65-F5344CB8AC3E}">
        <p14:creationId xmlns:p14="http://schemas.microsoft.com/office/powerpoint/2010/main" val="1926444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
          <p:cNvSpPr txBox="1">
            <a:spLocks noGrp="1"/>
          </p:cNvSpPr>
          <p:nvPr>
            <p:ph type="title"/>
          </p:nvPr>
        </p:nvSpPr>
        <p:spPr>
          <a:xfrm>
            <a:off x="134440" y="0"/>
            <a:ext cx="10515600" cy="1325700"/>
          </a:xfrm>
          <a:prstGeom prst="rect">
            <a:avLst/>
          </a:prstGeom>
          <a:noFill/>
          <a:ln>
            <a:noFill/>
          </a:ln>
        </p:spPr>
        <p:txBody>
          <a:bodyPr spcFirstLastPara="1" wrap="square" lIns="91425" tIns="45700" rIns="91425" bIns="45700" anchor="ctr" anchorCtr="0">
            <a:normAutofit/>
          </a:bodyPr>
          <a:lstStyle/>
          <a:p>
            <a:pPr lvl="0"/>
            <a:r>
              <a:rPr lang="zh-TW" altLang="en-US" sz="4000" dirty="0"/>
              <a:t>南加州電力公司發生事件</a:t>
            </a:r>
            <a:endParaRPr sz="4000" dirty="0"/>
          </a:p>
        </p:txBody>
      </p:sp>
      <p:sp>
        <p:nvSpPr>
          <p:cNvPr id="462" name="Google Shape;462;p2"/>
          <p:cNvSpPr txBox="1">
            <a:spLocks noGrp="1"/>
          </p:cNvSpPr>
          <p:nvPr>
            <p:ph type="body" idx="1"/>
          </p:nvPr>
        </p:nvSpPr>
        <p:spPr>
          <a:xfrm>
            <a:off x="0" y="1362808"/>
            <a:ext cx="12511453" cy="5407325"/>
          </a:xfrm>
          <a:prstGeom prst="rect">
            <a:avLst/>
          </a:prstGeom>
          <a:noFill/>
          <a:ln>
            <a:noFill/>
          </a:ln>
        </p:spPr>
        <p:txBody>
          <a:bodyPr spcFirstLastPara="1" wrap="square" lIns="91425" tIns="45700" rIns="91425" bIns="45700" anchor="t" anchorCtr="0">
            <a:normAutofit fontScale="85000" lnSpcReduction="10000"/>
          </a:bodyPr>
          <a:lstStyle/>
          <a:p>
            <a:r>
              <a:rPr lang="zh-TW" altLang="en-US" dirty="0"/>
              <a:t>就跟很多大型知名公司一樣，這家蒸汽機製造公司在製造與測試上並不馬虎，它在兩個</a:t>
            </a:r>
            <a:endParaRPr lang="en-US" altLang="zh-TW" dirty="0"/>
          </a:p>
          <a:p>
            <a:pPr marL="114300" indent="0">
              <a:buNone/>
            </a:pPr>
            <a:r>
              <a:rPr lang="zh-TW" altLang="en-US" dirty="0"/>
              <a:t>  大會議室裡堆滿所有設計與測試資料，而且每項資料都有審查人簽名。審查看來很嚴</a:t>
            </a:r>
            <a:endParaRPr lang="en-US" altLang="zh-TW" dirty="0"/>
          </a:p>
          <a:p>
            <a:pPr marL="114300" indent="0">
              <a:buNone/>
            </a:pPr>
            <a:r>
              <a:rPr lang="zh-TW" altLang="en-US" dirty="0"/>
              <a:t>  謹，每做完一項測試就會簽名，而且整套測試做完，又會在測試 本上簽名。我看到從</a:t>
            </a:r>
            <a:endParaRPr lang="en-US" altLang="zh-TW" dirty="0"/>
          </a:p>
          <a:p>
            <a:pPr marL="114300" indent="0">
              <a:buNone/>
            </a:pPr>
            <a:r>
              <a:rPr lang="zh-TW" altLang="en-US" dirty="0"/>
              <a:t>  設計人、審查人、監督人、工程公司的管理階層、操作公司與審查公司的管理階層全</a:t>
            </a:r>
            <a:endParaRPr lang="en-US" altLang="zh-TW" dirty="0"/>
          </a:p>
          <a:p>
            <a:pPr marL="114300" indent="0">
              <a:buNone/>
            </a:pPr>
            <a:r>
              <a:rPr lang="zh-TW" altLang="en-US" dirty="0"/>
              <a:t>  都簽名了。</a:t>
            </a:r>
            <a:endParaRPr lang="en-US" altLang="zh-TW" dirty="0"/>
          </a:p>
          <a:p>
            <a:pPr marL="114300" indent="0">
              <a:buNone/>
            </a:pPr>
            <a:endParaRPr lang="en-US" altLang="zh-TW" dirty="0"/>
          </a:p>
          <a:p>
            <a:r>
              <a:rPr lang="zh-TW" altLang="en-US" dirty="0"/>
              <a:t>後來過了一個禮拜，這家公司的副總裁要求跟我們開會，到會議室的時候，他們七十</a:t>
            </a:r>
            <a:endParaRPr lang="en-US" altLang="zh-TW" dirty="0"/>
          </a:p>
          <a:p>
            <a:pPr marL="114300" indent="0">
              <a:buNone/>
            </a:pPr>
            <a:r>
              <a:rPr lang="zh-TW" altLang="en-US" dirty="0"/>
              <a:t>  多個人向我們二十幾個人鞠躬道歉，說他們出了一個人為錯誤。因為，兩個電腦程式</a:t>
            </a:r>
            <a:endParaRPr lang="en-US" altLang="zh-TW" dirty="0"/>
          </a:p>
          <a:p>
            <a:pPr marL="114300" indent="0">
              <a:buNone/>
            </a:pPr>
            <a:r>
              <a:rPr lang="zh-TW" altLang="en-US" dirty="0"/>
              <a:t>  在轉換的過程中，負責的人抓錯數字給另一個程式，導致之後的計算數字都有錯。因</a:t>
            </a:r>
            <a:endParaRPr lang="en-US" altLang="zh-TW" dirty="0"/>
          </a:p>
          <a:p>
            <a:pPr marL="114300" indent="0">
              <a:buNone/>
            </a:pPr>
            <a:r>
              <a:rPr lang="zh-TW" altLang="en-US" dirty="0"/>
              <a:t>   為大家都相信電腦不會算錯，所以沒注意到這項人為錯誤。結果好好的核電廠就提前</a:t>
            </a:r>
            <a:endParaRPr lang="en-US" altLang="zh-TW" dirty="0"/>
          </a:p>
          <a:p>
            <a:pPr marL="114300" indent="0">
              <a:buNone/>
            </a:pPr>
            <a:r>
              <a:rPr lang="zh-TW" altLang="en-US" dirty="0"/>
              <a:t>   報廢了。</a:t>
            </a:r>
            <a:br>
              <a:rPr lang="zh-TW" altLang="en-US" dirty="0"/>
            </a:br>
            <a:br>
              <a:rPr lang="zh-TW" altLang="en-US" dirty="0"/>
            </a:br>
            <a:endParaRPr lang="zh-TW" altLang="en-US" dirty="0"/>
          </a:p>
        </p:txBody>
      </p:sp>
      <p:sp>
        <p:nvSpPr>
          <p:cNvPr id="5" name="Google Shape;111;p16"/>
          <p:cNvSpPr txBox="1"/>
          <p:nvPr/>
        </p:nvSpPr>
        <p:spPr>
          <a:xfrm>
            <a:off x="10703170" y="0"/>
            <a:ext cx="1488829"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zh-TW" sz="2400" b="0" i="0" u="none" strike="noStrike" cap="none" dirty="0">
                <a:solidFill>
                  <a:schemeClr val="dk1"/>
                </a:solidFill>
                <a:latin typeface="Calibri" pitchFamily="34" charset="0"/>
                <a:ea typeface="+mn-ea"/>
                <a:cs typeface="Calibri" pitchFamily="34" charset="0"/>
                <a:sym typeface="Arial"/>
              </a:rPr>
              <a:t>P</a:t>
            </a:r>
            <a:r>
              <a:rPr lang="en-US" altLang="zh-TW" sz="2400" b="0" i="0" u="none" strike="noStrike" cap="none" dirty="0">
                <a:solidFill>
                  <a:schemeClr val="dk1"/>
                </a:solidFill>
                <a:latin typeface="Calibri" pitchFamily="34" charset="0"/>
                <a:ea typeface="+mn-ea"/>
                <a:cs typeface="Calibri" pitchFamily="34" charset="0"/>
                <a:sym typeface="Arial"/>
              </a:rPr>
              <a:t>234-235</a:t>
            </a:r>
            <a:endParaRPr sz="1800" b="0" i="0" u="none" strike="noStrike" cap="none" dirty="0">
              <a:solidFill>
                <a:schemeClr val="dk1"/>
              </a:solidFill>
              <a:latin typeface="DFKai-SB"/>
              <a:ea typeface="DFKai-SB"/>
              <a:cs typeface="DFKai-SB"/>
              <a:sym typeface="DFKai-SB"/>
            </a:endParaRPr>
          </a:p>
        </p:txBody>
      </p:sp>
    </p:spTree>
    <p:extLst>
      <p:ext uri="{BB962C8B-B14F-4D97-AF65-F5344CB8AC3E}">
        <p14:creationId xmlns:p14="http://schemas.microsoft.com/office/powerpoint/2010/main" val="364505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
          <p:cNvSpPr txBox="1">
            <a:spLocks noGrp="1"/>
          </p:cNvSpPr>
          <p:nvPr>
            <p:ph type="title"/>
          </p:nvPr>
        </p:nvSpPr>
        <p:spPr>
          <a:xfrm>
            <a:off x="134440" y="0"/>
            <a:ext cx="10515600" cy="1325700"/>
          </a:xfrm>
          <a:prstGeom prst="rect">
            <a:avLst/>
          </a:prstGeom>
          <a:noFill/>
          <a:ln>
            <a:noFill/>
          </a:ln>
        </p:spPr>
        <p:txBody>
          <a:bodyPr spcFirstLastPara="1" wrap="square" lIns="91425" tIns="45700" rIns="91425" bIns="45700" anchor="ctr" anchorCtr="0">
            <a:normAutofit/>
          </a:bodyPr>
          <a:lstStyle/>
          <a:p>
            <a:pPr lvl="0"/>
            <a:r>
              <a:rPr lang="zh-TW" altLang="en-US" sz="4000" dirty="0"/>
              <a:t>審查不是形式</a:t>
            </a:r>
            <a:endParaRPr sz="4000" dirty="0"/>
          </a:p>
        </p:txBody>
      </p:sp>
      <p:sp>
        <p:nvSpPr>
          <p:cNvPr id="462" name="Google Shape;462;p2"/>
          <p:cNvSpPr txBox="1">
            <a:spLocks noGrp="1"/>
          </p:cNvSpPr>
          <p:nvPr>
            <p:ph type="body" idx="1"/>
          </p:nvPr>
        </p:nvSpPr>
        <p:spPr>
          <a:xfrm>
            <a:off x="79131" y="1371600"/>
            <a:ext cx="12045429" cy="5398533"/>
          </a:xfrm>
          <a:prstGeom prst="rect">
            <a:avLst/>
          </a:prstGeom>
          <a:noFill/>
          <a:ln>
            <a:noFill/>
          </a:ln>
        </p:spPr>
        <p:txBody>
          <a:bodyPr spcFirstLastPara="1" wrap="square" lIns="91425" tIns="45700" rIns="91425" bIns="45700" anchor="t" anchorCtr="0">
            <a:normAutofit/>
          </a:bodyPr>
          <a:lstStyle/>
          <a:p>
            <a:r>
              <a:rPr lang="zh-TW" altLang="en-US" dirty="0"/>
              <a:t>幾年前我在麻省理工的零錯誤課堂上，問過學生一道問題</a:t>
            </a:r>
            <a:r>
              <a:rPr lang="zh-TW" altLang="zh-TW" dirty="0"/>
              <a:t>：</a:t>
            </a:r>
            <a:r>
              <a:rPr lang="zh-TW" altLang="en-US" dirty="0"/>
              <a:t>「什麼事情是最全要、應該做，但全世界沒有人做得好的事？ 」答案就是審查，這個答案沒有一個學生答對。</a:t>
            </a:r>
            <a:endParaRPr lang="en-US" altLang="zh-TW" dirty="0"/>
          </a:p>
          <a:p>
            <a:endParaRPr lang="en-US" altLang="zh-TW" dirty="0"/>
          </a:p>
          <a:p>
            <a:endParaRPr lang="en-US" altLang="zh-TW" dirty="0"/>
          </a:p>
          <a:p>
            <a:r>
              <a:rPr lang="zh-TW" altLang="en-US" dirty="0"/>
              <a:t>審查是防止設備失效最重要的環節，如果能夠在審查的時候找出問題，就不會犯錯。但是，前面舉的各項案例中，全都有人負責審查。</a:t>
            </a:r>
            <a:endParaRPr lang="en-US" altLang="zh-TW" dirty="0"/>
          </a:p>
          <a:p>
            <a:endParaRPr lang="en-US" altLang="zh-TW" dirty="0"/>
          </a:p>
          <a:p>
            <a:pPr marL="0" indent="0">
              <a:buNone/>
            </a:pPr>
            <a:endParaRPr lang="en-US" altLang="zh-TW" dirty="0"/>
          </a:p>
          <a:p>
            <a:endParaRPr lang="zh-TW" altLang="en-US" dirty="0"/>
          </a:p>
        </p:txBody>
      </p:sp>
      <p:sp>
        <p:nvSpPr>
          <p:cNvPr id="5" name="Google Shape;111;p16"/>
          <p:cNvSpPr txBox="1"/>
          <p:nvPr/>
        </p:nvSpPr>
        <p:spPr>
          <a:xfrm>
            <a:off x="10703170" y="0"/>
            <a:ext cx="1488829"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zh-TW" sz="2400" b="0" i="0" u="none" strike="noStrike" cap="none" dirty="0">
                <a:solidFill>
                  <a:schemeClr val="dk1"/>
                </a:solidFill>
                <a:latin typeface="Calibri" pitchFamily="34" charset="0"/>
                <a:ea typeface="+mn-ea"/>
                <a:cs typeface="Calibri" pitchFamily="34" charset="0"/>
                <a:sym typeface="Arial"/>
              </a:rPr>
              <a:t>P</a:t>
            </a:r>
            <a:r>
              <a:rPr lang="en-US" altLang="zh-TW" sz="2400" b="0" i="0" u="none" strike="noStrike" cap="none" dirty="0">
                <a:solidFill>
                  <a:schemeClr val="dk1"/>
                </a:solidFill>
                <a:latin typeface="Calibri" pitchFamily="34" charset="0"/>
                <a:ea typeface="+mn-ea"/>
                <a:cs typeface="Calibri" pitchFamily="34" charset="0"/>
                <a:sym typeface="Arial"/>
              </a:rPr>
              <a:t>235-236</a:t>
            </a:r>
            <a:endParaRPr sz="1800" b="0" i="0" u="none" strike="noStrike" cap="none" dirty="0">
              <a:solidFill>
                <a:schemeClr val="dk1"/>
              </a:solidFill>
              <a:latin typeface="DFKai-SB"/>
              <a:ea typeface="DFKai-SB"/>
              <a:cs typeface="DFKai-SB"/>
              <a:sym typeface="DFKai-SB"/>
            </a:endParaRPr>
          </a:p>
        </p:txBody>
      </p:sp>
    </p:spTree>
    <p:extLst>
      <p:ext uri="{BB962C8B-B14F-4D97-AF65-F5344CB8AC3E}">
        <p14:creationId xmlns:p14="http://schemas.microsoft.com/office/powerpoint/2010/main" val="1203335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
          <p:cNvSpPr txBox="1">
            <a:spLocks noGrp="1"/>
          </p:cNvSpPr>
          <p:nvPr>
            <p:ph type="title"/>
          </p:nvPr>
        </p:nvSpPr>
        <p:spPr>
          <a:xfrm>
            <a:off x="134440" y="0"/>
            <a:ext cx="10515600" cy="1325700"/>
          </a:xfrm>
          <a:prstGeom prst="rect">
            <a:avLst/>
          </a:prstGeom>
          <a:noFill/>
          <a:ln>
            <a:noFill/>
          </a:ln>
        </p:spPr>
        <p:txBody>
          <a:bodyPr spcFirstLastPara="1" wrap="square" lIns="91425" tIns="45700" rIns="91425" bIns="45700" anchor="ctr" anchorCtr="0">
            <a:normAutofit/>
          </a:bodyPr>
          <a:lstStyle/>
          <a:p>
            <a:pPr lvl="0"/>
            <a:r>
              <a:rPr lang="zh-TW" altLang="en-US" sz="4000" dirty="0"/>
              <a:t>懂技術不夠，會提問才是關鍵</a:t>
            </a:r>
            <a:endParaRPr sz="4000" dirty="0"/>
          </a:p>
        </p:txBody>
      </p:sp>
      <p:sp>
        <p:nvSpPr>
          <p:cNvPr id="462" name="Google Shape;462;p2"/>
          <p:cNvSpPr txBox="1">
            <a:spLocks noGrp="1"/>
          </p:cNvSpPr>
          <p:nvPr>
            <p:ph type="body" idx="1"/>
          </p:nvPr>
        </p:nvSpPr>
        <p:spPr>
          <a:xfrm>
            <a:off x="79131" y="1371600"/>
            <a:ext cx="12045429" cy="5398533"/>
          </a:xfrm>
          <a:prstGeom prst="rect">
            <a:avLst/>
          </a:prstGeom>
          <a:noFill/>
          <a:ln>
            <a:noFill/>
          </a:ln>
        </p:spPr>
        <p:txBody>
          <a:bodyPr spcFirstLastPara="1" wrap="square" lIns="91425" tIns="45700" rIns="91425" bIns="45700" anchor="t" anchorCtr="0">
            <a:normAutofit/>
          </a:bodyPr>
          <a:lstStyle/>
          <a:p>
            <a:r>
              <a:rPr lang="zh-TW" altLang="en-US" dirty="0"/>
              <a:t>我們的研究發現，審查人與製造設備的工程師需要的技巧不同。審查人需要知道人為錯誤的型態，以及錯誤可能發生在哪些地方，這樣才能找到錯誤，不需要懂工程，但是要會問問題。</a:t>
            </a:r>
            <a:endParaRPr lang="en-US" altLang="zh-TW" dirty="0"/>
          </a:p>
          <a:p>
            <a:endParaRPr lang="en-US" altLang="zh-TW" dirty="0"/>
          </a:p>
          <a:p>
            <a:r>
              <a:rPr lang="zh-TW" altLang="en-US" dirty="0"/>
              <a:t>例如，審核挑戰者號太空梭是否合乎標準時，要問如果太空梭發射，橡膠圈的溫度可以承受嗎？審核的人不需要是橡膠圈的專家，就可以利用問問題來找出錯誤。</a:t>
            </a:r>
            <a:endParaRPr lang="en-US" altLang="zh-TW" dirty="0"/>
          </a:p>
          <a:p>
            <a:endParaRPr lang="en-US" altLang="zh-TW" dirty="0"/>
          </a:p>
          <a:p>
            <a:r>
              <a:rPr lang="zh-TW" altLang="en-US" dirty="0"/>
              <a:t>所以審核的人與工程師的個性不一樣。如果全部是專家，就會出現盲點，查不出問題。</a:t>
            </a:r>
          </a:p>
        </p:txBody>
      </p:sp>
      <p:sp>
        <p:nvSpPr>
          <p:cNvPr id="5" name="Google Shape;111;p16"/>
          <p:cNvSpPr txBox="1"/>
          <p:nvPr/>
        </p:nvSpPr>
        <p:spPr>
          <a:xfrm>
            <a:off x="11298116" y="0"/>
            <a:ext cx="893884"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zh-TW" sz="2400" b="0" i="0" u="none" strike="noStrike" cap="none" dirty="0">
                <a:solidFill>
                  <a:schemeClr val="dk1"/>
                </a:solidFill>
                <a:latin typeface="Calibri" pitchFamily="34" charset="0"/>
                <a:ea typeface="+mn-ea"/>
                <a:cs typeface="Calibri" pitchFamily="34" charset="0"/>
                <a:sym typeface="Arial"/>
              </a:rPr>
              <a:t>P</a:t>
            </a:r>
            <a:r>
              <a:rPr lang="en-US" altLang="zh-TW" sz="2400" b="0" i="0" u="none" strike="noStrike" cap="none" dirty="0">
                <a:solidFill>
                  <a:schemeClr val="dk1"/>
                </a:solidFill>
                <a:latin typeface="Calibri" pitchFamily="34" charset="0"/>
                <a:ea typeface="+mn-ea"/>
                <a:cs typeface="Calibri" pitchFamily="34" charset="0"/>
                <a:sym typeface="Arial"/>
              </a:rPr>
              <a:t>236</a:t>
            </a:r>
            <a:endParaRPr sz="1800" b="0" i="0" u="none" strike="noStrike" cap="none" dirty="0">
              <a:solidFill>
                <a:schemeClr val="dk1"/>
              </a:solidFill>
              <a:latin typeface="DFKai-SB"/>
              <a:ea typeface="DFKai-SB"/>
              <a:cs typeface="DFKai-SB"/>
              <a:sym typeface="DFKai-SB"/>
            </a:endParaRPr>
          </a:p>
        </p:txBody>
      </p:sp>
    </p:spTree>
    <p:extLst>
      <p:ext uri="{BB962C8B-B14F-4D97-AF65-F5344CB8AC3E}">
        <p14:creationId xmlns:p14="http://schemas.microsoft.com/office/powerpoint/2010/main" val="3706834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
          <p:cNvSpPr txBox="1">
            <a:spLocks noGrp="1"/>
          </p:cNvSpPr>
          <p:nvPr>
            <p:ph type="title"/>
          </p:nvPr>
        </p:nvSpPr>
        <p:spPr>
          <a:xfrm>
            <a:off x="134440" y="0"/>
            <a:ext cx="10515600" cy="1325700"/>
          </a:xfrm>
          <a:prstGeom prst="rect">
            <a:avLst/>
          </a:prstGeom>
          <a:noFill/>
          <a:ln>
            <a:noFill/>
          </a:ln>
        </p:spPr>
        <p:txBody>
          <a:bodyPr spcFirstLastPara="1" wrap="square" lIns="91425" tIns="45700" rIns="91425" bIns="45700" anchor="ctr" anchorCtr="0">
            <a:normAutofit/>
          </a:bodyPr>
          <a:lstStyle/>
          <a:p>
            <a:pPr lvl="0"/>
            <a:r>
              <a:rPr lang="zh-TW" altLang="en-US" sz="4000" dirty="0"/>
              <a:t>審查不只是檢查，而是零錯誤的保證</a:t>
            </a:r>
            <a:endParaRPr sz="4000" dirty="0"/>
          </a:p>
        </p:txBody>
      </p:sp>
      <p:sp>
        <p:nvSpPr>
          <p:cNvPr id="462" name="Google Shape;462;p2"/>
          <p:cNvSpPr txBox="1">
            <a:spLocks noGrp="1"/>
          </p:cNvSpPr>
          <p:nvPr>
            <p:ph type="body" idx="1"/>
          </p:nvPr>
        </p:nvSpPr>
        <p:spPr>
          <a:xfrm>
            <a:off x="0" y="1371600"/>
            <a:ext cx="12191999" cy="5416062"/>
          </a:xfrm>
          <a:prstGeom prst="rect">
            <a:avLst/>
          </a:prstGeom>
          <a:noFill/>
          <a:ln>
            <a:noFill/>
          </a:ln>
        </p:spPr>
        <p:txBody>
          <a:bodyPr spcFirstLastPara="1" wrap="square" lIns="91425" tIns="45700" rIns="91425" bIns="45700" anchor="t" anchorCtr="0">
            <a:normAutofit lnSpcReduction="10000"/>
          </a:bodyPr>
          <a:lstStyle/>
          <a:p>
            <a:r>
              <a:rPr lang="zh-TW" altLang="en-US" dirty="0"/>
              <a:t>審查的細項重點包括設備的設計要求、各種運行情況、所有的假設，還要審查是否符合以前的經驗、所有的測試、穩定性等等，總共有十四項內容。不過為什麼要分成三段呢？</a:t>
            </a:r>
            <a:endParaRPr lang="en-US" altLang="zh-TW" dirty="0"/>
          </a:p>
          <a:p>
            <a:endParaRPr lang="en-US" altLang="zh-TW" dirty="0"/>
          </a:p>
          <a:p>
            <a:r>
              <a:rPr lang="zh-TW" altLang="en-US" dirty="0"/>
              <a:t>因為第七章提過，我們的腦袋一次最多只能處理五件事情，所以一定要分段審查。這樣就可以從大的架構開始，確認大的方向正確、細節正確，以及應用面正確，才可以面面俱到。</a:t>
            </a:r>
            <a:endParaRPr lang="en-US" altLang="zh-TW" dirty="0"/>
          </a:p>
          <a:p>
            <a:endParaRPr lang="en-US" altLang="zh-TW" dirty="0"/>
          </a:p>
          <a:p>
            <a:endParaRPr lang="en-US" altLang="zh-TW" dirty="0"/>
          </a:p>
          <a:p>
            <a:r>
              <a:rPr lang="zh-TW" altLang="en-US" dirty="0"/>
              <a:t>其實，審查是零錯誤制度化很重要的一環，每一件事情、每一個錯誤都要審查，從報告錯誤、排查錯誤、設計錯誤、程序錯誤，每一個程序、每一個流程都要設有審查人。</a:t>
            </a:r>
          </a:p>
        </p:txBody>
      </p:sp>
      <p:sp>
        <p:nvSpPr>
          <p:cNvPr id="5" name="Google Shape;111;p16"/>
          <p:cNvSpPr txBox="1"/>
          <p:nvPr/>
        </p:nvSpPr>
        <p:spPr>
          <a:xfrm>
            <a:off x="11368455" y="0"/>
            <a:ext cx="823545"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zh-TW" sz="2400" b="0" i="0" u="none" strike="noStrike" cap="none" dirty="0">
                <a:solidFill>
                  <a:schemeClr val="dk1"/>
                </a:solidFill>
                <a:latin typeface="Calibri" pitchFamily="34" charset="0"/>
                <a:ea typeface="+mn-ea"/>
                <a:cs typeface="Calibri" pitchFamily="34" charset="0"/>
                <a:sym typeface="Arial"/>
              </a:rPr>
              <a:t>P</a:t>
            </a:r>
            <a:r>
              <a:rPr lang="en-US" altLang="zh-TW" sz="2400" b="0" i="0" u="none" strike="noStrike" cap="none" dirty="0">
                <a:solidFill>
                  <a:schemeClr val="dk1"/>
                </a:solidFill>
                <a:latin typeface="Calibri" pitchFamily="34" charset="0"/>
                <a:ea typeface="+mn-ea"/>
                <a:cs typeface="Calibri" pitchFamily="34" charset="0"/>
                <a:sym typeface="Arial"/>
              </a:rPr>
              <a:t>237</a:t>
            </a:r>
            <a:endParaRPr sz="1800" b="0" i="0" u="none" strike="noStrike" cap="none" dirty="0">
              <a:solidFill>
                <a:schemeClr val="dk1"/>
              </a:solidFill>
              <a:latin typeface="DFKai-SB"/>
              <a:ea typeface="DFKai-SB"/>
              <a:cs typeface="DFKai-SB"/>
              <a:sym typeface="DFKai-SB"/>
            </a:endParaRPr>
          </a:p>
        </p:txBody>
      </p:sp>
    </p:spTree>
    <p:extLst>
      <p:ext uri="{BB962C8B-B14F-4D97-AF65-F5344CB8AC3E}">
        <p14:creationId xmlns:p14="http://schemas.microsoft.com/office/powerpoint/2010/main" val="2424408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
          <p:cNvSpPr txBox="1">
            <a:spLocks noGrp="1"/>
          </p:cNvSpPr>
          <p:nvPr>
            <p:ph type="title"/>
          </p:nvPr>
        </p:nvSpPr>
        <p:spPr>
          <a:xfrm>
            <a:off x="134440" y="0"/>
            <a:ext cx="10515600" cy="1325700"/>
          </a:xfrm>
          <a:prstGeom prst="rect">
            <a:avLst/>
          </a:prstGeom>
          <a:noFill/>
          <a:ln>
            <a:noFill/>
          </a:ln>
        </p:spPr>
        <p:txBody>
          <a:bodyPr spcFirstLastPara="1" wrap="square" lIns="91425" tIns="45700" rIns="91425" bIns="45700" anchor="ctr" anchorCtr="0">
            <a:normAutofit/>
          </a:bodyPr>
          <a:lstStyle/>
          <a:p>
            <a:r>
              <a:rPr lang="zh-TW" altLang="en-US" sz="4000" dirty="0"/>
              <a:t>運行操作與設備故障排查錯誤</a:t>
            </a:r>
            <a:endParaRPr sz="4000" dirty="0"/>
          </a:p>
        </p:txBody>
      </p:sp>
      <p:sp>
        <p:nvSpPr>
          <p:cNvPr id="462" name="Google Shape;462;p2"/>
          <p:cNvSpPr txBox="1">
            <a:spLocks noGrp="1"/>
          </p:cNvSpPr>
          <p:nvPr>
            <p:ph type="body" idx="1"/>
          </p:nvPr>
        </p:nvSpPr>
        <p:spPr>
          <a:xfrm>
            <a:off x="1" y="1327638"/>
            <a:ext cx="12124560" cy="5442495"/>
          </a:xfrm>
          <a:prstGeom prst="rect">
            <a:avLst/>
          </a:prstGeom>
          <a:noFill/>
          <a:ln>
            <a:noFill/>
          </a:ln>
        </p:spPr>
        <p:txBody>
          <a:bodyPr spcFirstLastPara="1" wrap="square" lIns="91425" tIns="45700" rIns="91425" bIns="45700" anchor="t" anchorCtr="0">
            <a:normAutofit/>
          </a:bodyPr>
          <a:lstStyle/>
          <a:p>
            <a:r>
              <a:rPr lang="zh-TW" altLang="en-US" dirty="0"/>
              <a:t>如果從設備和系統設計、採購規格、安裝與審查都沒有犯錯，設備開始運行操作時也有可能犯錯。要讓設備正常運行，最重要的就是要知道設備的單項弱點。在單項弱點的地方設置監測系統，而且至少要設計一個防護層，這樣一旦出現錯誤，就可以啟動防護層，防止設備失效。</a:t>
            </a:r>
            <a:endParaRPr lang="en-US" altLang="zh-TW" dirty="0"/>
          </a:p>
          <a:p>
            <a:endParaRPr lang="zh-TW" altLang="en-US" dirty="0"/>
          </a:p>
          <a:p>
            <a:r>
              <a:rPr lang="zh-TW" altLang="en-US" dirty="0"/>
              <a:t>當然，設備用久總會發生故障。很多時候，設備偶爾出現小故障，不一定能夠找出是哪個零件失效，常常等到設備整個壞了，直接整組換新。如果能夠即時知道哪個零件失效，馬上換新，或許設備還能繼續運作。</a:t>
            </a:r>
            <a:endParaRPr lang="en-US" altLang="zh-TW" dirty="0"/>
          </a:p>
          <a:p>
            <a:endParaRPr lang="en-US" altLang="zh-TW" dirty="0"/>
          </a:p>
          <a:p>
            <a:r>
              <a:rPr lang="zh-TW" altLang="en-US" dirty="0"/>
              <a:t>三十年來，我們蒐集一萬多個 設備失效的資料，已經整理出八千多個失效模式，知道各種情況的設備失效會產生什麼現象。</a:t>
            </a:r>
            <a:br>
              <a:rPr lang="zh-TW" altLang="en-US" dirty="0"/>
            </a:br>
            <a:endParaRPr lang="zh-TW" altLang="en-US" dirty="0"/>
          </a:p>
        </p:txBody>
      </p:sp>
      <p:sp>
        <p:nvSpPr>
          <p:cNvPr id="5" name="Google Shape;111;p16"/>
          <p:cNvSpPr txBox="1"/>
          <p:nvPr/>
        </p:nvSpPr>
        <p:spPr>
          <a:xfrm>
            <a:off x="11227779" y="0"/>
            <a:ext cx="964221"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zh-TW" sz="2400" b="0" i="0" u="none" strike="noStrike" cap="none" dirty="0">
                <a:solidFill>
                  <a:schemeClr val="dk1"/>
                </a:solidFill>
                <a:latin typeface="Calibri" pitchFamily="34" charset="0"/>
                <a:ea typeface="+mn-ea"/>
                <a:cs typeface="Calibri" pitchFamily="34" charset="0"/>
                <a:sym typeface="Arial"/>
              </a:rPr>
              <a:t>P</a:t>
            </a:r>
            <a:r>
              <a:rPr lang="en-US" altLang="zh-TW" sz="2400" b="0" i="0" u="none" strike="noStrike" cap="none" dirty="0">
                <a:solidFill>
                  <a:schemeClr val="dk1"/>
                </a:solidFill>
                <a:latin typeface="Calibri" pitchFamily="34" charset="0"/>
                <a:ea typeface="+mn-ea"/>
                <a:cs typeface="Calibri" pitchFamily="34" charset="0"/>
                <a:sym typeface="Arial"/>
              </a:rPr>
              <a:t>238</a:t>
            </a:r>
            <a:endParaRPr sz="1800" b="0" i="0" u="none" strike="noStrike" cap="none" dirty="0">
              <a:solidFill>
                <a:schemeClr val="dk1"/>
              </a:solidFill>
              <a:latin typeface="DFKai-SB"/>
              <a:ea typeface="DFKai-SB"/>
              <a:cs typeface="DFKai-SB"/>
              <a:sym typeface="DFKai-SB"/>
            </a:endParaRPr>
          </a:p>
        </p:txBody>
      </p:sp>
    </p:spTree>
    <p:extLst>
      <p:ext uri="{BB962C8B-B14F-4D97-AF65-F5344CB8AC3E}">
        <p14:creationId xmlns:p14="http://schemas.microsoft.com/office/powerpoint/2010/main" val="182709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
          <p:cNvSpPr txBox="1">
            <a:spLocks noGrp="1"/>
          </p:cNvSpPr>
          <p:nvPr>
            <p:ph type="title"/>
          </p:nvPr>
        </p:nvSpPr>
        <p:spPr>
          <a:xfrm>
            <a:off x="134440" y="0"/>
            <a:ext cx="10515600" cy="1325700"/>
          </a:xfrm>
          <a:prstGeom prst="rect">
            <a:avLst/>
          </a:prstGeom>
          <a:noFill/>
          <a:ln>
            <a:noFill/>
          </a:ln>
        </p:spPr>
        <p:txBody>
          <a:bodyPr spcFirstLastPara="1" wrap="square" lIns="91425" tIns="45700" rIns="91425" bIns="45700" anchor="ctr" anchorCtr="0">
            <a:normAutofit/>
          </a:bodyPr>
          <a:lstStyle/>
          <a:p>
            <a:pPr lvl="0"/>
            <a:r>
              <a:rPr lang="zh-TW" altLang="en-US" sz="4000" dirty="0"/>
              <a:t>非正常訊號分析</a:t>
            </a:r>
            <a:endParaRPr sz="4000" dirty="0"/>
          </a:p>
        </p:txBody>
      </p:sp>
      <p:sp>
        <p:nvSpPr>
          <p:cNvPr id="462" name="Google Shape;462;p2"/>
          <p:cNvSpPr txBox="1">
            <a:spLocks noGrp="1"/>
          </p:cNvSpPr>
          <p:nvPr>
            <p:ph type="body" idx="1"/>
          </p:nvPr>
        </p:nvSpPr>
        <p:spPr>
          <a:xfrm>
            <a:off x="0" y="1327425"/>
            <a:ext cx="12191999" cy="5495248"/>
          </a:xfrm>
          <a:prstGeom prst="rect">
            <a:avLst/>
          </a:prstGeom>
          <a:noFill/>
          <a:ln>
            <a:noFill/>
          </a:ln>
        </p:spPr>
        <p:txBody>
          <a:bodyPr spcFirstLastPara="1" wrap="square" lIns="91425" tIns="45700" rIns="91425" bIns="45700" anchor="t" anchorCtr="0">
            <a:normAutofit/>
          </a:bodyPr>
          <a:lstStyle/>
          <a:p>
            <a:r>
              <a:rPr lang="zh-TW" altLang="en-US" sz="2700" dirty="0"/>
              <a:t>現在，我們幫美國海軍製造商規劃的零錯誤方法，已經可以做到即時排查故舉例來說，現在海軍製造商使用「非正常訊號分析」</a:t>
            </a:r>
            <a:r>
              <a:rPr lang="en-US" altLang="zh-TW" sz="2700" dirty="0"/>
              <a:t>(</a:t>
            </a:r>
            <a:r>
              <a:rPr lang="en-US" altLang="zh-TW" sz="2700" dirty="0" err="1"/>
              <a:t>abnormalsignalanalysis</a:t>
            </a:r>
            <a:r>
              <a:rPr lang="en-US" altLang="zh-TW" sz="2700" dirty="0"/>
              <a:t>)</a:t>
            </a:r>
            <a:r>
              <a:rPr lang="zh-TW" altLang="en-US" sz="2700" dirty="0"/>
              <a:t>，這個概念是說，當某個零件壞掉時，會出現很多訊號，過去我們都不清楚這些訊號的意義，可能忽然一個訊號出現，一下又消失了。</a:t>
            </a:r>
            <a:endParaRPr lang="en-US" altLang="zh-TW" sz="2700" dirty="0"/>
          </a:p>
          <a:p>
            <a:endParaRPr lang="en-US" altLang="zh-TW" sz="2700" dirty="0"/>
          </a:p>
          <a:p>
            <a:r>
              <a:rPr lang="zh-TW" altLang="en-US" dirty="0"/>
              <a:t>但現在我們的資料庫可以知道各個訊號代表的是什麼失效模式，確實找到有問題的零件。這樣的話，就算是在兩軍交戰下，也可以一邊打仗一邊排除故障，確保設備正常運作。</a:t>
            </a:r>
          </a:p>
          <a:p>
            <a:pPr marL="114300" indent="0">
              <a:buNone/>
            </a:pPr>
            <a:br>
              <a:rPr lang="zh-TW" altLang="en-US" sz="2400" dirty="0"/>
            </a:br>
            <a:endParaRPr lang="zh-TW" altLang="en-US" sz="2700" dirty="0"/>
          </a:p>
        </p:txBody>
      </p:sp>
      <p:sp>
        <p:nvSpPr>
          <p:cNvPr id="5" name="Google Shape;111;p16"/>
          <p:cNvSpPr txBox="1"/>
          <p:nvPr/>
        </p:nvSpPr>
        <p:spPr>
          <a:xfrm>
            <a:off x="11271739" y="0"/>
            <a:ext cx="920261"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zh-TW" sz="2400" b="0" i="0" u="none" strike="noStrike" cap="none" dirty="0">
                <a:solidFill>
                  <a:schemeClr val="dk1"/>
                </a:solidFill>
                <a:latin typeface="Calibri" pitchFamily="34" charset="0"/>
                <a:ea typeface="+mn-ea"/>
                <a:cs typeface="Calibri" pitchFamily="34" charset="0"/>
                <a:sym typeface="Arial"/>
              </a:rPr>
              <a:t>P</a:t>
            </a:r>
            <a:r>
              <a:rPr lang="en-US" altLang="zh-TW" sz="2400" b="0" i="0" u="none" strike="noStrike" cap="none" dirty="0">
                <a:solidFill>
                  <a:schemeClr val="dk1"/>
                </a:solidFill>
                <a:latin typeface="Calibri" pitchFamily="34" charset="0"/>
                <a:ea typeface="+mn-ea"/>
                <a:cs typeface="Calibri" pitchFamily="34" charset="0"/>
                <a:sym typeface="Arial"/>
              </a:rPr>
              <a:t>239</a:t>
            </a:r>
            <a:endParaRPr sz="1800" b="0" i="0" u="none" strike="noStrike" cap="none" dirty="0">
              <a:solidFill>
                <a:schemeClr val="dk1"/>
              </a:solidFill>
              <a:latin typeface="DFKai-SB"/>
              <a:ea typeface="DFKai-SB"/>
              <a:cs typeface="DFKai-SB"/>
              <a:sym typeface="DFKai-SB"/>
            </a:endParaRPr>
          </a:p>
        </p:txBody>
      </p:sp>
    </p:spTree>
    <p:extLst>
      <p:ext uri="{BB962C8B-B14F-4D97-AF65-F5344CB8AC3E}">
        <p14:creationId xmlns:p14="http://schemas.microsoft.com/office/powerpoint/2010/main" val="2328829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
          <p:cNvSpPr txBox="1">
            <a:spLocks noGrp="1"/>
          </p:cNvSpPr>
          <p:nvPr>
            <p:ph type="title"/>
          </p:nvPr>
        </p:nvSpPr>
        <p:spPr>
          <a:xfrm>
            <a:off x="134440" y="0"/>
            <a:ext cx="10515600" cy="1325700"/>
          </a:xfrm>
          <a:prstGeom prst="rect">
            <a:avLst/>
          </a:prstGeom>
          <a:noFill/>
          <a:ln>
            <a:noFill/>
          </a:ln>
        </p:spPr>
        <p:txBody>
          <a:bodyPr spcFirstLastPara="1" wrap="square" lIns="91425" tIns="45700" rIns="91425" bIns="45700" anchor="ctr" anchorCtr="0">
            <a:normAutofit/>
          </a:bodyPr>
          <a:lstStyle/>
          <a:p>
            <a:pPr lvl="0"/>
            <a:r>
              <a:rPr lang="zh-TW" altLang="en-US" sz="4000" dirty="0"/>
              <a:t>根本原因分析</a:t>
            </a:r>
            <a:endParaRPr sz="4000" dirty="0"/>
          </a:p>
        </p:txBody>
      </p:sp>
      <p:sp>
        <p:nvSpPr>
          <p:cNvPr id="462" name="Google Shape;462;p2"/>
          <p:cNvSpPr txBox="1">
            <a:spLocks noGrp="1"/>
          </p:cNvSpPr>
          <p:nvPr>
            <p:ph type="body" idx="1"/>
          </p:nvPr>
        </p:nvSpPr>
        <p:spPr>
          <a:xfrm>
            <a:off x="79131" y="1371600"/>
            <a:ext cx="12045429" cy="5398533"/>
          </a:xfrm>
          <a:prstGeom prst="rect">
            <a:avLst/>
          </a:prstGeom>
          <a:noFill/>
          <a:ln>
            <a:noFill/>
          </a:ln>
        </p:spPr>
        <p:txBody>
          <a:bodyPr spcFirstLastPara="1" wrap="square" lIns="91425" tIns="45700" rIns="91425" bIns="45700" anchor="t" anchorCtr="0">
            <a:normAutofit/>
          </a:bodyPr>
          <a:lstStyle/>
          <a:p>
            <a:r>
              <a:rPr lang="zh-TW" altLang="en-US" dirty="0"/>
              <a:t>如果能夠做好零錯誤設備失效先兆排查，這是好事，畢竟這是在設備沒有出問題時事先防止失效。但是，如果設備已經失效了，就需要找出導致失效的根本原因，藉此避免未來再犯相同的錯誤。</a:t>
            </a:r>
            <a:endParaRPr lang="en-US" altLang="zh-TW" dirty="0"/>
          </a:p>
          <a:p>
            <a:endParaRPr lang="en-US" altLang="zh-TW" dirty="0"/>
          </a:p>
          <a:p>
            <a:r>
              <a:rPr lang="zh-TW" altLang="en-US" dirty="0"/>
              <a:t>如果以人類來比喻，故障排查比較像是醫師，在人還沒有死去以前治好病，根本原因分析就像驗屍官，在人死後驗屍</a:t>
            </a:r>
            <a:r>
              <a:rPr lang="en-US" altLang="zh-TW" dirty="0"/>
              <a:t>,</a:t>
            </a:r>
            <a:r>
              <a:rPr lang="zh-TW" altLang="en-US" dirty="0"/>
              <a:t>找出死亡原因。</a:t>
            </a:r>
            <a:endParaRPr lang="en-US" altLang="zh-TW" dirty="0"/>
          </a:p>
          <a:p>
            <a:endParaRPr lang="en-US" altLang="zh-TW" dirty="0"/>
          </a:p>
          <a:p>
            <a:r>
              <a:rPr lang="zh-TW" altLang="en-US" dirty="0"/>
              <a:t>這兩件事情都很重要，但是故障排查可以減少相當大的資源浪費，因為很多東西不需要定期修理，因此可以用偵測跟快速排查的方法，減少不需要的維修。</a:t>
            </a:r>
            <a:br>
              <a:rPr lang="zh-TW" altLang="en-US" dirty="0"/>
            </a:br>
            <a:endParaRPr lang="zh-TW" altLang="en-US" dirty="0"/>
          </a:p>
        </p:txBody>
      </p:sp>
      <p:sp>
        <p:nvSpPr>
          <p:cNvPr id="5" name="Google Shape;111;p16"/>
          <p:cNvSpPr txBox="1"/>
          <p:nvPr/>
        </p:nvSpPr>
        <p:spPr>
          <a:xfrm>
            <a:off x="11289324" y="0"/>
            <a:ext cx="902676"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zh-TW" sz="2400" b="0" i="0" u="none" strike="noStrike" cap="none" dirty="0">
                <a:solidFill>
                  <a:schemeClr val="dk1"/>
                </a:solidFill>
                <a:latin typeface="Calibri" pitchFamily="34" charset="0"/>
                <a:ea typeface="+mn-ea"/>
                <a:cs typeface="Calibri" pitchFamily="34" charset="0"/>
                <a:sym typeface="Arial"/>
              </a:rPr>
              <a:t>P</a:t>
            </a:r>
            <a:r>
              <a:rPr lang="en-US" altLang="zh-TW" sz="2400" b="0" i="0" u="none" strike="noStrike" cap="none" dirty="0">
                <a:solidFill>
                  <a:schemeClr val="dk1"/>
                </a:solidFill>
                <a:latin typeface="Calibri" pitchFamily="34" charset="0"/>
                <a:ea typeface="+mn-ea"/>
                <a:cs typeface="Calibri" pitchFamily="34" charset="0"/>
                <a:sym typeface="Arial"/>
              </a:rPr>
              <a:t>240</a:t>
            </a:r>
            <a:endParaRPr sz="1800" b="0" i="0" u="none" strike="noStrike" cap="none" dirty="0">
              <a:solidFill>
                <a:schemeClr val="dk1"/>
              </a:solidFill>
              <a:latin typeface="DFKai-SB"/>
              <a:ea typeface="DFKai-SB"/>
              <a:cs typeface="DFKai-SB"/>
              <a:sym typeface="DFKai-SB"/>
            </a:endParaRPr>
          </a:p>
        </p:txBody>
      </p:sp>
    </p:spTree>
    <p:extLst>
      <p:ext uri="{BB962C8B-B14F-4D97-AF65-F5344CB8AC3E}">
        <p14:creationId xmlns:p14="http://schemas.microsoft.com/office/powerpoint/2010/main" val="404623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
          <p:cNvSpPr txBox="1">
            <a:spLocks noGrp="1"/>
          </p:cNvSpPr>
          <p:nvPr>
            <p:ph type="title"/>
          </p:nvPr>
        </p:nvSpPr>
        <p:spPr>
          <a:xfrm>
            <a:off x="134440" y="0"/>
            <a:ext cx="10515600" cy="1325700"/>
          </a:xfrm>
          <a:prstGeom prst="rect">
            <a:avLst/>
          </a:prstGeom>
          <a:noFill/>
          <a:ln>
            <a:noFill/>
          </a:ln>
        </p:spPr>
        <p:txBody>
          <a:bodyPr spcFirstLastPara="1" wrap="square" lIns="91425" tIns="45700" rIns="91425" bIns="45700" anchor="ctr" anchorCtr="0">
            <a:normAutofit/>
          </a:bodyPr>
          <a:lstStyle/>
          <a:p>
            <a:pPr lvl="0"/>
            <a:r>
              <a:rPr lang="zh-TW" altLang="en-US" sz="4000" dirty="0"/>
              <a:t>設備失效思維</a:t>
            </a:r>
            <a:endParaRPr sz="4000" dirty="0"/>
          </a:p>
        </p:txBody>
      </p:sp>
      <p:sp>
        <p:nvSpPr>
          <p:cNvPr id="462" name="Google Shape;462;p2"/>
          <p:cNvSpPr txBox="1">
            <a:spLocks noGrp="1"/>
          </p:cNvSpPr>
          <p:nvPr>
            <p:ph type="body" idx="1"/>
          </p:nvPr>
        </p:nvSpPr>
        <p:spPr>
          <a:xfrm>
            <a:off x="79131" y="1371600"/>
            <a:ext cx="12045429" cy="5398533"/>
          </a:xfrm>
          <a:prstGeom prst="rect">
            <a:avLst/>
          </a:prstGeom>
          <a:noFill/>
          <a:ln>
            <a:noFill/>
          </a:ln>
        </p:spPr>
        <p:txBody>
          <a:bodyPr spcFirstLastPara="1" wrap="square" lIns="91425" tIns="45700" rIns="91425" bIns="45700" anchor="t" anchorCtr="0">
            <a:normAutofit/>
          </a:bodyPr>
          <a:lstStyle/>
          <a:p>
            <a:r>
              <a:rPr lang="zh-TW" altLang="en-US" dirty="0"/>
              <a:t>在詳細說明福島核電廠出錯的問題前，先要對設備失效有個基本的觀念，那就是：每一個設備失效都是人為造成的。設備要能正常運作，中間有很多環節都需要注意。</a:t>
            </a:r>
            <a:endParaRPr lang="en-US" altLang="zh-TW" dirty="0"/>
          </a:p>
          <a:p>
            <a:endParaRPr lang="zh-TW" altLang="en-US" dirty="0"/>
          </a:p>
          <a:p>
            <a:r>
              <a:rPr lang="zh-TW" altLang="en-US" dirty="0"/>
              <a:t>從設備的設計開始就有可能犯錯，這些錯誤來源跟前三章提到的知識型錯誤、規則型錯誤與技術型錯誤完全一樣。</a:t>
            </a:r>
            <a:endParaRPr lang="en-US" altLang="zh-TW" dirty="0"/>
          </a:p>
          <a:p>
            <a:endParaRPr lang="zh-TW" altLang="en-US" dirty="0"/>
          </a:p>
          <a:p>
            <a:r>
              <a:rPr lang="zh-TW" altLang="en-US" dirty="0"/>
              <a:t>以設備的設計來說，有些設計要靠設計者擁有的知識來完成，有些設計則早有標準化的規則，還有些設計工作重複性高，例如製圖工作。</a:t>
            </a:r>
            <a:br>
              <a:rPr lang="zh-TW" altLang="en-US" dirty="0"/>
            </a:br>
            <a:br>
              <a:rPr lang="zh-TW" altLang="en-US" dirty="0"/>
            </a:br>
            <a:endParaRPr dirty="0"/>
          </a:p>
        </p:txBody>
      </p:sp>
      <p:sp>
        <p:nvSpPr>
          <p:cNvPr id="5" name="Google Shape;111;p16"/>
          <p:cNvSpPr txBox="1"/>
          <p:nvPr/>
        </p:nvSpPr>
        <p:spPr>
          <a:xfrm>
            <a:off x="10676794" y="0"/>
            <a:ext cx="1515206"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zh-TW" sz="2400" b="0" i="0" u="none" strike="noStrike" cap="none" dirty="0">
                <a:solidFill>
                  <a:schemeClr val="dk1"/>
                </a:solidFill>
                <a:latin typeface="Calibri" pitchFamily="34" charset="0"/>
                <a:ea typeface="+mn-ea"/>
                <a:cs typeface="Calibri" pitchFamily="34" charset="0"/>
                <a:sym typeface="Arial"/>
              </a:rPr>
              <a:t>P</a:t>
            </a:r>
            <a:r>
              <a:rPr lang="en-US" altLang="zh-TW" sz="2400" b="0" i="0" u="none" strike="noStrike" cap="none" dirty="0">
                <a:solidFill>
                  <a:schemeClr val="dk1"/>
                </a:solidFill>
                <a:latin typeface="Calibri" pitchFamily="34" charset="0"/>
                <a:ea typeface="+mn-ea"/>
                <a:cs typeface="Calibri" pitchFamily="34" charset="0"/>
                <a:sym typeface="Arial"/>
              </a:rPr>
              <a:t>218-219</a:t>
            </a:r>
            <a:endParaRPr sz="1800" b="0" i="0" u="none" strike="noStrike" cap="none" dirty="0">
              <a:solidFill>
                <a:schemeClr val="dk1"/>
              </a:solidFill>
              <a:latin typeface="DFKai-SB"/>
              <a:ea typeface="DFKai-SB"/>
              <a:cs typeface="DFKai-SB"/>
              <a:sym typeface="DFKai-SB"/>
            </a:endParaRPr>
          </a:p>
        </p:txBody>
      </p:sp>
    </p:spTree>
    <p:extLst>
      <p:ext uri="{BB962C8B-B14F-4D97-AF65-F5344CB8AC3E}">
        <p14:creationId xmlns:p14="http://schemas.microsoft.com/office/powerpoint/2010/main" val="76152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
          <p:cNvSpPr txBox="1">
            <a:spLocks noGrp="1"/>
          </p:cNvSpPr>
          <p:nvPr>
            <p:ph type="title"/>
          </p:nvPr>
        </p:nvSpPr>
        <p:spPr>
          <a:xfrm>
            <a:off x="134440" y="0"/>
            <a:ext cx="10515600" cy="1325700"/>
          </a:xfrm>
          <a:prstGeom prst="rect">
            <a:avLst/>
          </a:prstGeom>
          <a:noFill/>
          <a:ln>
            <a:noFill/>
          </a:ln>
        </p:spPr>
        <p:txBody>
          <a:bodyPr spcFirstLastPara="1" wrap="square" lIns="91425" tIns="45700" rIns="91425" bIns="45700" anchor="ctr" anchorCtr="0">
            <a:normAutofit/>
          </a:bodyPr>
          <a:lstStyle/>
          <a:p>
            <a:pPr lvl="0"/>
            <a:r>
              <a:rPr lang="zh-TW" altLang="en-US" sz="4000" dirty="0"/>
              <a:t>從麻省理工學院談起</a:t>
            </a:r>
            <a:endParaRPr sz="4000" dirty="0"/>
          </a:p>
        </p:txBody>
      </p:sp>
      <p:sp>
        <p:nvSpPr>
          <p:cNvPr id="462" name="Google Shape;462;p2"/>
          <p:cNvSpPr txBox="1">
            <a:spLocks noGrp="1"/>
          </p:cNvSpPr>
          <p:nvPr>
            <p:ph type="body" idx="1"/>
          </p:nvPr>
        </p:nvSpPr>
        <p:spPr>
          <a:xfrm>
            <a:off x="79131" y="1371600"/>
            <a:ext cx="12045429" cy="5486400"/>
          </a:xfrm>
          <a:prstGeom prst="rect">
            <a:avLst/>
          </a:prstGeom>
          <a:noFill/>
          <a:ln>
            <a:noFill/>
          </a:ln>
        </p:spPr>
        <p:txBody>
          <a:bodyPr spcFirstLastPara="1" wrap="square" lIns="91425" tIns="45700" rIns="91425" bIns="45700" anchor="t" anchorCtr="0">
            <a:normAutofit/>
          </a:bodyPr>
          <a:lstStyle/>
          <a:p>
            <a:r>
              <a:rPr lang="zh-TW" altLang="en-US" dirty="0"/>
              <a:t>一九八七年十一月三日那天，我們五個人聊到，除了決策上的人為錯誤會造成傷亡外，設備失效上的人為錯誤影響最大，尤其麻省理工學院有八〇</a:t>
            </a:r>
            <a:r>
              <a:rPr lang="en-US" altLang="zh-TW" dirty="0"/>
              <a:t>%</a:t>
            </a:r>
            <a:r>
              <a:rPr lang="zh-TW" altLang="en-US" dirty="0"/>
              <a:t>的課程都跟設備有關。</a:t>
            </a:r>
            <a:endParaRPr lang="en-US" altLang="zh-TW" dirty="0"/>
          </a:p>
          <a:p>
            <a:endParaRPr lang="en-US" altLang="zh-TW" dirty="0"/>
          </a:p>
          <a:p>
            <a:r>
              <a:rPr lang="zh-TW" altLang="en-US" dirty="0"/>
              <a:t>後來我們發現，沒有把人為錯誤放進課程裡是最大的缺點，因為我們都教學生怎麼設計機器、怎麼寫採購的規範、怎麼操作與維護設備，卻沒有教如何減少設備故障的問題，或是當有故障的徵兆出現的時候，要怎麼排除故障。</a:t>
            </a:r>
            <a:br>
              <a:rPr lang="zh-TW" altLang="en-US" dirty="0"/>
            </a:br>
            <a:endParaRPr lang="zh-TW" altLang="en-US" dirty="0"/>
          </a:p>
        </p:txBody>
      </p:sp>
      <p:sp>
        <p:nvSpPr>
          <p:cNvPr id="5" name="Google Shape;111;p16"/>
          <p:cNvSpPr txBox="1"/>
          <p:nvPr/>
        </p:nvSpPr>
        <p:spPr>
          <a:xfrm>
            <a:off x="11353802" y="0"/>
            <a:ext cx="11019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zh-TW" sz="2400" b="0" i="0" u="none" strike="noStrike" cap="none" dirty="0">
                <a:solidFill>
                  <a:schemeClr val="dk1"/>
                </a:solidFill>
                <a:latin typeface="Calibri" pitchFamily="34" charset="0"/>
                <a:ea typeface="+mn-ea"/>
                <a:cs typeface="Calibri" pitchFamily="34" charset="0"/>
                <a:sym typeface="Arial"/>
              </a:rPr>
              <a:t>P</a:t>
            </a:r>
            <a:r>
              <a:rPr lang="en-US" altLang="zh-TW" sz="2400" b="0" i="0" u="none" strike="noStrike" cap="none" dirty="0">
                <a:solidFill>
                  <a:schemeClr val="dk1"/>
                </a:solidFill>
                <a:latin typeface="Calibri" pitchFamily="34" charset="0"/>
                <a:ea typeface="+mn-ea"/>
                <a:cs typeface="Calibri" pitchFamily="34" charset="0"/>
                <a:sym typeface="Arial"/>
              </a:rPr>
              <a:t>220</a:t>
            </a:r>
            <a:endParaRPr sz="1800" b="0" i="0" u="none" strike="noStrike" cap="none" dirty="0">
              <a:solidFill>
                <a:schemeClr val="dk1"/>
              </a:solidFill>
              <a:latin typeface="DFKai-SB"/>
              <a:ea typeface="DFKai-SB"/>
              <a:cs typeface="DFKai-SB"/>
              <a:sym typeface="DFKai-SB"/>
            </a:endParaRPr>
          </a:p>
        </p:txBody>
      </p:sp>
    </p:spTree>
    <p:extLst>
      <p:ext uri="{BB962C8B-B14F-4D97-AF65-F5344CB8AC3E}">
        <p14:creationId xmlns:p14="http://schemas.microsoft.com/office/powerpoint/2010/main" val="3546379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
          <p:cNvSpPr txBox="1">
            <a:spLocks noGrp="1"/>
          </p:cNvSpPr>
          <p:nvPr>
            <p:ph type="title"/>
          </p:nvPr>
        </p:nvSpPr>
        <p:spPr>
          <a:xfrm>
            <a:off x="134440" y="0"/>
            <a:ext cx="10515600" cy="1325700"/>
          </a:xfrm>
          <a:prstGeom prst="rect">
            <a:avLst/>
          </a:prstGeom>
          <a:noFill/>
          <a:ln>
            <a:noFill/>
          </a:ln>
        </p:spPr>
        <p:txBody>
          <a:bodyPr spcFirstLastPara="1" wrap="square" lIns="91425" tIns="45700" rIns="91425" bIns="45700" anchor="ctr" anchorCtr="0">
            <a:normAutofit/>
          </a:bodyPr>
          <a:lstStyle/>
          <a:p>
            <a:pPr lvl="0"/>
            <a:r>
              <a:rPr lang="zh-TW" altLang="en-US" sz="4000" dirty="0"/>
              <a:t>人為錯誤的代價</a:t>
            </a:r>
            <a:endParaRPr sz="4000" dirty="0"/>
          </a:p>
        </p:txBody>
      </p:sp>
      <p:sp>
        <p:nvSpPr>
          <p:cNvPr id="462" name="Google Shape;462;p2"/>
          <p:cNvSpPr txBox="1">
            <a:spLocks noGrp="1"/>
          </p:cNvSpPr>
          <p:nvPr>
            <p:ph type="body" idx="1"/>
          </p:nvPr>
        </p:nvSpPr>
        <p:spPr>
          <a:xfrm>
            <a:off x="79131" y="1371600"/>
            <a:ext cx="12045429" cy="5486400"/>
          </a:xfrm>
          <a:prstGeom prst="rect">
            <a:avLst/>
          </a:prstGeom>
          <a:noFill/>
          <a:ln>
            <a:noFill/>
          </a:ln>
        </p:spPr>
        <p:txBody>
          <a:bodyPr spcFirstLastPara="1" wrap="square" lIns="91425" tIns="45700" rIns="91425" bIns="45700" anchor="t" anchorCtr="0">
            <a:normAutofit/>
          </a:bodyPr>
          <a:lstStyle/>
          <a:p>
            <a:r>
              <a:rPr lang="zh-TW" altLang="en-US" dirty="0"/>
              <a:t>後來我們發現，不只麻省理工學院，把美國、德國、俄羅斯、中國等國家的工學院都算進來，全世界一年訓練的工程師高達兩千萬人，沒有人知道在設備上遇到人為錯誤時該怎麼處理，又要怎麼減少人為錯誤，避免資源的浪費。</a:t>
            </a:r>
            <a:endParaRPr lang="en-US" altLang="zh-TW" dirty="0"/>
          </a:p>
          <a:p>
            <a:endParaRPr lang="en-US" altLang="zh-TW" dirty="0"/>
          </a:p>
          <a:p>
            <a:endParaRPr lang="en-US" altLang="zh-TW" dirty="0"/>
          </a:p>
          <a:p>
            <a:r>
              <a:rPr lang="zh-TW" altLang="en-US" dirty="0"/>
              <a:t>至於電力公司，通常有二五</a:t>
            </a:r>
            <a:r>
              <a:rPr lang="en-US" altLang="zh-TW" dirty="0"/>
              <a:t>%</a:t>
            </a:r>
            <a:r>
              <a:rPr lang="zh-TW" altLang="en-US" dirty="0"/>
              <a:t>的資產在設備上，只要設備失效，也會造成最大 的損失。我們的統計發現，不必要的人為錯誤和過分維護會使生產力下降一〇</a:t>
            </a:r>
            <a:r>
              <a:rPr lang="en-US" altLang="zh-TW" dirty="0"/>
              <a:t>%</a:t>
            </a:r>
            <a:r>
              <a:rPr lang="zh-TW" altLang="en-US" dirty="0"/>
              <a:t>到二〇</a:t>
            </a:r>
            <a:r>
              <a:rPr lang="en-US" altLang="zh-TW" dirty="0"/>
              <a:t>%</a:t>
            </a:r>
            <a:r>
              <a:rPr lang="zh-TW" altLang="en-US" dirty="0"/>
              <a:t>，而且資產會減損一五</a:t>
            </a:r>
            <a:r>
              <a:rPr lang="en-US" altLang="zh-TW" dirty="0"/>
              <a:t>%</a:t>
            </a:r>
            <a:r>
              <a:rPr lang="zh-TW" altLang="en-US" dirty="0"/>
              <a:t>，這是很大的一筆浪費。</a:t>
            </a:r>
          </a:p>
        </p:txBody>
      </p:sp>
      <p:sp>
        <p:nvSpPr>
          <p:cNvPr id="5" name="Google Shape;111;p16"/>
          <p:cNvSpPr txBox="1"/>
          <p:nvPr/>
        </p:nvSpPr>
        <p:spPr>
          <a:xfrm>
            <a:off x="11353802" y="0"/>
            <a:ext cx="11019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zh-TW" sz="2400" b="0" i="0" u="none" strike="noStrike" cap="none" dirty="0">
                <a:solidFill>
                  <a:schemeClr val="dk1"/>
                </a:solidFill>
                <a:latin typeface="Calibri" pitchFamily="34" charset="0"/>
                <a:ea typeface="+mn-ea"/>
                <a:cs typeface="Calibri" pitchFamily="34" charset="0"/>
                <a:sym typeface="Arial"/>
              </a:rPr>
              <a:t>P</a:t>
            </a:r>
            <a:r>
              <a:rPr lang="en-US" altLang="zh-TW" sz="2400" b="0" i="0" u="none" strike="noStrike" cap="none" dirty="0">
                <a:solidFill>
                  <a:schemeClr val="dk1"/>
                </a:solidFill>
                <a:latin typeface="Calibri" pitchFamily="34" charset="0"/>
                <a:ea typeface="+mn-ea"/>
                <a:cs typeface="Calibri" pitchFamily="34" charset="0"/>
                <a:sym typeface="Arial"/>
              </a:rPr>
              <a:t>220</a:t>
            </a:r>
            <a:endParaRPr sz="1800" b="0" i="0" u="none" strike="noStrike" cap="none" dirty="0">
              <a:solidFill>
                <a:schemeClr val="dk1"/>
              </a:solidFill>
              <a:latin typeface="DFKai-SB"/>
              <a:ea typeface="DFKai-SB"/>
              <a:cs typeface="DFKai-SB"/>
              <a:sym typeface="DFKai-SB"/>
            </a:endParaRPr>
          </a:p>
        </p:txBody>
      </p:sp>
    </p:spTree>
    <p:extLst>
      <p:ext uri="{BB962C8B-B14F-4D97-AF65-F5344CB8AC3E}">
        <p14:creationId xmlns:p14="http://schemas.microsoft.com/office/powerpoint/2010/main" val="3437776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
          <p:cNvSpPr txBox="1">
            <a:spLocks noGrp="1"/>
          </p:cNvSpPr>
          <p:nvPr>
            <p:ph type="title"/>
          </p:nvPr>
        </p:nvSpPr>
        <p:spPr>
          <a:xfrm>
            <a:off x="134440" y="0"/>
            <a:ext cx="10515600" cy="1325700"/>
          </a:xfrm>
          <a:prstGeom prst="rect">
            <a:avLst/>
          </a:prstGeom>
          <a:noFill/>
          <a:ln>
            <a:noFill/>
          </a:ln>
        </p:spPr>
        <p:txBody>
          <a:bodyPr spcFirstLastPara="1" wrap="square" lIns="91425" tIns="45700" rIns="91425" bIns="45700" anchor="ctr" anchorCtr="0">
            <a:normAutofit/>
          </a:bodyPr>
          <a:lstStyle/>
          <a:p>
            <a:r>
              <a:rPr lang="zh-TW" altLang="en-US" sz="4000" dirty="0"/>
              <a:t>設備失效中的人為錯誤模式</a:t>
            </a:r>
            <a:endParaRPr sz="4000" dirty="0"/>
          </a:p>
        </p:txBody>
      </p:sp>
      <p:sp>
        <p:nvSpPr>
          <p:cNvPr id="462" name="Google Shape;462;p2"/>
          <p:cNvSpPr txBox="1">
            <a:spLocks noGrp="1"/>
          </p:cNvSpPr>
          <p:nvPr>
            <p:ph type="body" idx="1"/>
          </p:nvPr>
        </p:nvSpPr>
        <p:spPr>
          <a:xfrm>
            <a:off x="79131" y="1371600"/>
            <a:ext cx="12045429" cy="5398533"/>
          </a:xfrm>
          <a:prstGeom prst="rect">
            <a:avLst/>
          </a:prstGeom>
          <a:noFill/>
          <a:ln>
            <a:noFill/>
          </a:ln>
        </p:spPr>
        <p:txBody>
          <a:bodyPr spcFirstLastPara="1" wrap="square" lIns="91425" tIns="45700" rIns="91425" bIns="45700" anchor="t" anchorCtr="0">
            <a:normAutofit/>
          </a:bodyPr>
          <a:lstStyle/>
          <a:p>
            <a:r>
              <a:rPr lang="zh-TW" altLang="en-US" dirty="0"/>
              <a:t>因此，我們開發零錯誤方法的時候，把工程界會碰到的人為錯誤模式 </a:t>
            </a:r>
            <a:r>
              <a:rPr lang="en-US" altLang="zh-TW" dirty="0"/>
              <a:t>(failure mode)</a:t>
            </a:r>
            <a:r>
              <a:rPr lang="zh-TW" altLang="en-US" dirty="0"/>
              <a:t>分門別類，第一個看到設備和系統的設計錯誤，然後是採購規格錯誤、安裝錯誤、運行操作錯誤、維護錯誤、審查錯誤、故障排查錯誤與根本原因錯誤。</a:t>
            </a:r>
            <a:endParaRPr lang="en-US" altLang="zh-TW" dirty="0"/>
          </a:p>
          <a:p>
            <a:endParaRPr lang="en-US" altLang="zh-TW" dirty="0"/>
          </a:p>
          <a:p>
            <a:endParaRPr lang="zh-TW" altLang="en-US" dirty="0"/>
          </a:p>
          <a:p>
            <a:r>
              <a:rPr lang="zh-TW" altLang="en-US" dirty="0"/>
              <a:t>把這些錯誤全部列出來之後，我們發現一片完全沒有開發的新領域，這門學問就是失效工程。過去麻省理工學院教的都是正工程，談的是設備和系統怎麼設計、 採購、安裝、運行操作、維護、排除故障</a:t>
            </a:r>
            <a:br>
              <a:rPr lang="zh-TW" altLang="en-US" dirty="0"/>
            </a:br>
            <a:endParaRPr dirty="0"/>
          </a:p>
        </p:txBody>
      </p:sp>
      <p:sp>
        <p:nvSpPr>
          <p:cNvPr id="5" name="Google Shape;111;p16"/>
          <p:cNvSpPr txBox="1"/>
          <p:nvPr/>
        </p:nvSpPr>
        <p:spPr>
          <a:xfrm>
            <a:off x="11353802" y="0"/>
            <a:ext cx="11019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zh-TW" sz="2400" b="0" i="0" u="none" strike="noStrike" cap="none" dirty="0">
                <a:solidFill>
                  <a:schemeClr val="dk1"/>
                </a:solidFill>
                <a:latin typeface="Calibri" pitchFamily="34" charset="0"/>
                <a:ea typeface="+mn-ea"/>
                <a:cs typeface="Calibri" pitchFamily="34" charset="0"/>
                <a:sym typeface="Arial"/>
              </a:rPr>
              <a:t>P</a:t>
            </a:r>
            <a:r>
              <a:rPr lang="en-US" altLang="zh-TW" sz="2400" b="0" i="0" u="none" strike="noStrike" cap="none" dirty="0">
                <a:solidFill>
                  <a:schemeClr val="dk1"/>
                </a:solidFill>
                <a:latin typeface="Calibri" pitchFamily="34" charset="0"/>
                <a:ea typeface="+mn-ea"/>
                <a:cs typeface="Calibri" pitchFamily="34" charset="0"/>
                <a:sym typeface="Arial"/>
              </a:rPr>
              <a:t>221</a:t>
            </a:r>
            <a:endParaRPr sz="1800" b="0" i="0" u="none" strike="noStrike" cap="none" dirty="0">
              <a:solidFill>
                <a:schemeClr val="dk1"/>
              </a:solidFill>
              <a:latin typeface="DFKai-SB"/>
              <a:ea typeface="DFKai-SB"/>
              <a:cs typeface="DFKai-SB"/>
              <a:sym typeface="DFKai-SB"/>
            </a:endParaRPr>
          </a:p>
        </p:txBody>
      </p:sp>
    </p:spTree>
    <p:extLst>
      <p:ext uri="{BB962C8B-B14F-4D97-AF65-F5344CB8AC3E}">
        <p14:creationId xmlns:p14="http://schemas.microsoft.com/office/powerpoint/2010/main" val="1795547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
          <p:cNvSpPr txBox="1">
            <a:spLocks noGrp="1"/>
          </p:cNvSpPr>
          <p:nvPr>
            <p:ph type="title"/>
          </p:nvPr>
        </p:nvSpPr>
        <p:spPr>
          <a:xfrm>
            <a:off x="125647" y="61546"/>
            <a:ext cx="9097484" cy="844062"/>
          </a:xfrm>
          <a:prstGeom prst="rect">
            <a:avLst/>
          </a:prstGeom>
          <a:noFill/>
          <a:ln>
            <a:noFill/>
          </a:ln>
        </p:spPr>
        <p:txBody>
          <a:bodyPr spcFirstLastPara="1" wrap="square" lIns="91425" tIns="45700" rIns="91425" bIns="45700" anchor="ctr" anchorCtr="0">
            <a:normAutofit/>
          </a:bodyPr>
          <a:lstStyle/>
          <a:p>
            <a:pPr lvl="0"/>
            <a:r>
              <a:rPr lang="zh-TW" altLang="en-US" sz="4000" dirty="0"/>
              <a:t>防止設備系統</a:t>
            </a:r>
            <a:endParaRPr sz="4000" dirty="0"/>
          </a:p>
        </p:txBody>
      </p:sp>
      <p:sp>
        <p:nvSpPr>
          <p:cNvPr id="462" name="Google Shape;462;p2"/>
          <p:cNvSpPr txBox="1">
            <a:spLocks noGrp="1"/>
          </p:cNvSpPr>
          <p:nvPr>
            <p:ph type="body" idx="1"/>
          </p:nvPr>
        </p:nvSpPr>
        <p:spPr>
          <a:xfrm>
            <a:off x="1" y="1116624"/>
            <a:ext cx="12124560" cy="5653510"/>
          </a:xfrm>
          <a:prstGeom prst="rect">
            <a:avLst/>
          </a:prstGeom>
          <a:noFill/>
          <a:ln>
            <a:noFill/>
          </a:ln>
        </p:spPr>
        <p:txBody>
          <a:bodyPr spcFirstLastPara="1" wrap="square" lIns="91425" tIns="45700" rIns="91425" bIns="45700" anchor="t" anchorCtr="0">
            <a:normAutofit lnSpcReduction="10000"/>
          </a:bodyPr>
          <a:lstStyle/>
          <a:p>
            <a:r>
              <a:rPr lang="zh-TW" altLang="en-US" dirty="0"/>
              <a:t>但是我們教的是反工程，也就是說，如果設備和系統的設計出錯會出現什麼現象？要怎麼防止設備和系統的設計錯誤、採購規格錯誤、運行操作錯誤、維護錯誤、故障排查錯誤，以及怎麼防止根本原因錯誤。</a:t>
            </a:r>
            <a:endParaRPr lang="en-US" altLang="zh-TW" dirty="0"/>
          </a:p>
          <a:p>
            <a:endParaRPr lang="en-US" altLang="zh-TW" dirty="0"/>
          </a:p>
          <a:p>
            <a:r>
              <a:rPr lang="zh-TW" altLang="en-US" dirty="0"/>
              <a:t>當然</a:t>
            </a:r>
            <a:r>
              <a:rPr lang="en-US" altLang="zh-TW" dirty="0"/>
              <a:t>,</a:t>
            </a:r>
            <a:r>
              <a:rPr lang="zh-TW" altLang="en-US" dirty="0"/>
              <a:t>如果要防止每一項錯誤，就一定要有一套零錯誤思維，包括零錯誤設備 和系統設計、零錯誤採購規格準備、零錯誤運行操作、零錯誤設備故障排查、零錯誤維護</a:t>
            </a:r>
            <a:endParaRPr lang="en-US" altLang="zh-TW" dirty="0"/>
          </a:p>
          <a:p>
            <a:endParaRPr lang="zh-TW" altLang="en-US" dirty="0"/>
          </a:p>
          <a:p>
            <a:r>
              <a:rPr lang="zh-TW" altLang="en-US" dirty="0"/>
              <a:t>所以我們在麻省理工學院和零錯誤公司發展的第一套課程有一套模式：第一是說明什麼是零錯誤的設備和系統設計；第二，如果設備和系統設計有錯，達不到零錯誤，要怎麼用審查的方法找到錯誤。找到錯誤之後，重要的是要進行故障排查。 </a:t>
            </a:r>
            <a:br>
              <a:rPr lang="zh-TW" altLang="en-US" dirty="0"/>
            </a:br>
            <a:endParaRPr dirty="0"/>
          </a:p>
        </p:txBody>
      </p:sp>
      <p:sp>
        <p:nvSpPr>
          <p:cNvPr id="5" name="Google Shape;111;p16"/>
          <p:cNvSpPr txBox="1"/>
          <p:nvPr/>
        </p:nvSpPr>
        <p:spPr>
          <a:xfrm>
            <a:off x="10691446" y="0"/>
            <a:ext cx="160020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zh-TW" sz="2400" b="0" i="0" u="none" strike="noStrike" cap="none" dirty="0">
                <a:solidFill>
                  <a:schemeClr val="dk1"/>
                </a:solidFill>
                <a:latin typeface="Calibri" pitchFamily="34" charset="0"/>
                <a:ea typeface="+mn-ea"/>
                <a:cs typeface="Calibri" pitchFamily="34" charset="0"/>
                <a:sym typeface="Arial"/>
              </a:rPr>
              <a:t>P</a:t>
            </a:r>
            <a:r>
              <a:rPr lang="en-US" altLang="zh-TW" sz="2400" b="0" i="0" u="none" strike="noStrike" cap="none" dirty="0">
                <a:solidFill>
                  <a:schemeClr val="dk1"/>
                </a:solidFill>
                <a:latin typeface="Calibri" pitchFamily="34" charset="0"/>
                <a:ea typeface="+mn-ea"/>
                <a:cs typeface="Calibri" pitchFamily="34" charset="0"/>
                <a:sym typeface="Arial"/>
              </a:rPr>
              <a:t>221-222</a:t>
            </a:r>
            <a:endParaRPr sz="1800" b="0" i="0" u="none" strike="noStrike" cap="none" dirty="0">
              <a:solidFill>
                <a:schemeClr val="dk1"/>
              </a:solidFill>
              <a:latin typeface="DFKai-SB"/>
              <a:ea typeface="DFKai-SB"/>
              <a:cs typeface="DFKai-SB"/>
              <a:sym typeface="DFKai-SB"/>
            </a:endParaRPr>
          </a:p>
        </p:txBody>
      </p:sp>
    </p:spTree>
    <p:extLst>
      <p:ext uri="{BB962C8B-B14F-4D97-AF65-F5344CB8AC3E}">
        <p14:creationId xmlns:p14="http://schemas.microsoft.com/office/powerpoint/2010/main" val="826288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
          <p:cNvSpPr txBox="1">
            <a:spLocks noGrp="1"/>
          </p:cNvSpPr>
          <p:nvPr>
            <p:ph type="title"/>
          </p:nvPr>
        </p:nvSpPr>
        <p:spPr>
          <a:xfrm>
            <a:off x="134440" y="0"/>
            <a:ext cx="10515600" cy="1325700"/>
          </a:xfrm>
          <a:prstGeom prst="rect">
            <a:avLst/>
          </a:prstGeom>
          <a:noFill/>
          <a:ln>
            <a:noFill/>
          </a:ln>
        </p:spPr>
        <p:txBody>
          <a:bodyPr spcFirstLastPara="1" wrap="square" lIns="91425" tIns="45700" rIns="91425" bIns="45700" anchor="ctr" anchorCtr="0">
            <a:normAutofit/>
          </a:bodyPr>
          <a:lstStyle/>
          <a:p>
            <a:pPr lvl="0"/>
            <a:r>
              <a:rPr lang="zh-TW" altLang="en-US" sz="4000" dirty="0"/>
              <a:t>零錯誤課程三代進化</a:t>
            </a:r>
            <a:endParaRPr sz="4000" dirty="0"/>
          </a:p>
        </p:txBody>
      </p:sp>
      <p:sp>
        <p:nvSpPr>
          <p:cNvPr id="462" name="Google Shape;462;p2"/>
          <p:cNvSpPr txBox="1">
            <a:spLocks noGrp="1"/>
          </p:cNvSpPr>
          <p:nvPr>
            <p:ph type="body" idx="1"/>
          </p:nvPr>
        </p:nvSpPr>
        <p:spPr>
          <a:xfrm>
            <a:off x="79131" y="1371600"/>
            <a:ext cx="12045429" cy="5398533"/>
          </a:xfrm>
          <a:prstGeom prst="rect">
            <a:avLst/>
          </a:prstGeom>
          <a:noFill/>
          <a:ln>
            <a:noFill/>
          </a:ln>
        </p:spPr>
        <p:txBody>
          <a:bodyPr spcFirstLastPara="1" wrap="square" lIns="91425" tIns="45700" rIns="91425" bIns="45700" anchor="t" anchorCtr="0">
            <a:normAutofit/>
          </a:bodyPr>
          <a:lstStyle/>
          <a:p>
            <a:r>
              <a:rPr lang="zh-TW" altLang="en-US" dirty="0"/>
              <a:t>在二○○二年以前，我們的第一代課程只教零錯誤的設備故障排查與根本原因分析，接著教零錯誤設備和系統設計；到了第二代，我們的所有課程都開發成功了，從零錯誤設備和系統設計、零錯誤採購規格準備、零錯誤安裝、零錯誤運行操作、零錯誤維護到零錯誤審查都有課程了。</a:t>
            </a:r>
            <a:endParaRPr lang="en-US" altLang="zh-TW" dirty="0"/>
          </a:p>
          <a:p>
            <a:endParaRPr lang="en-US" dirty="0"/>
          </a:p>
          <a:p>
            <a:r>
              <a:rPr lang="zh-TW" altLang="en-US" dirty="0"/>
              <a:t>第三代我們開始開發最強大的資料庫跟人工智慧。慢慢蒐集世界上各種設備失效案例跟失效模式，存進資料庫。這是一個長期而困難的工作，因為每一項設備呈現的失效模式並不相同，失效以後出現的現象也不一樣。</a:t>
            </a:r>
            <a:endParaRPr dirty="0"/>
          </a:p>
        </p:txBody>
      </p:sp>
      <p:sp>
        <p:nvSpPr>
          <p:cNvPr id="5" name="Google Shape;111;p16"/>
          <p:cNvSpPr txBox="1"/>
          <p:nvPr/>
        </p:nvSpPr>
        <p:spPr>
          <a:xfrm>
            <a:off x="10700238" y="0"/>
            <a:ext cx="1491762"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zh-TW" sz="2400" b="0" i="0" u="none" strike="noStrike" cap="none" dirty="0">
                <a:solidFill>
                  <a:schemeClr val="dk1"/>
                </a:solidFill>
                <a:latin typeface="Calibri" pitchFamily="34" charset="0"/>
                <a:ea typeface="+mn-ea"/>
                <a:cs typeface="Calibri" pitchFamily="34" charset="0"/>
                <a:sym typeface="Arial"/>
              </a:rPr>
              <a:t>P</a:t>
            </a:r>
            <a:r>
              <a:rPr lang="en-US" altLang="zh-TW" sz="2400" b="0" i="0" u="none" strike="noStrike" cap="none" dirty="0">
                <a:solidFill>
                  <a:schemeClr val="dk1"/>
                </a:solidFill>
                <a:latin typeface="Calibri" pitchFamily="34" charset="0"/>
                <a:ea typeface="+mn-ea"/>
                <a:cs typeface="Calibri" pitchFamily="34" charset="0"/>
                <a:sym typeface="Arial"/>
              </a:rPr>
              <a:t>222-223</a:t>
            </a:r>
            <a:endParaRPr sz="1800" b="0" i="0" u="none" strike="noStrike" cap="none" dirty="0">
              <a:solidFill>
                <a:schemeClr val="dk1"/>
              </a:solidFill>
              <a:latin typeface="DFKai-SB"/>
              <a:ea typeface="DFKai-SB"/>
              <a:cs typeface="DFKai-SB"/>
              <a:sym typeface="DFKai-SB"/>
            </a:endParaRPr>
          </a:p>
        </p:txBody>
      </p:sp>
    </p:spTree>
    <p:extLst>
      <p:ext uri="{BB962C8B-B14F-4D97-AF65-F5344CB8AC3E}">
        <p14:creationId xmlns:p14="http://schemas.microsoft.com/office/powerpoint/2010/main" val="2536661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2"/>
          <p:cNvSpPr txBox="1">
            <a:spLocks noGrp="1"/>
          </p:cNvSpPr>
          <p:nvPr>
            <p:ph type="title"/>
          </p:nvPr>
        </p:nvSpPr>
        <p:spPr>
          <a:xfrm>
            <a:off x="134440" y="0"/>
            <a:ext cx="10515600" cy="1325700"/>
          </a:xfrm>
          <a:prstGeom prst="rect">
            <a:avLst/>
          </a:prstGeom>
          <a:noFill/>
          <a:ln>
            <a:noFill/>
          </a:ln>
        </p:spPr>
        <p:txBody>
          <a:bodyPr spcFirstLastPara="1" wrap="square" lIns="91425" tIns="45700" rIns="91425" bIns="45700" anchor="ctr" anchorCtr="0">
            <a:normAutofit/>
          </a:bodyPr>
          <a:lstStyle/>
          <a:p>
            <a:pPr lvl="0"/>
            <a:r>
              <a:rPr lang="zh-TW" altLang="en-US" sz="4000" dirty="0"/>
              <a:t>從案例中學教訓</a:t>
            </a:r>
            <a:endParaRPr sz="4000" dirty="0"/>
          </a:p>
        </p:txBody>
      </p:sp>
      <p:sp>
        <p:nvSpPr>
          <p:cNvPr id="462" name="Google Shape;462;p2"/>
          <p:cNvSpPr txBox="1">
            <a:spLocks noGrp="1"/>
          </p:cNvSpPr>
          <p:nvPr>
            <p:ph type="body" idx="1"/>
          </p:nvPr>
        </p:nvSpPr>
        <p:spPr>
          <a:xfrm>
            <a:off x="79131" y="1371600"/>
            <a:ext cx="12045429" cy="5398533"/>
          </a:xfrm>
          <a:prstGeom prst="rect">
            <a:avLst/>
          </a:prstGeom>
          <a:noFill/>
          <a:ln>
            <a:noFill/>
          </a:ln>
        </p:spPr>
        <p:txBody>
          <a:bodyPr spcFirstLastPara="1" wrap="square" lIns="91425" tIns="45700" rIns="91425" bIns="45700" anchor="t" anchorCtr="0">
            <a:normAutofit/>
          </a:bodyPr>
          <a:lstStyle/>
          <a:p>
            <a:r>
              <a:rPr lang="zh-TW" altLang="en-US" dirty="0"/>
              <a:t>現在，我們的資料庫在設備失效上分成四個領域，</a:t>
            </a:r>
            <a:r>
              <a:rPr lang="en-US" altLang="zh-TW" dirty="0"/>
              <a:t> </a:t>
            </a:r>
            <a:r>
              <a:rPr lang="zh-TW" altLang="en-US" dirty="0"/>
              <a:t>包括機械、電器、儀控與軟體領域，並與四十多家公司合作蒐集到超過十一萬個案例，以及各種失效模式的深入研究，不但是世界上最齊全的資料庫和知識庫，而且可以很自豪的說</a:t>
            </a:r>
            <a:r>
              <a:rPr lang="en-US" altLang="zh-TW" dirty="0"/>
              <a:t>,</a:t>
            </a:r>
            <a:r>
              <a:rPr lang="zh-TW" altLang="en-US" dirty="0"/>
              <a:t>幾乎已經囊括所有可能的失效模式和失效過程和原因。</a:t>
            </a:r>
            <a:endParaRPr lang="en-US" altLang="zh-TW" dirty="0"/>
          </a:p>
          <a:p>
            <a:endParaRPr lang="zh-TW" altLang="en-US" dirty="0"/>
          </a:p>
          <a:p>
            <a:r>
              <a:rPr lang="zh-TW" altLang="en-US" dirty="0"/>
              <a:t>現在，我就從幾個著名的例子來說明人為錯誤對設備失效的影響。其實，很多設備失效的例子如果在事前察覺，就能夠避免嚴重的傷亡。</a:t>
            </a:r>
            <a:br>
              <a:rPr lang="zh-TW" altLang="en-US" dirty="0"/>
            </a:br>
            <a:br>
              <a:rPr lang="zh-TW" altLang="en-US" dirty="0"/>
            </a:br>
            <a:endParaRPr dirty="0"/>
          </a:p>
        </p:txBody>
      </p:sp>
      <p:sp>
        <p:nvSpPr>
          <p:cNvPr id="5" name="Google Shape;111;p16"/>
          <p:cNvSpPr txBox="1"/>
          <p:nvPr/>
        </p:nvSpPr>
        <p:spPr>
          <a:xfrm>
            <a:off x="10711962" y="0"/>
            <a:ext cx="1480037"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zh-TW" sz="2400" b="0" i="0" u="none" strike="noStrike" cap="none" dirty="0">
                <a:solidFill>
                  <a:schemeClr val="dk1"/>
                </a:solidFill>
                <a:latin typeface="Calibri" pitchFamily="34" charset="0"/>
                <a:ea typeface="+mn-ea"/>
                <a:cs typeface="Calibri" pitchFamily="34" charset="0"/>
                <a:sym typeface="Arial"/>
              </a:rPr>
              <a:t>P</a:t>
            </a:r>
            <a:r>
              <a:rPr lang="en-US" altLang="zh-TW" sz="2400" b="0" i="0" u="none" strike="noStrike" cap="none" dirty="0">
                <a:solidFill>
                  <a:schemeClr val="dk1"/>
                </a:solidFill>
                <a:latin typeface="Calibri" pitchFamily="34" charset="0"/>
                <a:ea typeface="+mn-ea"/>
                <a:cs typeface="Calibri" pitchFamily="34" charset="0"/>
                <a:sym typeface="Arial"/>
              </a:rPr>
              <a:t>223-224</a:t>
            </a:r>
            <a:endParaRPr sz="1800" b="0" i="0" u="none" strike="noStrike" cap="none" dirty="0">
              <a:solidFill>
                <a:schemeClr val="dk1"/>
              </a:solidFill>
              <a:latin typeface="DFKai-SB"/>
              <a:ea typeface="DFKai-SB"/>
              <a:cs typeface="DFKai-SB"/>
              <a:sym typeface="DFKai-SB"/>
            </a:endParaRPr>
          </a:p>
        </p:txBody>
      </p:sp>
    </p:spTree>
    <p:extLst>
      <p:ext uri="{BB962C8B-B14F-4D97-AF65-F5344CB8AC3E}">
        <p14:creationId xmlns:p14="http://schemas.microsoft.com/office/powerpoint/2010/main" val="160818286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3538</Words>
  <Application>Microsoft Office PowerPoint</Application>
  <PresentationFormat>寬螢幕</PresentationFormat>
  <Paragraphs>177</Paragraphs>
  <Slides>26</Slides>
  <Notes>24</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26</vt:i4>
      </vt:variant>
    </vt:vector>
  </HeadingPairs>
  <TitlesOfParts>
    <vt:vector size="31" baseType="lpstr">
      <vt:lpstr>DFKai-SB</vt:lpstr>
      <vt:lpstr>Arial</vt:lpstr>
      <vt:lpstr>Calibri</vt:lpstr>
      <vt:lpstr>Calibri Light</vt:lpstr>
      <vt:lpstr>Office 佈景主題</vt:lpstr>
      <vt:lpstr>第八章 設備失效</vt:lpstr>
      <vt:lpstr>大綱</vt:lpstr>
      <vt:lpstr>設備失效思維</vt:lpstr>
      <vt:lpstr>從麻省理工學院談起</vt:lpstr>
      <vt:lpstr>人為錯誤的代價</vt:lpstr>
      <vt:lpstr>設備失效中的人為錯誤模式</vt:lpstr>
      <vt:lpstr>防止設備系統</vt:lpstr>
      <vt:lpstr>零錯誤課程三代進化</vt:lpstr>
      <vt:lpstr>從案例中學教訓</vt:lpstr>
      <vt:lpstr>設備和系統的設計錯誤</vt:lpstr>
      <vt:lpstr>哥倫比亞號太空事件</vt:lpstr>
      <vt:lpstr>PowerPoint 簡報</vt:lpstr>
      <vt:lpstr>錯在假設</vt:lpstr>
      <vt:lpstr>採購規格錯誤</vt:lpstr>
      <vt:lpstr>貿易生產影響</vt:lpstr>
      <vt:lpstr>安裝錯誤</vt:lpstr>
      <vt:lpstr>安裝錯誤</vt:lpstr>
      <vt:lpstr>審查錯誤</vt:lpstr>
      <vt:lpstr>南加州電力公司發生事件</vt:lpstr>
      <vt:lpstr>南加州電力公司發生事件</vt:lpstr>
      <vt:lpstr>審查不是形式</vt:lpstr>
      <vt:lpstr>懂技術不夠，會提問才是關鍵</vt:lpstr>
      <vt:lpstr>審查不只是檢查，而是零錯誤的保證</vt:lpstr>
      <vt:lpstr>運行操作與設備故障排查錯誤</vt:lpstr>
      <vt:lpstr>非正常訊號分析</vt:lpstr>
      <vt:lpstr>根本原因分析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設備失效</dc:title>
  <dc:creator>USER</dc:creator>
  <cp:lastModifiedBy>USER</cp:lastModifiedBy>
  <cp:revision>3</cp:revision>
  <dcterms:created xsi:type="dcterms:W3CDTF">2025-05-20T14:40:24Z</dcterms:created>
  <dcterms:modified xsi:type="dcterms:W3CDTF">2025-05-20T14:47:31Z</dcterms:modified>
</cp:coreProperties>
</file>