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74" r:id="rId7"/>
    <p:sldId id="276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7" r:id="rId17"/>
    <p:sldId id="268" r:id="rId18"/>
    <p:sldId id="260" r:id="rId19"/>
    <p:sldId id="261" r:id="rId20"/>
    <p:sldId id="263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AFCB-CF5A-4363-BB30-59DD6C064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7ED341-7FEA-4439-B420-C8C74557C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25D54-CAF9-477E-AC52-E3DC98A0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B3CB-C4EA-4806-A5D8-BEFBE2DF9A2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5E798-6D77-418D-87A1-184A40DD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42856-2E37-4181-A923-5F0FB2B7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1101-D908-43D1-8DD9-BE992270F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3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382F9-0F68-4FF2-9FE2-EB5836DA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F33EFB-B6E7-49AD-B4A3-488202210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1702A-252D-42C2-BAB6-B6552644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B3CB-C4EA-4806-A5D8-BEFBE2DF9A2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B3B31-1F38-40ED-8226-2C2D0855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EC1C4-2328-4A87-8317-968BD1AA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1101-D908-43D1-8DD9-BE992270F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09E6D-2AE0-4231-9D3C-743D4D09D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CD4221-AEA3-4E7E-9993-1352767C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D6386-AB06-4826-8B69-68FA2D68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B3CB-C4EA-4806-A5D8-BEFBE2DF9A2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7629F-BD03-445A-8109-BF1C0846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AC06D-D5EC-4C10-89F0-98791653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1101-D908-43D1-8DD9-BE992270F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6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5AD77-C3C9-493C-ACBC-C60DF56F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ABE91-3E54-46AD-9149-6CE00F6E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52BFC-1EDE-40B6-B732-4B9A5EC2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B3CB-C4EA-4806-A5D8-BEFBE2DF9A2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F7D60-5FDB-4415-B69B-4E487775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D94D0-BA3B-44F5-AFEE-1C2FBC55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1101-D908-43D1-8DD9-BE992270F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3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D052F-718D-4AB4-99CD-5CB19ACB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C0810-69B2-4BDE-AB41-9D9FDAAC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0CDE5-18FC-4D6E-A6C8-202CF9D2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B3CB-C4EA-4806-A5D8-BEFBE2DF9A2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7737F-0539-4F4E-85C9-7E58AB5B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473EE-3CFF-4C37-B854-1A2FF989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1101-D908-43D1-8DD9-BE992270F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42BB9-8753-4F59-B495-5BBA4C03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668A1-CF27-4244-B2BB-9A6210748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44D12-5415-4CA3-970E-363684BD7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21F59-12FF-4A79-9C5D-22EBDACD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B3CB-C4EA-4806-A5D8-BEFBE2DF9A2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FB920-031B-4041-B49D-C2DC2C4C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73162-B134-4CB5-9F1A-8E48E8D9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1101-D908-43D1-8DD9-BE992270F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9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C7190-4E92-4429-9F33-C4325256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3D21C-AD21-434F-A4CB-14EF1AB0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44A5F-4F80-484D-AFAD-FC962B5FA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EFF42A-C75E-45F2-91A4-FF2FA4F5A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1AFCE1-71FE-4E42-8CF1-A4C6B41D6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00463D-8DDC-4990-9E07-E5AC1F15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B3CB-C4EA-4806-A5D8-BEFBE2DF9A2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DD0CB5-348B-43E3-8D88-28594B5A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7A75A1-10D7-4519-9ABB-7D00B668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1101-D908-43D1-8DD9-BE992270F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7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81B94-5C6B-4232-A5FA-F7A70B32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62E86F-2C4C-472E-A930-49953307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B3CB-C4EA-4806-A5D8-BEFBE2DF9A2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B83EF7-9030-4EAE-B1CC-90943B0A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F1FE48-DE3C-41A5-8C1B-CD908E57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1101-D908-43D1-8DD9-BE992270F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2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30E5F2-5464-4AC5-B10C-9DDC7B05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B3CB-C4EA-4806-A5D8-BEFBE2DF9A2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9840EB-3E20-4A9C-863F-832C95B0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5684A-12E4-49B1-8828-27EE227C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1101-D908-43D1-8DD9-BE992270F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6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CA69F-F886-469E-90B0-B284CB90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5869B-6FA8-49BF-8794-FCB10364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79A6C-0F3A-4CE5-B6B9-556154CD3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5E598-4F09-4C84-A6A9-9D9FE6B0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B3CB-C4EA-4806-A5D8-BEFBE2DF9A2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620FB-9604-415E-83A5-06E542CC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5C02E-4BD7-4188-A391-11787936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1101-D908-43D1-8DD9-BE992270F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2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52581-4969-4CBF-8199-F48C1714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68EF67-20A8-4AD2-AE67-99CA2A769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D52866-812B-4930-ABE7-604C9B5A8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1127A-9A68-4B1D-88BC-30CB69A2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B3CB-C4EA-4806-A5D8-BEFBE2DF9A2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85181-476D-49A1-AF90-EB3F32D0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AA35F-A171-4841-AB15-ECF87796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1101-D908-43D1-8DD9-BE992270F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2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B3AAC6-5A3B-4F0D-A453-1370C1D2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0BF7F-0393-4F72-9A8B-EA13E2BE9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F2797-E61C-4CDE-BFEC-682197E44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B3CB-C4EA-4806-A5D8-BEFBE2DF9A2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EC55E-3C63-45AE-8306-838FB2D2F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63729-79A6-4537-917A-2BD120407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1101-D908-43D1-8DD9-BE992270F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1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ppeliarobotics.com/helpFiles/en/remoteApiConstants.htm#operationModes" TargetMode="External"/><Relationship Id="rId3" Type="http://schemas.openxmlformats.org/officeDocument/2006/relationships/hyperlink" Target="https://www.coppeliarobotics.com/helpFiles/en/legacyRemoteApiOverview.htm" TargetMode="External"/><Relationship Id="rId7" Type="http://schemas.openxmlformats.org/officeDocument/2006/relationships/hyperlink" Target="https://www.coppeliarobotics.com/helpFiles/en/remoteApiConstants.htm#returnCodes" TargetMode="External"/><Relationship Id="rId2" Type="http://schemas.openxmlformats.org/officeDocument/2006/relationships/hyperlink" Target="https://www.coppeliarobotics.com/helpFiles/en/remoteApiOverview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ppeliarobotics.com/helpFiles/en/remoteApiServerSide.htm" TargetMode="External"/><Relationship Id="rId5" Type="http://schemas.openxmlformats.org/officeDocument/2006/relationships/hyperlink" Target="https://www.coppeliarobotics.com/helpFiles/en/remoteApiClientSide.htm" TargetMode="External"/><Relationship Id="rId10" Type="http://schemas.openxmlformats.org/officeDocument/2006/relationships/hyperlink" Target="https://www.coppeliarobotics.com/helpFiles/en/remoteApiFunctionsPython.htm" TargetMode="External"/><Relationship Id="rId4" Type="http://schemas.openxmlformats.org/officeDocument/2006/relationships/hyperlink" Target="https://www.coppeliarobotics.com/helpFiles/en/remoteApiModusOperandi.htm" TargetMode="External"/><Relationship Id="rId9" Type="http://schemas.openxmlformats.org/officeDocument/2006/relationships/hyperlink" Target="https://www.coppeliarobotics.com/helpFiles/en/apiFunctions.ht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834CF-90D5-4EB8-8251-542A7E329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算法类问题综合实践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EA5E7-2DC9-42FC-8CA6-EFF039400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远程控制</a:t>
            </a:r>
            <a:r>
              <a:rPr lang="en-US" altLang="zh-CN" dirty="0"/>
              <a:t>VREP</a:t>
            </a:r>
            <a:r>
              <a:rPr lang="zh-CN" altLang="en-US" dirty="0"/>
              <a:t>仿真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程龙</a:t>
            </a:r>
            <a:endParaRPr lang="en-US" altLang="zh-CN" dirty="0"/>
          </a:p>
          <a:p>
            <a:r>
              <a:rPr lang="en-US" altLang="zh-CN" dirty="0"/>
              <a:t>2021.12.17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B0949-1C84-4A46-B9C5-598B393D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操作教程：</a:t>
            </a:r>
            <a:r>
              <a:rPr lang="en-US" altLang="zh-CN" dirty="0"/>
              <a:t>VREP</a:t>
            </a:r>
            <a:r>
              <a:rPr lang="zh-CN" altLang="en-US" dirty="0"/>
              <a:t>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E9F19-C452-4D4C-9102-6D7CA0BA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确认</a:t>
            </a:r>
            <a:r>
              <a:rPr lang="en-US" altLang="zh-CN" dirty="0"/>
              <a:t>remote API </a:t>
            </a:r>
            <a:r>
              <a:rPr lang="zh-CN" altLang="en-US" dirty="0"/>
              <a:t>插件已正常加载。查看</a:t>
            </a:r>
            <a:r>
              <a:rPr lang="en-US" altLang="zh-CN" dirty="0"/>
              <a:t>VREP</a:t>
            </a:r>
            <a:r>
              <a:rPr lang="zh-CN" altLang="en-US" dirty="0"/>
              <a:t>的命令行：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这种在启动</a:t>
            </a:r>
            <a:r>
              <a:rPr lang="en-US" altLang="zh-CN" dirty="0"/>
              <a:t>VREP</a:t>
            </a:r>
            <a:r>
              <a:rPr lang="zh-CN" altLang="en-US" dirty="0"/>
              <a:t>时自动启动的称之为持续</a:t>
            </a:r>
            <a:r>
              <a:rPr lang="en-US" altLang="zh-CN" dirty="0"/>
              <a:t>remote API server</a:t>
            </a:r>
            <a:r>
              <a:rPr lang="zh-CN" altLang="en-US" dirty="0"/>
              <a:t>服务。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还可以在脚本中显式调用：</a:t>
            </a:r>
            <a:r>
              <a:rPr lang="en-US" altLang="zh-CN" dirty="0" err="1"/>
              <a:t>simRemoteApi.start</a:t>
            </a:r>
            <a:r>
              <a:rPr lang="zh-CN" altLang="en-US" dirty="0"/>
              <a:t>。这种称之为临时</a:t>
            </a:r>
            <a:r>
              <a:rPr lang="en-US" altLang="zh-CN" dirty="0"/>
              <a:t>remote API server</a:t>
            </a:r>
            <a:r>
              <a:rPr lang="zh-CN" altLang="en-US" dirty="0"/>
              <a:t>服务。该服务只有在仿真过程中存在。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F57550-A707-43A7-B09E-03290A00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4337"/>
            <a:ext cx="10604509" cy="13255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DFB1B8-78FE-4F88-B4FD-A3EC64561726}"/>
              </a:ext>
            </a:extLst>
          </p:cNvPr>
          <p:cNvSpPr txBox="1"/>
          <p:nvPr/>
        </p:nvSpPr>
        <p:spPr>
          <a:xfrm>
            <a:off x="1891540" y="3956116"/>
            <a:ext cx="100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VREP</a:t>
            </a:r>
            <a:r>
              <a:rPr lang="zh-CN" altLang="en-US" dirty="0"/>
              <a:t>已完成</a:t>
            </a:r>
            <a:r>
              <a:rPr lang="en-US" altLang="zh-CN" dirty="0" err="1"/>
              <a:t>remoteApi</a:t>
            </a:r>
            <a:r>
              <a:rPr lang="zh-CN" altLang="en-US" dirty="0"/>
              <a:t>插件加载，并且自动启动了服务（</a:t>
            </a:r>
            <a:r>
              <a:rPr lang="en-US" altLang="zh-CN" dirty="0"/>
              <a:t>server</a:t>
            </a:r>
            <a:r>
              <a:rPr lang="zh-CN" altLang="en-US" dirty="0"/>
              <a:t>），端口为</a:t>
            </a:r>
            <a:r>
              <a:rPr lang="en-US" altLang="zh-CN" dirty="0"/>
              <a:t>19997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89E8101-4A85-4AAF-AFE5-BCC1CED026AC}"/>
              </a:ext>
            </a:extLst>
          </p:cNvPr>
          <p:cNvCxnSpPr>
            <a:cxnSpLocks/>
          </p:cNvCxnSpPr>
          <p:nvPr/>
        </p:nvCxnSpPr>
        <p:spPr>
          <a:xfrm flipV="1">
            <a:off x="6727371" y="2886079"/>
            <a:ext cx="164745" cy="9814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E61CD93-3DF8-41FF-B756-84F53B872C4A}"/>
              </a:ext>
            </a:extLst>
          </p:cNvPr>
          <p:cNvCxnSpPr>
            <a:cxnSpLocks/>
          </p:cNvCxnSpPr>
          <p:nvPr/>
        </p:nvCxnSpPr>
        <p:spPr>
          <a:xfrm flipH="1" flipV="1">
            <a:off x="6619876" y="3181354"/>
            <a:ext cx="18586" cy="686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A74F974-A223-46C8-BD5C-A9C3901C5820}"/>
              </a:ext>
            </a:extLst>
          </p:cNvPr>
          <p:cNvCxnSpPr>
            <a:cxnSpLocks/>
          </p:cNvCxnSpPr>
          <p:nvPr/>
        </p:nvCxnSpPr>
        <p:spPr>
          <a:xfrm flipH="1" flipV="1">
            <a:off x="5800726" y="3429004"/>
            <a:ext cx="758694" cy="4385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44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60C18-22D6-45DF-BCC0-7E621515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CBABB-2C37-4BB5-AECD-4C11B6B0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函数名和调用方式和</a:t>
            </a:r>
            <a:r>
              <a:rPr lang="en-US" altLang="zh-CN" sz="2400" dirty="0"/>
              <a:t>VREP</a:t>
            </a:r>
            <a:r>
              <a:rPr lang="zh-CN" altLang="en-US" sz="2400" dirty="0"/>
              <a:t>脚本中使用的</a:t>
            </a:r>
            <a:r>
              <a:rPr lang="en-US" altLang="zh-CN" sz="2400" dirty="0"/>
              <a:t>API</a:t>
            </a:r>
            <a:r>
              <a:rPr lang="zh-CN" altLang="en-US" sz="2400" dirty="0"/>
              <a:t>非常相似，除了以下两个区别：</a:t>
            </a:r>
            <a:endParaRPr lang="en-US" altLang="zh-CN" sz="24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/>
              <a:t>大部分</a:t>
            </a:r>
            <a:r>
              <a:rPr lang="en-US" altLang="zh-CN" sz="2000" dirty="0"/>
              <a:t>remote API</a:t>
            </a:r>
            <a:r>
              <a:rPr lang="zh-CN" altLang="en-US" sz="2000" dirty="0"/>
              <a:t>函数都会额外返回一个具有相似功能的值：</a:t>
            </a:r>
            <a:r>
              <a:rPr lang="en-US" altLang="zh-CN" sz="2000" dirty="0"/>
              <a:t> return code</a:t>
            </a:r>
            <a:r>
              <a:rPr lang="zh-CN" altLang="en-US" sz="2000" dirty="0"/>
              <a:t>，用于判断函数执行是否成功。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9AE40D-970C-47A4-8215-C4D376B0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245" y="3648080"/>
            <a:ext cx="6586336" cy="3168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BE6882-14E2-41E2-9AC3-7FA8C9F2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4" y="2579917"/>
            <a:ext cx="6130319" cy="98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1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60C18-22D6-45DF-BCC0-7E621515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CBABB-2C37-4BB5-AECD-4C11B6B0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函数名和调用方式和</a:t>
            </a:r>
            <a:r>
              <a:rPr lang="en-US" altLang="zh-CN" sz="2400" dirty="0"/>
              <a:t>VREP</a:t>
            </a:r>
            <a:r>
              <a:rPr lang="zh-CN" altLang="en-US" sz="2400" dirty="0"/>
              <a:t>脚本中使用的</a:t>
            </a:r>
            <a:r>
              <a:rPr lang="en-US" altLang="zh-CN" sz="2400" dirty="0"/>
              <a:t>API</a:t>
            </a:r>
            <a:r>
              <a:rPr lang="zh-CN" altLang="en-US" sz="2400" dirty="0"/>
              <a:t>非常相似，除了以下两个区别：</a:t>
            </a:r>
            <a:endParaRPr lang="en-US" altLang="zh-CN" sz="2400" dirty="0"/>
          </a:p>
          <a:p>
            <a:pPr marL="971550" lvl="1" indent="-514350">
              <a:buFont typeface="+mj-lt"/>
              <a:buAutoNum type="arabicPeriod" startAt="2"/>
            </a:pPr>
            <a:r>
              <a:rPr lang="zh-CN" altLang="en-US" sz="2000" dirty="0"/>
              <a:t>大部分</a:t>
            </a:r>
            <a:r>
              <a:rPr lang="en-US" altLang="zh-CN" sz="2000" dirty="0"/>
              <a:t>remote API</a:t>
            </a:r>
            <a:r>
              <a:rPr lang="zh-CN" altLang="en-US" sz="2000" dirty="0"/>
              <a:t>函数都会额外输入两个参数：</a:t>
            </a:r>
            <a:r>
              <a:rPr lang="en-US" altLang="zh-CN" sz="2000" dirty="0"/>
              <a:t> the operation mode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clientID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clientID</a:t>
            </a:r>
            <a:r>
              <a:rPr lang="zh-CN" altLang="en-US" sz="2000" dirty="0"/>
              <a:t>：唯一的</a:t>
            </a:r>
            <a:r>
              <a:rPr lang="en-US" altLang="zh-CN" sz="2000" dirty="0"/>
              <a:t>VREP</a:t>
            </a:r>
            <a:r>
              <a:rPr lang="zh-CN" altLang="en-US" sz="2000" dirty="0"/>
              <a:t>端</a:t>
            </a:r>
            <a:r>
              <a:rPr lang="en-US" altLang="zh-CN" sz="2000" dirty="0"/>
              <a:t>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the operation mode</a:t>
            </a:r>
            <a:r>
              <a:rPr lang="zh-CN" altLang="en-US" sz="2000" dirty="0"/>
              <a:t>：即前文提到的用于指定通信方式（阻塞、非阻塞、数据流等）。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36FDB7-F4FF-454C-AD4D-A1A0866B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47" y="3309805"/>
            <a:ext cx="8425816" cy="33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8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60C18-22D6-45DF-BCC0-7E621515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 API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736132-4DA6-4D4E-B6CF-20597A6B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37" y="1547807"/>
            <a:ext cx="8480898" cy="51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5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E8C0-D788-4CD6-8F43-2384D328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99CA8-EA79-42D7-A595-4A83DAE3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VREP</a:t>
            </a:r>
            <a:r>
              <a:rPr lang="zh-CN" altLang="en-US" dirty="0"/>
              <a:t>打开第二次课让大家完成的</a:t>
            </a:r>
            <a:r>
              <a:rPr lang="en-US" altLang="zh-CN" dirty="0" err="1"/>
              <a:t>bubbleRob</a:t>
            </a:r>
            <a:r>
              <a:rPr lang="zh-CN" altLang="en-US" dirty="0"/>
              <a:t>避障仿真，先不开始仿真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C:\Program Files\</a:t>
            </a:r>
            <a:r>
              <a:rPr lang="en-US" altLang="zh-CN" dirty="0" err="1"/>
              <a:t>CoppeliaRobotics</a:t>
            </a:r>
            <a:r>
              <a:rPr lang="en-US" altLang="zh-CN" dirty="0"/>
              <a:t>\</a:t>
            </a:r>
            <a:r>
              <a:rPr lang="en-US" altLang="zh-CN" dirty="0" err="1"/>
              <a:t>CoppeliaSimEdu</a:t>
            </a:r>
            <a:r>
              <a:rPr lang="en-US" altLang="zh-CN" dirty="0"/>
              <a:t>\programming\</a:t>
            </a:r>
            <a:r>
              <a:rPr lang="en-US" altLang="zh-CN" dirty="0" err="1"/>
              <a:t>remoteApiBindings</a:t>
            </a:r>
            <a:r>
              <a:rPr lang="en-US" altLang="zh-CN" dirty="0"/>
              <a:t>\python\python\</a:t>
            </a:r>
            <a:r>
              <a:rPr lang="zh-CN" altLang="en-US" dirty="0"/>
              <a:t>中找到</a:t>
            </a:r>
            <a:r>
              <a:rPr lang="en-US" altLang="zh-CN" dirty="0"/>
              <a:t>simpleSynchronousTest.py</a:t>
            </a:r>
            <a:r>
              <a:rPr lang="zh-CN" altLang="en-US" dirty="0"/>
              <a:t>，并运行。出现提示后按下回车键，仔细观察</a:t>
            </a:r>
            <a:r>
              <a:rPr lang="en-US" altLang="zh-CN" dirty="0"/>
              <a:t>VREP</a:t>
            </a:r>
            <a:r>
              <a:rPr lang="zh-CN" altLang="en-US" dirty="0"/>
              <a:t>仿真中的变化。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阅读理解</a:t>
            </a:r>
            <a:r>
              <a:rPr lang="en-US" altLang="zh-CN" dirty="0"/>
              <a:t>simpleSynchronousTest.py</a:t>
            </a:r>
            <a:r>
              <a:rPr lang="zh-CN" altLang="en-US" dirty="0"/>
              <a:t>代码。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simpleSynchronousTest.py</a:t>
            </a:r>
            <a:r>
              <a:rPr lang="zh-CN" altLang="en-US" dirty="0"/>
              <a:t>代码，使得</a:t>
            </a:r>
            <a:r>
              <a:rPr lang="en-US" altLang="zh-CN" dirty="0"/>
              <a:t>VREP</a:t>
            </a:r>
            <a:r>
              <a:rPr lang="zh-CN" altLang="en-US" dirty="0"/>
              <a:t>仿真能够完成避障动作。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306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BCEB4-F045-4B62-A88E-FB331CD0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AF603-6722-43D9-AE28-897913D6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bubbleRob</a:t>
            </a:r>
            <a:r>
              <a:rPr lang="zh-CN" altLang="en-US" dirty="0"/>
              <a:t>避障仿真里的控制脚本移植到</a:t>
            </a:r>
            <a:r>
              <a:rPr lang="en-US" altLang="zh-CN" dirty="0"/>
              <a:t>Python</a:t>
            </a:r>
            <a:r>
              <a:rPr lang="zh-CN" altLang="en-US" dirty="0"/>
              <a:t>远程控制方式。</a:t>
            </a:r>
            <a:endParaRPr lang="en-US" altLang="zh-CN" dirty="0"/>
          </a:p>
          <a:p>
            <a:r>
              <a:rPr lang="zh-CN" altLang="en-US" dirty="0"/>
              <a:t>移除原有的视觉传感器，浮动视窗，速度调节</a:t>
            </a:r>
            <a:r>
              <a:rPr lang="en-US" altLang="zh-CN" dirty="0"/>
              <a:t>UI</a:t>
            </a:r>
            <a:r>
              <a:rPr lang="zh-CN" altLang="en-US" dirty="0"/>
              <a:t>，</a:t>
            </a:r>
            <a:r>
              <a:rPr lang="en-US" altLang="zh-CN" dirty="0"/>
              <a:t>Graph</a:t>
            </a:r>
            <a:r>
              <a:rPr lang="zh-CN" altLang="en-US" dirty="0"/>
              <a:t>，以及绿色表示最小距离的线段，它们相关联的代码也一并移除。</a:t>
            </a:r>
            <a:endParaRPr lang="en-US" altLang="zh-CN" dirty="0"/>
          </a:p>
          <a:p>
            <a:r>
              <a:rPr lang="zh-CN" altLang="en-US" dirty="0"/>
              <a:t>保留机器人路径轨迹图。由于</a:t>
            </a:r>
            <a:r>
              <a:rPr lang="en-US" altLang="zh-CN" dirty="0"/>
              <a:t>remote API</a:t>
            </a:r>
            <a:r>
              <a:rPr lang="zh-CN" altLang="en-US" dirty="0"/>
              <a:t>中没有绘图的相关函数。因此该部分功能仍保留在</a:t>
            </a:r>
            <a:r>
              <a:rPr lang="en-US" altLang="zh-CN" dirty="0" err="1"/>
              <a:t>bubbleRob</a:t>
            </a:r>
            <a:r>
              <a:rPr lang="zh-CN" altLang="en-US" dirty="0"/>
              <a:t>脚本中。</a:t>
            </a:r>
            <a:endParaRPr lang="en-US" altLang="zh-CN" dirty="0"/>
          </a:p>
          <a:p>
            <a:r>
              <a:rPr lang="zh-CN" altLang="en-US" dirty="0"/>
              <a:t>仿真时间长度设置为</a:t>
            </a:r>
            <a:r>
              <a:rPr lang="en-US" altLang="zh-CN" dirty="0"/>
              <a:t>60</a:t>
            </a:r>
            <a:r>
              <a:rPr lang="zh-CN" altLang="en-US" dirty="0"/>
              <a:t>秒。</a:t>
            </a:r>
            <a:endParaRPr lang="en-US" altLang="zh-CN" dirty="0"/>
          </a:p>
          <a:p>
            <a:r>
              <a:rPr lang="zh-CN" altLang="en-US" dirty="0"/>
              <a:t>采用同步、阻塞模式的通信方式。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0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BCEB4-F045-4B62-A88E-FB331CD0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AF603-6722-43D9-AE28-897913D6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提示，用到的所有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simxStart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simxSynchronous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simxStartSimulation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simxGetObjectHandle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simxReadProximitySensor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simxGetLastCmdTime</a:t>
            </a:r>
            <a:r>
              <a:rPr lang="zh-CN" altLang="en-US" dirty="0"/>
              <a:t>。辅助函数，用于获取当前仿真时间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simxSetJointTargetVelocity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simxGetPingTime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simxSynchronousTrigger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simxStopSimulation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simxFinish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A3DA9-7565-41F5-B316-CF686AD6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AF3B4-F36B-4D68-886B-21060703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Remote API (coppeliarobotics.com)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Legacy remote API (coppeliarobotics.com)</a:t>
            </a:r>
            <a:endParaRPr lang="en-US" altLang="zh-CN" dirty="0"/>
          </a:p>
          <a:p>
            <a:r>
              <a:rPr lang="it-IT" altLang="zh-CN" dirty="0">
                <a:hlinkClick r:id="rId4"/>
              </a:rPr>
              <a:t>Remote API modus operandi (coppeliarobotics.com)</a:t>
            </a:r>
            <a:endParaRPr lang="it-IT" altLang="zh-CN" dirty="0"/>
          </a:p>
          <a:p>
            <a:r>
              <a:rPr lang="en-US" altLang="zh-CN" dirty="0">
                <a:hlinkClick r:id="rId5"/>
              </a:rPr>
              <a:t>Enabling the remote API - client side (coppeliarobotics.com)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Enabling the remote API - server side (coppeliarobotics.com)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Remote API Constants (coppeliarobotics.com)</a:t>
            </a:r>
            <a:endParaRPr lang="en-US" altLang="zh-CN" dirty="0"/>
          </a:p>
          <a:p>
            <a:r>
              <a:rPr lang="en-US" altLang="zh-CN" dirty="0">
                <a:hlinkClick r:id="rId8"/>
              </a:rPr>
              <a:t>Remote API Constants (coppeliarobotics.com)</a:t>
            </a:r>
            <a:endParaRPr lang="en-US" altLang="zh-CN" dirty="0"/>
          </a:p>
          <a:p>
            <a:r>
              <a:rPr lang="pt-BR" altLang="zh-CN" dirty="0">
                <a:hlinkClick r:id="rId9"/>
              </a:rPr>
              <a:t>regular API reference (coppeliarobotics.com)</a:t>
            </a:r>
            <a:endParaRPr lang="pt-BR" altLang="zh-CN" dirty="0"/>
          </a:p>
          <a:p>
            <a:r>
              <a:rPr lang="en-US" altLang="zh-CN" b="1" dirty="0">
                <a:solidFill>
                  <a:srgbClr val="FF000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Remote API functions (Python) (coppeliarobotics.com)</a:t>
            </a:r>
            <a:endParaRPr lang="it-IT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5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BB0F8-1E82-4B4C-9561-6D8CC84E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异步模式下非阻塞式函数调用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67B2B8-337B-4F9F-8F5D-7F1FC528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3" y="1630038"/>
            <a:ext cx="8583285" cy="502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2DE102C-A838-48FC-A72A-3711C6A4D232}"/>
              </a:ext>
            </a:extLst>
          </p:cNvPr>
          <p:cNvCxnSpPr>
            <a:cxnSpLocks/>
          </p:cNvCxnSpPr>
          <p:nvPr/>
        </p:nvCxnSpPr>
        <p:spPr>
          <a:xfrm flipH="1" flipV="1">
            <a:off x="8686800" y="2626567"/>
            <a:ext cx="1156996" cy="1352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124D217-E528-453F-8D2E-D003F9AA704E}"/>
              </a:ext>
            </a:extLst>
          </p:cNvPr>
          <p:cNvSpPr txBox="1"/>
          <p:nvPr/>
        </p:nvSpPr>
        <p:spPr>
          <a:xfrm>
            <a:off x="9881118" y="2577195"/>
            <a:ext cx="2258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发送数据，因此只要发过去即可。没有必要等待，因此选择非阻塞模式。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66F01F0-9EAC-4116-B54C-E951EE6F402E}"/>
              </a:ext>
            </a:extLst>
          </p:cNvPr>
          <p:cNvCxnSpPr>
            <a:cxnSpLocks/>
          </p:cNvCxnSpPr>
          <p:nvPr/>
        </p:nvCxnSpPr>
        <p:spPr>
          <a:xfrm flipH="1" flipV="1">
            <a:off x="9004041" y="3554963"/>
            <a:ext cx="892628" cy="693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0C647F7-648F-41FB-B951-E72A032F9F2E}"/>
              </a:ext>
            </a:extLst>
          </p:cNvPr>
          <p:cNvSpPr txBox="1"/>
          <p:nvPr/>
        </p:nvSpPr>
        <p:spPr>
          <a:xfrm>
            <a:off x="9933991" y="4063866"/>
            <a:ext cx="2258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如何指定阻塞或非阻塞？通过参数：</a:t>
            </a:r>
            <a:r>
              <a:rPr lang="en-US" altLang="zh-CN" dirty="0" err="1"/>
              <a:t>opmode</a:t>
            </a:r>
            <a:r>
              <a:rPr lang="zh-CN" altLang="en-US" dirty="0"/>
              <a:t>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C01EFFF-0145-4F91-B7BA-8A4DCC9AD371}"/>
              </a:ext>
            </a:extLst>
          </p:cNvPr>
          <p:cNvCxnSpPr>
            <a:cxnSpLocks/>
          </p:cNvCxnSpPr>
          <p:nvPr/>
        </p:nvCxnSpPr>
        <p:spPr>
          <a:xfrm flipH="1" flipV="1">
            <a:off x="8789437" y="2811627"/>
            <a:ext cx="1194318" cy="14369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58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4E025-3F54-4A4A-A1EF-7FEECFDF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如何让多次发送的数据同时生效？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0BF00-E826-459C-9AB5-0BE4FAAA1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2645" cy="4351338"/>
          </a:xfrm>
        </p:spPr>
        <p:txBody>
          <a:bodyPr/>
          <a:lstStyle/>
          <a:p>
            <a:r>
              <a:rPr lang="zh-CN" altLang="en-US" dirty="0"/>
              <a:t>先让发送的数据在</a:t>
            </a:r>
            <a:r>
              <a:rPr lang="en-US" altLang="zh-CN" dirty="0"/>
              <a:t>Python</a:t>
            </a:r>
            <a:r>
              <a:rPr lang="zh-CN" altLang="en-US" dirty="0"/>
              <a:t>端后台等待！等到所有数据发送到后台后，再通知后台发送到</a:t>
            </a:r>
            <a:r>
              <a:rPr lang="en-US" altLang="zh-CN" dirty="0"/>
              <a:t>VREP</a:t>
            </a:r>
            <a:r>
              <a:rPr lang="zh-CN" altLang="en-US" dirty="0"/>
              <a:t>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2A8E6A-C775-4783-8D89-CBC43E285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502" y="2063912"/>
            <a:ext cx="7675022" cy="452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802A7E2-5661-4BA4-831F-60498CFDAA54}"/>
              </a:ext>
            </a:extLst>
          </p:cNvPr>
          <p:cNvCxnSpPr>
            <a:cxnSpLocks/>
          </p:cNvCxnSpPr>
          <p:nvPr/>
        </p:nvCxnSpPr>
        <p:spPr>
          <a:xfrm>
            <a:off x="7623110" y="3563532"/>
            <a:ext cx="606490" cy="5932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1A4F9D0-B475-4AB5-BF41-16312916E3E1}"/>
              </a:ext>
            </a:extLst>
          </p:cNvPr>
          <p:cNvSpPr txBox="1"/>
          <p:nvPr/>
        </p:nvSpPr>
        <p:spPr>
          <a:xfrm>
            <a:off x="6543379" y="3415493"/>
            <a:ext cx="142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后台等待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F60BE2D-E606-4D2D-BD35-8D117B470CBB}"/>
              </a:ext>
            </a:extLst>
          </p:cNvPr>
          <p:cNvCxnSpPr>
            <a:cxnSpLocks/>
          </p:cNvCxnSpPr>
          <p:nvPr/>
        </p:nvCxnSpPr>
        <p:spPr>
          <a:xfrm>
            <a:off x="7385671" y="1985396"/>
            <a:ext cx="2682060" cy="17385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D74BF59-9DFB-41FE-98C4-B8D7CB7E1DEE}"/>
              </a:ext>
            </a:extLst>
          </p:cNvPr>
          <p:cNvSpPr txBox="1"/>
          <p:nvPr/>
        </p:nvSpPr>
        <p:spPr>
          <a:xfrm>
            <a:off x="5292012" y="1802373"/>
            <a:ext cx="338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、多次发送数据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8D89105-C885-49A4-A61F-A370B8294CF9}"/>
              </a:ext>
            </a:extLst>
          </p:cNvPr>
          <p:cNvCxnSpPr>
            <a:cxnSpLocks/>
          </p:cNvCxnSpPr>
          <p:nvPr/>
        </p:nvCxnSpPr>
        <p:spPr>
          <a:xfrm>
            <a:off x="7660434" y="1582759"/>
            <a:ext cx="3239276" cy="134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7DD1FC3-D151-48DD-B01A-510B1428B1B2}"/>
              </a:ext>
            </a:extLst>
          </p:cNvPr>
          <p:cNvSpPr txBox="1"/>
          <p:nvPr/>
        </p:nvSpPr>
        <p:spPr>
          <a:xfrm>
            <a:off x="5245850" y="1399872"/>
            <a:ext cx="272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、暂停后台数据发送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3BA22B5-C18F-4802-A071-29993A263511}"/>
              </a:ext>
            </a:extLst>
          </p:cNvPr>
          <p:cNvCxnSpPr>
            <a:cxnSpLocks/>
          </p:cNvCxnSpPr>
          <p:nvPr/>
        </p:nvCxnSpPr>
        <p:spPr>
          <a:xfrm flipV="1">
            <a:off x="10366310" y="4581342"/>
            <a:ext cx="74645" cy="835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1FA090D-BB0E-43B3-93F6-638246A10C83}"/>
              </a:ext>
            </a:extLst>
          </p:cNvPr>
          <p:cNvSpPr txBox="1"/>
          <p:nvPr/>
        </p:nvSpPr>
        <p:spPr>
          <a:xfrm>
            <a:off x="9367934" y="5383504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、恢复后台数据发送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731C8AE-E352-47BD-B320-B1AB31951AC9}"/>
              </a:ext>
            </a:extLst>
          </p:cNvPr>
          <p:cNvCxnSpPr>
            <a:cxnSpLocks/>
          </p:cNvCxnSpPr>
          <p:nvPr/>
        </p:nvCxnSpPr>
        <p:spPr>
          <a:xfrm flipH="1" flipV="1">
            <a:off x="7501812" y="5337110"/>
            <a:ext cx="326572" cy="696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4615010-6C36-4CED-BFF0-37AC79CE6F4B}"/>
              </a:ext>
            </a:extLst>
          </p:cNvPr>
          <p:cNvSpPr txBox="1"/>
          <p:nvPr/>
        </p:nvSpPr>
        <p:spPr>
          <a:xfrm>
            <a:off x="6830008" y="6000990"/>
            <a:ext cx="240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、数据发送到</a:t>
            </a:r>
            <a:r>
              <a:rPr lang="en-US" altLang="zh-CN" dirty="0"/>
              <a:t>VREP</a:t>
            </a:r>
            <a:r>
              <a:rPr lang="zh-CN" altLang="en-US" dirty="0"/>
              <a:t>后台</a:t>
            </a:r>
          </a:p>
        </p:txBody>
      </p:sp>
    </p:spTree>
    <p:extLst>
      <p:ext uri="{BB962C8B-B14F-4D97-AF65-F5344CB8AC3E}">
        <p14:creationId xmlns:p14="http://schemas.microsoft.com/office/powerpoint/2010/main" val="268467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8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E654F-EB94-4748-827C-3A819B1A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DD8E3-3085-4784-BEF5-1A605834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机制：</a:t>
            </a:r>
            <a:r>
              <a:rPr lang="en-US" altLang="zh-CN" dirty="0"/>
              <a:t>Remote API</a:t>
            </a:r>
          </a:p>
          <a:p>
            <a:endParaRPr lang="en-US" altLang="zh-CN" dirty="0"/>
          </a:p>
          <a:p>
            <a:r>
              <a:rPr lang="zh-CN" altLang="en-US" dirty="0"/>
              <a:t>官方介绍：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Remote</a:t>
            </a:r>
            <a:r>
              <a:rPr lang="zh-CN" altLang="en-US" dirty="0"/>
              <a:t> </a:t>
            </a:r>
            <a:r>
              <a:rPr lang="en-US" altLang="zh-CN" dirty="0"/>
              <a:t>API </a:t>
            </a:r>
            <a:r>
              <a:rPr lang="zh-CN" altLang="en-US" dirty="0"/>
              <a:t>是其他应用程序与 </a:t>
            </a:r>
            <a:r>
              <a:rPr lang="en-US" altLang="zh-CN" dirty="0" err="1"/>
              <a:t>CoppeliaSim</a:t>
            </a:r>
            <a:r>
              <a:rPr lang="en-US" altLang="zh-CN" dirty="0"/>
              <a:t> </a:t>
            </a:r>
            <a:r>
              <a:rPr lang="zh-CN" altLang="en-US" dirty="0"/>
              <a:t>连接的几种方式之一。 它允许 </a:t>
            </a:r>
            <a:r>
              <a:rPr lang="en-US" altLang="zh-CN" dirty="0" err="1"/>
              <a:t>CoppeliaSim</a:t>
            </a:r>
            <a:r>
              <a:rPr lang="en-US" altLang="zh-CN" dirty="0"/>
              <a:t> </a:t>
            </a:r>
            <a:r>
              <a:rPr lang="zh-CN" altLang="en-US" dirty="0"/>
              <a:t>和外部应用程序（即运行在</a:t>
            </a:r>
            <a:r>
              <a:rPr lang="zh-CN" altLang="en-US" b="1" dirty="0">
                <a:solidFill>
                  <a:srgbClr val="FF0000"/>
                </a:solidFill>
              </a:rPr>
              <a:t>不同进程或不同机器</a:t>
            </a:r>
            <a:r>
              <a:rPr lang="zh-CN" altLang="en-US" dirty="0"/>
              <a:t>上的应用程序）之间的通信，是</a:t>
            </a:r>
            <a:r>
              <a:rPr lang="zh-CN" altLang="en-US" b="1" dirty="0">
                <a:solidFill>
                  <a:srgbClr val="FF0000"/>
                </a:solidFill>
              </a:rPr>
              <a:t>跨平台</a:t>
            </a:r>
            <a:r>
              <a:rPr lang="zh-CN" altLang="en-US" dirty="0"/>
              <a:t>的，支持服务调用（即</a:t>
            </a:r>
            <a:r>
              <a:rPr lang="zh-CN" altLang="en-US" b="1" dirty="0">
                <a:solidFill>
                  <a:srgbClr val="FF0000"/>
                </a:solidFill>
              </a:rPr>
              <a:t>阻塞调用</a:t>
            </a:r>
            <a:r>
              <a:rPr lang="zh-CN" altLang="en-US" dirty="0"/>
              <a:t>），以及</a:t>
            </a:r>
            <a:r>
              <a:rPr lang="zh-CN" altLang="en-US" b="1" dirty="0">
                <a:solidFill>
                  <a:srgbClr val="FF0000"/>
                </a:solidFill>
              </a:rPr>
              <a:t>双向数据流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目前三种框架：</a:t>
            </a:r>
            <a:r>
              <a:rPr lang="en-US" altLang="zh-CN" dirty="0" err="1"/>
              <a:t>ZeroMQ</a:t>
            </a:r>
            <a:r>
              <a:rPr lang="en-US" altLang="zh-CN" dirty="0"/>
              <a:t>-based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legacy remote API</a:t>
            </a:r>
            <a:r>
              <a:rPr lang="zh-CN" altLang="en-US" dirty="0"/>
              <a:t>，</a:t>
            </a:r>
            <a:r>
              <a:rPr lang="en-US" altLang="zh-CN" dirty="0"/>
              <a:t>B0-based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86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36EFF-8A6D-41DD-B3A0-DC102CA6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如何非阻塞式的获取数据？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8206F-887B-47AD-9B03-289C7C342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数据流。通俗地将，远程端周期性地调用数据获取函数，那么，每次调用获得的数据是</a:t>
            </a:r>
            <a:r>
              <a:rPr lang="zh-CN" altLang="en-US" b="1" dirty="0">
                <a:solidFill>
                  <a:srgbClr val="FF0000"/>
                </a:solidFill>
              </a:rPr>
              <a:t>之前的调用返回的结果</a:t>
            </a:r>
            <a:r>
              <a:rPr lang="zh-CN" altLang="en-US" dirty="0"/>
              <a:t>。虽然数据不是最新的，但是因为是非阻塞工作模式，</a:t>
            </a:r>
            <a:r>
              <a:rPr lang="zh-CN" altLang="en-US" b="1" dirty="0">
                <a:solidFill>
                  <a:srgbClr val="FF0000"/>
                </a:solidFill>
              </a:rPr>
              <a:t>远程端工作效率更高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官方介绍：</a:t>
            </a:r>
            <a:r>
              <a:rPr lang="en-US" altLang="zh-CN" dirty="0"/>
              <a:t>VREP</a:t>
            </a:r>
            <a:r>
              <a:rPr lang="zh-CN" altLang="en-US" dirty="0"/>
              <a:t>端可以预测远程端需要什么类型的数据。 为此，远程端必须使用“流式”或“连续”操作模式标志（即，该函数存储在</a:t>
            </a:r>
            <a:r>
              <a:rPr lang="en-US" altLang="zh-CN" dirty="0"/>
              <a:t>VREP</a:t>
            </a:r>
            <a:r>
              <a:rPr lang="zh-CN" altLang="en-US" dirty="0"/>
              <a:t>端，定期执行和发送）。 这可以看作是从远程端到</a:t>
            </a:r>
            <a:r>
              <a:rPr lang="en-US" altLang="zh-CN" dirty="0"/>
              <a:t>VREP</a:t>
            </a:r>
            <a:r>
              <a:rPr lang="zh-CN" altLang="en-US" dirty="0"/>
              <a:t>端的命令</a:t>
            </a:r>
            <a:r>
              <a:rPr lang="en-US" altLang="zh-CN" dirty="0"/>
              <a:t>/</a:t>
            </a:r>
            <a:r>
              <a:rPr lang="zh-CN" altLang="en-US" dirty="0"/>
              <a:t>消息订阅，其中</a:t>
            </a:r>
            <a:r>
              <a:rPr lang="en-US" altLang="zh-CN" dirty="0"/>
              <a:t>VREP</a:t>
            </a:r>
            <a:r>
              <a:rPr lang="zh-CN" altLang="en-US" dirty="0"/>
              <a:t>将数据流式传输到远程端。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8006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36EFF-8A6D-41DD-B3A0-DC102CA6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如何非阻塞式的获取数据？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46EFD1-ED22-49E1-B788-AF45367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84" y="1548492"/>
            <a:ext cx="6878440" cy="517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E77F15-5B64-4422-B2A1-BF018BFF8061}"/>
              </a:ext>
            </a:extLst>
          </p:cNvPr>
          <p:cNvSpPr txBox="1"/>
          <p:nvPr/>
        </p:nvSpPr>
        <p:spPr>
          <a:xfrm>
            <a:off x="8571722" y="2331393"/>
            <a:ext cx="384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第一次调用时</a:t>
            </a:r>
            <a:r>
              <a:rPr lang="en-US" altLang="zh-CN" dirty="0" err="1"/>
              <a:t>opmode</a:t>
            </a:r>
            <a:r>
              <a:rPr lang="zh-CN" altLang="en-US" dirty="0"/>
              <a:t>设置为：</a:t>
            </a:r>
            <a:endParaRPr lang="en-US" altLang="zh-CN" dirty="0"/>
          </a:p>
          <a:p>
            <a:r>
              <a:rPr lang="en-US" altLang="zh-CN" dirty="0" err="1"/>
              <a:t>simx_opmode_streaming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C5198B2-D0AB-4647-A08C-CD6B6E0F146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688426" y="2528597"/>
            <a:ext cx="883296" cy="125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823E2D4-488F-4AC2-A97B-43DAB52866E8}"/>
              </a:ext>
            </a:extLst>
          </p:cNvPr>
          <p:cNvSpPr txBox="1"/>
          <p:nvPr/>
        </p:nvSpPr>
        <p:spPr>
          <a:xfrm>
            <a:off x="8571722" y="3233946"/>
            <a:ext cx="384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之后的调用</a:t>
            </a:r>
            <a:r>
              <a:rPr lang="en-US" altLang="zh-CN" dirty="0" err="1"/>
              <a:t>opmode</a:t>
            </a:r>
            <a:r>
              <a:rPr lang="zh-CN" altLang="en-US" dirty="0"/>
              <a:t>设置为：</a:t>
            </a:r>
            <a:endParaRPr lang="en-US" altLang="zh-CN" dirty="0"/>
          </a:p>
          <a:p>
            <a:r>
              <a:rPr lang="en-US" altLang="zh-CN" dirty="0" err="1"/>
              <a:t>simx_opmode_buffer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CDDF38F-842D-4AF7-B145-F06DA8B2DC9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525139" y="3457177"/>
            <a:ext cx="1046583" cy="99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8B45EEE-6130-4BE1-B9F8-C0F64DD396DA}"/>
              </a:ext>
            </a:extLst>
          </p:cNvPr>
          <p:cNvSpPr txBox="1"/>
          <p:nvPr/>
        </p:nvSpPr>
        <p:spPr>
          <a:xfrm>
            <a:off x="8539065" y="4013946"/>
            <a:ext cx="340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数据流建立需要时间。前几次调用可能不返回数据，是正常情况。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36FFED-8125-400A-AB47-CBBE0C95D1B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427167" y="3648269"/>
            <a:ext cx="1111898" cy="6888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3794C56-055D-4CB5-9482-71A217975BBF}"/>
              </a:ext>
            </a:extLst>
          </p:cNvPr>
          <p:cNvSpPr txBox="1"/>
          <p:nvPr/>
        </p:nvSpPr>
        <p:spPr>
          <a:xfrm>
            <a:off x="8640146" y="5117111"/>
            <a:ext cx="340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通过检查</a:t>
            </a:r>
            <a:r>
              <a:rPr lang="en-US" altLang="zh-CN" dirty="0"/>
              <a:t>return code</a:t>
            </a:r>
            <a:r>
              <a:rPr lang="zh-CN" altLang="en-US" dirty="0"/>
              <a:t>确定是否收到数据。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07841-8353-4A84-A8D8-1CFA6E1F722F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021286" y="4845996"/>
            <a:ext cx="1618860" cy="594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8673945-7C92-4382-8C64-C42D9FDE6B20}"/>
              </a:ext>
            </a:extLst>
          </p:cNvPr>
          <p:cNvSpPr txBox="1"/>
          <p:nvPr/>
        </p:nvSpPr>
        <p:spPr>
          <a:xfrm>
            <a:off x="3130420" y="2764903"/>
            <a:ext cx="2089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每次数据调用都没有阻塞，没有等待时间。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6FB174C-085A-4187-9BB8-4DA831C8B94F}"/>
              </a:ext>
            </a:extLst>
          </p:cNvPr>
          <p:cNvCxnSpPr>
            <a:cxnSpLocks/>
          </p:cNvCxnSpPr>
          <p:nvPr/>
        </p:nvCxnSpPr>
        <p:spPr>
          <a:xfrm>
            <a:off x="5219922" y="3121614"/>
            <a:ext cx="476417" cy="265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FCCBC86-2B72-48F6-BF2B-192A363D93DC}"/>
              </a:ext>
            </a:extLst>
          </p:cNvPr>
          <p:cNvCxnSpPr>
            <a:cxnSpLocks/>
          </p:cNvCxnSpPr>
          <p:nvPr/>
        </p:nvCxnSpPr>
        <p:spPr>
          <a:xfrm flipV="1">
            <a:off x="5252579" y="2397232"/>
            <a:ext cx="476417" cy="644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29BAC7E-052C-4135-A15D-C28E2F3ED71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219922" y="3226568"/>
            <a:ext cx="509074" cy="1110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1CDF5E6-4516-43A8-B2FC-A1710716B281}"/>
              </a:ext>
            </a:extLst>
          </p:cNvPr>
          <p:cNvCxnSpPr>
            <a:cxnSpLocks/>
          </p:cNvCxnSpPr>
          <p:nvPr/>
        </p:nvCxnSpPr>
        <p:spPr>
          <a:xfrm>
            <a:off x="5113176" y="3287290"/>
            <a:ext cx="583163" cy="1855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541CE2F-6012-4B8A-A9EC-02983C1E6C96}"/>
              </a:ext>
            </a:extLst>
          </p:cNvPr>
          <p:cNvCxnSpPr>
            <a:cxnSpLocks/>
          </p:cNvCxnSpPr>
          <p:nvPr/>
        </p:nvCxnSpPr>
        <p:spPr>
          <a:xfrm>
            <a:off x="5043196" y="3367124"/>
            <a:ext cx="513184" cy="2437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9AFA2BB-55B5-483D-83D7-E53A62805CA1}"/>
              </a:ext>
            </a:extLst>
          </p:cNvPr>
          <p:cNvSpPr txBox="1"/>
          <p:nvPr/>
        </p:nvSpPr>
        <p:spPr>
          <a:xfrm>
            <a:off x="1055916" y="4111233"/>
            <a:ext cx="10814179" cy="196977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如果远程端不需要继续获取数据，再最后一次调用时必须将</a:t>
            </a:r>
            <a:r>
              <a:rPr lang="en-US" altLang="zh-CN" dirty="0" err="1"/>
              <a:t>opmode</a:t>
            </a:r>
            <a:r>
              <a:rPr lang="zh-CN" altLang="en-US" dirty="0"/>
              <a:t>设置为：</a:t>
            </a:r>
            <a:r>
              <a:rPr lang="en-US" altLang="zh-CN" b="1" dirty="0" err="1">
                <a:solidFill>
                  <a:srgbClr val="FF0000"/>
                </a:solidFill>
              </a:rPr>
              <a:t>simx_opmode_discontinue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示例：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在与 </a:t>
            </a:r>
            <a:r>
              <a:rPr lang="en-US" altLang="zh-CN" dirty="0" err="1">
                <a:solidFill>
                  <a:srgbClr val="00B050"/>
                </a:solidFill>
              </a:rPr>
              <a:t>CoppeliaSim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断开连接之前，请确保禁用您之前启用的数据流</a:t>
            </a:r>
            <a:r>
              <a:rPr lang="en-US" altLang="zh-CN" dirty="0">
                <a:solidFill>
                  <a:srgbClr val="00B050"/>
                </a:solidFill>
              </a:rPr>
              <a:t>: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simxGetJointPosition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(clientID,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jointHandle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jointPosition,simx_opmode_discontinue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该行代码是必须的，用于确保上一行代码在数据流断开连接之前传送到</a:t>
            </a:r>
            <a:r>
              <a:rPr lang="en-US" altLang="zh-CN" dirty="0">
                <a:solidFill>
                  <a:srgbClr val="00B050"/>
                </a:solidFill>
              </a:rPr>
              <a:t>VREP</a:t>
            </a:r>
            <a:r>
              <a:rPr lang="zh-CN" altLang="en-US" dirty="0">
                <a:solidFill>
                  <a:srgbClr val="00B050"/>
                </a:solidFill>
              </a:rPr>
              <a:t>仿真器</a:t>
            </a:r>
            <a:endParaRPr lang="en-US" altLang="zh-CN" b="1" dirty="0"/>
          </a:p>
          <a:p>
            <a:r>
              <a:rPr lang="en-US" altLang="zh-CN" sz="1600" dirty="0"/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simxGetPingTime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pingTime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96A559-189A-4997-946D-5873F878B55C}"/>
              </a:ext>
            </a:extLst>
          </p:cNvPr>
          <p:cNvSpPr txBox="1"/>
          <p:nvPr/>
        </p:nvSpPr>
        <p:spPr>
          <a:xfrm>
            <a:off x="7607895" y="912120"/>
            <a:ext cx="42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要不断地获取关节位置，则需要调用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simxGetJointPosition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接口。如果要获取其他信息，则调用其对应的接口。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05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18" grpId="0"/>
      <p:bldP spid="25" grpId="0"/>
      <p:bldP spid="43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74766-493C-49DB-97AC-2EC65E38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Legacy remote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AAE06-A524-4AEC-8486-4F2D1E60A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支持语言：</a:t>
            </a: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 err="1"/>
              <a:t>Matlab</a:t>
            </a:r>
            <a:r>
              <a:rPr lang="en-US" altLang="zh-CN" dirty="0"/>
              <a:t>/Octave</a:t>
            </a:r>
            <a:r>
              <a:rPr lang="zh-CN" altLang="en-US" dirty="0"/>
              <a:t>，</a:t>
            </a:r>
            <a:r>
              <a:rPr lang="en-US" altLang="zh-CN" dirty="0"/>
              <a:t>Lua</a:t>
            </a:r>
          </a:p>
          <a:p>
            <a:r>
              <a:rPr lang="zh-CN" altLang="en-US" dirty="0"/>
              <a:t>远程 </a:t>
            </a:r>
            <a:r>
              <a:rPr lang="en-US" altLang="zh-CN" dirty="0"/>
              <a:t>API </a:t>
            </a:r>
            <a:r>
              <a:rPr lang="zh-CN" altLang="en-US" dirty="0"/>
              <a:t>函数通过</a:t>
            </a:r>
            <a:r>
              <a:rPr lang="en-US" altLang="zh-CN" dirty="0"/>
              <a:t>socket</a:t>
            </a:r>
            <a:r>
              <a:rPr lang="zh-CN" altLang="en-US" dirty="0"/>
              <a:t>（或者通过共享内存）与 </a:t>
            </a:r>
            <a:r>
              <a:rPr lang="en-US" altLang="zh-CN" dirty="0" err="1"/>
              <a:t>CoppeliaSim</a:t>
            </a:r>
            <a:r>
              <a:rPr lang="en-US" altLang="zh-CN" dirty="0"/>
              <a:t> </a:t>
            </a:r>
            <a:r>
              <a:rPr lang="zh-CN" altLang="en-US" dirty="0"/>
              <a:t>交互。 </a:t>
            </a:r>
            <a:endParaRPr lang="en-US" altLang="zh-CN" dirty="0"/>
          </a:p>
          <a:p>
            <a:r>
              <a:rPr lang="zh-CN" altLang="en-US" dirty="0"/>
              <a:t>同步</a:t>
            </a:r>
            <a:r>
              <a:rPr lang="en-US" altLang="zh-CN" dirty="0"/>
              <a:t>/</a:t>
            </a:r>
            <a:r>
              <a:rPr lang="zh-CN" altLang="en-US" dirty="0"/>
              <a:t>异步工作模式（默认异步）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同步模式：</a:t>
            </a:r>
            <a:r>
              <a:rPr lang="en-US" altLang="zh-CN" b="1" dirty="0">
                <a:solidFill>
                  <a:srgbClr val="FF0000"/>
                </a:solidFill>
              </a:rPr>
              <a:t>VREP</a:t>
            </a:r>
            <a:r>
              <a:rPr lang="zh-CN" altLang="en-US" b="1" dirty="0">
                <a:solidFill>
                  <a:srgbClr val="FF0000"/>
                </a:solidFill>
              </a:rPr>
              <a:t>端每一次仿真步骤（或循环）都与远程端同步，即，</a:t>
            </a:r>
            <a:r>
              <a:rPr lang="en-US" altLang="zh-CN" b="1" dirty="0">
                <a:solidFill>
                  <a:srgbClr val="FF0000"/>
                </a:solidFill>
              </a:rPr>
              <a:t>VREP</a:t>
            </a:r>
            <a:r>
              <a:rPr lang="zh-CN" altLang="en-US" b="1" dirty="0">
                <a:solidFill>
                  <a:srgbClr val="FF0000"/>
                </a:solidFill>
              </a:rPr>
              <a:t>会等待远程端的触发信号，收到信号后才进行下一个仿真步骤。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异步模式：</a:t>
            </a:r>
            <a:r>
              <a:rPr lang="en-US" altLang="zh-CN" b="1" dirty="0">
                <a:solidFill>
                  <a:srgbClr val="FF0000"/>
                </a:solidFill>
              </a:rPr>
              <a:t>VREP</a:t>
            </a:r>
            <a:r>
              <a:rPr lang="zh-CN" altLang="en-US" b="1" dirty="0">
                <a:solidFill>
                  <a:srgbClr val="FF0000"/>
                </a:solidFill>
              </a:rPr>
              <a:t>端的仿真步骤按照设置的</a:t>
            </a:r>
            <a:r>
              <a:rPr lang="en-US" altLang="zh-CN" b="1" dirty="0">
                <a:solidFill>
                  <a:srgbClr val="FF0000"/>
                </a:solidFill>
              </a:rPr>
              <a:t>dt</a:t>
            </a:r>
            <a:r>
              <a:rPr lang="zh-CN" altLang="en-US" b="1" dirty="0">
                <a:solidFill>
                  <a:srgbClr val="FF0000"/>
                </a:solidFill>
              </a:rPr>
              <a:t>间隔进行，不与远程端同步。编程相对简单。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甚至可以远程控制仿真（打开场景，开始、暂停、停止仿真等）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165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15E36-24CD-40E2-B0EF-9996E685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 API </a:t>
            </a:r>
            <a:r>
              <a:rPr lang="zh-CN" altLang="en-US" dirty="0"/>
              <a:t>数据通信机制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3DB141-D3E7-499C-B1FF-E83D0E640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06" y="2469893"/>
            <a:ext cx="7024348" cy="409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22856A8-0863-47F6-942C-3DD5E7F664AD}"/>
              </a:ext>
            </a:extLst>
          </p:cNvPr>
          <p:cNvCxnSpPr>
            <a:cxnSpLocks/>
          </p:cNvCxnSpPr>
          <p:nvPr/>
        </p:nvCxnSpPr>
        <p:spPr>
          <a:xfrm flipH="1">
            <a:off x="8739236" y="4175449"/>
            <a:ext cx="1379814" cy="2138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C7F5526-1C55-4D29-82FF-FB5A64767FEF}"/>
              </a:ext>
            </a:extLst>
          </p:cNvPr>
          <p:cNvSpPr txBox="1"/>
          <p:nvPr/>
        </p:nvSpPr>
        <p:spPr>
          <a:xfrm>
            <a:off x="10286952" y="3857909"/>
            <a:ext cx="1804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你的程序，只与远程端后台线程直接通信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9E5109-161D-450E-B425-49E7B8B37FC1}"/>
              </a:ext>
            </a:extLst>
          </p:cNvPr>
          <p:cNvSpPr/>
          <p:nvPr/>
        </p:nvSpPr>
        <p:spPr>
          <a:xfrm>
            <a:off x="2394855" y="2211355"/>
            <a:ext cx="3600063" cy="4492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95B623-99A3-4F2F-9055-F6ED19184179}"/>
              </a:ext>
            </a:extLst>
          </p:cNvPr>
          <p:cNvSpPr/>
          <p:nvPr/>
        </p:nvSpPr>
        <p:spPr>
          <a:xfrm>
            <a:off x="6299719" y="2228658"/>
            <a:ext cx="3600062" cy="4492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6E4801-D200-4C09-A291-556109807D8D}"/>
              </a:ext>
            </a:extLst>
          </p:cNvPr>
          <p:cNvSpPr txBox="1"/>
          <p:nvPr/>
        </p:nvSpPr>
        <p:spPr>
          <a:xfrm>
            <a:off x="7545752" y="17109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远程端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4316E5-E089-4D9C-9DBD-B02E60389CCE}"/>
              </a:ext>
            </a:extLst>
          </p:cNvPr>
          <p:cNvSpPr txBox="1"/>
          <p:nvPr/>
        </p:nvSpPr>
        <p:spPr>
          <a:xfrm>
            <a:off x="3648667" y="171095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VREP</a:t>
            </a:r>
            <a:r>
              <a:rPr lang="zh-CN" altLang="en-US" dirty="0"/>
              <a:t>端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C26F8E2-DA8F-4B25-A231-CF41AAE9D6AD}"/>
              </a:ext>
            </a:extLst>
          </p:cNvPr>
          <p:cNvCxnSpPr>
            <a:cxnSpLocks/>
          </p:cNvCxnSpPr>
          <p:nvPr/>
        </p:nvCxnSpPr>
        <p:spPr>
          <a:xfrm flipH="1">
            <a:off x="7207852" y="2682164"/>
            <a:ext cx="3074484" cy="303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5B3ABC7-18C1-472B-84B8-8566CB7CCF8E}"/>
              </a:ext>
            </a:extLst>
          </p:cNvPr>
          <p:cNvSpPr txBox="1"/>
          <p:nvPr/>
        </p:nvSpPr>
        <p:spPr>
          <a:xfrm>
            <a:off x="10286952" y="2211355"/>
            <a:ext cx="180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远程端后台线程，与</a:t>
            </a:r>
            <a:r>
              <a:rPr lang="en-US" altLang="zh-CN" dirty="0"/>
              <a:t>VREP</a:t>
            </a:r>
            <a:r>
              <a:rPr lang="zh-CN" altLang="en-US" dirty="0"/>
              <a:t>后台线程通信。</a:t>
            </a:r>
            <a:r>
              <a:rPr lang="en-US" altLang="zh-CN" dirty="0"/>
              <a:t>VREP</a:t>
            </a:r>
            <a:r>
              <a:rPr lang="zh-CN" altLang="en-US" dirty="0"/>
              <a:t>已提供。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E15D25-3B0D-498A-ABC7-067F94165D05}"/>
              </a:ext>
            </a:extLst>
          </p:cNvPr>
          <p:cNvCxnSpPr>
            <a:cxnSpLocks/>
          </p:cNvCxnSpPr>
          <p:nvPr/>
        </p:nvCxnSpPr>
        <p:spPr>
          <a:xfrm>
            <a:off x="2085728" y="2556588"/>
            <a:ext cx="2975437" cy="872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11B2FD5-9C12-456A-A90B-D6D8358963AE}"/>
              </a:ext>
            </a:extLst>
          </p:cNvPr>
          <p:cNvSpPr txBox="1"/>
          <p:nvPr/>
        </p:nvSpPr>
        <p:spPr>
          <a:xfrm>
            <a:off x="361599" y="1943701"/>
            <a:ext cx="180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VREP</a:t>
            </a:r>
            <a:r>
              <a:rPr lang="zh-CN" altLang="en-US" dirty="0"/>
              <a:t>端后台线程，沟通远程端线程与</a:t>
            </a:r>
            <a:r>
              <a:rPr lang="en-US" altLang="zh-CN" dirty="0"/>
              <a:t>VREP</a:t>
            </a:r>
            <a:r>
              <a:rPr lang="zh-CN" altLang="en-US" dirty="0"/>
              <a:t>仿真器。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2639FD2-6658-4125-9289-584EE86F714F}"/>
              </a:ext>
            </a:extLst>
          </p:cNvPr>
          <p:cNvCxnSpPr>
            <a:cxnSpLocks/>
          </p:cNvCxnSpPr>
          <p:nvPr/>
        </p:nvCxnSpPr>
        <p:spPr>
          <a:xfrm>
            <a:off x="2085728" y="3961616"/>
            <a:ext cx="897631" cy="555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2CB8D22-A810-4384-BBC7-2F48AD37885A}"/>
              </a:ext>
            </a:extLst>
          </p:cNvPr>
          <p:cNvSpPr txBox="1"/>
          <p:nvPr/>
        </p:nvSpPr>
        <p:spPr>
          <a:xfrm>
            <a:off x="361599" y="3774233"/>
            <a:ext cx="180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VREP</a:t>
            </a:r>
            <a:r>
              <a:rPr lang="zh-CN" altLang="en-US" dirty="0"/>
              <a:t>仿真线程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81C0A2-7BAE-4A05-81A8-C3C6C68B564F}"/>
              </a:ext>
            </a:extLst>
          </p:cNvPr>
          <p:cNvSpPr/>
          <p:nvPr/>
        </p:nvSpPr>
        <p:spPr>
          <a:xfrm>
            <a:off x="4809931" y="1819469"/>
            <a:ext cx="897631" cy="50385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ADBDD9E-250D-494A-B473-658D8A3BCE79}"/>
              </a:ext>
            </a:extLst>
          </p:cNvPr>
          <p:cNvSpPr/>
          <p:nvPr/>
        </p:nvSpPr>
        <p:spPr>
          <a:xfrm>
            <a:off x="6465197" y="1819469"/>
            <a:ext cx="897631" cy="50385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0758A56-FDE8-48F9-B776-4207F42CED96}"/>
              </a:ext>
            </a:extLst>
          </p:cNvPr>
          <p:cNvCxnSpPr>
            <a:cxnSpLocks/>
          </p:cNvCxnSpPr>
          <p:nvPr/>
        </p:nvCxnSpPr>
        <p:spPr>
          <a:xfrm flipH="1">
            <a:off x="5061165" y="1063598"/>
            <a:ext cx="2855859" cy="6040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6602CFC-ABF1-4060-9BDB-AFE59F88DA92}"/>
              </a:ext>
            </a:extLst>
          </p:cNvPr>
          <p:cNvCxnSpPr>
            <a:cxnSpLocks/>
          </p:cNvCxnSpPr>
          <p:nvPr/>
        </p:nvCxnSpPr>
        <p:spPr>
          <a:xfrm flipH="1">
            <a:off x="6671821" y="1173548"/>
            <a:ext cx="1473803" cy="6047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5EBF103-E4A8-4E07-B195-ABDA1AFCBFD7}"/>
              </a:ext>
            </a:extLst>
          </p:cNvPr>
          <p:cNvSpPr txBox="1"/>
          <p:nvPr/>
        </p:nvSpPr>
        <p:spPr>
          <a:xfrm>
            <a:off x="8202682" y="818008"/>
            <a:ext cx="296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都有缓存，可以临时保存接收到的命令与数据。</a:t>
            </a:r>
          </a:p>
        </p:txBody>
      </p:sp>
    </p:spTree>
    <p:extLst>
      <p:ext uri="{BB962C8B-B14F-4D97-AF65-F5344CB8AC3E}">
        <p14:creationId xmlns:p14="http://schemas.microsoft.com/office/powerpoint/2010/main" val="365512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5" grpId="0" animBg="1"/>
      <p:bldP spid="17" grpId="0"/>
      <p:bldP spid="18" grpId="0"/>
      <p:bldP spid="21" grpId="0"/>
      <p:bldP spid="28" grpId="0"/>
      <p:bldP spid="33" grpId="0"/>
      <p:bldP spid="32" grpId="0" animBg="1"/>
      <p:bldP spid="35" grpId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15E36-24CD-40E2-B0EF-9996E685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异步模式下阻塞式函数调用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3DB141-D3E7-499C-B1FF-E83D0E640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0" y="1747155"/>
            <a:ext cx="8448436" cy="492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22856A8-0863-47F6-942C-3DD5E7F664AD}"/>
              </a:ext>
            </a:extLst>
          </p:cNvPr>
          <p:cNvCxnSpPr>
            <a:cxnSpLocks/>
          </p:cNvCxnSpPr>
          <p:nvPr/>
        </p:nvCxnSpPr>
        <p:spPr>
          <a:xfrm flipH="1">
            <a:off x="9181276" y="2761861"/>
            <a:ext cx="6625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C7F5526-1C55-4D29-82FF-FB5A64767FEF}"/>
              </a:ext>
            </a:extLst>
          </p:cNvPr>
          <p:cNvSpPr txBox="1"/>
          <p:nvPr/>
        </p:nvSpPr>
        <p:spPr>
          <a:xfrm>
            <a:off x="9881118" y="25771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函数调用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6BE51A-B94D-4859-B149-A239FFA39074}"/>
              </a:ext>
            </a:extLst>
          </p:cNvPr>
          <p:cNvCxnSpPr>
            <a:cxnSpLocks/>
          </p:cNvCxnSpPr>
          <p:nvPr/>
        </p:nvCxnSpPr>
        <p:spPr>
          <a:xfrm flipH="1">
            <a:off x="9181276" y="5629470"/>
            <a:ext cx="6625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C8DA40C-DE59-4005-B3D7-F4E2865AEE15}"/>
              </a:ext>
            </a:extLst>
          </p:cNvPr>
          <p:cNvSpPr txBox="1"/>
          <p:nvPr/>
        </p:nvSpPr>
        <p:spPr>
          <a:xfrm>
            <a:off x="9881118" y="54448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收到数据，调用结束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FC776177-EB0F-411B-B36E-F6B328725FA4}"/>
              </a:ext>
            </a:extLst>
          </p:cNvPr>
          <p:cNvSpPr/>
          <p:nvPr/>
        </p:nvSpPr>
        <p:spPr>
          <a:xfrm>
            <a:off x="9745824" y="2946527"/>
            <a:ext cx="195943" cy="257252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E5F93C-C6D7-43C9-AB66-8A3D9918CBC0}"/>
              </a:ext>
            </a:extLst>
          </p:cNvPr>
          <p:cNvSpPr txBox="1"/>
          <p:nvPr/>
        </p:nvSpPr>
        <p:spPr>
          <a:xfrm>
            <a:off x="10002401" y="3727300"/>
            <a:ext cx="1973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远程端（</a:t>
            </a:r>
            <a:r>
              <a:rPr lang="en-US" altLang="zh-CN" dirty="0"/>
              <a:t>Python</a:t>
            </a:r>
            <a:r>
              <a:rPr lang="zh-CN" altLang="en-US" dirty="0"/>
              <a:t>）等待数据返回，即称为阻塞</a:t>
            </a:r>
            <a:r>
              <a:rPr lang="en-US" altLang="zh-CN" dirty="0"/>
              <a:t>(blocking)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66735D-6E29-4C56-B450-CF360D7287F4}"/>
              </a:ext>
            </a:extLst>
          </p:cNvPr>
          <p:cNvCxnSpPr>
            <a:cxnSpLocks/>
          </p:cNvCxnSpPr>
          <p:nvPr/>
        </p:nvCxnSpPr>
        <p:spPr>
          <a:xfrm>
            <a:off x="838200" y="2523931"/>
            <a:ext cx="743339" cy="1240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F3E5FBB-32F7-4A4A-8BBF-31AC5E5D3679}"/>
              </a:ext>
            </a:extLst>
          </p:cNvPr>
          <p:cNvCxnSpPr>
            <a:cxnSpLocks/>
          </p:cNvCxnSpPr>
          <p:nvPr/>
        </p:nvCxnSpPr>
        <p:spPr>
          <a:xfrm>
            <a:off x="550506" y="2523931"/>
            <a:ext cx="743339" cy="2029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F034DC8-D4F7-4471-9DF1-2E2CBAB1A297}"/>
              </a:ext>
            </a:extLst>
          </p:cNvPr>
          <p:cNvSpPr txBox="1"/>
          <p:nvPr/>
        </p:nvSpPr>
        <p:spPr>
          <a:xfrm>
            <a:off x="32998" y="1267135"/>
            <a:ext cx="2193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端被阻塞时，</a:t>
            </a:r>
            <a:r>
              <a:rPr lang="en-US" altLang="zh-CN" dirty="0">
                <a:solidFill>
                  <a:srgbClr val="FF0000"/>
                </a:solidFill>
              </a:rPr>
              <a:t>VREP</a:t>
            </a:r>
            <a:r>
              <a:rPr lang="zh-CN" altLang="en-US" dirty="0">
                <a:solidFill>
                  <a:srgbClr val="FF0000"/>
                </a:solidFill>
              </a:rPr>
              <a:t>端正常仿真，两端不同步，即异步模式。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19F32A-BB34-4E24-87BE-9AC9B1BA6330}"/>
              </a:ext>
            </a:extLst>
          </p:cNvPr>
          <p:cNvSpPr txBox="1"/>
          <p:nvPr/>
        </p:nvSpPr>
        <p:spPr>
          <a:xfrm>
            <a:off x="9717817" y="1339437"/>
            <a:ext cx="2258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如何指定阻塞或非阻塞？通过参数：</a:t>
            </a:r>
            <a:r>
              <a:rPr lang="en-US" altLang="zh-CN" dirty="0" err="1"/>
              <a:t>opmode</a:t>
            </a:r>
            <a:r>
              <a:rPr lang="zh-CN" altLang="en-US" dirty="0"/>
              <a:t>。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5952BE0-87AE-42A7-AE7E-321661FC47B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733453" y="1801102"/>
            <a:ext cx="984364" cy="10960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3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D2FA10-D21A-4CD5-A6E0-2696A4A1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36" y="1466859"/>
            <a:ext cx="7532532" cy="539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FB15E36-24CD-40E2-B0EF-9996E685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同步模式下阻塞式函数调用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22856A8-0863-47F6-942C-3DD5E7F664AD}"/>
              </a:ext>
            </a:extLst>
          </p:cNvPr>
          <p:cNvCxnSpPr>
            <a:cxnSpLocks/>
          </p:cNvCxnSpPr>
          <p:nvPr/>
        </p:nvCxnSpPr>
        <p:spPr>
          <a:xfrm flipH="1">
            <a:off x="9849591" y="2282798"/>
            <a:ext cx="6625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C7F5526-1C55-4D29-82FF-FB5A64767FEF}"/>
              </a:ext>
            </a:extLst>
          </p:cNvPr>
          <p:cNvSpPr txBox="1"/>
          <p:nvPr/>
        </p:nvSpPr>
        <p:spPr>
          <a:xfrm>
            <a:off x="10549433" y="2098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函数调用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6BE51A-B94D-4859-B149-A239FFA39074}"/>
              </a:ext>
            </a:extLst>
          </p:cNvPr>
          <p:cNvCxnSpPr>
            <a:cxnSpLocks/>
          </p:cNvCxnSpPr>
          <p:nvPr/>
        </p:nvCxnSpPr>
        <p:spPr>
          <a:xfrm flipH="1">
            <a:off x="9826508" y="3586802"/>
            <a:ext cx="6625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C8DA40C-DE59-4005-B3D7-F4E2865AEE15}"/>
              </a:ext>
            </a:extLst>
          </p:cNvPr>
          <p:cNvSpPr txBox="1"/>
          <p:nvPr/>
        </p:nvSpPr>
        <p:spPr>
          <a:xfrm>
            <a:off x="10526350" y="3402136"/>
            <a:ext cx="166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收到数据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FC776177-EB0F-411B-B36E-F6B328725FA4}"/>
              </a:ext>
            </a:extLst>
          </p:cNvPr>
          <p:cNvSpPr/>
          <p:nvPr/>
        </p:nvSpPr>
        <p:spPr>
          <a:xfrm>
            <a:off x="10133048" y="2340038"/>
            <a:ext cx="270587" cy="1200927"/>
          </a:xfrm>
          <a:prstGeom prst="rightBrace">
            <a:avLst>
              <a:gd name="adj1" fmla="val 8333"/>
              <a:gd name="adj2" fmla="val 4934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E5F93C-C6D7-43C9-AB66-8A3D9918CBC0}"/>
              </a:ext>
            </a:extLst>
          </p:cNvPr>
          <p:cNvSpPr txBox="1"/>
          <p:nvPr/>
        </p:nvSpPr>
        <p:spPr>
          <a:xfrm>
            <a:off x="10624459" y="2810026"/>
            <a:ext cx="19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阻塞</a:t>
            </a:r>
            <a:r>
              <a:rPr lang="en-US" altLang="zh-CN" dirty="0"/>
              <a:t>(blocking)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66735D-6E29-4C56-B450-CF360D7287F4}"/>
              </a:ext>
            </a:extLst>
          </p:cNvPr>
          <p:cNvCxnSpPr>
            <a:cxnSpLocks/>
          </p:cNvCxnSpPr>
          <p:nvPr/>
        </p:nvCxnSpPr>
        <p:spPr>
          <a:xfrm>
            <a:off x="2060513" y="2523931"/>
            <a:ext cx="617373" cy="757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F3E5FBB-32F7-4A4A-8BBF-31AC5E5D3679}"/>
              </a:ext>
            </a:extLst>
          </p:cNvPr>
          <p:cNvCxnSpPr>
            <a:cxnSpLocks/>
          </p:cNvCxnSpPr>
          <p:nvPr/>
        </p:nvCxnSpPr>
        <p:spPr>
          <a:xfrm>
            <a:off x="1772819" y="2523931"/>
            <a:ext cx="743339" cy="2029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F034DC8-D4F7-4471-9DF1-2E2CBAB1A297}"/>
              </a:ext>
            </a:extLst>
          </p:cNvPr>
          <p:cNvSpPr txBox="1"/>
          <p:nvPr/>
        </p:nvSpPr>
        <p:spPr>
          <a:xfrm>
            <a:off x="60992" y="1511399"/>
            <a:ext cx="2882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在没收到远程端的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simxSynchronousTrigger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信号时，</a:t>
            </a:r>
            <a:r>
              <a:rPr lang="en-US" altLang="zh-CN" dirty="0">
                <a:solidFill>
                  <a:srgbClr val="FF0000"/>
                </a:solidFill>
              </a:rPr>
              <a:t>VREP</a:t>
            </a:r>
            <a:r>
              <a:rPr lang="zh-CN" altLang="en-US" dirty="0">
                <a:solidFill>
                  <a:srgbClr val="FF0000"/>
                </a:solidFill>
              </a:rPr>
              <a:t>端仿真暂停。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52EC94B-CF80-4682-9BE5-42F8008E1415}"/>
              </a:ext>
            </a:extLst>
          </p:cNvPr>
          <p:cNvCxnSpPr>
            <a:cxnSpLocks/>
          </p:cNvCxnSpPr>
          <p:nvPr/>
        </p:nvCxnSpPr>
        <p:spPr>
          <a:xfrm flipH="1">
            <a:off x="9826508" y="4114030"/>
            <a:ext cx="6625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554958D-4A48-4273-AF15-6C7F088433F9}"/>
              </a:ext>
            </a:extLst>
          </p:cNvPr>
          <p:cNvSpPr txBox="1"/>
          <p:nvPr/>
        </p:nvSpPr>
        <p:spPr>
          <a:xfrm>
            <a:off x="10526350" y="3929364"/>
            <a:ext cx="1665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远程端执行完操作后，发送触发信号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6F1B09-35EF-4A1C-9362-0B480698A51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861457" y="4901144"/>
            <a:ext cx="440479" cy="280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98F3928-036A-4EFD-AF39-7AFF9F65BC14}"/>
              </a:ext>
            </a:extLst>
          </p:cNvPr>
          <p:cNvSpPr txBox="1"/>
          <p:nvPr/>
        </p:nvSpPr>
        <p:spPr>
          <a:xfrm>
            <a:off x="195807" y="4162480"/>
            <a:ext cx="1665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收到触发信号后，仿真执行一步后暂停，等待下一个触发信号。</a:t>
            </a:r>
          </a:p>
        </p:txBody>
      </p:sp>
    </p:spTree>
    <p:extLst>
      <p:ext uri="{BB962C8B-B14F-4D97-AF65-F5344CB8AC3E}">
        <p14:creationId xmlns:p14="http://schemas.microsoft.com/office/powerpoint/2010/main" val="117430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B515B-8D58-4B39-A512-20F30A96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同步模式下阻塞式函数调用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C7BC4-058A-4EE6-BBB1-0008BB9B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同步模式建议</a:t>
            </a:r>
            <a:r>
              <a:rPr lang="en-US" altLang="zh-CN" dirty="0"/>
              <a:t>VREP</a:t>
            </a:r>
            <a:r>
              <a:rPr lang="zh-CN" altLang="en-US" dirty="0"/>
              <a:t>端的服务采用</a:t>
            </a:r>
            <a:r>
              <a:rPr lang="en-US" altLang="zh-CN" dirty="0"/>
              <a:t>continuous remote API server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F5EBD3-E619-4EB5-8AA9-409A096F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11" y="2358368"/>
            <a:ext cx="8275802" cy="438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B0949-1C84-4A46-B9C5-598B393D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操作教程：</a:t>
            </a:r>
            <a:r>
              <a:rPr lang="en-US" altLang="zh-CN" dirty="0"/>
              <a:t>Python</a:t>
            </a:r>
            <a:r>
              <a:rPr lang="zh-CN" altLang="en-US" dirty="0"/>
              <a:t>远程端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E9F19-C452-4D4C-9102-6D7CA0BA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确定你的</a:t>
            </a:r>
            <a:r>
              <a:rPr lang="en-US" altLang="zh-CN" dirty="0"/>
              <a:t>python</a:t>
            </a:r>
            <a:r>
              <a:rPr lang="zh-CN" altLang="en-US" dirty="0"/>
              <a:t>源文件所在目录，即工作目录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Remote API </a:t>
            </a:r>
            <a:r>
              <a:rPr lang="zh-CN" altLang="en-US" dirty="0"/>
              <a:t>功能需要工作目录中有以下三个文件：</a:t>
            </a:r>
            <a:endParaRPr lang="en-US" altLang="zh-CN" dirty="0"/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000" b="1" dirty="0">
                <a:solidFill>
                  <a:srgbClr val="0070C0"/>
                </a:solidFill>
              </a:rPr>
              <a:t>sim.py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000" b="1" dirty="0">
                <a:solidFill>
                  <a:srgbClr val="0070C0"/>
                </a:solidFill>
              </a:rPr>
              <a:t>simConst.py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000" b="1" dirty="0">
                <a:solidFill>
                  <a:srgbClr val="0070C0"/>
                </a:solidFill>
              </a:rPr>
              <a:t>remoteApi.dll</a:t>
            </a:r>
          </a:p>
          <a:p>
            <a:pPr marL="457200" lvl="1" indent="0">
              <a:buNone/>
            </a:pPr>
            <a:r>
              <a:rPr lang="en-US" altLang="zh-CN" sz="2000" b="1" dirty="0"/>
              <a:t>A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位置：</a:t>
            </a:r>
            <a:r>
              <a:rPr lang="en-US" altLang="zh-CN" sz="2000" b="1" dirty="0">
                <a:solidFill>
                  <a:srgbClr val="0070C0"/>
                </a:solidFill>
              </a:rPr>
              <a:t>C:\Program Files\</a:t>
            </a:r>
            <a:r>
              <a:rPr lang="en-US" altLang="zh-CN" sz="2000" b="1" dirty="0" err="1">
                <a:solidFill>
                  <a:srgbClr val="0070C0"/>
                </a:solidFill>
              </a:rPr>
              <a:t>CoppeliaRobotics</a:t>
            </a:r>
            <a:r>
              <a:rPr lang="en-US" altLang="zh-CN" sz="2000" b="1" dirty="0">
                <a:solidFill>
                  <a:srgbClr val="0070C0"/>
                </a:solidFill>
              </a:rPr>
              <a:t>\</a:t>
            </a:r>
            <a:r>
              <a:rPr lang="en-US" altLang="zh-CN" sz="2000" b="1" dirty="0" err="1">
                <a:solidFill>
                  <a:srgbClr val="0070C0"/>
                </a:solidFill>
              </a:rPr>
              <a:t>CoppeliaSimEdu</a:t>
            </a:r>
            <a:r>
              <a:rPr lang="en-US" altLang="zh-CN" sz="2000" b="1" dirty="0">
                <a:solidFill>
                  <a:srgbClr val="0070C0"/>
                </a:solidFill>
              </a:rPr>
              <a:t>\programming\</a:t>
            </a:r>
            <a:r>
              <a:rPr lang="en-US" altLang="zh-CN" sz="2000" b="1" dirty="0" err="1">
                <a:solidFill>
                  <a:srgbClr val="0070C0"/>
                </a:solidFill>
              </a:rPr>
              <a:t>remoteApiBindings</a:t>
            </a:r>
            <a:r>
              <a:rPr lang="en-US" altLang="zh-CN" sz="2000" b="1" dirty="0">
                <a:solidFill>
                  <a:srgbClr val="0070C0"/>
                </a:solidFill>
              </a:rPr>
              <a:t>\python\python\</a:t>
            </a:r>
          </a:p>
          <a:p>
            <a:pPr marL="457200" lvl="1" indent="0">
              <a:buNone/>
            </a:pPr>
            <a:r>
              <a:rPr lang="en-US" altLang="zh-CN" sz="2000" b="1" dirty="0"/>
              <a:t>C</a:t>
            </a:r>
            <a:r>
              <a:rPr lang="zh-CN" altLang="en-US" sz="2000" b="1" dirty="0"/>
              <a:t>位置：</a:t>
            </a:r>
            <a:r>
              <a:rPr lang="en-US" altLang="zh-CN" sz="2000" b="1" dirty="0">
                <a:solidFill>
                  <a:srgbClr val="0070C0"/>
                </a:solidFill>
              </a:rPr>
              <a:t>C:\Program Files\</a:t>
            </a:r>
            <a:r>
              <a:rPr lang="en-US" altLang="zh-CN" sz="2000" b="1" dirty="0" err="1">
                <a:solidFill>
                  <a:srgbClr val="0070C0"/>
                </a:solidFill>
              </a:rPr>
              <a:t>CoppeliaRobotics</a:t>
            </a:r>
            <a:r>
              <a:rPr lang="en-US" altLang="zh-CN" sz="2000" b="1" dirty="0">
                <a:solidFill>
                  <a:srgbClr val="0070C0"/>
                </a:solidFill>
              </a:rPr>
              <a:t>\</a:t>
            </a:r>
            <a:r>
              <a:rPr lang="en-US" altLang="zh-CN" sz="2000" b="1" dirty="0" err="1">
                <a:solidFill>
                  <a:srgbClr val="0070C0"/>
                </a:solidFill>
              </a:rPr>
              <a:t>CoppeliaSimEdu</a:t>
            </a:r>
            <a:r>
              <a:rPr lang="en-US" altLang="zh-CN" sz="2000" b="1" dirty="0">
                <a:solidFill>
                  <a:srgbClr val="0070C0"/>
                </a:solidFill>
              </a:rPr>
              <a:t>\programming\</a:t>
            </a:r>
            <a:r>
              <a:rPr lang="en-US" altLang="zh-CN" sz="2000" b="1" dirty="0" err="1">
                <a:solidFill>
                  <a:srgbClr val="0070C0"/>
                </a:solidFill>
              </a:rPr>
              <a:t>remoteApiBindings</a:t>
            </a:r>
            <a:r>
              <a:rPr lang="en-US" altLang="zh-CN" sz="2000" b="1" dirty="0">
                <a:solidFill>
                  <a:srgbClr val="0070C0"/>
                </a:solidFill>
              </a:rPr>
              <a:t>\lib\lib\Windows</a:t>
            </a:r>
          </a:p>
          <a:p>
            <a:pPr marL="457200" lvl="1" indent="0">
              <a:buNone/>
            </a:pPr>
            <a:r>
              <a:rPr lang="zh-CN" altLang="en-US" sz="2000" b="1" dirty="0"/>
              <a:t>把三个文件复制到你的工作目录。</a:t>
            </a:r>
          </a:p>
        </p:txBody>
      </p:sp>
    </p:spTree>
    <p:extLst>
      <p:ext uri="{BB962C8B-B14F-4D97-AF65-F5344CB8AC3E}">
        <p14:creationId xmlns:p14="http://schemas.microsoft.com/office/powerpoint/2010/main" val="171492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B0949-1C84-4A46-B9C5-598B393D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操作教程：</a:t>
            </a:r>
            <a:r>
              <a:rPr lang="en-US" altLang="zh-CN" dirty="0"/>
              <a:t>Python</a:t>
            </a:r>
            <a:r>
              <a:rPr lang="zh-CN" altLang="en-US" dirty="0"/>
              <a:t>远程端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E9F19-C452-4D4C-9102-6D7CA0BA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在你的</a:t>
            </a:r>
            <a:r>
              <a:rPr lang="en-US" altLang="zh-CN" dirty="0"/>
              <a:t>Python</a:t>
            </a:r>
            <a:r>
              <a:rPr lang="zh-CN" altLang="en-US" dirty="0"/>
              <a:t>源文件开始加入：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try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Ubuntu Mono" panose="020B0509030602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import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sim </a:t>
            </a:r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except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Ubuntu Mono" panose="020B0509030602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Ubuntu Mono" panose="020B0509030602030204" pitchFamily="49" charset="0"/>
              </a:rPr>
              <a:t>'--------------------------------------------------------------’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Ubuntu Mono" panose="020B0509030602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Ubuntu Mono" panose="020B0509030602030204" pitchFamily="49" charset="0"/>
              </a:rPr>
              <a:t>'"sim.py" could not be imported. This means very probably that’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Ubuntu Mono" panose="020B0509030602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Ubuntu Mono" panose="020B0509030602030204" pitchFamily="49" charset="0"/>
              </a:rPr>
              <a:t>'either "vrep.py" or the 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Ubuntu Mono" panose="020B0509030602030204" pitchFamily="49" charset="0"/>
              </a:rPr>
              <a:t>remoteApi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Ubuntu Mono" panose="020B0509030602030204" pitchFamily="49" charset="0"/>
              </a:rPr>
              <a:t> library could not be found.’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Ubuntu Mono" panose="020B0509030602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Ubuntu Mono" panose="020B0509030602030204" pitchFamily="49" charset="0"/>
              </a:rPr>
              <a:t>'Make sure both are in the same folder as this file,’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Ubuntu Mono" panose="020B0509030602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Ubuntu Mono" panose="020B0509030602030204" pitchFamily="49" charset="0"/>
              </a:rPr>
              <a:t>'or appropriately adjust the file "vrep.py“’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Ubuntu Mono" panose="020B0509030602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Ubuntu Mono" panose="020B0509030602030204" pitchFamily="49" charset="0"/>
              </a:rPr>
              <a:t>'--------------------------------------------------------------’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Ubuntu Mono" panose="020B05090306020302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Ubuntu Mono" panose="020B0509030602030204" pitchFamily="49" charset="0"/>
              </a:rPr>
              <a:t>‘’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>
                <a:effectLst/>
              </a:rPr>
              <a:t>之后就可以正常调用</a:t>
            </a:r>
            <a:r>
              <a:rPr lang="en-US" altLang="zh-CN" dirty="0">
                <a:effectLst/>
              </a:rPr>
              <a:t>sim</a:t>
            </a:r>
            <a:r>
              <a:rPr lang="en-US" altLang="zh-CN" dirty="0"/>
              <a:t>.py</a:t>
            </a:r>
            <a:r>
              <a:rPr lang="zh-CN" altLang="en-US" dirty="0"/>
              <a:t>中提供的接口函数与</a:t>
            </a:r>
            <a:r>
              <a:rPr lang="en-US" altLang="zh-CN" dirty="0"/>
              <a:t>VREP</a:t>
            </a:r>
            <a:r>
              <a:rPr lang="zh-CN" altLang="en-US" dirty="0"/>
              <a:t>通信了。例如调用</a:t>
            </a:r>
            <a:r>
              <a:rPr lang="en-US" altLang="zh-CN" b="1" dirty="0" err="1">
                <a:solidFill>
                  <a:srgbClr val="0070C0"/>
                </a:solidFill>
              </a:rPr>
              <a:t>sim.simxStart</a:t>
            </a:r>
            <a:r>
              <a:rPr lang="zh-CN" altLang="en-US" dirty="0"/>
              <a:t>等</a:t>
            </a:r>
            <a:endParaRPr lang="en-US" altLang="zh-CN" dirty="0">
              <a:effectLst/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666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1522</Words>
  <Application>Microsoft Office PowerPoint</Application>
  <PresentationFormat>宽屏</PresentationFormat>
  <Paragraphs>149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Courier New</vt:lpstr>
      <vt:lpstr>Ubuntu Mono</vt:lpstr>
      <vt:lpstr>Wingdings</vt:lpstr>
      <vt:lpstr>Office 主题​​</vt:lpstr>
      <vt:lpstr>算法类问题综合实践</vt:lpstr>
      <vt:lpstr>概述</vt:lpstr>
      <vt:lpstr>Legacy remote API</vt:lpstr>
      <vt:lpstr>Remote API 数据通信机制</vt:lpstr>
      <vt:lpstr>异步模式下阻塞式函数调用</vt:lpstr>
      <vt:lpstr>同步模式下阻塞式函数调用</vt:lpstr>
      <vt:lpstr>同步模式下阻塞式函数调用</vt:lpstr>
      <vt:lpstr>操作教程：Python远程端</vt:lpstr>
      <vt:lpstr>操作教程：Python远程端</vt:lpstr>
      <vt:lpstr>操作教程：VREP端</vt:lpstr>
      <vt:lpstr>Remote API</vt:lpstr>
      <vt:lpstr>Remote API</vt:lpstr>
      <vt:lpstr>Remote API</vt:lpstr>
      <vt:lpstr>练习1</vt:lpstr>
      <vt:lpstr>练习2</vt:lpstr>
      <vt:lpstr>练习2</vt:lpstr>
      <vt:lpstr>参考链接</vt:lpstr>
      <vt:lpstr>异步模式下非阻塞式函数调用</vt:lpstr>
      <vt:lpstr>如何让多次发送的数据同时生效？</vt:lpstr>
      <vt:lpstr>如何非阻塞式的获取数据？</vt:lpstr>
      <vt:lpstr>如何非阻塞式的获取数据？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算法类问题综合实践</dc:title>
  <dc:creator>Cheng Long</dc:creator>
  <cp:lastModifiedBy>Cheng Long</cp:lastModifiedBy>
  <cp:revision>182</cp:revision>
  <dcterms:created xsi:type="dcterms:W3CDTF">2021-12-17T03:24:39Z</dcterms:created>
  <dcterms:modified xsi:type="dcterms:W3CDTF">2021-12-17T12:27:05Z</dcterms:modified>
</cp:coreProperties>
</file>