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C0443-33F2-41A4-B032-CE21D1A4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A3A75-4246-48F1-84E3-3350B6D7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9AEB3-AACA-4832-A7A6-637D504F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FDBCC-7173-4613-ACCA-0DB334A8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50D21-1F26-4791-A9A8-0FC837D5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0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C3637-DE67-4F51-AC7D-3389EF83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D1551-5816-4255-8677-F1480F6D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B2219-0B9D-42DA-ADD5-D03C61D5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F48F5-7021-4FBC-8967-065D1560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EF195-0A00-45E3-9C64-CC3AB02B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3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7E561-B9B1-419C-8061-E0E884AAC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0E7AD-CD4D-468A-8420-7ECCB7C5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60AAC-46BF-43DC-8EDD-022D4298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E69A4-51B5-4F55-B0FB-3EC31D3C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0FED5-82CD-41EC-A6DC-A0C9D0D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633D-34B2-40C4-8858-AFE12F07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70949-8865-47CD-B875-9B96F124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1781F-8AFB-4BC2-9903-E50AF25B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1875F-7BC2-42E2-BE32-4DC338F0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004D4-46B3-46AB-97E6-640472D0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6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2008-9AB9-435B-AB2B-D208CB7A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D9806-DAC3-4922-B16D-862D808D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3619C-5A54-4927-89EB-3A7BAA61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1E84B-66CE-424C-9169-5CDE54EB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6214C-B397-4598-8AE6-BBDFC3E5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7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C00CD-3959-4522-B18D-5A9097DC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0D51-6C69-4E28-8C32-A8D6DB44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8B62-9D1E-4B6D-A3A1-15D6C9BF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515C0D-C2F4-4FCD-8D9A-3FA9A92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B0B34-C402-41E6-BE37-D516CA6C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24212B-EEB6-4935-99D5-A916D1C4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7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8EE7B-A833-4A90-972A-0D4BDD4F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08D02-DA9B-4008-87D2-D1B7968B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A34BC-DBE8-4F49-B118-A461D309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06A063-8CE5-4F6F-881D-E5EA99928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8AA78-CAC5-40B0-8DA3-7BF5410A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4A2A5E-AB33-47AA-BA8E-C7B6306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A11E25-6A25-4058-AC1E-2D373560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1A0011-7921-4DE8-9F00-2719418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9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AD40F-9D16-4C3E-96FF-FCDEFC7A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DB7945-B114-454C-B0A1-AFA45689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CC50E8-534E-40DA-B081-F25CA254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884F92-5FA8-45EF-B444-0317F21E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0AC2C0-51FB-4E8A-821B-2FB71482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E8CFA-7B21-4D2B-8B13-F0B5319D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1F7E0-FA7A-49BF-8F44-68855045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70172-AE28-4DBC-83E6-20AC87D1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BE308-3400-4EF8-88C4-CEAE344B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D75DE-30D8-49CE-B9F3-BAC5D2C48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2FCB2-C891-4662-B71E-81FD457D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D295F-43AB-4898-8E71-DDF0D73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64ECB-2D65-4653-B36B-FBBEFF0A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2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80949-A87A-4E3F-A9DC-A8B95A0D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5B395-B936-418C-835B-BEC6F9F6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5B804-BC2E-498E-B679-0D7EBAEA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60E89-9B2A-4DE7-BF6E-DDBCC3CA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99467-9B8A-4F2E-A324-A96AABA3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C4CE5-B0AB-453D-836F-EB4AB959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C25E16-EE4F-4F1E-B325-55112296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AE529-BF37-42F9-8AE4-C6649613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0A03-6B3A-4F56-8445-C57DC05D0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02A0-0613-498C-93FC-26A465E7B593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812A-AE30-4367-8065-22214A3D7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17DDB-0DFE-4453-9178-869FD1CC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F3A6-F971-4F7E-9247-96828EDB1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rectangle-overlap-in-pyth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d/d49/tutorial_py_contour_features.html" TargetMode="External"/><Relationship Id="rId2" Type="http://schemas.openxmlformats.org/officeDocument/2006/relationships/hyperlink" Target="https://docs.opencv.org/3.4.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rectangle-overlap-in-python" TargetMode="External"/><Relationship Id="rId4" Type="http://schemas.openxmlformats.org/officeDocument/2006/relationships/hyperlink" Target="https://numpy.org/doc/stable/reference/generated/numpy.arctan2.html#numpy.arctan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34CF-90D5-4EB8-8251-542A7E329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算法类问题综合实践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EA5E7-2DC9-42FC-8CA6-EFF039400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视觉控制</a:t>
            </a:r>
            <a:r>
              <a:rPr lang="en-US" altLang="zh-CN" dirty="0"/>
              <a:t>VREP</a:t>
            </a:r>
            <a:r>
              <a:rPr lang="zh-CN" altLang="en-US" dirty="0"/>
              <a:t>机器人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程龙</a:t>
            </a:r>
            <a:endParaRPr lang="en-US" altLang="zh-CN" dirty="0"/>
          </a:p>
          <a:p>
            <a:r>
              <a:rPr lang="en-US" altLang="zh-CN" dirty="0"/>
              <a:t>2021.12.22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48DC7-514A-45E9-B1F1-293A2626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通过视觉获取机器人位置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AD591-73BE-47DC-9CB2-B3FD139A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在机器人</a:t>
            </a:r>
            <a:r>
              <a:rPr lang="en-US" altLang="zh-CN" dirty="0" err="1"/>
              <a:t>bubbleRob</a:t>
            </a:r>
            <a:r>
              <a:rPr lang="zh-CN" altLang="en-US" dirty="0"/>
              <a:t>坐标系的（</a:t>
            </a:r>
            <a:r>
              <a:rPr lang="en-US" altLang="zh-CN" dirty="0"/>
              <a:t>0.1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0.25</a:t>
            </a:r>
            <a:r>
              <a:rPr lang="zh-CN" altLang="en-US" dirty="0"/>
              <a:t>）米位置放置一</a:t>
            </a:r>
            <a:r>
              <a:rPr lang="en-US" altLang="zh-CN" dirty="0"/>
              <a:t>disc</a:t>
            </a:r>
            <a:r>
              <a:rPr lang="zh-CN" altLang="en-US" dirty="0"/>
              <a:t>形状物体，半径设置为</a:t>
            </a:r>
            <a:r>
              <a:rPr lang="en-US" altLang="zh-CN" dirty="0"/>
              <a:t>0.15</a:t>
            </a:r>
            <a:r>
              <a:rPr lang="zh-CN" altLang="en-US" dirty="0"/>
              <a:t>米。将其颜色修改为红色。将其连接到</a:t>
            </a:r>
            <a:r>
              <a:rPr lang="en-US" altLang="zh-CN" dirty="0" err="1"/>
              <a:t>bubbleRob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同理，在</a:t>
            </a:r>
            <a:r>
              <a:rPr lang="en-US" altLang="zh-CN" dirty="0" err="1"/>
              <a:t>bubbleRob</a:t>
            </a:r>
            <a:r>
              <a:rPr lang="zh-CN" altLang="en-US" dirty="0"/>
              <a:t>坐标系的（</a:t>
            </a:r>
            <a:r>
              <a:rPr lang="en-US" altLang="zh-CN" dirty="0"/>
              <a:t>-0.1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0.25</a:t>
            </a:r>
            <a:r>
              <a:rPr lang="zh-CN" altLang="en-US" dirty="0"/>
              <a:t>）米位置放置一蓝色</a:t>
            </a:r>
            <a:r>
              <a:rPr lang="en-US" altLang="zh-CN" dirty="0"/>
              <a:t>disc</a:t>
            </a:r>
            <a:r>
              <a:rPr lang="zh-CN" altLang="en-US" dirty="0"/>
              <a:t>形状物体。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在调试模式运行</a:t>
            </a:r>
            <a:r>
              <a:rPr lang="en-US" altLang="zh-CN" dirty="0"/>
              <a:t>Python</a:t>
            </a:r>
            <a:r>
              <a:rPr lang="zh-CN" altLang="en-US" dirty="0"/>
              <a:t>程序，正确显示</a:t>
            </a:r>
            <a:r>
              <a:rPr lang="en-US" altLang="zh-CN" dirty="0"/>
              <a:t>VREP</a:t>
            </a:r>
            <a:r>
              <a:rPr lang="zh-CN" altLang="en-US" dirty="0"/>
              <a:t>仿真图像后，将鼠标移动到红色圆盘或者蓝色圆盘处，</a:t>
            </a:r>
            <a:r>
              <a:rPr lang="en-US" altLang="zh-CN" dirty="0" err="1"/>
              <a:t>plt</a:t>
            </a:r>
            <a:r>
              <a:rPr lang="zh-CN" altLang="en-US" dirty="0"/>
              <a:t>绘图窗口右上角将显示鼠标所在像素位置和</a:t>
            </a:r>
            <a:r>
              <a:rPr lang="en-US" altLang="zh-CN" dirty="0"/>
              <a:t>RGB</a:t>
            </a:r>
            <a:r>
              <a:rPr lang="zh-CN" altLang="en-US" dirty="0"/>
              <a:t>三通道的值（</a:t>
            </a:r>
            <a:r>
              <a:rPr lang="en-US" altLang="zh-CN" b="1" dirty="0">
                <a:solidFill>
                  <a:srgbClr val="FF0000"/>
                </a:solidFill>
              </a:rPr>
              <a:t>r, g, b</a:t>
            </a:r>
            <a:r>
              <a:rPr lang="zh-CN" altLang="en-US" dirty="0"/>
              <a:t>），将其记录下来。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2C227-CED9-4932-AA08-1F53652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通过视觉获取机器人位置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1DA4A-B701-44C0-9226-DC1588E1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 err="1"/>
              <a:t>opencv</a:t>
            </a:r>
            <a:r>
              <a:rPr lang="zh-CN" altLang="en-US" dirty="0"/>
              <a:t>提取图像中红色区域，并计算其中心点。预装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r>
              <a:rPr lang="zh-CN" altLang="en-US" dirty="0"/>
              <a:t>版本为</a:t>
            </a:r>
            <a:r>
              <a:rPr lang="en-US" altLang="zh-CN" dirty="0"/>
              <a:t>3.4.9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import cv2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代码示例（其中</a:t>
            </a:r>
            <a:r>
              <a:rPr lang="en-US" altLang="zh-CN" dirty="0" err="1"/>
              <a:t>rgb</a:t>
            </a:r>
            <a:r>
              <a:rPr lang="zh-CN" altLang="en-US" dirty="0"/>
              <a:t>范围的下限、上限需根据上一步记录的值进行调整）：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EC003B1C-1D07-4E99-8AAC-E2545723C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1" y="4152807"/>
            <a:ext cx="1145385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27BC-4DD9-4C14-AB88-A22F3D75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通过视觉获取机器人位置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D9C5D-E7A9-4CAB-81D7-B3B7E3EA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Vrep</a:t>
            </a:r>
            <a:r>
              <a:rPr lang="zh-CN" altLang="en-US" dirty="0"/>
              <a:t>中机器人</a:t>
            </a:r>
            <a:r>
              <a:rPr lang="zh-CN" altLang="en-US" b="1" dirty="0">
                <a:solidFill>
                  <a:srgbClr val="FF0000"/>
                </a:solidFill>
              </a:rPr>
              <a:t>中心处</a:t>
            </a:r>
            <a:r>
              <a:rPr lang="zh-CN" altLang="en-US" dirty="0"/>
              <a:t>像素的像素位置。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B2127F8-8C96-452D-BC67-D44746A8FB4D}"/>
              </a:ext>
            </a:extLst>
          </p:cNvPr>
          <p:cNvSpPr/>
          <p:nvPr/>
        </p:nvSpPr>
        <p:spPr>
          <a:xfrm>
            <a:off x="4338735" y="2677886"/>
            <a:ext cx="872412" cy="872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F59788C-99EA-4964-8F9B-0AB6B920D1CE}"/>
              </a:ext>
            </a:extLst>
          </p:cNvPr>
          <p:cNvSpPr/>
          <p:nvPr/>
        </p:nvSpPr>
        <p:spPr>
          <a:xfrm>
            <a:off x="4430486" y="4402559"/>
            <a:ext cx="872412" cy="87241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C5DAC1F-7FF5-40E0-8686-0173174956DD}"/>
              </a:ext>
            </a:extLst>
          </p:cNvPr>
          <p:cNvCxnSpPr>
            <a:cxnSpLocks/>
          </p:cNvCxnSpPr>
          <p:nvPr/>
        </p:nvCxnSpPr>
        <p:spPr>
          <a:xfrm flipH="1">
            <a:off x="4828592" y="3550298"/>
            <a:ext cx="2048069" cy="41054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53D5666-5A1C-4990-A233-A38FD18F3E5B}"/>
              </a:ext>
            </a:extLst>
          </p:cNvPr>
          <p:cNvSpPr txBox="1"/>
          <p:nvPr/>
        </p:nvSpPr>
        <p:spPr>
          <a:xfrm>
            <a:off x="6980855" y="3293906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中心点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AE9114-5E6A-45B9-A1F5-BEADB61322DC}"/>
              </a:ext>
            </a:extLst>
          </p:cNvPr>
          <p:cNvSpPr txBox="1"/>
          <p:nvPr/>
        </p:nvSpPr>
        <p:spPr>
          <a:xfrm>
            <a:off x="2967137" y="2883259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1EAD95-2C47-431C-BF40-D47835C8A3E2}"/>
              </a:ext>
            </a:extLst>
          </p:cNvPr>
          <p:cNvSpPr txBox="1"/>
          <p:nvPr/>
        </p:nvSpPr>
        <p:spPr>
          <a:xfrm>
            <a:off x="3023120" y="4607932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317530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8FB6B-7B01-4251-B660-2AA5386D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通过视觉获取机器人方向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41A37-E5C3-475E-94E6-29964C03DF81}"/>
              </a:ext>
            </a:extLst>
          </p:cNvPr>
          <p:cNvSpPr/>
          <p:nvPr/>
        </p:nvSpPr>
        <p:spPr>
          <a:xfrm>
            <a:off x="6167535" y="3477986"/>
            <a:ext cx="872412" cy="872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12CAF06-69AC-4FB7-86D4-ACC487EC0109}"/>
              </a:ext>
            </a:extLst>
          </p:cNvPr>
          <p:cNvSpPr/>
          <p:nvPr/>
        </p:nvSpPr>
        <p:spPr>
          <a:xfrm>
            <a:off x="5204927" y="5228318"/>
            <a:ext cx="872412" cy="87241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CD6BCC7-89C9-422F-B0C4-94D75292DAAC}"/>
              </a:ext>
            </a:extLst>
          </p:cNvPr>
          <p:cNvCxnSpPr>
            <a:cxnSpLocks/>
          </p:cNvCxnSpPr>
          <p:nvPr/>
        </p:nvCxnSpPr>
        <p:spPr>
          <a:xfrm flipV="1">
            <a:off x="5645020" y="3946849"/>
            <a:ext cx="970384" cy="175415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7176049-CF72-4C9E-9428-5DD69BD05FD4}"/>
              </a:ext>
            </a:extLst>
          </p:cNvPr>
          <p:cNvCxnSpPr>
            <a:cxnSpLocks/>
          </p:cNvCxnSpPr>
          <p:nvPr/>
        </p:nvCxnSpPr>
        <p:spPr>
          <a:xfrm>
            <a:off x="5645020" y="5701004"/>
            <a:ext cx="90506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70EF69-20E0-4234-8975-DFC426C0EF0B}"/>
              </a:ext>
            </a:extLst>
          </p:cNvPr>
          <p:cNvCxnSpPr>
            <a:cxnSpLocks/>
          </p:cNvCxnSpPr>
          <p:nvPr/>
        </p:nvCxnSpPr>
        <p:spPr>
          <a:xfrm flipV="1">
            <a:off x="6615404" y="3960846"/>
            <a:ext cx="0" cy="174015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DA5AC90-95F7-4CAB-AD83-0E7649583696}"/>
              </a:ext>
            </a:extLst>
          </p:cNvPr>
          <p:cNvSpPr txBox="1"/>
          <p:nvPr/>
        </p:nvSpPr>
        <p:spPr>
          <a:xfrm>
            <a:off x="5012095" y="4319428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ED2D92-260E-49DD-A50C-F5419F31D983}"/>
              </a:ext>
            </a:extLst>
          </p:cNvPr>
          <p:cNvSpPr txBox="1"/>
          <p:nvPr/>
        </p:nvSpPr>
        <p:spPr>
          <a:xfrm>
            <a:off x="6615404" y="4788291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dy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D6D671-8E46-440F-8E14-23233D1B722D}"/>
              </a:ext>
            </a:extLst>
          </p:cNvPr>
          <p:cNvSpPr txBox="1"/>
          <p:nvPr/>
        </p:nvSpPr>
        <p:spPr>
          <a:xfrm>
            <a:off x="5987921" y="5639065"/>
            <a:ext cx="1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dx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94EE933-0B72-49A9-8AA5-965A0E2C0A10}"/>
                  </a:ext>
                </a:extLst>
              </p:cNvPr>
              <p:cNvSpPr txBox="1"/>
              <p:nvPr/>
            </p:nvSpPr>
            <p:spPr>
              <a:xfrm>
                <a:off x="7832272" y="5407547"/>
                <a:ext cx="3509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94EE933-0B72-49A9-8AA5-965A0E2C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72" y="5407547"/>
                <a:ext cx="350986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F557313-CEB4-4032-AE83-5E7CBF8EF2A3}"/>
                  </a:ext>
                </a:extLst>
              </p:cNvPr>
              <p:cNvSpPr txBox="1"/>
              <p:nvPr/>
            </p:nvSpPr>
            <p:spPr>
              <a:xfrm>
                <a:off x="5935047" y="5153672"/>
                <a:ext cx="399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F557313-CEB4-4032-AE83-5E7CBF8EF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47" y="5153672"/>
                <a:ext cx="3996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8AD6CB19-DF79-4B9C-8B2A-36E42603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numpy</a:t>
            </a:r>
            <a:r>
              <a:rPr lang="zh-CN" altLang="en-US" dirty="0"/>
              <a:t>模块中的</a:t>
            </a:r>
            <a:r>
              <a:rPr lang="en-US" altLang="zh-CN" dirty="0"/>
              <a:t>arctan2</a:t>
            </a:r>
            <a:r>
              <a:rPr lang="zh-CN" altLang="en-US" dirty="0"/>
              <a:t>函数获取方向角度的</a:t>
            </a:r>
            <a:r>
              <a:rPr lang="zh-CN" altLang="en-US" b="1" dirty="0">
                <a:solidFill>
                  <a:srgbClr val="FF0000"/>
                </a:solidFill>
              </a:rPr>
              <a:t>分象限</a:t>
            </a:r>
            <a:r>
              <a:rPr lang="zh-CN" altLang="en-US" dirty="0"/>
              <a:t>表示。</a:t>
            </a:r>
            <a:endParaRPr lang="en-US" altLang="zh-CN" dirty="0"/>
          </a:p>
          <a:p>
            <a:r>
              <a:rPr lang="en-US" altLang="zh-CN" dirty="0"/>
              <a:t>np.arctan2(</a:t>
            </a:r>
            <a:r>
              <a:rPr lang="en-US" altLang="zh-CN" dirty="0" err="1"/>
              <a:t>dy</a:t>
            </a:r>
            <a:r>
              <a:rPr lang="en-US" altLang="zh-CN" dirty="0"/>
              <a:t>, dx)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9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5C8BD-A299-4840-A08F-0038AD66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通过视觉控制机器人避障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50AD0-5C85-40E3-AAF0-5C5D0799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不使用接近传感器</a:t>
            </a:r>
            <a:endParaRPr lang="en-US" altLang="zh-CN" dirty="0"/>
          </a:p>
          <a:p>
            <a:r>
              <a:rPr lang="zh-CN" altLang="en-US" dirty="0"/>
              <a:t>在仿真开始时，通过视觉传感器获取障碍物位置。因此，也需要将障碍物颜色设置为一独特颜色。将其设置为绿色。</a:t>
            </a:r>
            <a:endParaRPr lang="en-US" altLang="zh-CN" dirty="0"/>
          </a:p>
          <a:p>
            <a:r>
              <a:rPr lang="zh-CN" altLang="en-US" dirty="0"/>
              <a:t>仿真开始后，不断检测</a:t>
            </a:r>
            <a:r>
              <a:rPr lang="en-US" altLang="zh-CN" dirty="0" err="1"/>
              <a:t>bubbleRob</a:t>
            </a:r>
            <a:r>
              <a:rPr lang="zh-CN" altLang="en-US" dirty="0"/>
              <a:t>是否靠近到障碍物一定距离内。如果是，则计算出避障路径的三个时间点。</a:t>
            </a:r>
            <a:endParaRPr lang="en-US" altLang="zh-CN" dirty="0"/>
          </a:p>
          <a:p>
            <a:r>
              <a:rPr lang="zh-CN" altLang="en-US" dirty="0"/>
              <a:t>碰撞检测算法？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6C5C9A-8F27-4096-8348-AF8F2BEC5DB1}"/>
              </a:ext>
            </a:extLst>
          </p:cNvPr>
          <p:cNvSpPr/>
          <p:nvPr/>
        </p:nvSpPr>
        <p:spPr>
          <a:xfrm>
            <a:off x="2435290" y="4739951"/>
            <a:ext cx="4711959" cy="7277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障碍物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7A0213-AAE3-4E32-9786-D7EFCEB1E912}"/>
              </a:ext>
            </a:extLst>
          </p:cNvPr>
          <p:cNvSpPr/>
          <p:nvPr/>
        </p:nvSpPr>
        <p:spPr>
          <a:xfrm>
            <a:off x="4194110" y="6015136"/>
            <a:ext cx="1301620" cy="727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bubbleRob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3D75E5-E3AB-4E8F-ACEA-C78ECAB1402A}"/>
              </a:ext>
            </a:extLst>
          </p:cNvPr>
          <p:cNvSpPr txBox="1"/>
          <p:nvPr/>
        </p:nvSpPr>
        <p:spPr>
          <a:xfrm>
            <a:off x="5584372" y="614906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通过机器人中心点，上下左右扩展一段距离而成。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9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5C8BD-A299-4840-A08F-0038AD66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通过视觉控制机器人避障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50AD0-5C85-40E3-AAF0-5C5D0799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障碍物边界检测程序。（参数同样需要根据自己情况修改）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818B77-3129-4B67-A330-7976447D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386574"/>
            <a:ext cx="12087225" cy="41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19C2D-30D7-40D1-9A0B-B4C531DE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通过视觉控制机器人避障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BFE92-66AD-4A97-AEB3-908B1F9A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碰撞检测算法参考：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Rectangle Overlap in Python (tutorialspoint.com)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：之前采用接近传感器避障的程序中，计算避障路径的三个时间点这一过程实际执行了不止一次。但由于接近传感器的探测机制，多次计算时间点是允许的。但是，基于视觉避障的程序中，机器人绕过障碍物过程中，该碰撞检测算法可能一直返回</a:t>
            </a:r>
            <a:r>
              <a:rPr lang="en-US" altLang="zh-CN" b="1" dirty="0">
                <a:solidFill>
                  <a:srgbClr val="FF0000"/>
                </a:solidFill>
              </a:rPr>
              <a:t>result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b="1" dirty="0">
                <a:solidFill>
                  <a:srgbClr val="FF0000"/>
                </a:solidFill>
              </a:rPr>
              <a:t>，因此必须避免在第一次计算三个时间点后再次进行计算。通过引入一个</a:t>
            </a:r>
            <a:r>
              <a:rPr lang="en-US" altLang="zh-CN" b="1" dirty="0">
                <a:solidFill>
                  <a:srgbClr val="FF0000"/>
                </a:solidFill>
              </a:rPr>
              <a:t>flag</a:t>
            </a:r>
            <a:r>
              <a:rPr lang="zh-CN" altLang="en-US" b="1" dirty="0">
                <a:solidFill>
                  <a:srgbClr val="FF0000"/>
                </a:solidFill>
              </a:rPr>
              <a:t>变量可解决该问题。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85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8697C-20C9-4404-9C51-B0E4A321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DB0E2-9711-476E-81F2-C6BAE783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首先根据上述材料和练习</a:t>
            </a:r>
            <a:r>
              <a:rPr lang="en-US" altLang="zh-CN" dirty="0"/>
              <a:t>3</a:t>
            </a:r>
            <a:r>
              <a:rPr lang="zh-CN" altLang="en-US" dirty="0"/>
              <a:t>中相关代码，实现基于</a:t>
            </a:r>
            <a:r>
              <a:rPr lang="zh-CN" altLang="en-US" b="1" dirty="0">
                <a:solidFill>
                  <a:srgbClr val="FF0000"/>
                </a:solidFill>
              </a:rPr>
              <a:t>视觉和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个时间点控制</a:t>
            </a:r>
            <a:r>
              <a:rPr lang="zh-CN" altLang="en-US" dirty="0"/>
              <a:t>的机器人避障。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.   </a:t>
            </a:r>
            <a:r>
              <a:rPr lang="zh-CN" altLang="en-US" b="1" dirty="0">
                <a:solidFill>
                  <a:srgbClr val="FF0000"/>
                </a:solidFill>
              </a:rPr>
              <a:t>优化练习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中避障算法</a:t>
            </a:r>
            <a:r>
              <a:rPr lang="zh-CN" altLang="en-US" dirty="0"/>
              <a:t>。将基于</a:t>
            </a:r>
            <a:r>
              <a:rPr lang="en-US" altLang="zh-CN" dirty="0"/>
              <a:t>3</a:t>
            </a:r>
            <a:r>
              <a:rPr lang="zh-CN" altLang="en-US" dirty="0"/>
              <a:t>个时间点的控制机制修改为</a:t>
            </a:r>
            <a:r>
              <a:rPr lang="zh-CN" altLang="en-US" b="1" dirty="0">
                <a:solidFill>
                  <a:srgbClr val="FF0000"/>
                </a:solidFill>
              </a:rPr>
              <a:t>基于机器人状态</a:t>
            </a:r>
            <a:r>
              <a:rPr lang="zh-CN" altLang="en-US" dirty="0"/>
              <a:t>的控制机制。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最终效果：避障算法能够实现</a:t>
            </a:r>
            <a:r>
              <a:rPr lang="zh-CN" altLang="en-US" b="1" dirty="0">
                <a:solidFill>
                  <a:srgbClr val="FF0000"/>
                </a:solidFill>
              </a:rPr>
              <a:t>自适应</a:t>
            </a:r>
            <a:r>
              <a:rPr lang="zh-CN" altLang="en-US" dirty="0"/>
              <a:t>：修改机器人</a:t>
            </a:r>
            <a:r>
              <a:rPr lang="zh-CN" altLang="en-US" dirty="0">
                <a:solidFill>
                  <a:srgbClr val="FF0000"/>
                </a:solidFill>
              </a:rPr>
              <a:t>运动速度</a:t>
            </a:r>
            <a:r>
              <a:rPr lang="en-US" altLang="zh-CN" dirty="0"/>
              <a:t>(</a:t>
            </a:r>
            <a:r>
              <a:rPr lang="zh-CN" altLang="en-US" dirty="0"/>
              <a:t>在合理范围内</a:t>
            </a:r>
            <a:r>
              <a:rPr lang="en-US" altLang="zh-CN" dirty="0"/>
              <a:t>)</a:t>
            </a:r>
            <a:r>
              <a:rPr lang="zh-CN" altLang="en-US" dirty="0"/>
              <a:t>、将</a:t>
            </a:r>
            <a:r>
              <a:rPr lang="zh-CN" altLang="en-US" dirty="0">
                <a:solidFill>
                  <a:srgbClr val="FF0000"/>
                </a:solidFill>
              </a:rPr>
              <a:t>障碍物与机器人的初始距离</a:t>
            </a:r>
            <a:r>
              <a:rPr lang="zh-CN" altLang="en-US" dirty="0"/>
              <a:t>进行调整</a:t>
            </a:r>
            <a:r>
              <a:rPr lang="en-US" altLang="zh-CN" dirty="0"/>
              <a:t>(</a:t>
            </a:r>
            <a:r>
              <a:rPr lang="zh-CN" altLang="en-US" dirty="0"/>
              <a:t>在合理范围内</a:t>
            </a:r>
            <a:r>
              <a:rPr lang="en-US" altLang="zh-CN" dirty="0"/>
              <a:t>) </a:t>
            </a:r>
            <a:r>
              <a:rPr lang="zh-CN" altLang="en-US" dirty="0"/>
              <a:t>，避障算法均能正常工作。</a:t>
            </a:r>
          </a:p>
        </p:txBody>
      </p:sp>
    </p:spTree>
    <p:extLst>
      <p:ext uri="{BB962C8B-B14F-4D97-AF65-F5344CB8AC3E}">
        <p14:creationId xmlns:p14="http://schemas.microsoft.com/office/powerpoint/2010/main" val="418092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图片包含 建筑, 绿色, 标志, 体育&#10;&#10;描述已自动生成">
            <a:extLst>
              <a:ext uri="{FF2B5EF4-FFF2-40B4-BE49-F238E27FC236}">
                <a16:creationId xmlns:a16="http://schemas.microsoft.com/office/drawing/2014/main" id="{5C5AAF56-F439-45AA-8070-002C4D309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54" y="1961109"/>
            <a:ext cx="4968671" cy="39322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D02C9F-5251-4320-9EBC-07C3B62C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62C36-4D3D-470C-9FB9-4940AAF1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7416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阶段变化顺序应为：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如何进行状态切换？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在阶段</a:t>
            </a:r>
            <a:r>
              <a:rPr lang="en-US" altLang="zh-CN" dirty="0"/>
              <a:t>0</a:t>
            </a:r>
            <a:r>
              <a:rPr lang="zh-CN" altLang="en-US" dirty="0"/>
              <a:t>只判断何时进入阶段</a:t>
            </a: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在阶段</a:t>
            </a:r>
            <a:r>
              <a:rPr lang="en-US" altLang="zh-CN" dirty="0"/>
              <a:t>3</a:t>
            </a:r>
            <a:r>
              <a:rPr lang="zh-CN" altLang="en-US" dirty="0"/>
              <a:t>只判断何时进入阶段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判断进行阶段的依据？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机器人是否靠近或远离障碍物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机器人方向是否接近预期值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FBCD27E-5ABC-4155-8D01-413F02F2C5E3}"/>
              </a:ext>
            </a:extLst>
          </p:cNvPr>
          <p:cNvCxnSpPr>
            <a:cxnSpLocks/>
          </p:cNvCxnSpPr>
          <p:nvPr/>
        </p:nvCxnSpPr>
        <p:spPr>
          <a:xfrm flipH="1" flipV="1">
            <a:off x="8127553" y="3426461"/>
            <a:ext cx="52087" cy="816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D541A4B-4A90-4E42-8433-00195022EADA}"/>
              </a:ext>
            </a:extLst>
          </p:cNvPr>
          <p:cNvCxnSpPr>
            <a:cxnSpLocks/>
          </p:cNvCxnSpPr>
          <p:nvPr/>
        </p:nvCxnSpPr>
        <p:spPr>
          <a:xfrm flipV="1">
            <a:off x="8563531" y="2922962"/>
            <a:ext cx="652042" cy="42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3FF0889-420E-4F12-86A4-1D523772FB6F}"/>
              </a:ext>
            </a:extLst>
          </p:cNvPr>
          <p:cNvCxnSpPr>
            <a:cxnSpLocks/>
          </p:cNvCxnSpPr>
          <p:nvPr/>
        </p:nvCxnSpPr>
        <p:spPr>
          <a:xfrm flipH="1" flipV="1">
            <a:off x="9608505" y="1625272"/>
            <a:ext cx="57874" cy="885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319A7E94-1F58-415D-B9AA-3390033A9625}"/>
              </a:ext>
            </a:extLst>
          </p:cNvPr>
          <p:cNvSpPr/>
          <p:nvPr/>
        </p:nvSpPr>
        <p:spPr>
          <a:xfrm rot="15796394">
            <a:off x="8129481" y="2949000"/>
            <a:ext cx="688693" cy="682907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6A7CA554-AA9E-48DC-82B2-D3579437CA25}"/>
              </a:ext>
            </a:extLst>
          </p:cNvPr>
          <p:cNvSpPr/>
          <p:nvPr/>
        </p:nvSpPr>
        <p:spPr>
          <a:xfrm rot="5751382">
            <a:off x="8947225" y="2222683"/>
            <a:ext cx="688693" cy="682907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34300B-29D5-4407-BADF-E1BE23060565}"/>
              </a:ext>
            </a:extLst>
          </p:cNvPr>
          <p:cNvCxnSpPr>
            <a:cxnSpLocks/>
          </p:cNvCxnSpPr>
          <p:nvPr/>
        </p:nvCxnSpPr>
        <p:spPr>
          <a:xfrm>
            <a:off x="6539549" y="2834836"/>
            <a:ext cx="1491342" cy="1021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E17FA70-56DF-4065-9CB7-209FC6635502}"/>
              </a:ext>
            </a:extLst>
          </p:cNvPr>
          <p:cNvSpPr txBox="1"/>
          <p:nvPr/>
        </p:nvSpPr>
        <p:spPr>
          <a:xfrm>
            <a:off x="5866655" y="262494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阶段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14A39E-F46A-4DA0-9712-D9112E77DB84}"/>
              </a:ext>
            </a:extLst>
          </p:cNvPr>
          <p:cNvCxnSpPr>
            <a:cxnSpLocks/>
          </p:cNvCxnSpPr>
          <p:nvPr/>
        </p:nvCxnSpPr>
        <p:spPr>
          <a:xfrm>
            <a:off x="6665555" y="1961109"/>
            <a:ext cx="1491342" cy="1021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058B66A-1D35-4B8E-A53D-5CC4FBD25CF1}"/>
              </a:ext>
            </a:extLst>
          </p:cNvPr>
          <p:cNvSpPr txBox="1"/>
          <p:nvPr/>
        </p:nvSpPr>
        <p:spPr>
          <a:xfrm>
            <a:off x="5992661" y="175122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D376078-4FCD-4AE2-B99A-92DCB73E4402}"/>
              </a:ext>
            </a:extLst>
          </p:cNvPr>
          <p:cNvCxnSpPr>
            <a:cxnSpLocks/>
          </p:cNvCxnSpPr>
          <p:nvPr/>
        </p:nvCxnSpPr>
        <p:spPr>
          <a:xfrm>
            <a:off x="7391358" y="1553374"/>
            <a:ext cx="1457280" cy="1281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899FC3D-758B-4300-929E-68E7FDEB2BA1}"/>
              </a:ext>
            </a:extLst>
          </p:cNvPr>
          <p:cNvSpPr txBox="1"/>
          <p:nvPr/>
        </p:nvSpPr>
        <p:spPr>
          <a:xfrm>
            <a:off x="6718464" y="13434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6A82738-DA07-4176-BFF7-CA32F4B46933}"/>
              </a:ext>
            </a:extLst>
          </p:cNvPr>
          <p:cNvCxnSpPr>
            <a:cxnSpLocks/>
          </p:cNvCxnSpPr>
          <p:nvPr/>
        </p:nvCxnSpPr>
        <p:spPr>
          <a:xfrm>
            <a:off x="7870371" y="1268963"/>
            <a:ext cx="1600200" cy="1565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45301FA-5FD1-4751-8FF5-1EE269124ECA}"/>
              </a:ext>
            </a:extLst>
          </p:cNvPr>
          <p:cNvSpPr txBox="1"/>
          <p:nvPr/>
        </p:nvSpPr>
        <p:spPr>
          <a:xfrm>
            <a:off x="7162057" y="8253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A673B5E-C30D-4A57-A393-2062A59475FE}"/>
              </a:ext>
            </a:extLst>
          </p:cNvPr>
          <p:cNvCxnSpPr>
            <a:cxnSpLocks/>
          </p:cNvCxnSpPr>
          <p:nvPr/>
        </p:nvCxnSpPr>
        <p:spPr>
          <a:xfrm>
            <a:off x="8022771" y="600269"/>
            <a:ext cx="1600200" cy="1565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1B3DE87-744C-47D9-A86D-8E413943CCE1}"/>
              </a:ext>
            </a:extLst>
          </p:cNvPr>
          <p:cNvSpPr txBox="1"/>
          <p:nvPr/>
        </p:nvSpPr>
        <p:spPr>
          <a:xfrm>
            <a:off x="7178412" y="40357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阶段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1EC9-5287-4E2C-975E-8B605C4E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A80BB-5AEE-4248-AAFE-6737728D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OpenCV: OpenCV modules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OpenCV: Contour Features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numpy.arctan2 — NumPy v1.21 Manual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Rectangle Overlap in Python (tutorialspoint.com)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5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222CC-D0C7-4796-AD8A-29EDD7D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Python</a:t>
            </a:r>
            <a:r>
              <a:rPr lang="zh-CN" altLang="en-US" dirty="0"/>
              <a:t>远程同步模式控制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CA4F9-8078-4C8E-A4FE-C74FDADB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将通信机制由</a:t>
            </a:r>
            <a:r>
              <a:rPr lang="en-US" altLang="zh-CN" dirty="0"/>
              <a:t>socket</a:t>
            </a:r>
            <a:r>
              <a:rPr lang="zh-CN" altLang="en-US" dirty="0"/>
              <a:t>修改为</a:t>
            </a:r>
            <a:r>
              <a:rPr lang="zh-CN" altLang="en-US" b="1" dirty="0">
                <a:solidFill>
                  <a:srgbClr val="FF0000"/>
                </a:solidFill>
              </a:rPr>
              <a:t>共享内存</a:t>
            </a:r>
            <a:r>
              <a:rPr lang="zh-CN" altLang="en-US" dirty="0"/>
              <a:t>机制。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remoteApiConnections.txt</a:t>
            </a:r>
            <a:r>
              <a:rPr lang="zh-CN" altLang="en-US" dirty="0"/>
              <a:t>文件（</a:t>
            </a:r>
            <a:r>
              <a:rPr lang="en-US" altLang="zh-CN" dirty="0"/>
              <a:t>C:\Program Files\</a:t>
            </a:r>
            <a:r>
              <a:rPr lang="en-US" altLang="zh-CN" dirty="0" err="1"/>
              <a:t>CoppeliaRobotics</a:t>
            </a:r>
            <a:r>
              <a:rPr lang="en-US" altLang="zh-CN" dirty="0"/>
              <a:t>\</a:t>
            </a:r>
            <a:r>
              <a:rPr lang="en-US" altLang="zh-CN" dirty="0" err="1"/>
              <a:t>CoppeliaSimEdu</a:t>
            </a:r>
            <a:r>
              <a:rPr lang="zh-CN" altLang="en-US" dirty="0"/>
              <a:t>目录）中的 </a:t>
            </a:r>
            <a:r>
              <a:rPr lang="en-US" altLang="zh-CN" b="1" dirty="0">
                <a:solidFill>
                  <a:srgbClr val="FF0000"/>
                </a:solidFill>
              </a:rPr>
              <a:t>portIndex1_port </a:t>
            </a:r>
            <a:r>
              <a:rPr lang="zh-CN" altLang="en-US" dirty="0"/>
              <a:t>值修改为任一负整数，例如</a:t>
            </a:r>
            <a:r>
              <a:rPr lang="en-US" altLang="zh-CN" dirty="0"/>
              <a:t>-3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重启</a:t>
            </a:r>
            <a:r>
              <a:rPr lang="en-US" altLang="zh-CN" dirty="0"/>
              <a:t>VREP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python</a:t>
            </a:r>
            <a:r>
              <a:rPr lang="zh-CN" altLang="en-US" dirty="0"/>
              <a:t>程序中</a:t>
            </a:r>
            <a:r>
              <a:rPr lang="en-US" altLang="zh-CN" b="1" dirty="0" err="1">
                <a:solidFill>
                  <a:srgbClr val="FF0000"/>
                </a:solidFill>
              </a:rPr>
              <a:t>simxStart</a:t>
            </a:r>
            <a:r>
              <a:rPr lang="zh-CN" altLang="en-US" dirty="0"/>
              <a:t>输入的端口参数修改为</a:t>
            </a:r>
            <a:r>
              <a:rPr lang="zh-CN" altLang="en-US" b="1" dirty="0">
                <a:solidFill>
                  <a:srgbClr val="FF0000"/>
                </a:solidFill>
              </a:rPr>
              <a:t>相同的</a:t>
            </a:r>
            <a:r>
              <a:rPr lang="zh-CN" altLang="en-US" dirty="0"/>
              <a:t>负整数。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采用共享内存</a:t>
            </a:r>
            <a:r>
              <a:rPr lang="zh-CN" altLang="en-US"/>
              <a:t>机制可以降低传输延迟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2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310E-5954-486C-93EB-E2828C03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Python</a:t>
            </a:r>
            <a:r>
              <a:rPr lang="zh-CN" altLang="en-US" dirty="0"/>
              <a:t>远程同步模式控制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2FF1E-1B6F-474B-9025-A44FDC7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将读取接近传感器的工作模式由阻塞式修改为数据流式。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数据流。通俗地将，远程端周期性地调用数据获取函数，那么，每次调用获得的数据是</a:t>
            </a:r>
            <a:r>
              <a:rPr lang="zh-CN" altLang="en-US" b="1" dirty="0">
                <a:solidFill>
                  <a:srgbClr val="FF0000"/>
                </a:solidFill>
              </a:rPr>
              <a:t>之前的调用返回的结果</a:t>
            </a:r>
            <a:r>
              <a:rPr lang="zh-CN" altLang="en-US" dirty="0"/>
              <a:t>。虽然数据不是最新的，但是因为是非阻塞工作模式，</a:t>
            </a:r>
            <a:r>
              <a:rPr lang="zh-CN" altLang="en-US" b="1" dirty="0">
                <a:solidFill>
                  <a:srgbClr val="FF0000"/>
                </a:solidFill>
              </a:rPr>
              <a:t>远程端工作效率更高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官方介绍：</a:t>
            </a:r>
            <a:r>
              <a:rPr lang="en-US" altLang="zh-CN" dirty="0"/>
              <a:t>VREP</a:t>
            </a:r>
            <a:r>
              <a:rPr lang="zh-CN" altLang="en-US" dirty="0"/>
              <a:t>端可以预测远程端需要什么类型的数据。 为此，远程端必须使用“流式”或“连续”操作模式标志（即，该函数存储在</a:t>
            </a:r>
            <a:r>
              <a:rPr lang="en-US" altLang="zh-CN" dirty="0"/>
              <a:t>VREP</a:t>
            </a:r>
            <a:r>
              <a:rPr lang="zh-CN" altLang="en-US" dirty="0"/>
              <a:t>端，定期执行和发送）。 这可以看作是从远程端到</a:t>
            </a:r>
            <a:r>
              <a:rPr lang="en-US" altLang="zh-CN" dirty="0"/>
              <a:t>VREP</a:t>
            </a:r>
            <a:r>
              <a:rPr lang="zh-CN" altLang="en-US" dirty="0"/>
              <a:t>端的命令</a:t>
            </a:r>
            <a:r>
              <a:rPr lang="en-US" altLang="zh-CN" dirty="0"/>
              <a:t>/</a:t>
            </a:r>
            <a:r>
              <a:rPr lang="zh-CN" altLang="en-US" dirty="0"/>
              <a:t>消息订阅，其中</a:t>
            </a:r>
            <a:r>
              <a:rPr lang="en-US" altLang="zh-CN" dirty="0"/>
              <a:t>VREP</a:t>
            </a:r>
            <a:r>
              <a:rPr lang="zh-CN" altLang="en-US" dirty="0"/>
              <a:t>将数据流式传输到远程端。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1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6EFF-8A6D-41DD-B3A0-DC102CA6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如何非阻塞式的获取数据？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46EFD1-ED22-49E1-B788-AF45367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4" y="1548492"/>
            <a:ext cx="6878440" cy="51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E77F15-5B64-4422-B2A1-BF018BFF8061}"/>
              </a:ext>
            </a:extLst>
          </p:cNvPr>
          <p:cNvSpPr txBox="1"/>
          <p:nvPr/>
        </p:nvSpPr>
        <p:spPr>
          <a:xfrm>
            <a:off x="8571722" y="2331393"/>
            <a:ext cx="384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第一次调用时</a:t>
            </a:r>
            <a:r>
              <a:rPr lang="en-US" altLang="zh-CN" dirty="0" err="1"/>
              <a:t>opmode</a:t>
            </a:r>
            <a:r>
              <a:rPr lang="zh-CN" altLang="en-US" dirty="0"/>
              <a:t>设置为：</a:t>
            </a:r>
            <a:endParaRPr lang="en-US" altLang="zh-CN" dirty="0"/>
          </a:p>
          <a:p>
            <a:r>
              <a:rPr lang="en-US" altLang="zh-CN" dirty="0" err="1"/>
              <a:t>simx_opmode_streaming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5198B2-D0AB-4647-A08C-CD6B6E0F146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688426" y="2528597"/>
            <a:ext cx="883296" cy="125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823E2D4-488F-4AC2-A97B-43DAB52866E8}"/>
              </a:ext>
            </a:extLst>
          </p:cNvPr>
          <p:cNvSpPr txBox="1"/>
          <p:nvPr/>
        </p:nvSpPr>
        <p:spPr>
          <a:xfrm>
            <a:off x="8571722" y="3233946"/>
            <a:ext cx="384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之后的调用</a:t>
            </a:r>
            <a:r>
              <a:rPr lang="en-US" altLang="zh-CN" dirty="0" err="1"/>
              <a:t>opmode</a:t>
            </a:r>
            <a:r>
              <a:rPr lang="zh-CN" altLang="en-US" dirty="0"/>
              <a:t>设置为：</a:t>
            </a:r>
            <a:endParaRPr lang="en-US" altLang="zh-CN" dirty="0"/>
          </a:p>
          <a:p>
            <a:r>
              <a:rPr lang="en-US" altLang="zh-CN" dirty="0" err="1"/>
              <a:t>simx_opmode_buffer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CDDF38F-842D-4AF7-B145-F06DA8B2DC9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525139" y="3457177"/>
            <a:ext cx="1046583" cy="99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8B45EEE-6130-4BE1-B9F8-C0F64DD396DA}"/>
              </a:ext>
            </a:extLst>
          </p:cNvPr>
          <p:cNvSpPr txBox="1"/>
          <p:nvPr/>
        </p:nvSpPr>
        <p:spPr>
          <a:xfrm>
            <a:off x="8539065" y="4013946"/>
            <a:ext cx="340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数据流建立需要时间。前几次调用可能不返回数据，是正常情况。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6FFED-8125-400A-AB47-CBBE0C95D1B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427167" y="3648269"/>
            <a:ext cx="1111898" cy="688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3794C56-055D-4CB5-9482-71A217975BBF}"/>
              </a:ext>
            </a:extLst>
          </p:cNvPr>
          <p:cNvSpPr txBox="1"/>
          <p:nvPr/>
        </p:nvSpPr>
        <p:spPr>
          <a:xfrm>
            <a:off x="8640146" y="5117111"/>
            <a:ext cx="340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通过检查</a:t>
            </a:r>
            <a:r>
              <a:rPr lang="en-US" altLang="zh-CN" dirty="0"/>
              <a:t>return code</a:t>
            </a:r>
            <a:r>
              <a:rPr lang="zh-CN" altLang="en-US" dirty="0"/>
              <a:t>确定是否收到数据。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07841-8353-4A84-A8D8-1CFA6E1F722F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021286" y="4845996"/>
            <a:ext cx="1618860" cy="594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673945-7C92-4382-8C64-C42D9FDE6B20}"/>
              </a:ext>
            </a:extLst>
          </p:cNvPr>
          <p:cNvSpPr txBox="1"/>
          <p:nvPr/>
        </p:nvSpPr>
        <p:spPr>
          <a:xfrm>
            <a:off x="3130420" y="2764903"/>
            <a:ext cx="208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每次数据调用都没有阻塞，没有等待时间。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FB174C-085A-4187-9BB8-4DA831C8B94F}"/>
              </a:ext>
            </a:extLst>
          </p:cNvPr>
          <p:cNvCxnSpPr>
            <a:cxnSpLocks/>
          </p:cNvCxnSpPr>
          <p:nvPr/>
        </p:nvCxnSpPr>
        <p:spPr>
          <a:xfrm>
            <a:off x="5219922" y="3121614"/>
            <a:ext cx="476417" cy="265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CCBC86-2B72-48F6-BF2B-192A363D93DC}"/>
              </a:ext>
            </a:extLst>
          </p:cNvPr>
          <p:cNvCxnSpPr>
            <a:cxnSpLocks/>
          </p:cNvCxnSpPr>
          <p:nvPr/>
        </p:nvCxnSpPr>
        <p:spPr>
          <a:xfrm flipV="1">
            <a:off x="5252579" y="2397232"/>
            <a:ext cx="476417" cy="644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9BAC7E-052C-4135-A15D-C28E2F3ED71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219922" y="3226568"/>
            <a:ext cx="509074" cy="1110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1CDF5E6-4516-43A8-B2FC-A1710716B281}"/>
              </a:ext>
            </a:extLst>
          </p:cNvPr>
          <p:cNvCxnSpPr>
            <a:cxnSpLocks/>
          </p:cNvCxnSpPr>
          <p:nvPr/>
        </p:nvCxnSpPr>
        <p:spPr>
          <a:xfrm>
            <a:off x="5113176" y="3287290"/>
            <a:ext cx="583163" cy="1855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41CE2F-6012-4B8A-A9EC-02983C1E6C96}"/>
              </a:ext>
            </a:extLst>
          </p:cNvPr>
          <p:cNvCxnSpPr>
            <a:cxnSpLocks/>
          </p:cNvCxnSpPr>
          <p:nvPr/>
        </p:nvCxnSpPr>
        <p:spPr>
          <a:xfrm>
            <a:off x="5043196" y="3367124"/>
            <a:ext cx="513184" cy="2437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9AFA2BB-55B5-483D-83D7-E53A62805CA1}"/>
              </a:ext>
            </a:extLst>
          </p:cNvPr>
          <p:cNvSpPr txBox="1"/>
          <p:nvPr/>
        </p:nvSpPr>
        <p:spPr>
          <a:xfrm>
            <a:off x="1055916" y="4111233"/>
            <a:ext cx="10814179" cy="196977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如果远程端不需要继续获取数据，再</a:t>
            </a:r>
            <a:r>
              <a:rPr lang="zh-CN" altLang="en-US" b="1" dirty="0">
                <a:solidFill>
                  <a:srgbClr val="FF0000"/>
                </a:solidFill>
              </a:rPr>
              <a:t>最后一次调用时必须将</a:t>
            </a:r>
            <a:r>
              <a:rPr lang="en-US" altLang="zh-CN" dirty="0" err="1"/>
              <a:t>opmode</a:t>
            </a:r>
            <a:r>
              <a:rPr lang="zh-CN" altLang="en-US" dirty="0"/>
              <a:t>设置为：</a:t>
            </a:r>
            <a:r>
              <a:rPr lang="en-US" altLang="zh-CN" b="1" dirty="0" err="1">
                <a:solidFill>
                  <a:srgbClr val="FF0000"/>
                </a:solidFill>
              </a:rPr>
              <a:t>simx_opmode_discontinue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示例：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在与 </a:t>
            </a:r>
            <a:r>
              <a:rPr lang="en-US" altLang="zh-CN" dirty="0" err="1">
                <a:solidFill>
                  <a:srgbClr val="00B050"/>
                </a:solidFill>
              </a:rPr>
              <a:t>CoppeliaSim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断开连接之前，请确保禁用您之前启用的数据流</a:t>
            </a:r>
            <a:r>
              <a:rPr lang="en-US" altLang="zh-CN" dirty="0">
                <a:solidFill>
                  <a:srgbClr val="00B050"/>
                </a:solidFill>
              </a:rPr>
              <a:t>: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simxGetJointPosition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(clientID,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jointHandle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jointPosition,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simx_opmode_discontinue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该行代码是必须的，用于确保上一行代码在数据流断开连接之前传送到</a:t>
            </a:r>
            <a:r>
              <a:rPr lang="en-US" altLang="zh-CN" dirty="0">
                <a:solidFill>
                  <a:srgbClr val="00B050"/>
                </a:solidFill>
              </a:rPr>
              <a:t>VREP</a:t>
            </a:r>
            <a:r>
              <a:rPr lang="zh-CN" altLang="en-US" dirty="0">
                <a:solidFill>
                  <a:srgbClr val="00B050"/>
                </a:solidFill>
              </a:rPr>
              <a:t>仿真器</a:t>
            </a:r>
            <a:endParaRPr lang="en-US" altLang="zh-CN" b="1" dirty="0"/>
          </a:p>
          <a:p>
            <a:r>
              <a:rPr lang="en-US" altLang="zh-CN" sz="1600" dirty="0"/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simxGetPingTime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pingTime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96A559-189A-4997-946D-5873F878B55C}"/>
              </a:ext>
            </a:extLst>
          </p:cNvPr>
          <p:cNvSpPr txBox="1"/>
          <p:nvPr/>
        </p:nvSpPr>
        <p:spPr>
          <a:xfrm>
            <a:off x="7607895" y="912120"/>
            <a:ext cx="42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要不断地获取关节位置，则需要调用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simxGetJointPosition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接口。如果要获取其他信息，则调用其对应的接口。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8" grpId="0"/>
      <p:bldP spid="25" grpId="0"/>
      <p:bldP spid="43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ECEC3-5BB6-476D-84C5-6E5FCA4E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CDD2E-AB0F-47BD-92E6-7B029D23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在练习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程序中导入  </a:t>
            </a:r>
            <a:r>
              <a:rPr lang="en-US" altLang="zh-CN" b="1" dirty="0">
                <a:solidFill>
                  <a:srgbClr val="FF0000"/>
                </a:solidFill>
              </a:rPr>
              <a:t>time</a:t>
            </a:r>
            <a:r>
              <a:rPr lang="en-US" altLang="zh-CN" dirty="0"/>
              <a:t> </a:t>
            </a:r>
            <a:r>
              <a:rPr lang="zh-CN" altLang="en-US" dirty="0"/>
              <a:t>模块。通过调用函数</a:t>
            </a:r>
            <a:r>
              <a:rPr lang="en-US" altLang="zh-CN" dirty="0" err="1"/>
              <a:t>time.time</a:t>
            </a:r>
            <a:r>
              <a:rPr lang="en-US" altLang="zh-CN" dirty="0"/>
              <a:t>()</a:t>
            </a:r>
            <a:r>
              <a:rPr lang="zh-CN" altLang="en-US" dirty="0"/>
              <a:t>可以获取当前时间。利用</a:t>
            </a:r>
            <a:r>
              <a:rPr lang="en-US" altLang="zh-CN" dirty="0"/>
              <a:t>time</a:t>
            </a:r>
            <a:r>
              <a:rPr lang="zh-CN" altLang="en-US" dirty="0"/>
              <a:t>模块记录并打印练习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程序中控制仿真的</a:t>
            </a:r>
            <a:r>
              <a:rPr lang="en-US" altLang="zh-CN" dirty="0"/>
              <a:t>while</a:t>
            </a:r>
            <a:r>
              <a:rPr lang="zh-CN" altLang="en-US" dirty="0"/>
              <a:t>循环实际耗时。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将练习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程序进行优化，采用共享内存、数据流方式读取接近传感器的返回值。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对比优化前后</a:t>
            </a:r>
            <a:r>
              <a:rPr lang="en-US" altLang="zh-CN" dirty="0"/>
              <a:t>while</a:t>
            </a:r>
            <a:r>
              <a:rPr lang="zh-CN" altLang="en-US" dirty="0"/>
              <a:t>循环的耗时。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73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8E6E-4E86-4860-B6BF-74106D7B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视觉控制机器人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DB40A-5483-483D-B22D-C268E9A2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VREP</a:t>
            </a:r>
            <a:r>
              <a:rPr lang="zh-CN" altLang="en-US" dirty="0"/>
              <a:t>场景中新增</a:t>
            </a:r>
            <a:r>
              <a:rPr lang="zh-CN" altLang="en-US" dirty="0">
                <a:solidFill>
                  <a:srgbClr val="FF0000"/>
                </a:solidFill>
              </a:rPr>
              <a:t>透视</a:t>
            </a:r>
            <a:r>
              <a:rPr lang="en-US" altLang="zh-CN" dirty="0"/>
              <a:t>(perspective)</a:t>
            </a:r>
            <a:r>
              <a:rPr lang="zh-CN" altLang="en-US" dirty="0"/>
              <a:t>类型的视觉传感器，将其参数修改如下：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Far</a:t>
            </a:r>
            <a:r>
              <a:rPr lang="zh-CN" altLang="en-US" dirty="0"/>
              <a:t> </a:t>
            </a:r>
            <a:r>
              <a:rPr lang="en-US" altLang="zh-CN" dirty="0"/>
              <a:t>clipping</a:t>
            </a:r>
            <a:r>
              <a:rPr lang="zh-CN" altLang="en-US" dirty="0"/>
              <a:t> </a:t>
            </a:r>
            <a:r>
              <a:rPr lang="en-US" altLang="zh-CN" dirty="0"/>
              <a:t>plane:</a:t>
            </a:r>
            <a:r>
              <a:rPr lang="zh-CN" altLang="en-US" dirty="0"/>
              <a:t> </a:t>
            </a:r>
            <a:r>
              <a:rPr lang="en-US" altLang="zh-CN" dirty="0"/>
              <a:t>4.1</a:t>
            </a:r>
            <a:r>
              <a:rPr lang="zh-CN" altLang="en-US" dirty="0"/>
              <a:t>米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Persp</a:t>
            </a:r>
            <a:r>
              <a:rPr lang="en-US" altLang="zh-CN" dirty="0"/>
              <a:t>. Angle</a:t>
            </a:r>
            <a:r>
              <a:rPr lang="zh-CN" altLang="en-US" dirty="0"/>
              <a:t>：</a:t>
            </a:r>
            <a:r>
              <a:rPr lang="en-US" altLang="zh-CN" dirty="0"/>
              <a:t>90</a:t>
            </a:r>
            <a:r>
              <a:rPr lang="zh-CN" altLang="en-US" dirty="0"/>
              <a:t>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Resolution x/y: 512, 512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将其位置修改为世界坐标系原点上方</a:t>
            </a:r>
            <a:r>
              <a:rPr lang="en-US" altLang="zh-CN" dirty="0"/>
              <a:t>4</a:t>
            </a:r>
            <a:r>
              <a:rPr lang="zh-CN" altLang="en-US" dirty="0"/>
              <a:t>米处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将其镜头方向调整到竖直向下，看向地面</a:t>
            </a:r>
          </a:p>
        </p:txBody>
      </p:sp>
    </p:spTree>
    <p:extLst>
      <p:ext uri="{BB962C8B-B14F-4D97-AF65-F5344CB8AC3E}">
        <p14:creationId xmlns:p14="http://schemas.microsoft.com/office/powerpoint/2010/main" val="109144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5133-241E-4EE6-A375-B459CDF4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中获取视觉传感器图像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98723-771D-4986-9EB5-0ED99454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首先获取其句柄（</a:t>
            </a:r>
            <a:r>
              <a:rPr lang="en-US" altLang="zh-CN" dirty="0"/>
              <a:t>handle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simxGetVisionSensorImage</a:t>
            </a:r>
            <a:r>
              <a:rPr lang="en-US" altLang="zh-CN" dirty="0"/>
              <a:t> </a:t>
            </a:r>
            <a:r>
              <a:rPr lang="zh-CN" altLang="en-US" dirty="0"/>
              <a:t>获取其结果。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pycharm</a:t>
            </a:r>
            <a:r>
              <a:rPr lang="zh-CN" altLang="en-US" dirty="0"/>
              <a:t>中的</a:t>
            </a:r>
            <a:r>
              <a:rPr lang="en-US" altLang="zh-CN" dirty="0"/>
              <a:t>debug</a:t>
            </a:r>
            <a:r>
              <a:rPr lang="zh-CN" altLang="en-US" dirty="0"/>
              <a:t>模式下，通过打断点方式，查看</a:t>
            </a:r>
            <a:r>
              <a:rPr lang="en-US" altLang="zh-CN" b="1" dirty="0" err="1">
                <a:solidFill>
                  <a:srgbClr val="FF0000"/>
                </a:solidFill>
              </a:rPr>
              <a:t>simxGetVisionSensorImage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返回的三个参数的值和类型。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其返回的图像 </a:t>
            </a:r>
            <a:r>
              <a:rPr lang="en-US" altLang="zh-CN" dirty="0">
                <a:solidFill>
                  <a:srgbClr val="FF0000"/>
                </a:solidFill>
              </a:rPr>
              <a:t>image </a:t>
            </a:r>
            <a:r>
              <a:rPr lang="zh-CN" altLang="en-US" dirty="0"/>
              <a:t>是一维的 </a:t>
            </a:r>
            <a:r>
              <a:rPr lang="en-US" altLang="zh-CN" dirty="0">
                <a:solidFill>
                  <a:srgbClr val="FF0000"/>
                </a:solidFill>
              </a:rPr>
              <a:t>list </a:t>
            </a:r>
            <a:r>
              <a:rPr lang="zh-CN" altLang="en-US" dirty="0"/>
              <a:t>类型，因此无法直接打印。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zh-CN" altLang="en-US" dirty="0"/>
              <a:t>转换为</a:t>
            </a:r>
            <a:r>
              <a:rPr lang="en-US" altLang="zh-CN" dirty="0" err="1"/>
              <a:t>np.array</a:t>
            </a:r>
            <a:r>
              <a:rPr lang="zh-CN" altLang="en-US" dirty="0"/>
              <a:t>类型，</a:t>
            </a:r>
            <a:r>
              <a:rPr lang="en-US" altLang="zh-CN" dirty="0"/>
              <a:t> </a:t>
            </a:r>
            <a:r>
              <a:rPr lang="zh-CN" altLang="en-US" dirty="0"/>
              <a:t>再进行后续处理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CE77B-A3CA-4480-B0C1-6B6D0E8F9475}"/>
              </a:ext>
            </a:extLst>
          </p:cNvPr>
          <p:cNvSpPr txBox="1"/>
          <p:nvPr/>
        </p:nvSpPr>
        <p:spPr>
          <a:xfrm>
            <a:off x="1055917" y="4111233"/>
            <a:ext cx="987956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数据流模式下，前几次接口调用将返回空值，因此需要首先进行约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次或更多调用，再进行实际仿真控制流程。</a:t>
            </a:r>
          </a:p>
        </p:txBody>
      </p:sp>
    </p:spTree>
    <p:extLst>
      <p:ext uri="{BB962C8B-B14F-4D97-AF65-F5344CB8AC3E}">
        <p14:creationId xmlns:p14="http://schemas.microsoft.com/office/powerpoint/2010/main" val="31874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68F2E-6D81-418A-8544-B5EA33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中获取视觉传感器图像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97292-6C08-4D45-8A9C-20363FC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>
                <a:solidFill>
                  <a:srgbClr val="FF0000"/>
                </a:solidFill>
              </a:rPr>
              <a:t>numpy</a:t>
            </a:r>
            <a:r>
              <a:rPr lang="zh-CN" altLang="en-US" dirty="0"/>
              <a:t>模块导入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zh-CN" altLang="en-US" dirty="0"/>
              <a:t>转换为</a:t>
            </a:r>
            <a:r>
              <a:rPr lang="en-US" altLang="zh-CN" dirty="0" err="1"/>
              <a:t>np.array</a:t>
            </a:r>
            <a:r>
              <a:rPr lang="zh-CN" altLang="en-US" dirty="0"/>
              <a:t>类型，元素数据类型为</a:t>
            </a:r>
            <a:r>
              <a:rPr lang="en-US" altLang="zh-CN" dirty="0"/>
              <a:t>uint8</a:t>
            </a:r>
            <a:r>
              <a:rPr lang="zh-CN" altLang="en-US" dirty="0"/>
              <a:t>（范围：</a:t>
            </a:r>
            <a:r>
              <a:rPr lang="en-US" altLang="zh-CN" dirty="0"/>
              <a:t>0-255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/>
              <a:t>image = </a:t>
            </a:r>
            <a:r>
              <a:rPr lang="en-US" altLang="zh-CN" dirty="0" err="1"/>
              <a:t>np.array</a:t>
            </a:r>
            <a:r>
              <a:rPr lang="en-US" altLang="zh-CN" dirty="0"/>
              <a:t>(image, </a:t>
            </a:r>
            <a:r>
              <a:rPr lang="en-US" altLang="zh-CN" dirty="0" err="1"/>
              <a:t>dtype</a:t>
            </a:r>
            <a:r>
              <a:rPr lang="en-US" altLang="zh-CN" dirty="0"/>
              <a:t>=np.uint8)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此时</a:t>
            </a:r>
            <a:r>
              <a:rPr lang="en-US" altLang="zh-CN" dirty="0">
                <a:solidFill>
                  <a:srgbClr val="FF0000"/>
                </a:solidFill>
              </a:rPr>
              <a:t>image</a:t>
            </a:r>
            <a:r>
              <a:rPr lang="zh-CN" altLang="en-US" dirty="0"/>
              <a:t>仍为一维</a:t>
            </a:r>
            <a:r>
              <a:rPr lang="en-US" altLang="zh-CN" dirty="0"/>
              <a:t>array</a:t>
            </a:r>
            <a:r>
              <a:rPr lang="zh-CN" altLang="en-US" dirty="0"/>
              <a:t>，将其调整为二维：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 err="1"/>
              <a:t>image.resize</a:t>
            </a:r>
            <a:r>
              <a:rPr lang="en-US" altLang="zh-CN" dirty="0"/>
              <a:t>([resolution[1], resolution[0], 3])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resolution</a:t>
            </a:r>
            <a:r>
              <a:rPr lang="zh-CN" altLang="en-US" dirty="0"/>
              <a:t>为 </a:t>
            </a:r>
            <a:r>
              <a:rPr lang="en-US" altLang="zh-CN" b="1" dirty="0" err="1">
                <a:solidFill>
                  <a:srgbClr val="FF0000"/>
                </a:solidFill>
              </a:rPr>
              <a:t>simxGetVisionSensorImage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返回值。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获得的二维图像存在镜像，将其修改回正确方向。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/>
              <a:t>image = </a:t>
            </a:r>
            <a:r>
              <a:rPr lang="en-US" altLang="zh-CN" dirty="0" err="1"/>
              <a:t>np.flipud</a:t>
            </a:r>
            <a:r>
              <a:rPr lang="en-US" altLang="zh-CN" dirty="0"/>
              <a:t>(image)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1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A020F-059B-484E-AF9B-D8D11025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中获取视觉传感器图像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536D-1A97-4F18-BC58-CA92FD7C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显示获得的图像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导入</a:t>
            </a:r>
            <a:r>
              <a:rPr lang="en-US" altLang="zh-CN" dirty="0"/>
              <a:t>matplotlib</a:t>
            </a:r>
            <a:r>
              <a:rPr lang="zh-CN" altLang="en-US" dirty="0"/>
              <a:t>中绘图模块</a:t>
            </a:r>
            <a:endParaRPr lang="en-US" altLang="zh-CN" dirty="0"/>
          </a:p>
          <a:p>
            <a:pPr marL="457200" lvl="1" indent="0" algn="ctr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如果只显示一次图像，可直接调用</a:t>
            </a:r>
            <a:r>
              <a:rPr lang="en-US" altLang="zh-CN" dirty="0" err="1"/>
              <a:t>plt.imshow</a:t>
            </a:r>
            <a:r>
              <a:rPr lang="en-US" altLang="zh-CN" dirty="0"/>
              <a:t>(image)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要连续显示图像：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     </a:t>
            </a:r>
            <a:r>
              <a:rPr lang="en-US" altLang="zh-CN" dirty="0" err="1"/>
              <a:t>plt.cla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plt.imshow</a:t>
            </a:r>
            <a:r>
              <a:rPr lang="en-US" altLang="zh-CN" dirty="0"/>
              <a:t>(image)</a:t>
            </a:r>
          </a:p>
          <a:p>
            <a:pPr marL="457200" lvl="1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plt.pause</a:t>
            </a:r>
            <a:r>
              <a:rPr lang="en-US" altLang="zh-CN" dirty="0"/>
              <a:t>(0.01)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44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1474</Words>
  <Application>Microsoft Office PowerPoint</Application>
  <PresentationFormat>宽屏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Courier New</vt:lpstr>
      <vt:lpstr>Wingdings</vt:lpstr>
      <vt:lpstr>Office 主题​​</vt:lpstr>
      <vt:lpstr>算法类问题综合实践</vt:lpstr>
      <vt:lpstr>优化Python远程同步模式控制</vt:lpstr>
      <vt:lpstr>优化Python远程同步模式控制</vt:lpstr>
      <vt:lpstr>如何非阻塞式的获取数据？</vt:lpstr>
      <vt:lpstr>练习4</vt:lpstr>
      <vt:lpstr>视觉控制机器人</vt:lpstr>
      <vt:lpstr>在Python中获取视觉传感器图像</vt:lpstr>
      <vt:lpstr>在Python中获取视觉传感器图像</vt:lpstr>
      <vt:lpstr>在Python中获取视觉传感器图像</vt:lpstr>
      <vt:lpstr>通过视觉获取机器人位置</vt:lpstr>
      <vt:lpstr>通过视觉获取机器人位置</vt:lpstr>
      <vt:lpstr>通过视觉获取机器人位置</vt:lpstr>
      <vt:lpstr>通过视觉获取机器人方向</vt:lpstr>
      <vt:lpstr>通过视觉控制机器人避障</vt:lpstr>
      <vt:lpstr>通过视觉控制机器人避障</vt:lpstr>
      <vt:lpstr>通过视觉控制机器人避障</vt:lpstr>
      <vt:lpstr>练习5</vt:lpstr>
      <vt:lpstr>练习5提示</vt:lpstr>
      <vt:lpstr>参考链接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算法类问题综合实践</dc:title>
  <dc:creator>Cheng Long</dc:creator>
  <cp:lastModifiedBy>Cheng Long</cp:lastModifiedBy>
  <cp:revision>143</cp:revision>
  <dcterms:created xsi:type="dcterms:W3CDTF">2021-12-21T07:33:12Z</dcterms:created>
  <dcterms:modified xsi:type="dcterms:W3CDTF">2021-12-25T03:49:35Z</dcterms:modified>
</cp:coreProperties>
</file>