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E583-ACB5-4CE4-B966-93A75848932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E9AE8-73A1-4BDD-B2F2-80F52E3E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E9AE8-73A1-4BDD-B2F2-80F52E3E25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5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E9AE8-73A1-4BDD-B2F2-80F52E3E25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6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6DC3C-0DB8-4C21-83F3-66D3AFD23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71F2F4-7EFF-4CEF-8CCB-CAAB93768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B6E28-AA56-446C-A53D-A4D1EC63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D4B99-8E91-45FB-B405-F3D383BD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47E1A-2579-414C-8FB4-0629BE0B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7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FED4B-3901-4C8E-B921-08D268A4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2AF3B8-D811-4741-98B6-8ED9323B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CA7C6-512E-424F-9424-00663F2D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598C9-E07D-496F-997A-F315C74D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D1A58-4565-418B-83E5-433AED62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7FF55D-8868-423A-B30E-59C90DDC7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7A8863-1D47-4A16-ACB4-EC3A675C8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46047-7053-4E4B-82A0-25B407EB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572C7-8122-4590-BC2D-B8B36ABD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072E0-47AE-4A3E-BB7E-2505B937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C5E55-BA6C-4286-A85C-4DBB79CD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B7073-FB2F-45FD-805E-1BAFA8A9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C1949-17D9-4404-923C-8C7EBBB1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78E1D-ADEB-43EB-A7EF-DBCE19E3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E4F77-1A1A-4EE1-B543-5DFE2276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9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1146F-84CF-470C-947A-63B7354D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398BC-0FB1-4AC3-94A3-8F0F6D01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6E772-3A25-4A55-A5CA-2F5F5A17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34C8F-F23F-495D-9832-B71572A9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B7693-DCE4-461F-9DC0-8EBF3EDE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3E341-4010-4BF9-B8BE-3FC90552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23EA3-0E2E-4B9C-B252-659EFC4D5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D3106-2616-427F-B18C-C1B0AC539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708B5A-0328-4969-A370-1D411B34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B57B0-A18B-4B1D-AF8F-EE4E0100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4A44A-BD28-4FFC-B9CD-B9FABE31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0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7D0CE-869B-41C9-BCEE-9C828BFD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D7728-66A5-4E13-AC7A-9C98CA3D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8D970-D672-489D-912A-5F0C0FF4E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07CF3-1008-4960-84E2-A7E0CEC4D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DB7389-B066-4955-A8C3-D00FFB2B8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23582-01F8-4F3A-B73C-36DAD6D9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2901E9-506D-46EB-A678-8B3F82B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05B40-F577-4B15-ACCF-17EEB169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8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203B0-BEF8-4F5A-B999-37369840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4EC3A5-E2B6-478A-BE91-4EE1B4B7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48FBF7-B314-4F20-876E-25D9D60B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9775C-EA2F-4344-9310-ED9ABF23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C2B38-6CC9-4F2E-B82C-998EB21E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C5BB7-3A78-42F0-A952-712CA2BF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DA91C-5A9E-49FA-AE8A-AC223ED2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7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2CDCC-19BA-45ED-BB6D-6383B591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8531C-6132-44F4-A03A-1D9B3AEE7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F3A4E-814E-4868-B047-27091D1AD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5A9F6-19B2-44BB-951D-E7413469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3EBAC-669E-4F6F-8282-41659E77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F07CE-FB21-4447-A27B-27E73EB0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324A-542D-4CDE-88EB-17B40975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8BF695-344D-4174-A27C-035B0258B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BEE8E-0E8E-41BC-BE51-B9B0F3B77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1886-87B8-43EC-928B-5F61E942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12C4A-1AFA-41C9-8583-0FBCC79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CD195-A4E0-4008-B6F0-355F4647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5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0675DD-413F-4D97-9487-17EF6E5E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44E28-7008-4A06-998A-857B58EF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0CA37-FF37-409E-B5A9-05B2DF80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6DA2-1FBD-40C7-9D87-0434DF8026A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D2F0B-8C31-48C1-B653-CF466F4C6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D0480-E026-462D-8043-6D25C3851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3ADAB-B922-4F30-983A-0A6B61714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8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834CF-90D5-4EB8-8251-542A7E329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算法类问题综合实践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EA5E7-2DC9-42FC-8CA6-EFF039400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Python-VREP</a:t>
            </a:r>
            <a:r>
              <a:rPr lang="zh-CN" altLang="en-US" dirty="0"/>
              <a:t>联合自动控制避障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程龙</a:t>
            </a:r>
            <a:endParaRPr lang="en-US" altLang="zh-CN" dirty="0"/>
          </a:p>
          <a:p>
            <a:r>
              <a:rPr lang="en-US" altLang="zh-CN" dirty="0"/>
              <a:t>2021.12.23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4D0D90-810F-4D62-A674-2F609CBEDC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控制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的输入，如何计算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4D0D90-810F-4D62-A674-2F609CBED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CC4566-FD66-4305-A393-626B12331C0A}"/>
              </a:ext>
            </a:extLst>
          </p:cNvPr>
          <p:cNvCxnSpPr>
            <a:cxnSpLocks/>
          </p:cNvCxnSpPr>
          <p:nvPr/>
        </p:nvCxnSpPr>
        <p:spPr>
          <a:xfrm flipV="1">
            <a:off x="3347720" y="4267200"/>
            <a:ext cx="5415280" cy="3635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32DB6C-A320-4884-8806-4634FC458895}"/>
              </a:ext>
            </a:extLst>
          </p:cNvPr>
          <p:cNvCxnSpPr>
            <a:cxnSpLocks/>
          </p:cNvCxnSpPr>
          <p:nvPr/>
        </p:nvCxnSpPr>
        <p:spPr>
          <a:xfrm flipV="1">
            <a:off x="6177280" y="2219961"/>
            <a:ext cx="0" cy="415258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D1A244-34D3-49B5-8341-DD149A885126}"/>
                  </a:ext>
                </a:extLst>
              </p:cNvPr>
              <p:cNvSpPr txBox="1"/>
              <p:nvPr/>
            </p:nvSpPr>
            <p:spPr>
              <a:xfrm>
                <a:off x="8629652" y="3872389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D1A244-34D3-49B5-8341-DD149A885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652" y="3872389"/>
                <a:ext cx="7543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FA5BD-5787-4F58-BD59-2CE00D2E505B}"/>
                  </a:ext>
                </a:extLst>
              </p:cNvPr>
              <p:cNvSpPr txBox="1"/>
              <p:nvPr/>
            </p:nvSpPr>
            <p:spPr>
              <a:xfrm>
                <a:off x="8629651" y="4285377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FA5BD-5787-4F58-BD59-2CE00D2E5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651" y="4285377"/>
                <a:ext cx="7543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9E9447-8A36-4956-9D7C-207F85DDCB7D}"/>
                  </a:ext>
                </a:extLst>
              </p:cNvPr>
              <p:cNvSpPr txBox="1"/>
              <p:nvPr/>
            </p:nvSpPr>
            <p:spPr>
              <a:xfrm>
                <a:off x="2807970" y="3890566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9E9447-8A36-4956-9D7C-207F85DDC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70" y="3890566"/>
                <a:ext cx="7543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1D1146-260E-4A6C-8ED1-F2C3003B7792}"/>
                  </a:ext>
                </a:extLst>
              </p:cNvPr>
              <p:cNvSpPr txBox="1"/>
              <p:nvPr/>
            </p:nvSpPr>
            <p:spPr>
              <a:xfrm>
                <a:off x="2807969" y="4303554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1D1146-260E-4A6C-8ED1-F2C3003B7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69" y="4303554"/>
                <a:ext cx="7543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38416F0-3FCE-4A8E-9102-138F553ADF5A}"/>
              </a:ext>
            </a:extLst>
          </p:cNvPr>
          <p:cNvSpPr txBox="1"/>
          <p:nvPr/>
        </p:nvSpPr>
        <p:spPr>
          <a:xfrm>
            <a:off x="762001" y="3980388"/>
            <a:ext cx="188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此处</a:t>
            </a:r>
            <a:r>
              <a:rPr lang="en-US" altLang="zh-CN" b="1" dirty="0">
                <a:solidFill>
                  <a:srgbClr val="FF0000"/>
                </a:solidFill>
              </a:rPr>
              <a:t>arctan2</a:t>
            </a:r>
            <a:r>
              <a:rPr lang="zh-CN" altLang="en-US" b="1" dirty="0">
                <a:solidFill>
                  <a:srgbClr val="FF0000"/>
                </a:solidFill>
              </a:rPr>
              <a:t>的返回值不连续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EB5CFE-D0E7-4D5E-9575-63E80D13A7E5}"/>
              </a:ext>
            </a:extLst>
          </p:cNvPr>
          <p:cNvSpPr txBox="1"/>
          <p:nvPr/>
        </p:nvSpPr>
        <p:spPr>
          <a:xfrm>
            <a:off x="838200" y="1911399"/>
            <a:ext cx="304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旋转方向的确定不是简单的两个方向比大小。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591341-D20D-4374-9151-6DAB8EF2666D}"/>
              </a:ext>
            </a:extLst>
          </p:cNvPr>
          <p:cNvCxnSpPr>
            <a:cxnSpLocks/>
          </p:cNvCxnSpPr>
          <p:nvPr/>
        </p:nvCxnSpPr>
        <p:spPr>
          <a:xfrm flipV="1">
            <a:off x="6177280" y="1923175"/>
            <a:ext cx="2176462" cy="23622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053975B-F498-41CC-BECC-7B081D022C85}"/>
              </a:ext>
            </a:extLst>
          </p:cNvPr>
          <p:cNvCxnSpPr>
            <a:cxnSpLocks/>
          </p:cNvCxnSpPr>
          <p:nvPr/>
        </p:nvCxnSpPr>
        <p:spPr>
          <a:xfrm flipH="1" flipV="1">
            <a:off x="5755164" y="2689462"/>
            <a:ext cx="422116" cy="15959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31BACE2-0954-4D5B-91E9-FEA4FB0460D3}"/>
              </a:ext>
            </a:extLst>
          </p:cNvPr>
          <p:cNvSpPr txBox="1"/>
          <p:nvPr/>
        </p:nvSpPr>
        <p:spPr>
          <a:xfrm>
            <a:off x="8313416" y="2430839"/>
            <a:ext cx="304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此时：</a:t>
            </a:r>
            <a:r>
              <a:rPr lang="zh-CN" altLang="en-US" dirty="0">
                <a:solidFill>
                  <a:srgbClr val="FF0000"/>
                </a:solidFill>
              </a:rPr>
              <a:t>机器人方向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目标方向</a:t>
            </a:r>
            <a:r>
              <a:rPr lang="zh-CN" altLang="en-US" dirty="0"/>
              <a:t>为正值，意味着顺时针旋转，符合实际情况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248BD7-25C8-4EE4-A775-21584DB3C68D}"/>
              </a:ext>
            </a:extLst>
          </p:cNvPr>
          <p:cNvSpPr txBox="1"/>
          <p:nvPr/>
        </p:nvSpPr>
        <p:spPr>
          <a:xfrm>
            <a:off x="4757172" y="23344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机器人方向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7AFC17-B406-47A0-B9A6-812E5C795599}"/>
              </a:ext>
            </a:extLst>
          </p:cNvPr>
          <p:cNvSpPr txBox="1"/>
          <p:nvPr/>
        </p:nvSpPr>
        <p:spPr>
          <a:xfrm>
            <a:off x="7611723" y="154967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目标方向</a:t>
            </a:r>
          </a:p>
        </p:txBody>
      </p:sp>
    </p:spTree>
    <p:extLst>
      <p:ext uri="{BB962C8B-B14F-4D97-AF65-F5344CB8AC3E}">
        <p14:creationId xmlns:p14="http://schemas.microsoft.com/office/powerpoint/2010/main" val="120118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4D0D90-810F-4D62-A674-2F609CBEDC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控制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的输入，如何计算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4D0D90-810F-4D62-A674-2F609CBED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CC4566-FD66-4305-A393-626B12331C0A}"/>
              </a:ext>
            </a:extLst>
          </p:cNvPr>
          <p:cNvCxnSpPr>
            <a:cxnSpLocks/>
          </p:cNvCxnSpPr>
          <p:nvPr/>
        </p:nvCxnSpPr>
        <p:spPr>
          <a:xfrm flipV="1">
            <a:off x="3347720" y="4267200"/>
            <a:ext cx="5415280" cy="3635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32DB6C-A320-4884-8806-4634FC458895}"/>
              </a:ext>
            </a:extLst>
          </p:cNvPr>
          <p:cNvCxnSpPr>
            <a:cxnSpLocks/>
          </p:cNvCxnSpPr>
          <p:nvPr/>
        </p:nvCxnSpPr>
        <p:spPr>
          <a:xfrm flipV="1">
            <a:off x="6177280" y="2219961"/>
            <a:ext cx="0" cy="415258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D1A244-34D3-49B5-8341-DD149A885126}"/>
                  </a:ext>
                </a:extLst>
              </p:cNvPr>
              <p:cNvSpPr txBox="1"/>
              <p:nvPr/>
            </p:nvSpPr>
            <p:spPr>
              <a:xfrm>
                <a:off x="8629652" y="3872389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D1A244-34D3-49B5-8341-DD149A885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652" y="3872389"/>
                <a:ext cx="7543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FA5BD-5787-4F58-BD59-2CE00D2E505B}"/>
                  </a:ext>
                </a:extLst>
              </p:cNvPr>
              <p:cNvSpPr txBox="1"/>
              <p:nvPr/>
            </p:nvSpPr>
            <p:spPr>
              <a:xfrm>
                <a:off x="8629651" y="4285377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FA5BD-5787-4F58-BD59-2CE00D2E5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651" y="4285377"/>
                <a:ext cx="7543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9E9447-8A36-4956-9D7C-207F85DDCB7D}"/>
                  </a:ext>
                </a:extLst>
              </p:cNvPr>
              <p:cNvSpPr txBox="1"/>
              <p:nvPr/>
            </p:nvSpPr>
            <p:spPr>
              <a:xfrm>
                <a:off x="2807970" y="3890566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9E9447-8A36-4956-9D7C-207F85DDC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70" y="3890566"/>
                <a:ext cx="7543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1D1146-260E-4A6C-8ED1-F2C3003B7792}"/>
                  </a:ext>
                </a:extLst>
              </p:cNvPr>
              <p:cNvSpPr txBox="1"/>
              <p:nvPr/>
            </p:nvSpPr>
            <p:spPr>
              <a:xfrm>
                <a:off x="2807969" y="4303554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1D1146-260E-4A6C-8ED1-F2C3003B7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69" y="4303554"/>
                <a:ext cx="7543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38416F0-3FCE-4A8E-9102-138F553ADF5A}"/>
              </a:ext>
            </a:extLst>
          </p:cNvPr>
          <p:cNvSpPr txBox="1"/>
          <p:nvPr/>
        </p:nvSpPr>
        <p:spPr>
          <a:xfrm>
            <a:off x="762001" y="3980388"/>
            <a:ext cx="188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此处</a:t>
            </a:r>
            <a:r>
              <a:rPr lang="en-US" altLang="zh-CN" b="1" dirty="0">
                <a:solidFill>
                  <a:srgbClr val="FF0000"/>
                </a:solidFill>
              </a:rPr>
              <a:t>arctan2</a:t>
            </a:r>
            <a:r>
              <a:rPr lang="zh-CN" altLang="en-US" b="1" dirty="0">
                <a:solidFill>
                  <a:srgbClr val="FF0000"/>
                </a:solidFill>
              </a:rPr>
              <a:t>的返回值不连续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EB5CFE-D0E7-4D5E-9575-63E80D13A7E5}"/>
              </a:ext>
            </a:extLst>
          </p:cNvPr>
          <p:cNvSpPr txBox="1"/>
          <p:nvPr/>
        </p:nvSpPr>
        <p:spPr>
          <a:xfrm>
            <a:off x="838200" y="1911399"/>
            <a:ext cx="304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旋转方向的确定不是简单的两个方向比大小。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591341-D20D-4374-9151-6DAB8EF2666D}"/>
              </a:ext>
            </a:extLst>
          </p:cNvPr>
          <p:cNvCxnSpPr>
            <a:cxnSpLocks/>
          </p:cNvCxnSpPr>
          <p:nvPr/>
        </p:nvCxnSpPr>
        <p:spPr>
          <a:xfrm flipH="1">
            <a:off x="4104640" y="4285377"/>
            <a:ext cx="2072640" cy="5660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053975B-F498-41CC-BECC-7B081D022C85}"/>
              </a:ext>
            </a:extLst>
          </p:cNvPr>
          <p:cNvCxnSpPr>
            <a:cxnSpLocks/>
          </p:cNvCxnSpPr>
          <p:nvPr/>
        </p:nvCxnSpPr>
        <p:spPr>
          <a:xfrm flipH="1" flipV="1">
            <a:off x="5755164" y="2689462"/>
            <a:ext cx="422116" cy="15959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31BACE2-0954-4D5B-91E9-FEA4FB0460D3}"/>
                  </a:ext>
                </a:extLst>
              </p:cNvPr>
              <p:cNvSpPr txBox="1"/>
              <p:nvPr/>
            </p:nvSpPr>
            <p:spPr>
              <a:xfrm>
                <a:off x="6840216" y="4814550"/>
                <a:ext cx="30403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此时：机器人方向 </a:t>
                </a:r>
                <a:r>
                  <a:rPr lang="en-US" altLang="zh-CN" dirty="0"/>
                  <a:t>– </a:t>
                </a:r>
                <a:r>
                  <a:rPr lang="zh-CN" altLang="en-US" dirty="0"/>
                  <a:t>目标方向仍为正值，但实际情况是逆时针旋转，此时的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机器人方向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目标方向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31BACE2-0954-4D5B-91E9-FEA4FB046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16" y="4814550"/>
                <a:ext cx="3040384" cy="1200329"/>
              </a:xfrm>
              <a:prstGeom prst="rect">
                <a:avLst/>
              </a:prstGeom>
              <a:blipFill>
                <a:blip r:embed="rId7"/>
                <a:stretch>
                  <a:fillRect l="-1603" t="-3046" r="-1804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D248BD7-25C8-4EE4-A775-21584DB3C68D}"/>
              </a:ext>
            </a:extLst>
          </p:cNvPr>
          <p:cNvSpPr txBox="1"/>
          <p:nvPr/>
        </p:nvSpPr>
        <p:spPr>
          <a:xfrm>
            <a:off x="4757172" y="23344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机器人方向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7AFC17-B406-47A0-B9A6-812E5C795599}"/>
              </a:ext>
            </a:extLst>
          </p:cNvPr>
          <p:cNvSpPr txBox="1"/>
          <p:nvPr/>
        </p:nvSpPr>
        <p:spPr>
          <a:xfrm>
            <a:off x="3347720" y="485140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目标方向</a:t>
            </a:r>
          </a:p>
        </p:txBody>
      </p:sp>
    </p:spTree>
    <p:extLst>
      <p:ext uri="{BB962C8B-B14F-4D97-AF65-F5344CB8AC3E}">
        <p14:creationId xmlns:p14="http://schemas.microsoft.com/office/powerpoint/2010/main" val="295934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4D0D90-810F-4D62-A674-2F609CBEDC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控制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的输入，如何计算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4D0D90-810F-4D62-A674-2F609CBED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CC4566-FD66-4305-A393-626B12331C0A}"/>
              </a:ext>
            </a:extLst>
          </p:cNvPr>
          <p:cNvCxnSpPr>
            <a:cxnSpLocks/>
          </p:cNvCxnSpPr>
          <p:nvPr/>
        </p:nvCxnSpPr>
        <p:spPr>
          <a:xfrm flipV="1">
            <a:off x="3347720" y="4267200"/>
            <a:ext cx="5415280" cy="3635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32DB6C-A320-4884-8806-4634FC458895}"/>
              </a:ext>
            </a:extLst>
          </p:cNvPr>
          <p:cNvCxnSpPr>
            <a:cxnSpLocks/>
          </p:cNvCxnSpPr>
          <p:nvPr/>
        </p:nvCxnSpPr>
        <p:spPr>
          <a:xfrm flipV="1">
            <a:off x="6177280" y="2219961"/>
            <a:ext cx="0" cy="415258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D1A244-34D3-49B5-8341-DD149A885126}"/>
                  </a:ext>
                </a:extLst>
              </p:cNvPr>
              <p:cNvSpPr txBox="1"/>
              <p:nvPr/>
            </p:nvSpPr>
            <p:spPr>
              <a:xfrm>
                <a:off x="8629652" y="3872389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D1A244-34D3-49B5-8341-DD149A885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652" y="3872389"/>
                <a:ext cx="7543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FA5BD-5787-4F58-BD59-2CE00D2E505B}"/>
                  </a:ext>
                </a:extLst>
              </p:cNvPr>
              <p:cNvSpPr txBox="1"/>
              <p:nvPr/>
            </p:nvSpPr>
            <p:spPr>
              <a:xfrm>
                <a:off x="8629651" y="4285377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FA5BD-5787-4F58-BD59-2CE00D2E5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651" y="4285377"/>
                <a:ext cx="7543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9E9447-8A36-4956-9D7C-207F85DDCB7D}"/>
                  </a:ext>
                </a:extLst>
              </p:cNvPr>
              <p:cNvSpPr txBox="1"/>
              <p:nvPr/>
            </p:nvSpPr>
            <p:spPr>
              <a:xfrm>
                <a:off x="2807970" y="3890566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9E9447-8A36-4956-9D7C-207F85DDC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70" y="3890566"/>
                <a:ext cx="7543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1D1146-260E-4A6C-8ED1-F2C3003B7792}"/>
                  </a:ext>
                </a:extLst>
              </p:cNvPr>
              <p:cNvSpPr txBox="1"/>
              <p:nvPr/>
            </p:nvSpPr>
            <p:spPr>
              <a:xfrm>
                <a:off x="2807969" y="4303554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1D1146-260E-4A6C-8ED1-F2C3003B7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69" y="4303554"/>
                <a:ext cx="7543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06EB5CFE-D0E7-4D5E-9575-63E80D13A7E5}"/>
              </a:ext>
            </a:extLst>
          </p:cNvPr>
          <p:cNvSpPr txBox="1"/>
          <p:nvPr/>
        </p:nvSpPr>
        <p:spPr>
          <a:xfrm>
            <a:off x="838199" y="1911399"/>
            <a:ext cx="391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如何将所有情况都分析确定？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591341-D20D-4374-9151-6DAB8EF2666D}"/>
              </a:ext>
            </a:extLst>
          </p:cNvPr>
          <p:cNvCxnSpPr>
            <a:cxnSpLocks/>
          </p:cNvCxnSpPr>
          <p:nvPr/>
        </p:nvCxnSpPr>
        <p:spPr>
          <a:xfrm flipH="1">
            <a:off x="4607560" y="4285377"/>
            <a:ext cx="1569720" cy="1402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053975B-F498-41CC-BECC-7B081D022C85}"/>
              </a:ext>
            </a:extLst>
          </p:cNvPr>
          <p:cNvCxnSpPr>
            <a:cxnSpLocks/>
          </p:cNvCxnSpPr>
          <p:nvPr/>
        </p:nvCxnSpPr>
        <p:spPr>
          <a:xfrm flipV="1">
            <a:off x="6177280" y="3190240"/>
            <a:ext cx="1127760" cy="1095139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D248BD7-25C8-4EE4-A775-21584DB3C68D}"/>
              </a:ext>
            </a:extLst>
          </p:cNvPr>
          <p:cNvSpPr txBox="1"/>
          <p:nvPr/>
        </p:nvSpPr>
        <p:spPr>
          <a:xfrm>
            <a:off x="6301492" y="24376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机器人方向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7AFC17-B406-47A0-B9A6-812E5C795599}"/>
              </a:ext>
            </a:extLst>
          </p:cNvPr>
          <p:cNvSpPr txBox="1"/>
          <p:nvPr/>
        </p:nvSpPr>
        <p:spPr>
          <a:xfrm>
            <a:off x="3375003" y="569072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目标方向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4F817F-7A72-4439-87A6-5E37691B1F3E}"/>
              </a:ext>
            </a:extLst>
          </p:cNvPr>
          <p:cNvSpPr txBox="1"/>
          <p:nvPr/>
        </p:nvSpPr>
        <p:spPr>
          <a:xfrm>
            <a:off x="6774181" y="1656071"/>
            <a:ext cx="426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根据两个方向差值的绝对值！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C828CD1-FE3E-4F72-810F-A65B00DD1916}"/>
              </a:ext>
            </a:extLst>
          </p:cNvPr>
          <p:cNvCxnSpPr>
            <a:cxnSpLocks/>
          </p:cNvCxnSpPr>
          <p:nvPr/>
        </p:nvCxnSpPr>
        <p:spPr>
          <a:xfrm flipV="1">
            <a:off x="6189981" y="2880034"/>
            <a:ext cx="673099" cy="1361688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16D1349-19E4-4CCE-BB1C-0EFB15785D3A}"/>
                  </a:ext>
                </a:extLst>
              </p:cNvPr>
              <p:cNvSpPr txBox="1"/>
              <p:nvPr/>
            </p:nvSpPr>
            <p:spPr>
              <a:xfrm>
                <a:off x="937259" y="2767648"/>
                <a:ext cx="374141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FF0000"/>
                    </a:solidFill>
                  </a:rPr>
                  <a:t>如果差值绝对值大于</a:t>
                </a:r>
                <a14:m>
                  <m:oMath xmlns:m="http://schemas.openxmlformats.org/officeDocument/2006/math">
                    <m:r>
                      <a:rPr lang="zh-CN" alt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1800" b="1" dirty="0">
                    <a:solidFill>
                      <a:srgbClr val="FF0000"/>
                    </a:solidFill>
                  </a:rPr>
                  <a:t>，则转动角度的值为：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2*PI - |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目标方向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机器人方向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|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，转动方向与：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“目标方向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机器人方向”一致。</a:t>
                </a:r>
                <a:endParaRPr lang="zh-CN" altLang="en-US" sz="1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16D1349-19E4-4CCE-BB1C-0EFB157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59" y="2767648"/>
                <a:ext cx="3741419" cy="1200329"/>
              </a:xfrm>
              <a:prstGeom prst="rect">
                <a:avLst/>
              </a:prstGeom>
              <a:blipFill>
                <a:blip r:embed="rId7"/>
                <a:stretch>
                  <a:fillRect l="-1468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5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4D0D90-810F-4D62-A674-2F609CBEDC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控制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的输入，如何计算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4D0D90-810F-4D62-A674-2F609CBED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CC4566-FD66-4305-A393-626B12331C0A}"/>
              </a:ext>
            </a:extLst>
          </p:cNvPr>
          <p:cNvCxnSpPr>
            <a:cxnSpLocks/>
          </p:cNvCxnSpPr>
          <p:nvPr/>
        </p:nvCxnSpPr>
        <p:spPr>
          <a:xfrm flipV="1">
            <a:off x="3347720" y="4267200"/>
            <a:ext cx="5415280" cy="3635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32DB6C-A320-4884-8806-4634FC458895}"/>
              </a:ext>
            </a:extLst>
          </p:cNvPr>
          <p:cNvCxnSpPr>
            <a:cxnSpLocks/>
          </p:cNvCxnSpPr>
          <p:nvPr/>
        </p:nvCxnSpPr>
        <p:spPr>
          <a:xfrm flipV="1">
            <a:off x="6177280" y="2219961"/>
            <a:ext cx="0" cy="415258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D1A244-34D3-49B5-8341-DD149A885126}"/>
                  </a:ext>
                </a:extLst>
              </p:cNvPr>
              <p:cNvSpPr txBox="1"/>
              <p:nvPr/>
            </p:nvSpPr>
            <p:spPr>
              <a:xfrm>
                <a:off x="8629652" y="3872389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D1A244-34D3-49B5-8341-DD149A885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652" y="3872389"/>
                <a:ext cx="7543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FA5BD-5787-4F58-BD59-2CE00D2E505B}"/>
                  </a:ext>
                </a:extLst>
              </p:cNvPr>
              <p:cNvSpPr txBox="1"/>
              <p:nvPr/>
            </p:nvSpPr>
            <p:spPr>
              <a:xfrm>
                <a:off x="8629651" y="4285377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FA5BD-5787-4F58-BD59-2CE00D2E5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651" y="4285377"/>
                <a:ext cx="7543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9E9447-8A36-4956-9D7C-207F85DDCB7D}"/>
                  </a:ext>
                </a:extLst>
              </p:cNvPr>
              <p:cNvSpPr txBox="1"/>
              <p:nvPr/>
            </p:nvSpPr>
            <p:spPr>
              <a:xfrm>
                <a:off x="2807970" y="3890566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9E9447-8A36-4956-9D7C-207F85DDC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70" y="3890566"/>
                <a:ext cx="7543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1D1146-260E-4A6C-8ED1-F2C3003B7792}"/>
                  </a:ext>
                </a:extLst>
              </p:cNvPr>
              <p:cNvSpPr txBox="1"/>
              <p:nvPr/>
            </p:nvSpPr>
            <p:spPr>
              <a:xfrm>
                <a:off x="2807969" y="4303554"/>
                <a:ext cx="754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1D1146-260E-4A6C-8ED1-F2C3003B7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69" y="4303554"/>
                <a:ext cx="7543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06EB5CFE-D0E7-4D5E-9575-63E80D13A7E5}"/>
              </a:ext>
            </a:extLst>
          </p:cNvPr>
          <p:cNvSpPr txBox="1"/>
          <p:nvPr/>
        </p:nvSpPr>
        <p:spPr>
          <a:xfrm>
            <a:off x="838199" y="1911399"/>
            <a:ext cx="391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如何将所有情况都分析确定？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591341-D20D-4374-9151-6DAB8EF2666D}"/>
              </a:ext>
            </a:extLst>
          </p:cNvPr>
          <p:cNvCxnSpPr>
            <a:cxnSpLocks/>
          </p:cNvCxnSpPr>
          <p:nvPr/>
        </p:nvCxnSpPr>
        <p:spPr>
          <a:xfrm flipH="1">
            <a:off x="4607560" y="4285377"/>
            <a:ext cx="1569720" cy="1402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053975B-F498-41CC-BECC-7B081D022C85}"/>
              </a:ext>
            </a:extLst>
          </p:cNvPr>
          <p:cNvCxnSpPr>
            <a:cxnSpLocks/>
          </p:cNvCxnSpPr>
          <p:nvPr/>
        </p:nvCxnSpPr>
        <p:spPr>
          <a:xfrm flipV="1">
            <a:off x="6209665" y="3596739"/>
            <a:ext cx="1226187" cy="6886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D248BD7-25C8-4EE4-A775-21584DB3C68D}"/>
              </a:ext>
            </a:extLst>
          </p:cNvPr>
          <p:cNvSpPr txBox="1"/>
          <p:nvPr/>
        </p:nvSpPr>
        <p:spPr>
          <a:xfrm>
            <a:off x="7430012" y="33685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机器人方向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7AFC17-B406-47A0-B9A6-812E5C795599}"/>
              </a:ext>
            </a:extLst>
          </p:cNvPr>
          <p:cNvSpPr txBox="1"/>
          <p:nvPr/>
        </p:nvSpPr>
        <p:spPr>
          <a:xfrm>
            <a:off x="3375003" y="569072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目标方向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4F817F-7A72-4439-87A6-5E37691B1F3E}"/>
              </a:ext>
            </a:extLst>
          </p:cNvPr>
          <p:cNvSpPr txBox="1"/>
          <p:nvPr/>
        </p:nvSpPr>
        <p:spPr>
          <a:xfrm>
            <a:off x="6774181" y="1656071"/>
            <a:ext cx="426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根据两个方向差值的绝对值！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C828CD1-FE3E-4F72-810F-A65B00DD1916}"/>
              </a:ext>
            </a:extLst>
          </p:cNvPr>
          <p:cNvCxnSpPr>
            <a:cxnSpLocks/>
          </p:cNvCxnSpPr>
          <p:nvPr/>
        </p:nvCxnSpPr>
        <p:spPr>
          <a:xfrm flipV="1">
            <a:off x="6177280" y="3169691"/>
            <a:ext cx="1193800" cy="1097509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16D1349-19E4-4CCE-BB1C-0EFB15785D3A}"/>
                  </a:ext>
                </a:extLst>
              </p:cNvPr>
              <p:cNvSpPr txBox="1"/>
              <p:nvPr/>
            </p:nvSpPr>
            <p:spPr>
              <a:xfrm>
                <a:off x="7905751" y="2602156"/>
                <a:ext cx="374141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FF0000"/>
                    </a:solidFill>
                  </a:rPr>
                  <a:t>如果差值绝对值小于等于</a:t>
                </a:r>
                <a14:m>
                  <m:oMath xmlns:m="http://schemas.openxmlformats.org/officeDocument/2006/math">
                    <m:r>
                      <a:rPr lang="zh-CN" alt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1800" b="1" dirty="0">
                    <a:solidFill>
                      <a:srgbClr val="FF0000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l-GR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机器人方向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目标方向</a:t>
                </a:r>
                <a:endParaRPr lang="zh-CN" altLang="en-US" sz="1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16D1349-19E4-4CCE-BB1C-0EFB157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51" y="2602156"/>
                <a:ext cx="3741419" cy="646331"/>
              </a:xfrm>
              <a:prstGeom prst="rect">
                <a:avLst/>
              </a:prstGeom>
              <a:blipFill>
                <a:blip r:embed="rId7"/>
                <a:stretch>
                  <a:fillRect l="-146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2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8B89-D057-4110-9A4D-B93EA1AD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机器人自动到达目标点的</a:t>
            </a:r>
            <a:r>
              <a:rPr lang="en-US" altLang="zh-CN" dirty="0"/>
              <a:t>P</a:t>
            </a:r>
            <a:r>
              <a:rPr lang="zh-CN" altLang="en-US" dirty="0"/>
              <a:t>控制算法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CA20E-993E-4FB7-BF10-A539C45E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建立连接后、</a:t>
            </a:r>
            <a:r>
              <a:rPr lang="en-US" altLang="zh-CN" dirty="0"/>
              <a:t>while</a:t>
            </a:r>
            <a:r>
              <a:rPr lang="zh-CN" altLang="en-US" dirty="0"/>
              <a:t>仿真循环开始前：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启动仿真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获取必要的实体句柄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将机器人两个轮子速度设置为</a:t>
            </a:r>
            <a:r>
              <a:rPr lang="en-US" altLang="zh-CN" dirty="0"/>
              <a:t>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启动必要的数据流，并先读取</a:t>
            </a:r>
            <a:r>
              <a:rPr lang="en-US" altLang="zh-CN" dirty="0"/>
              <a:t>5</a:t>
            </a:r>
            <a:r>
              <a:rPr lang="zh-CN" altLang="en-US" dirty="0"/>
              <a:t>次左右数据，确保数据流建立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获取初始图像，得到目标点的位置。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一些必要的变量设置。</a:t>
            </a:r>
            <a:endParaRPr lang="en-US" altLang="zh-CN" dirty="0"/>
          </a:p>
          <a:p>
            <a:r>
              <a:rPr lang="zh-CN" altLang="en-US" dirty="0"/>
              <a:t>在每个</a:t>
            </a:r>
            <a:r>
              <a:rPr lang="en-US" altLang="zh-CN" dirty="0"/>
              <a:t>while</a:t>
            </a:r>
            <a:r>
              <a:rPr lang="zh-CN" altLang="en-US" dirty="0"/>
              <a:t>仿真循环里：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580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8B89-D057-4110-9A4D-B93EA1AD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机器人自动到达目标点的</a:t>
            </a:r>
            <a:r>
              <a:rPr lang="en-US" altLang="zh-CN" dirty="0"/>
              <a:t>P</a:t>
            </a:r>
            <a:r>
              <a:rPr lang="zh-CN" altLang="en-US" dirty="0"/>
              <a:t>控制算法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7CA20E-993E-4FB7-BF10-A539C45E2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在每个</a:t>
                </a:r>
                <a:r>
                  <a:rPr lang="en-US" altLang="zh-CN" dirty="0"/>
                  <a:t>while</a:t>
                </a:r>
                <a:r>
                  <a:rPr lang="zh-CN" altLang="en-US" dirty="0"/>
                  <a:t>仿真循环里：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获取机器人当前位置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获取机器人当前方向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计算当前位置与目标位置间距离</a:t>
                </a:r>
                <a:r>
                  <a:rPr lang="en-US" altLang="zh-CN" dirty="0"/>
                  <a:t>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如果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小于设定阈值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，则说明到达目标点，跳出循环。</a:t>
                </a:r>
                <a:r>
                  <a:rPr lang="el-G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可设置为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20.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根据上文计算当前方向与目标方向的差值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将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代入位移速度控制，获取机器人中心点的位移速度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/>
                  <a:t>带入旋转速度控制，获取机器人绕中心点旋转速度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根据第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页公式计算两个轮子的关节旋转速度，并设置。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释放触发信号，进入下一仿真循环</a:t>
                </a:r>
                <a:endParaRPr lang="en-US" altLang="zh-CN" dirty="0"/>
              </a:p>
              <a:p>
                <a:r>
                  <a:rPr lang="zh-CN" altLang="en-US" dirty="0"/>
                  <a:t>跳出循环后，应停止数据流。并停止仿真：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err="1">
                    <a:latin typeface="Consolas" panose="020B0609020204030204" pitchFamily="49" charset="0"/>
                  </a:rPr>
                  <a:t>sim.simxStopSimulation</a:t>
                </a:r>
                <a:r>
                  <a:rPr lang="en-US" altLang="zh-CN" dirty="0"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clientID</a:t>
                </a:r>
                <a:r>
                  <a:rPr lang="en-US" altLang="zh-CN" dirty="0">
                    <a:latin typeface="Consolas" panose="020B0609020204030204" pitchFamily="49" charset="0"/>
                  </a:rPr>
                  <a:t>, 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sim.simx_opmode_blocking</a:t>
                </a:r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7CA20E-993E-4FB7-BF10-A539C45E2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67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BB57F-C5C7-49FE-B990-6D614845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B6E07-CE65-4F8F-8A14-1C52A45D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根据给出的</a:t>
            </a:r>
            <a:r>
              <a:rPr lang="en-US" altLang="zh-CN" dirty="0"/>
              <a:t>VREP</a:t>
            </a:r>
            <a:r>
              <a:rPr lang="zh-CN" altLang="en-US" dirty="0"/>
              <a:t>场景，实现</a:t>
            </a:r>
            <a:r>
              <a:rPr lang="en-US" altLang="zh-CN" dirty="0" err="1"/>
              <a:t>bubbleRob</a:t>
            </a:r>
            <a:r>
              <a:rPr lang="zh-CN" altLang="en-US" dirty="0"/>
              <a:t>机器人的自动</a:t>
            </a:r>
            <a:r>
              <a:rPr lang="en-US" altLang="zh-CN" dirty="0"/>
              <a:t>P</a:t>
            </a:r>
            <a:r>
              <a:rPr lang="zh-CN" altLang="en-US" dirty="0"/>
              <a:t>控制，使其能够自动运动到目标点。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一般第一次控制会失败，注意调试一下最终得到的两个轮子转速、机器人的旋转方向是否与预期一致！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开始时可以将比例系数设置的小一点。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位移速度控制</a:t>
            </a:r>
            <a:r>
              <a:rPr lang="en-US" altLang="zh-CN" dirty="0" err="1"/>
              <a:t>Kp</a:t>
            </a:r>
            <a:r>
              <a:rPr lang="zh-CN" altLang="en-US" dirty="0"/>
              <a:t>不大于</a:t>
            </a:r>
            <a:r>
              <a:rPr lang="en-US" altLang="zh-CN" dirty="0"/>
              <a:t>0.8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旋转速度控制</a:t>
            </a:r>
            <a:r>
              <a:rPr lang="en-US" altLang="zh-CN" dirty="0" err="1"/>
              <a:t>Kp</a:t>
            </a:r>
            <a:r>
              <a:rPr lang="zh-CN" altLang="en-US" dirty="0"/>
              <a:t>不大于</a:t>
            </a:r>
            <a:r>
              <a:rPr lang="en-US" altLang="zh-CN" dirty="0"/>
              <a:t>1.5</a:t>
            </a:r>
          </a:p>
          <a:p>
            <a:r>
              <a:rPr lang="zh-CN" altLang="en-US" dirty="0"/>
              <a:t>任意调整目标点位置，测试机器人是否还能正确到达目标点。</a:t>
            </a:r>
          </a:p>
        </p:txBody>
      </p:sp>
    </p:spTree>
    <p:extLst>
      <p:ext uri="{BB962C8B-B14F-4D97-AF65-F5344CB8AC3E}">
        <p14:creationId xmlns:p14="http://schemas.microsoft.com/office/powerpoint/2010/main" val="324093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BFCE6-C653-44BE-890F-B39BA3F4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en-US" altLang="zh-CN" dirty="0" err="1"/>
              <a:t>bubbleRob</a:t>
            </a:r>
            <a:r>
              <a:rPr lang="zh-CN" altLang="en-US" dirty="0"/>
              <a:t>自主避障：路径规划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FA9D9-D854-4749-8997-96D5C2F9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如果机器人和目标点之间存在障碍物，则不能采用上述的路径最短式控制。否则可能与障碍物碰撞。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需要提前进行路径规划！</a:t>
            </a:r>
            <a:endParaRPr lang="en-US" altLang="zh-CN" dirty="0"/>
          </a:p>
          <a:p>
            <a:r>
              <a:rPr lang="zh-CN" altLang="en-US" dirty="0"/>
              <a:t>路径规划算法源文件已给出，请到</a:t>
            </a:r>
            <a:r>
              <a:rPr lang="en-US" altLang="zh-CN" dirty="0"/>
              <a:t>ftp</a:t>
            </a:r>
            <a:r>
              <a:rPr lang="zh-CN" altLang="en-US" dirty="0"/>
              <a:t>下载。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路径就是由一系列的中间点组成，机器人按照顺序依次运动到路径中的点即可到达目标点。</a:t>
            </a:r>
          </a:p>
        </p:txBody>
      </p:sp>
    </p:spTree>
    <p:extLst>
      <p:ext uri="{BB962C8B-B14F-4D97-AF65-F5344CB8AC3E}">
        <p14:creationId xmlns:p14="http://schemas.microsoft.com/office/powerpoint/2010/main" val="19779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048F9-A2F7-432C-A603-16D427C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路径规划说明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BF7E8-D2F2-4984-9228-636D21CA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72725F-D425-4A95-8271-F596A9C2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01" y="1627982"/>
            <a:ext cx="11051197" cy="2342832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9FF4341-E561-443E-A084-D97470DDFCA5}"/>
              </a:ext>
            </a:extLst>
          </p:cNvPr>
          <p:cNvCxnSpPr>
            <a:cxnSpLocks/>
          </p:cNvCxnSpPr>
          <p:nvPr/>
        </p:nvCxnSpPr>
        <p:spPr>
          <a:xfrm flipV="1">
            <a:off x="3093856" y="3505200"/>
            <a:ext cx="3581264" cy="1200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9AB4D3E-D957-498A-B4DB-313CD4B280E5}"/>
              </a:ext>
            </a:extLst>
          </p:cNvPr>
          <p:cNvCxnSpPr>
            <a:cxnSpLocks/>
          </p:cNvCxnSpPr>
          <p:nvPr/>
        </p:nvCxnSpPr>
        <p:spPr>
          <a:xfrm flipV="1">
            <a:off x="3032760" y="3540760"/>
            <a:ext cx="4162925" cy="11654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A289CED-75F8-40EE-B0EB-C1950EC196FD}"/>
              </a:ext>
            </a:extLst>
          </p:cNvPr>
          <p:cNvSpPr txBox="1"/>
          <p:nvPr/>
        </p:nvSpPr>
        <p:spPr>
          <a:xfrm>
            <a:off x="1016109" y="4622800"/>
            <a:ext cx="25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注意像素点坐标顺序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6C2954A-886F-479B-8EE0-C6D4A2F28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51" y="4344582"/>
            <a:ext cx="8401778" cy="2019475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885B8044-FD64-47A6-A7E1-7F47E33FA553}"/>
              </a:ext>
            </a:extLst>
          </p:cNvPr>
          <p:cNvSpPr/>
          <p:nvPr/>
        </p:nvSpPr>
        <p:spPr>
          <a:xfrm>
            <a:off x="4429760" y="5760719"/>
            <a:ext cx="2489200" cy="451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865143-19C4-4877-A84B-B74CC612EB00}"/>
              </a:ext>
            </a:extLst>
          </p:cNvPr>
          <p:cNvSpPr txBox="1"/>
          <p:nvPr/>
        </p:nvSpPr>
        <p:spPr>
          <a:xfrm>
            <a:off x="1083247" y="5384383"/>
            <a:ext cx="3145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get_front_disk_position</a:t>
            </a:r>
            <a:endParaRPr lang="en-US" altLang="zh-CN" dirty="0"/>
          </a:p>
          <a:p>
            <a:r>
              <a:rPr lang="en-US" altLang="zh-CN" dirty="0" err="1"/>
              <a:t>Get_back_disk_position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返回的</a:t>
            </a:r>
            <a:r>
              <a:rPr lang="en-US" altLang="zh-CN" b="1" dirty="0">
                <a:solidFill>
                  <a:srgbClr val="FF0000"/>
                </a:solidFill>
              </a:rPr>
              <a:t>X,Y</a:t>
            </a:r>
            <a:r>
              <a:rPr lang="zh-CN" altLang="en-US" b="1" dirty="0">
                <a:solidFill>
                  <a:srgbClr val="FF0000"/>
                </a:solidFill>
              </a:rPr>
              <a:t>值顺序调整至右图</a:t>
            </a:r>
          </a:p>
        </p:txBody>
      </p:sp>
    </p:spTree>
    <p:extLst>
      <p:ext uri="{BB962C8B-B14F-4D97-AF65-F5344CB8AC3E}">
        <p14:creationId xmlns:p14="http://schemas.microsoft.com/office/powerpoint/2010/main" val="355006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EF9DB-7ABA-4635-9B34-49AF8672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路径规划说明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6AB4A8-C829-4F5C-91D9-132F117E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01" y="3088569"/>
            <a:ext cx="8507571" cy="21495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C0CC2B-7A16-4D41-A778-3804E9A89A56}"/>
              </a:ext>
            </a:extLst>
          </p:cNvPr>
          <p:cNvSpPr txBox="1"/>
          <p:nvPr/>
        </p:nvSpPr>
        <p:spPr>
          <a:xfrm>
            <a:off x="553720" y="1793974"/>
            <a:ext cx="25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颜色范围仍需检查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88C3E8-EFD4-420E-8B4E-EC42970E7F37}"/>
              </a:ext>
            </a:extLst>
          </p:cNvPr>
          <p:cNvCxnSpPr>
            <a:cxnSpLocks/>
          </p:cNvCxnSpPr>
          <p:nvPr/>
        </p:nvCxnSpPr>
        <p:spPr>
          <a:xfrm>
            <a:off x="2638501" y="2056888"/>
            <a:ext cx="4407459" cy="1819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B8B10F-1BB6-4FFC-84C9-F91939C04E7E}"/>
              </a:ext>
            </a:extLst>
          </p:cNvPr>
          <p:cNvCxnSpPr>
            <a:cxnSpLocks/>
          </p:cNvCxnSpPr>
          <p:nvPr/>
        </p:nvCxnSpPr>
        <p:spPr>
          <a:xfrm>
            <a:off x="2768600" y="2056888"/>
            <a:ext cx="7299960" cy="1681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3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015DE-E362-414A-B5E6-DACD59C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机器人方向的精确控制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47C16-AAC4-4A96-A614-98BC79A8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我们现在采用的转向控制策略：让机器人以一个恒定的速度转向，在每个仿真循环里检查机器人的方向是否落在预期值附近范围内。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方向控制精度受到限制。要想减小与预期方向的误差，只能降低转向的速度。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转向速度过大，或者仿真的时间步太长的情况下，有可能转向失败。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1F42EA7-B8F2-42A3-88CA-862896F98234}"/>
              </a:ext>
            </a:extLst>
          </p:cNvPr>
          <p:cNvCxnSpPr/>
          <p:nvPr/>
        </p:nvCxnSpPr>
        <p:spPr>
          <a:xfrm>
            <a:off x="4057650" y="5748338"/>
            <a:ext cx="3943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833A73-EB21-43AF-9AB5-CA0377AD6017}"/>
              </a:ext>
            </a:extLst>
          </p:cNvPr>
          <p:cNvCxnSpPr>
            <a:cxnSpLocks/>
          </p:cNvCxnSpPr>
          <p:nvPr/>
        </p:nvCxnSpPr>
        <p:spPr>
          <a:xfrm>
            <a:off x="4057650" y="5748338"/>
            <a:ext cx="3943350" cy="30003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1FCD5CC-2DB6-45C7-95F5-B408340C5BDD}"/>
              </a:ext>
            </a:extLst>
          </p:cNvPr>
          <p:cNvCxnSpPr>
            <a:cxnSpLocks/>
          </p:cNvCxnSpPr>
          <p:nvPr/>
        </p:nvCxnSpPr>
        <p:spPr>
          <a:xfrm flipV="1">
            <a:off x="4095750" y="5438775"/>
            <a:ext cx="3857625" cy="30956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86BC61-3467-4A7F-90EF-391E654B810C}"/>
              </a:ext>
            </a:extLst>
          </p:cNvPr>
          <p:cNvCxnSpPr>
            <a:cxnSpLocks/>
          </p:cNvCxnSpPr>
          <p:nvPr/>
        </p:nvCxnSpPr>
        <p:spPr>
          <a:xfrm flipV="1">
            <a:off x="4095750" y="5119688"/>
            <a:ext cx="2619375" cy="62865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68457F-FC1E-4C32-992F-38378005EB13}"/>
              </a:ext>
            </a:extLst>
          </p:cNvPr>
          <p:cNvCxnSpPr>
            <a:cxnSpLocks/>
          </p:cNvCxnSpPr>
          <p:nvPr/>
        </p:nvCxnSpPr>
        <p:spPr>
          <a:xfrm>
            <a:off x="4133850" y="5786438"/>
            <a:ext cx="2524125" cy="6143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08B682-9EBD-48EA-9ECE-AB0EAF1601AB}"/>
              </a:ext>
            </a:extLst>
          </p:cNvPr>
          <p:cNvSpPr txBox="1"/>
          <p:nvPr/>
        </p:nvSpPr>
        <p:spPr>
          <a:xfrm>
            <a:off x="8131552" y="5563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目标角度范围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9A4B0-0553-436F-AA6D-9843B435726A}"/>
              </a:ext>
            </a:extLst>
          </p:cNvPr>
          <p:cNvSpPr txBox="1"/>
          <p:nvPr/>
        </p:nvSpPr>
        <p:spPr>
          <a:xfrm>
            <a:off x="4226302" y="5001975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机器人方向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8FF1AD-0900-45F7-A6C9-CD21AC5723BA}"/>
              </a:ext>
            </a:extLst>
          </p:cNvPr>
          <p:cNvSpPr txBox="1"/>
          <p:nvPr/>
        </p:nvSpPr>
        <p:spPr>
          <a:xfrm>
            <a:off x="4095750" y="6244431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机器人方向</a:t>
            </a:r>
            <a:r>
              <a:rPr lang="en-US" altLang="zh-CN" dirty="0"/>
              <a:t>N+1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39B0976-0BE2-499B-99E1-BAEF80C6B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870070"/>
              </p:ext>
            </p:extLst>
          </p:nvPr>
        </p:nvGraphicFramePr>
        <p:xfrm>
          <a:off x="92075" y="92075"/>
          <a:ext cx="4603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包装程序外壳对象" showAsIcon="1" r:id="rId3" imgW="461160" imgH="436680" progId="Package">
                  <p:embed/>
                </p:oleObj>
              </mc:Choice>
              <mc:Fallback>
                <p:oleObj name="包装程序外壳对象" showAsIcon="1" r:id="rId3" imgW="461160" imgH="436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460375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56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F8013-18D7-4CBE-A738-DBC8436D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机器人循迹控制的实现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13583-04D0-40D5-81ED-28F1558B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单纯的采用</a:t>
            </a:r>
            <a:r>
              <a:rPr lang="en-US" altLang="zh-CN" dirty="0"/>
              <a:t>P</a:t>
            </a:r>
            <a:r>
              <a:rPr lang="zh-CN" altLang="en-US" dirty="0"/>
              <a:t>控制让机器人一个接一个的到达路径中的点，可以实现循迹控制。但是效率不高。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优化方式（不为必须，完成后额外加分）：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P</a:t>
            </a:r>
            <a:r>
              <a:rPr lang="zh-CN" altLang="en-US" dirty="0"/>
              <a:t>控制导航中，前瞻性地确定要到达的目标点，而不是死板地一个个按照顺序。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具体地说，就是可以让机器人再往路径“前方看一看”。往前看的范围不能太大，否则可能与路径偏差太大，导致与障碍物碰撞。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可以设置往前看的点为：</a:t>
            </a:r>
            <a:r>
              <a:rPr lang="zh-CN" altLang="en-US" b="1" dirty="0">
                <a:solidFill>
                  <a:srgbClr val="FF0000"/>
                </a:solidFill>
              </a:rPr>
              <a:t>与当前机器人位置距离小于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的像素的、还未图经过的最远的路径点。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可设置为</a:t>
            </a:r>
            <a:r>
              <a:rPr lang="en-US" altLang="zh-CN" b="1" dirty="0">
                <a:solidFill>
                  <a:srgbClr val="FF0000"/>
                </a:solidFill>
              </a:rPr>
              <a:t>60.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6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B91C2-F592-4920-908D-8CE9737A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8C897-42CD-4DDF-9079-00FE9DDD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到达目标位置后，在</a:t>
            </a:r>
            <a:r>
              <a:rPr lang="en-US" altLang="zh-CN" dirty="0"/>
              <a:t>Python</a:t>
            </a:r>
            <a:r>
              <a:rPr lang="zh-CN" altLang="en-US" dirty="0"/>
              <a:t>端把规划的路线、</a:t>
            </a:r>
            <a:r>
              <a:rPr lang="en-US" altLang="zh-CN" dirty="0" err="1"/>
              <a:t>bubbleRob</a:t>
            </a:r>
            <a:r>
              <a:rPr lang="zh-CN" altLang="en-US" dirty="0"/>
              <a:t>的实际行走轨迹同时在图片中显示出来。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到达目标位置后，生成一报告，包含以下信息：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bubbleRob</a:t>
            </a:r>
            <a:r>
              <a:rPr lang="zh-CN" altLang="en-US" dirty="0"/>
              <a:t>、目标的初始位置信息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路径规划函数</a:t>
            </a:r>
            <a:r>
              <a:rPr lang="en-US" altLang="zh-CN" dirty="0"/>
              <a:t>search</a:t>
            </a:r>
            <a:r>
              <a:rPr lang="zh-CN" altLang="en-US" dirty="0"/>
              <a:t>进行规划的实际耗时。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规划生成的路线</a:t>
            </a:r>
            <a:r>
              <a:rPr lang="en-US" altLang="zh-CN" dirty="0"/>
              <a:t>path</a:t>
            </a:r>
            <a:r>
              <a:rPr lang="zh-CN" altLang="en-US" dirty="0"/>
              <a:t>，其中的路径点按顺序输出。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bubbleRob</a:t>
            </a:r>
            <a:r>
              <a:rPr lang="zh-CN" altLang="en-US" dirty="0"/>
              <a:t>的实际行走轨迹，输出方式同</a:t>
            </a:r>
            <a:r>
              <a:rPr lang="en-US" altLang="zh-CN" dirty="0"/>
              <a:t>path</a:t>
            </a:r>
            <a:r>
              <a:rPr lang="zh-CN" altLang="en-US" dirty="0"/>
              <a:t>，要求没有重复的轨迹点。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bubbleRob</a:t>
            </a:r>
            <a:r>
              <a:rPr lang="zh-CN" altLang="en-US" dirty="0"/>
              <a:t>的实际循迹时间，即（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VREP</a:t>
            </a:r>
            <a:r>
              <a:rPr lang="zh-CN" altLang="en-US" dirty="0"/>
              <a:t>仿真中的耗时，（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Python</a:t>
            </a:r>
            <a:r>
              <a:rPr lang="zh-CN" altLang="en-US" dirty="0"/>
              <a:t>中耗时。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将以上信息保存在文件中。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6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E9949-B879-46DF-B256-010C1842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一些辅助显示代码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27F44-CFFF-4C78-BBC9-FD60A78BB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显示检测到的障碍物掩码图并暂停程序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显示规划好的路径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E0A093-4912-4FD3-8CB3-83237AF6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48" y="2429805"/>
            <a:ext cx="7660488" cy="9991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D64C05-766F-4A26-BE4D-7C96792E9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12787"/>
            <a:ext cx="10959051" cy="15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0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F838-ECE7-4D9B-A148-B89D7DFF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机器人方向的精确控制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9FA9C-D6EC-4F69-9371-3CFC41AA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在进行控制之前，要先建立机器人的</a:t>
            </a:r>
            <a:r>
              <a:rPr lang="zh-CN" altLang="en-US" b="1" dirty="0">
                <a:solidFill>
                  <a:srgbClr val="FF0000"/>
                </a:solidFill>
              </a:rPr>
              <a:t>运动控制模型</a:t>
            </a:r>
            <a:r>
              <a:rPr lang="zh-CN" altLang="en-US" dirty="0"/>
              <a:t>！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427203-3633-42BC-AEA8-366390BA013E}"/>
              </a:ext>
            </a:extLst>
          </p:cNvPr>
          <p:cNvSpPr txBox="1"/>
          <p:nvPr/>
        </p:nvSpPr>
        <p:spPr>
          <a:xfrm>
            <a:off x="5160758" y="3410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F06172-9D81-4C3E-A618-125FF94327D7}"/>
              </a:ext>
            </a:extLst>
          </p:cNvPr>
          <p:cNvSpPr txBox="1"/>
          <p:nvPr/>
        </p:nvSpPr>
        <p:spPr>
          <a:xfrm>
            <a:off x="6912580" y="5402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C3C426-ECF9-4BE2-A4FF-FF01CB82B886}"/>
              </a:ext>
            </a:extLst>
          </p:cNvPr>
          <p:cNvSpPr txBox="1"/>
          <p:nvPr/>
        </p:nvSpPr>
        <p:spPr>
          <a:xfrm>
            <a:off x="8321384" y="4385637"/>
            <a:ext cx="8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中心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799D10D-BCB0-45FA-B8FD-962289EFAC52}"/>
              </a:ext>
            </a:extLst>
          </p:cNvPr>
          <p:cNvGrpSpPr/>
          <p:nvPr/>
        </p:nvGrpSpPr>
        <p:grpSpPr>
          <a:xfrm rot="1566292">
            <a:off x="4038601" y="3764449"/>
            <a:ext cx="4200525" cy="2286000"/>
            <a:chOff x="4119563" y="4214813"/>
            <a:chExt cx="4200525" cy="22860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A8A5E23-1F00-4D40-B465-3721EA45834F}"/>
                </a:ext>
              </a:extLst>
            </p:cNvPr>
            <p:cNvGrpSpPr/>
            <p:nvPr/>
          </p:nvGrpSpPr>
          <p:grpSpPr>
            <a:xfrm>
              <a:off x="4557713" y="4214813"/>
              <a:ext cx="2528887" cy="2224088"/>
              <a:chOff x="4557713" y="4214813"/>
              <a:chExt cx="2528887" cy="222408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84C210E-D32D-4ACF-BFBB-8E57C97B18F2}"/>
                  </a:ext>
                </a:extLst>
              </p:cNvPr>
              <p:cNvSpPr/>
              <p:nvPr/>
            </p:nvSpPr>
            <p:spPr>
              <a:xfrm>
                <a:off x="4557713" y="4633913"/>
                <a:ext cx="285750" cy="126206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76037D6-8D81-46C3-9182-CA60BFFC2D20}"/>
                  </a:ext>
                </a:extLst>
              </p:cNvPr>
              <p:cNvSpPr/>
              <p:nvPr/>
            </p:nvSpPr>
            <p:spPr>
              <a:xfrm>
                <a:off x="6800850" y="4633912"/>
                <a:ext cx="285750" cy="126206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CF406123-B3A5-4905-905F-1B0147F8F7B4}"/>
                  </a:ext>
                </a:extLst>
              </p:cNvPr>
              <p:cNvCxnSpPr>
                <a:stCxn id="4" idx="1"/>
                <a:endCxn id="5" idx="3"/>
              </p:cNvCxnSpPr>
              <p:nvPr/>
            </p:nvCxnSpPr>
            <p:spPr>
              <a:xfrm flipV="1">
                <a:off x="4557713" y="5264944"/>
                <a:ext cx="2528887" cy="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C73DE05-A94B-445F-8590-60AFB056F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2156" y="4214813"/>
                <a:ext cx="0" cy="22240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7FC8D6B-AD97-4C9C-9E44-B8DE05320A13}"/>
                </a:ext>
              </a:extLst>
            </p:cNvPr>
            <p:cNvCxnSpPr/>
            <p:nvPr/>
          </p:nvCxnSpPr>
          <p:spPr>
            <a:xfrm flipH="1">
              <a:off x="5948363" y="4233863"/>
              <a:ext cx="2371725" cy="9497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737FA5E-A771-4926-8218-B5F1E8ACC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0588" y="4400550"/>
              <a:ext cx="19050" cy="210026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894DF70-E12B-4985-9C40-889FD222CF25}"/>
                </a:ext>
              </a:extLst>
            </p:cNvPr>
            <p:cNvCxnSpPr>
              <a:cxnSpLocks/>
            </p:cNvCxnSpPr>
            <p:nvPr/>
          </p:nvCxnSpPr>
          <p:spPr>
            <a:xfrm>
              <a:off x="6943725" y="4448175"/>
              <a:ext cx="0" cy="20526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6B36FC9-2563-4AC1-BA50-98BB8A13728B}"/>
                </a:ext>
              </a:extLst>
            </p:cNvPr>
            <p:cNvCxnSpPr/>
            <p:nvPr/>
          </p:nvCxnSpPr>
          <p:spPr>
            <a:xfrm>
              <a:off x="4736306" y="6248400"/>
              <a:ext cx="21717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17B5C28-11DA-4EE7-8B2B-87FAFD2C7B25}"/>
                </a:ext>
              </a:extLst>
            </p:cNvPr>
            <p:cNvCxnSpPr/>
            <p:nvPr/>
          </p:nvCxnSpPr>
          <p:spPr>
            <a:xfrm flipH="1">
              <a:off x="4119563" y="4633912"/>
              <a:ext cx="409069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7FBF352-5B95-462A-B32D-3248703E7381}"/>
                </a:ext>
              </a:extLst>
            </p:cNvPr>
            <p:cNvCxnSpPr>
              <a:cxnSpLocks/>
            </p:cNvCxnSpPr>
            <p:nvPr/>
          </p:nvCxnSpPr>
          <p:spPr>
            <a:xfrm>
              <a:off x="4322907" y="4637303"/>
              <a:ext cx="1190" cy="627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29012F3-3BD0-4F64-B1CD-2F50DBED61D2}"/>
                </a:ext>
              </a:extLst>
            </p:cNvPr>
            <p:cNvCxnSpPr/>
            <p:nvPr/>
          </p:nvCxnSpPr>
          <p:spPr>
            <a:xfrm flipH="1">
              <a:off x="4119563" y="5264943"/>
              <a:ext cx="409069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646F3E6-3270-4D0C-9C5C-345D1AFDF206}"/>
              </a:ext>
            </a:extLst>
          </p:cNvPr>
          <p:cNvSpPr txBox="1"/>
          <p:nvPr/>
        </p:nvSpPr>
        <p:spPr>
          <a:xfrm>
            <a:off x="5399352" y="5314301"/>
            <a:ext cx="84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轮距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9C65F83-36AF-46B1-B4A0-54FAFF4ABED4}"/>
              </a:ext>
            </a:extLst>
          </p:cNvPr>
          <p:cNvSpPr txBox="1"/>
          <p:nvPr/>
        </p:nvSpPr>
        <p:spPr>
          <a:xfrm>
            <a:off x="3809320" y="3392595"/>
            <a:ext cx="84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半径</a:t>
            </a:r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CA442-A050-4332-9310-387FA50C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机器人的运动模型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BFD6C-6EE1-4579-B68C-69BC92C4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机器人的运动包含位移运动和绕中心的旋转运动。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位移运动使得机器人的位置发生变化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旋转运动使得机器人的方向发生变化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993D74-A6B1-4036-BE91-70466CA6A873}"/>
              </a:ext>
            </a:extLst>
          </p:cNvPr>
          <p:cNvSpPr txBox="1"/>
          <p:nvPr/>
        </p:nvSpPr>
        <p:spPr>
          <a:xfrm>
            <a:off x="8972551" y="365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3BF7B8-2D0F-434C-8FE4-2D1A4160D8E1}"/>
              </a:ext>
            </a:extLst>
          </p:cNvPr>
          <p:cNvSpPr txBox="1"/>
          <p:nvPr/>
        </p:nvSpPr>
        <p:spPr>
          <a:xfrm>
            <a:off x="11099345" y="1872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7DAEFB-F1D1-465C-8819-8614B1C887B2}"/>
              </a:ext>
            </a:extLst>
          </p:cNvPr>
          <p:cNvSpPr txBox="1"/>
          <p:nvPr/>
        </p:nvSpPr>
        <p:spPr>
          <a:xfrm>
            <a:off x="11637248" y="-19926"/>
            <a:ext cx="8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中心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AB7616F-B9D3-4F40-80C7-E9D171DCC1FB}"/>
              </a:ext>
            </a:extLst>
          </p:cNvPr>
          <p:cNvGrpSpPr/>
          <p:nvPr/>
        </p:nvGrpSpPr>
        <p:grpSpPr>
          <a:xfrm>
            <a:off x="8686801" y="227012"/>
            <a:ext cx="2528887" cy="2224088"/>
            <a:chOff x="4557713" y="4214813"/>
            <a:chExt cx="2528887" cy="222408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BCC5F06-0BDA-41E9-8544-34E13BF279F3}"/>
                </a:ext>
              </a:extLst>
            </p:cNvPr>
            <p:cNvSpPr/>
            <p:nvPr/>
          </p:nvSpPr>
          <p:spPr>
            <a:xfrm>
              <a:off x="4557713" y="4633913"/>
              <a:ext cx="285750" cy="12620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8F25655-FDE5-4AF4-B799-704FE3058B03}"/>
                </a:ext>
              </a:extLst>
            </p:cNvPr>
            <p:cNvSpPr/>
            <p:nvPr/>
          </p:nvSpPr>
          <p:spPr>
            <a:xfrm>
              <a:off x="6800850" y="4633912"/>
              <a:ext cx="285750" cy="12620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7CC4ED9-0DDB-4FD8-B1F6-BC3ABE58CBBD}"/>
                </a:ext>
              </a:extLst>
            </p:cNvPr>
            <p:cNvCxnSpPr>
              <a:stCxn id="16" idx="1"/>
              <a:endCxn id="17" idx="3"/>
            </p:cNvCxnSpPr>
            <p:nvPr/>
          </p:nvCxnSpPr>
          <p:spPr>
            <a:xfrm flipV="1">
              <a:off x="4557713" y="5264944"/>
              <a:ext cx="2528887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157E90E-EF37-4619-91E1-2EFDAA58D43C}"/>
                </a:ext>
              </a:extLst>
            </p:cNvPr>
            <p:cNvCxnSpPr>
              <a:cxnSpLocks/>
            </p:cNvCxnSpPr>
            <p:nvPr/>
          </p:nvCxnSpPr>
          <p:spPr>
            <a:xfrm>
              <a:off x="5822156" y="4214813"/>
              <a:ext cx="0" cy="22240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120A7A7-74D8-42F6-A8C5-97C86CE6F111}"/>
              </a:ext>
            </a:extLst>
          </p:cNvPr>
          <p:cNvCxnSpPr>
            <a:cxnSpLocks/>
          </p:cNvCxnSpPr>
          <p:nvPr/>
        </p:nvCxnSpPr>
        <p:spPr>
          <a:xfrm flipH="1">
            <a:off x="10077452" y="227012"/>
            <a:ext cx="1479692" cy="968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6612C40-B491-4F05-842D-662D2EA18B51}"/>
              </a:ext>
            </a:extLst>
          </p:cNvPr>
          <p:cNvCxnSpPr>
            <a:cxnSpLocks/>
          </p:cNvCxnSpPr>
          <p:nvPr/>
        </p:nvCxnSpPr>
        <p:spPr>
          <a:xfrm flipH="1">
            <a:off x="8829676" y="412749"/>
            <a:ext cx="19050" cy="210026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F9A8D7C-0379-4D64-92DE-C0BC424B6AE3}"/>
              </a:ext>
            </a:extLst>
          </p:cNvPr>
          <p:cNvCxnSpPr>
            <a:cxnSpLocks/>
          </p:cNvCxnSpPr>
          <p:nvPr/>
        </p:nvCxnSpPr>
        <p:spPr>
          <a:xfrm>
            <a:off x="11072813" y="460374"/>
            <a:ext cx="0" cy="20526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E4871D0-6010-47FE-8146-03444A84AB51}"/>
              </a:ext>
            </a:extLst>
          </p:cNvPr>
          <p:cNvCxnSpPr/>
          <p:nvPr/>
        </p:nvCxnSpPr>
        <p:spPr>
          <a:xfrm>
            <a:off x="8865394" y="2260599"/>
            <a:ext cx="2171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7BBD169-832E-46C4-86A1-2FAAF60D8787}"/>
              </a:ext>
            </a:extLst>
          </p:cNvPr>
          <p:cNvCxnSpPr/>
          <p:nvPr/>
        </p:nvCxnSpPr>
        <p:spPr>
          <a:xfrm flipH="1">
            <a:off x="8248651" y="646111"/>
            <a:ext cx="40906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A21BD5B-C0A7-412D-928D-9424A6955E05}"/>
              </a:ext>
            </a:extLst>
          </p:cNvPr>
          <p:cNvCxnSpPr>
            <a:cxnSpLocks/>
          </p:cNvCxnSpPr>
          <p:nvPr/>
        </p:nvCxnSpPr>
        <p:spPr>
          <a:xfrm>
            <a:off x="8451995" y="649502"/>
            <a:ext cx="1190" cy="627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1729388-B83A-416A-9944-D63EB0E45D74}"/>
              </a:ext>
            </a:extLst>
          </p:cNvPr>
          <p:cNvCxnSpPr/>
          <p:nvPr/>
        </p:nvCxnSpPr>
        <p:spPr>
          <a:xfrm flipH="1">
            <a:off x="8248651" y="1277142"/>
            <a:ext cx="40906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F6F9BB-0529-491B-97B4-E6028489F712}"/>
              </a:ext>
            </a:extLst>
          </p:cNvPr>
          <p:cNvSpPr txBox="1"/>
          <p:nvPr/>
        </p:nvSpPr>
        <p:spPr>
          <a:xfrm>
            <a:off x="9986964" y="2337351"/>
            <a:ext cx="84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轮距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E118CD-75F9-4759-B0DF-A9190B3CDC9A}"/>
              </a:ext>
            </a:extLst>
          </p:cNvPr>
          <p:cNvSpPr txBox="1"/>
          <p:nvPr/>
        </p:nvSpPr>
        <p:spPr>
          <a:xfrm>
            <a:off x="7660079" y="778656"/>
            <a:ext cx="84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半径</a:t>
            </a:r>
            <a:r>
              <a:rPr lang="en-US" altLang="zh-CN" dirty="0"/>
              <a:t>R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0301344-3F85-48D2-9D47-CE7E6916805C}"/>
              </a:ext>
            </a:extLst>
          </p:cNvPr>
          <p:cNvGrpSpPr/>
          <p:nvPr/>
        </p:nvGrpSpPr>
        <p:grpSpPr>
          <a:xfrm>
            <a:off x="1109664" y="4633912"/>
            <a:ext cx="2528887" cy="2224088"/>
            <a:chOff x="4557713" y="4214813"/>
            <a:chExt cx="2528887" cy="222408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018B601-2F17-4C8A-A033-BBF06BCCD975}"/>
                </a:ext>
              </a:extLst>
            </p:cNvPr>
            <p:cNvSpPr/>
            <p:nvPr/>
          </p:nvSpPr>
          <p:spPr>
            <a:xfrm>
              <a:off x="4557713" y="4633913"/>
              <a:ext cx="285750" cy="12620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781FD70-D298-4E55-959B-F5466A07DF86}"/>
                </a:ext>
              </a:extLst>
            </p:cNvPr>
            <p:cNvSpPr/>
            <p:nvPr/>
          </p:nvSpPr>
          <p:spPr>
            <a:xfrm>
              <a:off x="6800850" y="4633912"/>
              <a:ext cx="285750" cy="12620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DFA9625-1B3A-4710-A638-F97A044B7753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V="1">
              <a:off x="4557713" y="5264944"/>
              <a:ext cx="2528887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F63422C-F66E-4301-972B-1E24C8564022}"/>
                </a:ext>
              </a:extLst>
            </p:cNvPr>
            <p:cNvCxnSpPr>
              <a:cxnSpLocks/>
            </p:cNvCxnSpPr>
            <p:nvPr/>
          </p:nvCxnSpPr>
          <p:spPr>
            <a:xfrm>
              <a:off x="5822156" y="4214813"/>
              <a:ext cx="0" cy="22240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44BBD56-C319-4694-B620-5BF8C13E187E}"/>
              </a:ext>
            </a:extLst>
          </p:cNvPr>
          <p:cNvGrpSpPr/>
          <p:nvPr/>
        </p:nvGrpSpPr>
        <p:grpSpPr>
          <a:xfrm>
            <a:off x="5795964" y="4293394"/>
            <a:ext cx="2528887" cy="2224088"/>
            <a:chOff x="4557713" y="4214813"/>
            <a:chExt cx="2528887" cy="222408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28BDA0C-2747-4686-8C71-935E4E3E0FD1}"/>
                </a:ext>
              </a:extLst>
            </p:cNvPr>
            <p:cNvSpPr/>
            <p:nvPr/>
          </p:nvSpPr>
          <p:spPr>
            <a:xfrm>
              <a:off x="4557713" y="4633913"/>
              <a:ext cx="285750" cy="12620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425FC98-573D-473E-BE0D-65602A362832}"/>
                </a:ext>
              </a:extLst>
            </p:cNvPr>
            <p:cNvSpPr/>
            <p:nvPr/>
          </p:nvSpPr>
          <p:spPr>
            <a:xfrm>
              <a:off x="6800850" y="4633912"/>
              <a:ext cx="285750" cy="12620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050654D-529E-4B4B-A347-7F4B2C64F0B8}"/>
                </a:ext>
              </a:extLst>
            </p:cNvPr>
            <p:cNvCxnSpPr>
              <a:cxnSpLocks/>
              <a:stCxn id="37" idx="1"/>
              <a:endCxn id="38" idx="3"/>
            </p:cNvCxnSpPr>
            <p:nvPr/>
          </p:nvCxnSpPr>
          <p:spPr>
            <a:xfrm flipV="1">
              <a:off x="4557713" y="5264944"/>
              <a:ext cx="2528887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9E48F9B-87DD-44F5-8FC6-D53F0666B83A}"/>
                </a:ext>
              </a:extLst>
            </p:cNvPr>
            <p:cNvCxnSpPr>
              <a:cxnSpLocks/>
            </p:cNvCxnSpPr>
            <p:nvPr/>
          </p:nvCxnSpPr>
          <p:spPr>
            <a:xfrm>
              <a:off x="5822156" y="4214813"/>
              <a:ext cx="0" cy="22240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861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1.45833E-6 -0.184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CA442-A050-4332-9310-387FA50C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机器人的运动模型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BFD6C-6EE1-4579-B68C-69BC92C46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我们分别控制位移和旋转运动。</a:t>
                </a:r>
                <a:endParaRPr lang="en-US" altLang="zh-CN" dirty="0"/>
              </a:p>
              <a:p>
                <a:r>
                  <a:rPr lang="zh-CN" altLang="en-US" dirty="0"/>
                  <a:t>求解：已知中心位移速度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和旋转速度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，求左轮</a:t>
                </a:r>
                <a:br>
                  <a:rPr lang="en-US" altLang="zh-CN" dirty="0"/>
                </a:br>
                <a:r>
                  <a:rPr lang="zh-CN" altLang="en-US" dirty="0"/>
                  <a:t>和右轮的旋转速度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注：该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PPT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中旋转速度、方向均为弧度值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设左轮的边缘切线速度为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，右轮边缘线速度为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则：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 并且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设顺时针方向旋转为正，解方程可得：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，以及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最后可得：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，以及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BFD6C-6EE1-4579-B68C-69BC92C46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E993D74-A6B1-4036-BE91-70466CA6A873}"/>
              </a:ext>
            </a:extLst>
          </p:cNvPr>
          <p:cNvSpPr txBox="1"/>
          <p:nvPr/>
        </p:nvSpPr>
        <p:spPr>
          <a:xfrm>
            <a:off x="8972551" y="248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3BF7B8-2D0F-434C-8FE4-2D1A4160D8E1}"/>
              </a:ext>
            </a:extLst>
          </p:cNvPr>
          <p:cNvSpPr txBox="1"/>
          <p:nvPr/>
        </p:nvSpPr>
        <p:spPr>
          <a:xfrm>
            <a:off x="11099345" y="1755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7DAEFB-F1D1-465C-8819-8614B1C887B2}"/>
              </a:ext>
            </a:extLst>
          </p:cNvPr>
          <p:cNvSpPr txBox="1"/>
          <p:nvPr/>
        </p:nvSpPr>
        <p:spPr>
          <a:xfrm>
            <a:off x="11277387" y="169664"/>
            <a:ext cx="8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中心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AB7616F-B9D3-4F40-80C7-E9D171DCC1FB}"/>
              </a:ext>
            </a:extLst>
          </p:cNvPr>
          <p:cNvGrpSpPr/>
          <p:nvPr/>
        </p:nvGrpSpPr>
        <p:grpSpPr>
          <a:xfrm>
            <a:off x="8686801" y="110172"/>
            <a:ext cx="2528887" cy="2224088"/>
            <a:chOff x="4557713" y="4214813"/>
            <a:chExt cx="2528887" cy="222408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BCC5F06-0BDA-41E9-8544-34E13BF279F3}"/>
                </a:ext>
              </a:extLst>
            </p:cNvPr>
            <p:cNvSpPr/>
            <p:nvPr/>
          </p:nvSpPr>
          <p:spPr>
            <a:xfrm>
              <a:off x="4557713" y="4633913"/>
              <a:ext cx="285750" cy="12620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8F25655-FDE5-4AF4-B799-704FE3058B03}"/>
                </a:ext>
              </a:extLst>
            </p:cNvPr>
            <p:cNvSpPr/>
            <p:nvPr/>
          </p:nvSpPr>
          <p:spPr>
            <a:xfrm>
              <a:off x="6800850" y="4633912"/>
              <a:ext cx="285750" cy="12620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7CC4ED9-0DDB-4FD8-B1F6-BC3ABE58CBBD}"/>
                </a:ext>
              </a:extLst>
            </p:cNvPr>
            <p:cNvCxnSpPr>
              <a:stCxn id="16" idx="1"/>
              <a:endCxn id="17" idx="3"/>
            </p:cNvCxnSpPr>
            <p:nvPr/>
          </p:nvCxnSpPr>
          <p:spPr>
            <a:xfrm flipV="1">
              <a:off x="4557713" y="5264944"/>
              <a:ext cx="2528887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157E90E-EF37-4619-91E1-2EFDAA58D43C}"/>
                </a:ext>
              </a:extLst>
            </p:cNvPr>
            <p:cNvCxnSpPr>
              <a:cxnSpLocks/>
            </p:cNvCxnSpPr>
            <p:nvPr/>
          </p:nvCxnSpPr>
          <p:spPr>
            <a:xfrm>
              <a:off x="5822156" y="4214813"/>
              <a:ext cx="0" cy="22240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120A7A7-74D8-42F6-A8C5-97C86CE6F111}"/>
              </a:ext>
            </a:extLst>
          </p:cNvPr>
          <p:cNvCxnSpPr>
            <a:cxnSpLocks/>
          </p:cNvCxnSpPr>
          <p:nvPr/>
        </p:nvCxnSpPr>
        <p:spPr>
          <a:xfrm flipH="1">
            <a:off x="10077452" y="110172"/>
            <a:ext cx="1479692" cy="968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6612C40-B491-4F05-842D-662D2EA18B51}"/>
              </a:ext>
            </a:extLst>
          </p:cNvPr>
          <p:cNvCxnSpPr>
            <a:cxnSpLocks/>
          </p:cNvCxnSpPr>
          <p:nvPr/>
        </p:nvCxnSpPr>
        <p:spPr>
          <a:xfrm flipH="1">
            <a:off x="8829676" y="295909"/>
            <a:ext cx="19050" cy="210026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F9A8D7C-0379-4D64-92DE-C0BC424B6AE3}"/>
              </a:ext>
            </a:extLst>
          </p:cNvPr>
          <p:cNvCxnSpPr>
            <a:cxnSpLocks/>
          </p:cNvCxnSpPr>
          <p:nvPr/>
        </p:nvCxnSpPr>
        <p:spPr>
          <a:xfrm>
            <a:off x="11072813" y="343534"/>
            <a:ext cx="0" cy="20526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E4871D0-6010-47FE-8146-03444A84AB51}"/>
              </a:ext>
            </a:extLst>
          </p:cNvPr>
          <p:cNvCxnSpPr/>
          <p:nvPr/>
        </p:nvCxnSpPr>
        <p:spPr>
          <a:xfrm>
            <a:off x="8865394" y="2143759"/>
            <a:ext cx="2171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7BBD169-832E-46C4-86A1-2FAAF60D8787}"/>
              </a:ext>
            </a:extLst>
          </p:cNvPr>
          <p:cNvCxnSpPr/>
          <p:nvPr/>
        </p:nvCxnSpPr>
        <p:spPr>
          <a:xfrm flipH="1">
            <a:off x="8248651" y="529271"/>
            <a:ext cx="40906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A21BD5B-C0A7-412D-928D-9424A6955E05}"/>
              </a:ext>
            </a:extLst>
          </p:cNvPr>
          <p:cNvCxnSpPr>
            <a:cxnSpLocks/>
          </p:cNvCxnSpPr>
          <p:nvPr/>
        </p:nvCxnSpPr>
        <p:spPr>
          <a:xfrm>
            <a:off x="8451995" y="532662"/>
            <a:ext cx="1190" cy="627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1729388-B83A-416A-9944-D63EB0E45D74}"/>
              </a:ext>
            </a:extLst>
          </p:cNvPr>
          <p:cNvCxnSpPr/>
          <p:nvPr/>
        </p:nvCxnSpPr>
        <p:spPr>
          <a:xfrm flipH="1">
            <a:off x="8248651" y="1160302"/>
            <a:ext cx="40906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F6F9BB-0529-491B-97B4-E6028489F712}"/>
              </a:ext>
            </a:extLst>
          </p:cNvPr>
          <p:cNvSpPr txBox="1"/>
          <p:nvPr/>
        </p:nvSpPr>
        <p:spPr>
          <a:xfrm>
            <a:off x="9986964" y="2220511"/>
            <a:ext cx="84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轮距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E118CD-75F9-4759-B0DF-A9190B3CDC9A}"/>
              </a:ext>
            </a:extLst>
          </p:cNvPr>
          <p:cNvSpPr txBox="1"/>
          <p:nvPr/>
        </p:nvSpPr>
        <p:spPr>
          <a:xfrm>
            <a:off x="7660079" y="778656"/>
            <a:ext cx="84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半径</a:t>
            </a:r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7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F838-ECE7-4D9B-A148-B89D7DFF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机器人方向的精确控制</a:t>
            </a:r>
            <a:r>
              <a:rPr lang="en-US" altLang="zh-CN" dirty="0"/>
              <a:t>-P</a:t>
            </a:r>
            <a:r>
              <a:rPr lang="zh-CN" altLang="en-US" dirty="0"/>
              <a:t>控制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59FA9C-D6EC-4F69-9371-3CFC41AA0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282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如何根据机器人的位置和目标位置得到位移速度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和旋转速度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P</a:t>
                </a:r>
                <a:r>
                  <a:rPr lang="zh-CN" altLang="en-US" dirty="0"/>
                  <a:t>控制，</a:t>
                </a:r>
                <a:r>
                  <a:rPr lang="en-US" altLang="zh-CN" dirty="0"/>
                  <a:t>proportional</a:t>
                </a:r>
                <a:r>
                  <a:rPr lang="zh-CN" altLang="en-US" dirty="0"/>
                  <a:t>，比例，即比例控制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用两个比例控制函数实现，控制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，控制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输出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首先明确我们的输入与输出！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控制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输入：当前机器人的位置与预期的机器人位置间的距离，可直接用像素位置进行计算。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控制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输入：当前机器人方向  </a:t>
                </a:r>
                <a:r>
                  <a:rPr lang="en-US" altLang="zh-CN" dirty="0"/>
                  <a:t>- </a:t>
                </a:r>
                <a:r>
                  <a:rPr lang="zh-CN" altLang="en-US" dirty="0"/>
                  <a:t>预期方向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59FA9C-D6EC-4F69-9371-3CFC41AA0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2825"/>
              </a:xfrm>
              <a:blipFill>
                <a:blip r:embed="rId2"/>
                <a:stretch>
                  <a:fillRect l="-928" t="-1010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45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C88F-7CDE-43E8-B9DF-258EDA09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A4601-55F8-4DF3-AFC8-F2C19F93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统一称两个比例控制的输入为  </a:t>
            </a:r>
            <a:r>
              <a:rPr lang="en-US" altLang="zh-CN" dirty="0"/>
              <a:t>error</a:t>
            </a:r>
          </a:p>
          <a:p>
            <a:endParaRPr lang="en-US" altLang="zh-CN" dirty="0"/>
          </a:p>
          <a:p>
            <a:r>
              <a:rPr lang="zh-CN" altLang="en-US" dirty="0"/>
              <a:t>则输出</a:t>
            </a:r>
            <a:r>
              <a:rPr lang="en-US" altLang="zh-CN" dirty="0"/>
              <a:t>= </a:t>
            </a:r>
            <a:r>
              <a:rPr lang="en-US" altLang="zh-CN" dirty="0" err="1"/>
              <a:t>Kp</a:t>
            </a:r>
            <a:r>
              <a:rPr lang="en-US" altLang="zh-CN" dirty="0"/>
              <a:t> * error</a:t>
            </a:r>
            <a:r>
              <a:rPr lang="zh-CN" altLang="en-US" dirty="0"/>
              <a:t>， </a:t>
            </a:r>
            <a:r>
              <a:rPr lang="en-US" altLang="zh-CN" dirty="0" err="1"/>
              <a:t>Kp</a:t>
            </a:r>
            <a:r>
              <a:rPr lang="zh-CN" altLang="en-US" dirty="0"/>
              <a:t>为一常实数。两个控制所采用的</a:t>
            </a:r>
            <a:r>
              <a:rPr lang="en-US" altLang="zh-CN" dirty="0" err="1"/>
              <a:t>Kp</a:t>
            </a:r>
            <a:r>
              <a:rPr lang="zh-CN" altLang="en-US" dirty="0"/>
              <a:t>不同，需要单独进行调试。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Kp</a:t>
            </a:r>
            <a:r>
              <a:rPr lang="zh-CN" altLang="en-US" dirty="0"/>
              <a:t>越大则反应越快，稳态误差越小。</a:t>
            </a:r>
            <a:endParaRPr lang="en-US" altLang="zh-CN" dirty="0"/>
          </a:p>
          <a:p>
            <a:r>
              <a:rPr lang="zh-CN" altLang="en-US" dirty="0"/>
              <a:t>过大的</a:t>
            </a:r>
            <a:r>
              <a:rPr lang="en-US" altLang="zh-CN" dirty="0" err="1"/>
              <a:t>Kp</a:t>
            </a:r>
            <a:r>
              <a:rPr lang="zh-CN" altLang="en-US" dirty="0"/>
              <a:t>可能使得机器人不稳定，发生侧翻、摔倒等情况。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989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27D8F-D0CC-452F-A35E-2F677627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</a:t>
            </a:r>
            <a:r>
              <a:rPr lang="en-US" altLang="zh-CN" dirty="0"/>
              <a:t>1</a:t>
            </a:r>
            <a:r>
              <a:rPr lang="zh-CN" altLang="en-US" dirty="0"/>
              <a:t>的输入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12FE7-C475-44ED-8A93-4743E067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已给出。</a:t>
            </a:r>
          </a:p>
        </p:txBody>
      </p:sp>
    </p:spTree>
    <p:extLst>
      <p:ext uri="{BB962C8B-B14F-4D97-AF65-F5344CB8AC3E}">
        <p14:creationId xmlns:p14="http://schemas.microsoft.com/office/powerpoint/2010/main" val="192634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A1C74-1613-4C6D-830D-59933AE1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</a:t>
            </a:r>
            <a:r>
              <a:rPr lang="en-US" altLang="zh-CN" dirty="0"/>
              <a:t>2</a:t>
            </a:r>
            <a:r>
              <a:rPr lang="zh-CN" altLang="en-US" dirty="0"/>
              <a:t>的输入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25D82-44A3-43F5-AAF8-E3C3B98E6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1538" y="1816100"/>
                <a:ext cx="7060216" cy="4351338"/>
              </a:xfrm>
            </p:spPr>
            <p:txBody>
              <a:bodyPr/>
              <a:lstStyle/>
              <a:p>
                <a:r>
                  <a:rPr lang="zh-CN" altLang="en-US" dirty="0"/>
                  <a:t>什么是机器人的目标方向？</a:t>
                </a:r>
                <a:endParaRPr lang="en-US" altLang="zh-CN" dirty="0"/>
              </a:p>
              <a:p>
                <a:r>
                  <a:rPr lang="zh-CN" altLang="en-US" dirty="0"/>
                  <a:t>假设下图为某个仿真步骤中机器人与目标位置的状态</a:t>
                </a:r>
                <a:endParaRPr lang="en-US" altLang="zh-CN" dirty="0"/>
              </a:p>
              <a:p>
                <a:r>
                  <a:rPr lang="zh-CN" altLang="en-US" dirty="0"/>
                  <a:t>机器人现在的运动方向与最短路径运动方向不一致，应将机器人的运动方向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顺时针旋转一角度值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控制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的输入就是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/>
                  <a:t>，注意该输入是包含正负号的，正数表示顺时针转动，负数表示逆时针转动。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25D82-44A3-43F5-AAF8-E3C3B98E6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538" y="1816100"/>
                <a:ext cx="7060216" cy="4351338"/>
              </a:xfrm>
              <a:blipFill>
                <a:blip r:embed="rId3"/>
                <a:stretch>
                  <a:fillRect l="-155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4BB1F7-06FF-4253-A36A-30AF1760A070}"/>
              </a:ext>
            </a:extLst>
          </p:cNvPr>
          <p:cNvSpPr/>
          <p:nvPr/>
        </p:nvSpPr>
        <p:spPr>
          <a:xfrm>
            <a:off x="8029575" y="4406900"/>
            <a:ext cx="1071563" cy="1885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机器人中心位置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707EE2-B6E0-49E3-952B-D83193279571}"/>
              </a:ext>
            </a:extLst>
          </p:cNvPr>
          <p:cNvSpPr/>
          <p:nvPr/>
        </p:nvSpPr>
        <p:spPr>
          <a:xfrm>
            <a:off x="10282237" y="2620962"/>
            <a:ext cx="919163" cy="8096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目标位置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DE016B8-FEBB-43CC-9CFE-ED8A6D2B48F5}"/>
              </a:ext>
            </a:extLst>
          </p:cNvPr>
          <p:cNvCxnSpPr/>
          <p:nvPr/>
        </p:nvCxnSpPr>
        <p:spPr>
          <a:xfrm flipV="1">
            <a:off x="8565356" y="3025774"/>
            <a:ext cx="2176462" cy="23622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4DBCBB0-2DC7-4EB8-B898-514B9D7D2883}"/>
              </a:ext>
            </a:extLst>
          </p:cNvPr>
          <p:cNvCxnSpPr>
            <a:cxnSpLocks/>
          </p:cNvCxnSpPr>
          <p:nvPr/>
        </p:nvCxnSpPr>
        <p:spPr>
          <a:xfrm flipV="1">
            <a:off x="8565356" y="3759200"/>
            <a:ext cx="0" cy="16287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DF47C-FFF7-4306-B17A-0034E046882E}"/>
              </a:ext>
            </a:extLst>
          </p:cNvPr>
          <p:cNvSpPr txBox="1"/>
          <p:nvPr/>
        </p:nvSpPr>
        <p:spPr>
          <a:xfrm>
            <a:off x="7931754" y="33271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机器人方向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E092B5-89D5-449F-A04E-0B4CED137E6B}"/>
              </a:ext>
            </a:extLst>
          </p:cNvPr>
          <p:cNvSpPr txBox="1"/>
          <p:nvPr/>
        </p:nvSpPr>
        <p:spPr>
          <a:xfrm>
            <a:off x="9757500" y="410998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目标方向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4BE3E85-7DBE-44D7-BA44-F9896ADFE264}"/>
                  </a:ext>
                </a:extLst>
              </p:cNvPr>
              <p:cNvSpPr txBox="1"/>
              <p:nvPr/>
            </p:nvSpPr>
            <p:spPr>
              <a:xfrm>
                <a:off x="8611791" y="4114512"/>
                <a:ext cx="5953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4BE3E85-7DBE-44D7-BA44-F9896ADFE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791" y="4114512"/>
                <a:ext cx="5953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弧形 15">
            <a:extLst>
              <a:ext uri="{FF2B5EF4-FFF2-40B4-BE49-F238E27FC236}">
                <a16:creationId xmlns:a16="http://schemas.microsoft.com/office/drawing/2014/main" id="{1A5467A9-4B85-4049-83D0-8D5F78E75241}"/>
              </a:ext>
            </a:extLst>
          </p:cNvPr>
          <p:cNvSpPr/>
          <p:nvPr/>
        </p:nvSpPr>
        <p:spPr>
          <a:xfrm>
            <a:off x="8343901" y="4584194"/>
            <a:ext cx="633412" cy="461962"/>
          </a:xfrm>
          <a:prstGeom prst="arc">
            <a:avLst>
              <a:gd name="adj1" fmla="val 15480549"/>
              <a:gd name="adj2" fmla="val 521479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0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1522</Words>
  <Application>Microsoft Office PowerPoint</Application>
  <PresentationFormat>宽屏</PresentationFormat>
  <Paragraphs>182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Consolas</vt:lpstr>
      <vt:lpstr>Wingdings</vt:lpstr>
      <vt:lpstr>Office 主题​​</vt:lpstr>
      <vt:lpstr>包装程序外壳对象</vt:lpstr>
      <vt:lpstr>算法类问题综合实践</vt:lpstr>
      <vt:lpstr>机器人方向的精确控制</vt:lpstr>
      <vt:lpstr>机器人方向的精确控制</vt:lpstr>
      <vt:lpstr>机器人的运动模型</vt:lpstr>
      <vt:lpstr>机器人的运动模型</vt:lpstr>
      <vt:lpstr>机器人方向的精确控制-P控制</vt:lpstr>
      <vt:lpstr>P控制</vt:lpstr>
      <vt:lpstr>控制1的输入</vt:lpstr>
      <vt:lpstr>控制2的输入</vt:lpstr>
      <vt:lpstr>控制2的输入，如何计算Φ？</vt:lpstr>
      <vt:lpstr>控制2的输入，如何计算Φ？</vt:lpstr>
      <vt:lpstr>控制2的输入，如何计算Φ？</vt:lpstr>
      <vt:lpstr>控制2的输入，如何计算Φ？</vt:lpstr>
      <vt:lpstr>机器人自动到达目标点的P控制算法</vt:lpstr>
      <vt:lpstr>机器人自动到达目标点的P控制算法</vt:lpstr>
      <vt:lpstr>练习6</vt:lpstr>
      <vt:lpstr>练习7：bubbleRob自主避障：路径规划</vt:lpstr>
      <vt:lpstr>路径规划说明</vt:lpstr>
      <vt:lpstr>路径规划说明</vt:lpstr>
      <vt:lpstr>机器人循迹控制的实现</vt:lpstr>
      <vt:lpstr>具体要求</vt:lpstr>
      <vt:lpstr>一些辅助显示代码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算法类问题综合实践</dc:title>
  <dc:creator>Cheng Long</dc:creator>
  <cp:lastModifiedBy>Cheng Long</cp:lastModifiedBy>
  <cp:revision>163</cp:revision>
  <dcterms:created xsi:type="dcterms:W3CDTF">2021-12-23T11:17:57Z</dcterms:created>
  <dcterms:modified xsi:type="dcterms:W3CDTF">2021-12-27T03:25:18Z</dcterms:modified>
</cp:coreProperties>
</file>