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9"/>
  </p:notesMasterIdLst>
  <p:handoutMasterIdLst>
    <p:handoutMasterId r:id="rId20"/>
  </p:handoutMasterIdLst>
  <p:sldIdLst>
    <p:sldId id="258" r:id="rId5"/>
    <p:sldId id="259" r:id="rId6"/>
    <p:sldId id="265" r:id="rId7"/>
    <p:sldId id="263" r:id="rId8"/>
    <p:sldId id="267" r:id="rId9"/>
    <p:sldId id="264" r:id="rId10"/>
    <p:sldId id="268" r:id="rId11"/>
    <p:sldId id="269" r:id="rId12"/>
    <p:sldId id="266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9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B9F16D-EBB7-46F5-84F3-36D683CD5ECC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2019年5月22日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6E42EF-B2A2-4428-A098-E6934E2840B8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8546851-5292-4F99-A2FD-2152F086C4D7}" type="datetime2">
              <a:rPr lang="zh-CN" altLang="en-US" noProof="0" smtClean="0"/>
              <a:t>2019年5月22日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23716F0-385D-4F6E-BE54-A09D410D24C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3716F0-385D-4F6E-BE54-A09D410D24C2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75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 rtlCol="0"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pPr rtl="0"/>
            <a:r>
              <a:rPr lang="zh-CN" altLang="en-US" smtClean="0"/>
              <a:t>单击此处编辑母版标题样式</a:t>
            </a:r>
            <a:endParaRPr kumimoji="0"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rtlCol="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pPr rtl="0"/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27ABD8-96C1-4AB8-B855-2B12131C5464}" type="datetime2">
              <a:rPr lang="zh-CN" altLang="en-US" smtClean="0"/>
              <a:t>2019年5月22日</a:t>
            </a:fld>
            <a:endParaRPr lang="zh-CN" altLang="en-US" dirty="0"/>
          </a:p>
        </p:txBody>
      </p:sp>
      <p:sp>
        <p:nvSpPr>
          <p:cNvPr id="29" name="幻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 eaLnBrk="1" latinLnBrk="0" hangingPunct="1"/>
            <a:r>
              <a:rPr lang="zh-CN" altLang="en-US" noProof="0" smtClean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 smtClean="0"/>
              <a:t>第二级</a:t>
            </a:r>
          </a:p>
          <a:p>
            <a:pPr lvl="2" rtl="0" eaLnBrk="1" latinLnBrk="0" hangingPunct="1"/>
            <a:r>
              <a:rPr lang="zh-CN" altLang="en-US" noProof="0" smtClean="0"/>
              <a:t>第三级</a:t>
            </a:r>
          </a:p>
          <a:p>
            <a:pPr lvl="3" rtl="0" eaLnBrk="1" latinLnBrk="0" hangingPunct="1"/>
            <a:r>
              <a:rPr lang="zh-CN" altLang="en-US" noProof="0" smtClean="0"/>
              <a:t>第四级</a:t>
            </a:r>
          </a:p>
          <a:p>
            <a:pPr lvl="4" rtl="0" eaLnBrk="1" latinLnBrk="0" hangingPunct="1"/>
            <a:r>
              <a:rPr lang="zh-CN" altLang="en-US" noProof="0" smtClean="0"/>
              <a:t>第五级</a:t>
            </a:r>
            <a:endParaRPr kumimoji="0"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5CC986-CD7C-4313-A776-B1A6FE9B458F}" type="datetime2">
              <a:rPr lang="zh-CN" altLang="en-US" noProof="0" smtClean="0"/>
              <a:t>2019年5月22日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vert" rtlCol="0" anchor="ctr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vert" rtlCol="0"/>
          <a:lstStyle/>
          <a:p>
            <a:pPr lvl="0" rtl="0" eaLnBrk="1" latinLnBrk="0" hangingPunct="1"/>
            <a:r>
              <a:rPr lang="zh-CN" altLang="en-US" noProof="0" smtClean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 smtClean="0"/>
              <a:t>第二级</a:t>
            </a:r>
          </a:p>
          <a:p>
            <a:pPr lvl="2" rtl="0" eaLnBrk="1" latinLnBrk="0" hangingPunct="1"/>
            <a:r>
              <a:rPr lang="zh-CN" altLang="en-US" noProof="0" smtClean="0"/>
              <a:t>第三级</a:t>
            </a:r>
          </a:p>
          <a:p>
            <a:pPr lvl="3" rtl="0" eaLnBrk="1" latinLnBrk="0" hangingPunct="1"/>
            <a:r>
              <a:rPr lang="zh-CN" altLang="en-US" noProof="0" smtClean="0"/>
              <a:t>第四级</a:t>
            </a:r>
          </a:p>
          <a:p>
            <a:pPr lvl="4" rtl="0" eaLnBrk="1" latinLnBrk="0" hangingPunct="1"/>
            <a:r>
              <a:rPr lang="zh-CN" altLang="en-US" noProof="0" smtClean="0"/>
              <a:t>第五级</a:t>
            </a:r>
            <a:endParaRPr kumimoji="0"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14D600-01AD-4483-A602-D62F8EE66064}" type="datetime2">
              <a:rPr lang="zh-CN" altLang="en-US" noProof="0" smtClean="0"/>
              <a:t>2019年5月22日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zh-CN" altLang="en-US" noProof="0" smtClean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 smtClean="0"/>
              <a:t>第二级</a:t>
            </a:r>
          </a:p>
          <a:p>
            <a:pPr lvl="2" rtl="0" eaLnBrk="1" latinLnBrk="0" hangingPunct="1"/>
            <a:r>
              <a:rPr lang="zh-CN" altLang="en-US" noProof="0" smtClean="0"/>
              <a:t>第三级</a:t>
            </a:r>
          </a:p>
          <a:p>
            <a:pPr lvl="3" rtl="0" eaLnBrk="1" latinLnBrk="0" hangingPunct="1"/>
            <a:r>
              <a:rPr lang="zh-CN" altLang="en-US" noProof="0" smtClean="0"/>
              <a:t>第四级</a:t>
            </a:r>
          </a:p>
          <a:p>
            <a:pPr lvl="4" rtl="0" eaLnBrk="1" latinLnBrk="0" hangingPunct="1"/>
            <a:r>
              <a:rPr lang="zh-CN" altLang="en-US" noProof="0" smtClean="0"/>
              <a:t>第五级</a:t>
            </a:r>
            <a:endParaRPr kumimoji="0"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88F2A3-0A31-4391-804F-53112F44B6D7}" type="datetime2">
              <a:rPr lang="zh-CN" altLang="en-US" noProof="0" smtClean="0"/>
              <a:t>2019年5月22日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 rtlCol="0"/>
          <a:lstStyle>
            <a:lvl1pPr algn="l">
              <a:buNone/>
              <a:defRPr sz="3800" b="0" cap="none" spc="-150" baseline="0"/>
            </a:lvl1pPr>
            <a:extLst/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rtlCol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rtl="0" eaLnBrk="1" latinLnBrk="0" hangingPunct="1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2C562E-E561-48C4-84F4-021268145966}" type="datetime2">
              <a:rPr lang="zh-CN" altLang="en-US" noProof="0" smtClean="0"/>
              <a:t>2019年5月22日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rtl="0" eaLnBrk="1" latinLnBrk="0" hangingPunct="1"/>
            <a:r>
              <a:rPr lang="zh-CN" altLang="en-US" noProof="0" smtClean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 smtClean="0"/>
              <a:t>第二级</a:t>
            </a:r>
          </a:p>
          <a:p>
            <a:pPr lvl="2" rtl="0" eaLnBrk="1" latinLnBrk="0" hangingPunct="1"/>
            <a:r>
              <a:rPr lang="zh-CN" altLang="en-US" noProof="0" smtClean="0"/>
              <a:t>第三级</a:t>
            </a:r>
          </a:p>
          <a:p>
            <a:pPr lvl="3" rtl="0" eaLnBrk="1" latinLnBrk="0" hangingPunct="1"/>
            <a:r>
              <a:rPr lang="zh-CN" altLang="en-US" noProof="0" smtClean="0"/>
              <a:t>第四级</a:t>
            </a:r>
          </a:p>
          <a:p>
            <a:pPr lvl="4" rtl="0" eaLnBrk="1" latinLnBrk="0" hangingPunct="1"/>
            <a:r>
              <a:rPr lang="zh-CN" altLang="en-US" noProof="0" smtClean="0"/>
              <a:t>第五级</a:t>
            </a:r>
            <a:endParaRPr kumimoji="0"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rtl="0" eaLnBrk="1" latinLnBrk="0" hangingPunct="1"/>
            <a:r>
              <a:rPr lang="zh-CN" altLang="en-US" noProof="0" smtClean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 smtClean="0"/>
              <a:t>第二级</a:t>
            </a:r>
          </a:p>
          <a:p>
            <a:pPr lvl="2" rtl="0" eaLnBrk="1" latinLnBrk="0" hangingPunct="1"/>
            <a:r>
              <a:rPr lang="zh-CN" altLang="en-US" noProof="0" smtClean="0"/>
              <a:t>第三级</a:t>
            </a:r>
          </a:p>
          <a:p>
            <a:pPr lvl="3" rtl="0" eaLnBrk="1" latinLnBrk="0" hangingPunct="1"/>
            <a:r>
              <a:rPr lang="zh-CN" altLang="en-US" noProof="0" smtClean="0"/>
              <a:t>第四级</a:t>
            </a:r>
          </a:p>
          <a:p>
            <a:pPr lvl="4" rtl="0" eaLnBrk="1" latinLnBrk="0" hangingPunct="1"/>
            <a:r>
              <a:rPr lang="zh-CN" altLang="en-US" noProof="0" smtClean="0"/>
              <a:t>第五级</a:t>
            </a:r>
            <a:endParaRPr kumimoji="0"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7E1E91-B92F-48F4-8A2C-4ECBF3322C97}" type="datetime2">
              <a:rPr lang="zh-CN" altLang="en-US" noProof="0" smtClean="0"/>
              <a:t>2019年5月22日</a:t>
            </a:fld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rtlCol="0" anchor="t"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rtlCol="0"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 rtlCol="0"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extLst/>
          </a:lstStyle>
          <a:p>
            <a:pPr lvl="0" rtl="0" eaLnBrk="1" latinLnBrk="0" hangingPunct="1"/>
            <a:r>
              <a:rPr lang="zh-CN" altLang="en-US" noProof="0" smtClean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 smtClean="0"/>
              <a:t>第二级</a:t>
            </a:r>
          </a:p>
          <a:p>
            <a:pPr lvl="2" rtl="0" eaLnBrk="1" latinLnBrk="0" hangingPunct="1"/>
            <a:r>
              <a:rPr lang="zh-CN" altLang="en-US" noProof="0" smtClean="0"/>
              <a:t>第三级</a:t>
            </a:r>
          </a:p>
          <a:p>
            <a:pPr lvl="3" rtl="0" eaLnBrk="1" latinLnBrk="0" hangingPunct="1"/>
            <a:r>
              <a:rPr lang="zh-CN" altLang="en-US" noProof="0" smtClean="0"/>
              <a:t>第四级</a:t>
            </a:r>
          </a:p>
          <a:p>
            <a:pPr lvl="4" rtl="0" eaLnBrk="1" latinLnBrk="0" hangingPunct="1"/>
            <a:r>
              <a:rPr lang="zh-CN" altLang="en-US" noProof="0" smtClean="0"/>
              <a:t>第五级</a:t>
            </a:r>
            <a:endParaRPr kumimoji="0"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rtlCol="0" anchor="ctr"/>
          <a:lstStyle>
            <a:lvl1pPr marL="73152" indent="0">
              <a:buNone/>
              <a:defRPr sz="2400" b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 rtlCol="0"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extLst/>
          </a:lstStyle>
          <a:p>
            <a:pPr lvl="0" rtl="0" eaLnBrk="1" latinLnBrk="0" hangingPunct="1"/>
            <a:r>
              <a:rPr lang="zh-CN" altLang="en-US" noProof="0" smtClean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 smtClean="0"/>
              <a:t>第二级</a:t>
            </a:r>
          </a:p>
          <a:p>
            <a:pPr lvl="2" rtl="0" eaLnBrk="1" latinLnBrk="0" hangingPunct="1"/>
            <a:r>
              <a:rPr lang="zh-CN" altLang="en-US" noProof="0" smtClean="0"/>
              <a:t>第三级</a:t>
            </a:r>
          </a:p>
          <a:p>
            <a:pPr lvl="3" rtl="0" eaLnBrk="1" latinLnBrk="0" hangingPunct="1"/>
            <a:r>
              <a:rPr lang="zh-CN" altLang="en-US" noProof="0" smtClean="0"/>
              <a:t>第四级</a:t>
            </a:r>
          </a:p>
          <a:p>
            <a:pPr lvl="4" rtl="0" eaLnBrk="1" latinLnBrk="0" hangingPunct="1"/>
            <a:r>
              <a:rPr lang="zh-CN" altLang="en-US" noProof="0" smtClean="0"/>
              <a:t>第五级</a:t>
            </a:r>
            <a:endParaRPr kumimoji="0"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6C76C70-AA1B-437F-93E8-A436F16B8E8C}" type="datetime2">
              <a:rPr lang="zh-CN" altLang="en-US" smtClean="0"/>
              <a:t>2019年5月22日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 rtlCol="0"/>
          <a:lstStyle>
            <a:lvl1pPr>
              <a:defRPr sz="400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613B31-EF88-4BC3-AD6D-D85485E0BF12}" type="datetime2">
              <a:rPr lang="zh-CN" altLang="en-US" smtClean="0"/>
              <a:t>2019年5月22日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4A1312-EA36-4DF2-8683-75D1C3E04F2A}" type="datetime2">
              <a:rPr lang="zh-CN" altLang="en-US" smtClean="0"/>
              <a:t>2019年5月22日</a:t>
            </a:fld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rtlCol="0" anchor="ctr"/>
          <a:lstStyle>
            <a:lvl1pPr algn="l">
              <a:buNone/>
              <a:defRPr sz="3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 rtlCol="0"/>
          <a:lstStyle>
            <a:lvl1pPr marL="54864" indent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rtl="0" eaLnBrk="1" latinLnBrk="0" hangingPunct="1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 rtlCol="0"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extLst/>
          </a:lstStyle>
          <a:p>
            <a:pPr lvl="0" rtl="0" eaLnBrk="1" latinLnBrk="0" hangingPunct="1"/>
            <a:r>
              <a:rPr lang="zh-CN" altLang="en-US" noProof="0" smtClean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 smtClean="0"/>
              <a:t>第二级</a:t>
            </a:r>
          </a:p>
          <a:p>
            <a:pPr lvl="2" rtl="0" eaLnBrk="1" latinLnBrk="0" hangingPunct="1"/>
            <a:r>
              <a:rPr lang="zh-CN" altLang="en-US" noProof="0" smtClean="0"/>
              <a:t>第三级</a:t>
            </a:r>
          </a:p>
          <a:p>
            <a:pPr lvl="3" rtl="0" eaLnBrk="1" latinLnBrk="0" hangingPunct="1"/>
            <a:r>
              <a:rPr lang="zh-CN" altLang="en-US" noProof="0" smtClean="0"/>
              <a:t>第四级</a:t>
            </a:r>
          </a:p>
          <a:p>
            <a:pPr lvl="4" rtl="0" eaLnBrk="1" latinLnBrk="0" hangingPunct="1"/>
            <a:r>
              <a:rPr lang="zh-CN" altLang="en-US" noProof="0" smtClean="0"/>
              <a:t>第五级</a:t>
            </a:r>
            <a:endParaRPr kumimoji="0"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3CEB4E5-A589-4E3B-9AC7-4562093CC7F6}" type="datetime2">
              <a:rPr lang="zh-CN" altLang="en-US" smtClean="0"/>
              <a:t>2019年5月22日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CN" altLang="en-US" sz="18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rtlCol="0" anchor="b"/>
          <a:lstStyle>
            <a:lvl1pPr algn="l">
              <a:buNone/>
              <a:defRPr sz="21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 rtlCol="0"/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 rtlCol="0"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rtl="0" eaLnBrk="1" latinLnBrk="0" hangingPunct="1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A54328-6D3C-46BE-90ED-BE70938804E0}" type="datetime2">
              <a:rPr lang="zh-CN" altLang="en-US" smtClean="0"/>
              <a:t>2019年5月22日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 rtlCol="0"/>
          <a:lstStyle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rtlCol="0" anchor="t">
            <a:no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CN" altLang="en-US" noProof="0" dirty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 dirty="0"/>
              <a:t>第二级</a:t>
            </a:r>
          </a:p>
          <a:p>
            <a:pPr lvl="2" rtl="0" eaLnBrk="1" latinLnBrk="0" hangingPunct="1"/>
            <a:r>
              <a:rPr lang="zh-CN" altLang="en-US" noProof="0" dirty="0"/>
              <a:t>第三级</a:t>
            </a:r>
          </a:p>
          <a:p>
            <a:pPr lvl="3" rtl="0" eaLnBrk="1" latinLnBrk="0" hangingPunct="1"/>
            <a:r>
              <a:rPr lang="zh-CN" altLang="en-US" noProof="0" dirty="0"/>
              <a:t>第四级</a:t>
            </a:r>
          </a:p>
          <a:p>
            <a:pPr lvl="4" rtl="0" eaLnBrk="1" latinLnBrk="0" hangingPunct="1"/>
            <a:r>
              <a:rPr lang="zh-CN" altLang="en-US" noProof="0" dirty="0"/>
              <a:t>第五级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fld id="{30C0329D-6827-4F3D-BDF8-95C9C33894FD}" type="datetime2">
              <a:rPr lang="zh-CN" altLang="en-US" noProof="0" smtClean="0"/>
              <a:t>2019年5月22日</a:t>
            </a:fld>
            <a:endParaRPr lang="zh-CN" altLang="en-US" noProof="0" dirty="0"/>
          </a:p>
        </p:txBody>
      </p:sp>
      <p:sp>
        <p:nvSpPr>
          <p:cNvPr id="23" name="幻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uitar-coder.cn/Spring&#25972;&#21512;RabbitMQ.html" TargetMode="External"/><Relationship Id="rId2" Type="http://schemas.openxmlformats.org/officeDocument/2006/relationships/hyperlink" Target="https://docs.spring.io/spring-amqp/docs/1.7.14.BUILD-SNAPSHOT/reference/htm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iuhuijun11832/spring-rabbitmq-kafka-dem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9200" y="1987312"/>
            <a:ext cx="10363200" cy="1975104"/>
          </a:xfrm>
        </p:spPr>
        <p:txBody>
          <a:bodyPr rtlCol="0"/>
          <a:lstStyle/>
          <a:p>
            <a:pPr algn="ctr"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 VS RabbitMQ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5028264"/>
            <a:ext cx="10363200" cy="1508760"/>
          </a:xfrm>
        </p:spPr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44" y="2752375"/>
            <a:ext cx="4054261" cy="1210041"/>
          </a:xfrm>
          <a:prstGeom prst="rect">
            <a:avLst/>
          </a:prstGeom>
          <a:solidFill>
            <a:schemeClr val="tx2">
              <a:alpha val="70000"/>
            </a:schemeClr>
          </a:solidFill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353" y="2752375"/>
            <a:ext cx="4227074" cy="121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</a:t>
            </a:r>
            <a:r>
              <a:rPr lang="zh-CN" altLang="en-US" dirty="0" smtClean="0"/>
              <a:t>用场景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32541"/>
              </p:ext>
            </p:extLst>
          </p:nvPr>
        </p:nvGraphicFramePr>
        <p:xfrm>
          <a:off x="1339515" y="1426464"/>
          <a:ext cx="4808622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527"/>
                <a:gridCol w="1455821"/>
                <a:gridCol w="2009274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Kafka(2.0.0)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RabbitMQ(3.6.10)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优先级队列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不支持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延时队列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不支持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死信队列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不支持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广播消费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支持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支持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回溯消费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消息堆积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支持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支持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持久化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支持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支持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消息顺序性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19200" y="5005137"/>
            <a:ext cx="97094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注：文中所说的不支持是指在原生条件下。但是</a:t>
            </a:r>
            <a:r>
              <a:rPr lang="en-US" altLang="zh-CN" dirty="0" smtClean="0"/>
              <a:t>kafka</a:t>
            </a:r>
            <a:r>
              <a:rPr lang="zh-CN" altLang="en-US" dirty="0"/>
              <a:t>由</a:t>
            </a:r>
            <a:r>
              <a:rPr lang="zh-CN" altLang="en-US" dirty="0" smtClean="0"/>
              <a:t>于其</a:t>
            </a:r>
            <a:r>
              <a:rPr lang="en-US" altLang="zh-CN" dirty="0" smtClean="0"/>
              <a:t>ConsumerInteceptor</a:t>
            </a:r>
            <a:r>
              <a:rPr lang="zh-CN" altLang="en-US" dirty="0" smtClean="0"/>
              <a:t>的存在，基本上可以自己写拦截器从而实现不支持的功能，如文中绿色字体所示，但是对于回溯消费，</a:t>
            </a:r>
            <a:r>
              <a:rPr lang="en-US" altLang="zh-CN" dirty="0" smtClean="0"/>
              <a:t>RabbitMQ</a:t>
            </a:r>
            <a:r>
              <a:rPr lang="zh-CN" altLang="en-US" dirty="0" smtClean="0"/>
              <a:t>无法支持，并且只能在单线程，不能使用优先级、延时、死信等队列的场景中保证消息顺序性，不像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通过偏移量保证消息在分区中的顺序，所以严格意义来说，</a:t>
            </a:r>
            <a:r>
              <a:rPr lang="en-US" altLang="zh-CN" dirty="0" smtClean="0"/>
              <a:t>RabbitMQ</a:t>
            </a:r>
            <a:r>
              <a:rPr lang="zh-CN" altLang="en-US" dirty="0" smtClean="0"/>
              <a:t>不支持消息顺序性。对于事务性消息，这里指的是事务里的生产者发送消息要么全部成功，要么全部失败。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382131"/>
              </p:ext>
            </p:extLst>
          </p:nvPr>
        </p:nvGraphicFramePr>
        <p:xfrm>
          <a:off x="6400800" y="1426464"/>
          <a:ext cx="5654842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527"/>
                <a:gridCol w="1455821"/>
                <a:gridCol w="2855494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扩展项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Kafka(2.0.0)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RabbitMQ(3.6.10)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协议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私有协议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AMQP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MQTT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STOMP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客户端支持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多种语言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多种语言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消息过滤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支持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不支持（可手动改造）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单机性能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10-100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万级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万级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管理界面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不支持（第三方）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安全机制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支持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支持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事务性消息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支持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支持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07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</a:t>
            </a:r>
            <a:r>
              <a:rPr lang="zh-CN" altLang="en-US" dirty="0" smtClean="0"/>
              <a:t>能对比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26464"/>
            <a:ext cx="4648200" cy="2809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402" y="1393126"/>
            <a:ext cx="5657850" cy="1438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402" y="3127458"/>
            <a:ext cx="5657850" cy="16859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20516" y="464418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：图片来源于</a:t>
            </a:r>
            <a:r>
              <a:rPr lang="zh-CN" altLang="en-US" dirty="0"/>
              <a:t>阿</a:t>
            </a:r>
            <a:r>
              <a:rPr lang="zh-CN" altLang="en-US" dirty="0" smtClean="0"/>
              <a:t>里中间件团队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720516" y="5329990"/>
            <a:ext cx="1009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是线性写磁盘，瓶颈来源于磁盘</a:t>
            </a:r>
            <a:r>
              <a:rPr lang="en-US" altLang="zh-CN" dirty="0" smtClean="0"/>
              <a:t>I/O</a:t>
            </a:r>
            <a:r>
              <a:rPr lang="zh-CN" altLang="en-US" dirty="0" smtClean="0"/>
              <a:t>；</a:t>
            </a:r>
            <a:r>
              <a:rPr lang="en-US" altLang="zh-CN" dirty="0" smtClean="0"/>
              <a:t>RabbitMQ</a:t>
            </a:r>
            <a:r>
              <a:rPr lang="zh-CN" altLang="en-US" dirty="0" smtClean="0"/>
              <a:t>是内存式堆积，只有达到特定条件才会</a:t>
            </a:r>
            <a:endParaRPr lang="en-US" altLang="zh-CN" dirty="0" smtClean="0"/>
          </a:p>
          <a:p>
            <a:r>
              <a:rPr lang="zh-CN" altLang="en-US" dirty="0" smtClean="0"/>
              <a:t>将数据换页到磁盘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18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</a:t>
            </a:r>
            <a:r>
              <a:rPr lang="en-US" altLang="zh-CN" dirty="0" smtClean="0"/>
              <a:t>/</a:t>
            </a:r>
            <a:r>
              <a:rPr lang="zh-CN" altLang="en-US" dirty="0"/>
              <a:t>运</a:t>
            </a:r>
            <a:r>
              <a:rPr lang="zh-CN" altLang="en-US" dirty="0" smtClean="0"/>
              <a:t>维</a:t>
            </a:r>
            <a:r>
              <a:rPr lang="en-US" altLang="zh-CN" dirty="0" smtClean="0"/>
              <a:t>/</a:t>
            </a:r>
            <a:r>
              <a:rPr lang="zh-CN" altLang="en-US" dirty="0" smtClean="0"/>
              <a:t>学习成本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83632" y="1768642"/>
            <a:ext cx="94327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/>
              <a:t>环</a:t>
            </a:r>
            <a:r>
              <a:rPr lang="zh-CN" altLang="en-US" dirty="0" smtClean="0"/>
              <a:t>境依赖：</a:t>
            </a:r>
            <a:r>
              <a:rPr lang="en-US" altLang="zh-CN" dirty="0" smtClean="0"/>
              <a:t>JDK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（自带）</a:t>
            </a:r>
            <a:endParaRPr lang="en-US" altLang="zh-CN" dirty="0" smtClean="0"/>
          </a:p>
          <a:p>
            <a:r>
              <a:rPr lang="zh-CN" altLang="en-US" dirty="0" smtClean="0"/>
              <a:t>动态扩容：支持，所有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信息包含在</a:t>
            </a:r>
            <a:r>
              <a:rPr lang="en-US" altLang="zh-CN" dirty="0" smtClean="0"/>
              <a:t>ZK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/>
              <a:t>集</a:t>
            </a:r>
            <a:r>
              <a:rPr lang="zh-CN" altLang="en-US" dirty="0" smtClean="0"/>
              <a:t>群方式：在新机器上安装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并入原集群，只需连接原集群的</a:t>
            </a:r>
            <a:r>
              <a:rPr lang="en-US" altLang="zh-CN" dirty="0" smtClean="0"/>
              <a:t>zk</a:t>
            </a:r>
            <a:r>
              <a:rPr lang="zh-CN" altLang="en-US" dirty="0" smtClean="0"/>
              <a:t>，然后修改</a:t>
            </a:r>
            <a:r>
              <a:rPr lang="en-US" altLang="zh-CN" dirty="0" smtClean="0"/>
              <a:t>broker.id</a:t>
            </a:r>
            <a:r>
              <a:rPr lang="zh-CN" altLang="en-US" dirty="0" smtClean="0"/>
              <a:t>的值与原集群中任意节点不一致的值即可；</a:t>
            </a:r>
            <a:endParaRPr lang="en-US" altLang="zh-CN" dirty="0" smtClean="0"/>
          </a:p>
          <a:p>
            <a:r>
              <a:rPr lang="zh-CN" altLang="en-US" dirty="0"/>
              <a:t>学</a:t>
            </a:r>
            <a:r>
              <a:rPr lang="zh-CN" altLang="en-US" dirty="0" smtClean="0"/>
              <a:t>习成本：提供了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客户端，同时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也提供了集成环境，使用</a:t>
            </a:r>
            <a:r>
              <a:rPr lang="en-US" altLang="zh-CN" dirty="0" smtClean="0"/>
              <a:t>KafkaTemplate</a:t>
            </a:r>
            <a:r>
              <a:rPr lang="zh-CN" altLang="en-US" dirty="0" smtClean="0"/>
              <a:t>非常方便。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RabbitMQ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/>
              <a:t>环</a:t>
            </a:r>
            <a:r>
              <a:rPr lang="zh-CN" altLang="en-US" dirty="0" smtClean="0"/>
              <a:t>境依赖：</a:t>
            </a:r>
            <a:r>
              <a:rPr lang="en-US" altLang="zh-CN" dirty="0" smtClean="0"/>
              <a:t>Erlang</a:t>
            </a:r>
          </a:p>
          <a:p>
            <a:r>
              <a:rPr lang="zh-CN" altLang="en-US" dirty="0"/>
              <a:t>动</a:t>
            </a:r>
            <a:r>
              <a:rPr lang="zh-CN" altLang="en-US" dirty="0" smtClean="0"/>
              <a:t>态扩容：不支持，添加新节点需要重启原节点</a:t>
            </a:r>
            <a:endParaRPr lang="en-US" altLang="zh-CN" dirty="0" smtClean="0"/>
          </a:p>
          <a:p>
            <a:r>
              <a:rPr lang="zh-CN" altLang="en-US" dirty="0"/>
              <a:t>集</a:t>
            </a:r>
            <a:r>
              <a:rPr lang="zh-CN" altLang="en-US" dirty="0" smtClean="0"/>
              <a:t>群方式：集群对延迟敏感。所以不适用于广域网，只适用局域网。首先需要保证集群中每个点</a:t>
            </a:r>
            <a:r>
              <a:rPr lang="zh-CN" altLang="en-US" dirty="0" smtClean="0"/>
              <a:t>的</a:t>
            </a:r>
            <a:r>
              <a:rPr lang="en-US" altLang="zh-CN" dirty="0" smtClean="0"/>
              <a:t>.erlang.cookie</a:t>
            </a:r>
            <a:r>
              <a:rPr lang="zh-CN" altLang="en-US" dirty="0"/>
              <a:t>文件</a:t>
            </a:r>
            <a:r>
              <a:rPr lang="zh-CN" altLang="en-US" dirty="0" smtClean="0"/>
              <a:t>一致，然后分别到每个节点执行指令加入集群，如果想在广域网上使用</a:t>
            </a:r>
            <a:r>
              <a:rPr lang="en-US" altLang="zh-CN" dirty="0" smtClean="0"/>
              <a:t>RabbitMQ</a:t>
            </a:r>
            <a:r>
              <a:rPr lang="zh-CN" altLang="en-US" dirty="0" smtClean="0"/>
              <a:t>集群，需要借助第三方的扩展插件</a:t>
            </a:r>
            <a:r>
              <a:rPr lang="en-US" altLang="zh-CN" dirty="0" smtClean="0"/>
              <a:t>Federation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Shovel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学习成本：提供了</a:t>
            </a:r>
            <a:r>
              <a:rPr lang="en-US" altLang="zh-CN" dirty="0"/>
              <a:t>Java</a:t>
            </a:r>
            <a:r>
              <a:rPr lang="zh-CN" altLang="en-US" dirty="0"/>
              <a:t>客户端，同时</a:t>
            </a:r>
            <a:r>
              <a:rPr lang="en-US" altLang="zh-CN" dirty="0"/>
              <a:t>Spring</a:t>
            </a:r>
            <a:r>
              <a:rPr lang="zh-CN" altLang="en-US" dirty="0"/>
              <a:t>也提供了集成环境，使</a:t>
            </a:r>
            <a:r>
              <a:rPr lang="zh-CN" altLang="en-US" dirty="0" smtClean="0"/>
              <a:t>用</a:t>
            </a:r>
            <a:r>
              <a:rPr lang="en-US" altLang="zh-CN" dirty="0"/>
              <a:t>Amqp</a:t>
            </a:r>
            <a:r>
              <a:rPr lang="en-US" altLang="zh-CN" dirty="0" smtClean="0"/>
              <a:t>Template</a:t>
            </a:r>
            <a:r>
              <a:rPr lang="zh-CN" altLang="en-US" dirty="0"/>
              <a:t>非常方便。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95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11442" y="1624263"/>
            <a:ext cx="1035411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RabbitMQ</a:t>
            </a:r>
            <a:r>
              <a:rPr lang="zh-CN" altLang="en-US" dirty="0" smtClean="0"/>
              <a:t>作为老牌的消息队列，其可靠性、功能性都十分完备，特别适合于要求可靠、不追求性能</a:t>
            </a:r>
            <a:endParaRPr lang="en-US" altLang="zh-CN" dirty="0" smtClean="0"/>
          </a:p>
          <a:p>
            <a:r>
              <a:rPr lang="zh-CN" altLang="en-US" dirty="0" smtClean="0"/>
              <a:t>的传统消息总线、系统间通信等的业务场景。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Kafka</a:t>
            </a:r>
            <a:r>
              <a:rPr lang="zh-CN" altLang="en-US" dirty="0" smtClean="0"/>
              <a:t>作为新兴的消息中间件（数据流处理平台），定位于大数据领域，私以为它的优势在于吞吐量</a:t>
            </a:r>
            <a:endParaRPr lang="en-US" altLang="zh-CN" dirty="0" smtClean="0"/>
          </a:p>
          <a:p>
            <a:r>
              <a:rPr lang="zh-CN" altLang="en-US" dirty="0" smtClean="0"/>
              <a:t>高并且延时低，性能极佳，适用于追求性能的流量削峰、数据冗余、系统</a:t>
            </a:r>
            <a:r>
              <a:rPr lang="en-US" altLang="zh-CN" dirty="0" smtClean="0"/>
              <a:t>/</a:t>
            </a:r>
            <a:r>
              <a:rPr lang="zh-CN" altLang="en-US" dirty="0" smtClean="0"/>
              <a:t>用户日志传输等的业务场</a:t>
            </a:r>
            <a:endParaRPr lang="en-US" altLang="zh-CN" dirty="0" smtClean="0"/>
          </a:p>
          <a:p>
            <a:r>
              <a:rPr lang="zh-CN" altLang="en-US" dirty="0" smtClean="0"/>
              <a:t>景，在它开启了日志压缩等功能时，其甚至能够作为一个存储方式。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随着</a:t>
            </a:r>
            <a:r>
              <a:rPr lang="en-US" altLang="zh-CN" dirty="0" smtClean="0"/>
              <a:t>RabbitMQ</a:t>
            </a:r>
            <a:r>
              <a:rPr lang="zh-CN" altLang="en-US" dirty="0" smtClean="0"/>
              <a:t>的性能的提升以及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最近几年版本的快速发布，这两种消息中间件在很多领域有了</a:t>
            </a:r>
            <a:endParaRPr lang="en-US" altLang="zh-CN" dirty="0" smtClean="0"/>
          </a:p>
          <a:p>
            <a:r>
              <a:rPr lang="zh-CN" altLang="en-US" dirty="0"/>
              <a:t>交</a:t>
            </a:r>
            <a:r>
              <a:rPr lang="zh-CN" altLang="en-US" dirty="0" smtClean="0"/>
              <a:t>集并且产生了直接竞争，但是由于根本定位不一致，所以我认为并没有谁能取代谁一说，脱离业务</a:t>
            </a:r>
            <a:endParaRPr lang="en-US" altLang="zh-CN" dirty="0" smtClean="0"/>
          </a:p>
          <a:p>
            <a:r>
              <a:rPr lang="zh-CN" altLang="en-US" dirty="0" smtClean="0"/>
              <a:t>场景的技术选型都是不负责任。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98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</a:t>
            </a:r>
            <a:r>
              <a:rPr lang="zh-CN" altLang="en-US" dirty="0" smtClean="0"/>
              <a:t>考资料以及代码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71222" y="2675715"/>
            <a:ext cx="96591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342900">
              <a:buFont typeface="+mj-lt"/>
              <a:buAutoNum type="arabicPeriod"/>
            </a:pPr>
            <a:r>
              <a:rPr lang="en-US" altLang="zh-CN" dirty="0"/>
              <a:t>《RabbitMQ</a:t>
            </a:r>
            <a:r>
              <a:rPr lang="zh-CN" altLang="en-US" dirty="0"/>
              <a:t>实战指南</a:t>
            </a:r>
            <a:r>
              <a:rPr lang="en-US" altLang="zh-CN" dirty="0"/>
              <a:t>》 </a:t>
            </a:r>
            <a:r>
              <a:rPr lang="zh-CN" altLang="en-US" dirty="0"/>
              <a:t>朱忠华 </a:t>
            </a:r>
            <a:r>
              <a:rPr lang="zh-CN" altLang="en-US" dirty="0" smtClean="0"/>
              <a:t>著；</a:t>
            </a:r>
            <a:endParaRPr lang="en-US" altLang="zh-CN" dirty="0"/>
          </a:p>
          <a:p>
            <a:pPr marL="411480" indent="-342900">
              <a:buFont typeface="+mj-lt"/>
              <a:buAutoNum type="arabicPeriod"/>
            </a:pPr>
            <a:r>
              <a:rPr lang="en-US" altLang="zh-CN" dirty="0"/>
              <a:t>Spring AMQP 1.7.14</a:t>
            </a:r>
            <a:r>
              <a:rPr lang="zh-CN" altLang="en-US" dirty="0"/>
              <a:t>官方手册：</a:t>
            </a:r>
            <a:r>
              <a:rPr lang="en-US" altLang="zh-CN" dirty="0">
                <a:hlinkClick r:id="rId2"/>
              </a:rPr>
              <a:t>https://docs.spring.io/spring-amqp/docs/1.7.14.BUILD-SNAPSHOT/reference/html</a:t>
            </a:r>
            <a:r>
              <a:rPr lang="en-US" altLang="zh-CN" dirty="0" smtClean="0">
                <a:hlinkClick r:id="rId2"/>
              </a:rPr>
              <a:t>/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411480" indent="-342900">
              <a:buFont typeface="+mj-lt"/>
              <a:buAutoNum type="arabicPeriod"/>
            </a:pPr>
            <a:r>
              <a:rPr lang="zh-CN" altLang="en-US" dirty="0"/>
              <a:t>详</a:t>
            </a:r>
            <a:r>
              <a:rPr lang="zh-CN" altLang="en-US" dirty="0" smtClean="0"/>
              <a:t>细搭建步骤在个人博客：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blog.guitar-coder.cn/Spring</a:t>
            </a:r>
            <a:r>
              <a:rPr lang="zh-CN" altLang="en-US" dirty="0" smtClean="0">
                <a:hlinkClick r:id="rId3"/>
              </a:rPr>
              <a:t>整合</a:t>
            </a:r>
            <a:r>
              <a:rPr lang="en-US" altLang="zh-CN" dirty="0" smtClean="0">
                <a:hlinkClick r:id="rId3"/>
              </a:rPr>
              <a:t>RabbitMQ.html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411480" indent="-342900">
              <a:buFont typeface="+mj-lt"/>
              <a:buAutoNum type="arabicPeriod"/>
            </a:pPr>
            <a:r>
              <a:rPr lang="zh-CN" altLang="en-US" dirty="0" smtClean="0"/>
              <a:t>代码托管：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github.com/liuhuijun11832/spring-rabbitmq-kafka-demo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15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dirty="0" smtClean="0"/>
              <a:t>介绍</a:t>
            </a:r>
            <a:endParaRPr lang="en-US" altLang="zh-CN" dirty="0" smtClean="0"/>
          </a:p>
          <a:p>
            <a:pPr lvl="0" rtl="0"/>
            <a:r>
              <a:rPr lang="zh-CN" altLang="en-US" dirty="0" smtClean="0"/>
              <a:t>原理和结构</a:t>
            </a:r>
            <a:endParaRPr lang="en-US" altLang="zh-CN" dirty="0" smtClean="0"/>
          </a:p>
          <a:p>
            <a:pPr lvl="0" rtl="0"/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pPr lvl="0" rtl="0"/>
            <a:r>
              <a:rPr lang="zh-CN" altLang="en-US" dirty="0" smtClean="0"/>
              <a:t>性能对比</a:t>
            </a:r>
            <a:endParaRPr lang="en-US" altLang="zh-CN" dirty="0" smtClean="0"/>
          </a:p>
          <a:p>
            <a:pPr lvl="0" rtl="0"/>
            <a:r>
              <a:rPr lang="zh-CN" altLang="en-US" dirty="0" smtClean="0"/>
              <a:t>学习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rtl="0"/>
            <a:r>
              <a:rPr lang="zh-CN" altLang="en-US" dirty="0"/>
              <a:t>总结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19200" y="1890401"/>
            <a:ext cx="1031564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消息中间件是指独立于业务系统的中间消息系统，作为消息的载体，它的存在不仅降低了分布式系</a:t>
            </a:r>
            <a:endParaRPr lang="en-US" altLang="zh-CN" dirty="0" smtClean="0"/>
          </a:p>
          <a:p>
            <a:r>
              <a:rPr lang="zh-CN" altLang="en-US" dirty="0" smtClean="0"/>
              <a:t>统中的系统间耦合，还可以作为缓冲，保证了消息的冗余、可恢复性，同时由于解耦了应用的处理</a:t>
            </a:r>
            <a:endParaRPr lang="en-US" altLang="zh-CN" dirty="0" smtClean="0"/>
          </a:p>
          <a:p>
            <a:r>
              <a:rPr lang="zh-CN" altLang="en-US" dirty="0" smtClean="0"/>
              <a:t>过程，还提高了系统的可扩展性和异步通信能力，主流的消息中间件包括</a:t>
            </a:r>
            <a:r>
              <a:rPr lang="en-US" altLang="zh-CN" dirty="0" smtClean="0"/>
              <a:t>ActiveMQ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RocketMQ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RabbitMQ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，甚至</a:t>
            </a:r>
            <a:r>
              <a:rPr lang="en-US" altLang="zh-CN" dirty="0" smtClean="0"/>
              <a:t>Redis</a:t>
            </a:r>
            <a:r>
              <a:rPr lang="zh-CN" altLang="en-US" dirty="0" smtClean="0"/>
              <a:t>也可以作为消息中间件来使用，本文主要讲</a:t>
            </a:r>
            <a:r>
              <a:rPr lang="en-US" altLang="zh-CN" dirty="0" smtClean="0"/>
              <a:t>RabbitMQ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Rabbit </a:t>
            </a:r>
            <a:r>
              <a:rPr lang="en-US" altLang="zh-CN" dirty="0"/>
              <a:t>MQ:</a:t>
            </a:r>
            <a:r>
              <a:rPr lang="zh-CN" altLang="en-US" dirty="0"/>
              <a:t>由</a:t>
            </a:r>
            <a:r>
              <a:rPr lang="en-US" altLang="zh-CN" dirty="0"/>
              <a:t>Erlang</a:t>
            </a:r>
            <a:r>
              <a:rPr lang="zh-CN" altLang="en-US" dirty="0"/>
              <a:t>语言编写的实现了</a:t>
            </a:r>
            <a:r>
              <a:rPr lang="en-US" altLang="zh-CN" dirty="0"/>
              <a:t>AMQP</a:t>
            </a:r>
            <a:r>
              <a:rPr lang="zh-CN" altLang="en-US" dirty="0"/>
              <a:t>协议的一个消息存储转发中间件，具有易用，高可靠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高</a:t>
            </a:r>
            <a:r>
              <a:rPr lang="zh-CN" altLang="en-US" dirty="0"/>
              <a:t>扩展，高可用的特点，现在由</a:t>
            </a:r>
            <a:r>
              <a:rPr lang="en-US" altLang="zh-CN" dirty="0"/>
              <a:t>Pivotal</a:t>
            </a:r>
            <a:r>
              <a:rPr lang="zh-CN" altLang="en-US" dirty="0"/>
              <a:t>进行维护（该组织也是</a:t>
            </a:r>
            <a:r>
              <a:rPr lang="en-US" altLang="zh-CN" dirty="0"/>
              <a:t>Spring-Freamework</a:t>
            </a:r>
            <a:r>
              <a:rPr lang="zh-CN" altLang="en-US" dirty="0"/>
              <a:t>的作者）；</a:t>
            </a:r>
            <a:endParaRPr lang="en-US" altLang="zh-CN" dirty="0"/>
          </a:p>
          <a:p>
            <a:pPr marL="68580" indent="0">
              <a:buNone/>
            </a:pPr>
            <a:endParaRPr lang="zh-CN" altLang="en-US" dirty="0"/>
          </a:p>
          <a:p>
            <a:r>
              <a:rPr lang="en-US" altLang="zh-CN" dirty="0"/>
              <a:t>Kafka:</a:t>
            </a:r>
            <a:r>
              <a:rPr lang="zh-CN" altLang="en-US" dirty="0"/>
              <a:t>由</a:t>
            </a:r>
            <a:r>
              <a:rPr lang="en-US" altLang="zh-CN" dirty="0"/>
              <a:t>Scala</a:t>
            </a:r>
            <a:r>
              <a:rPr lang="zh-CN" altLang="en-US" dirty="0"/>
              <a:t>语言编写的一个分布式数据流处理中间件，除具备传统消息中间件的功能外，还具</a:t>
            </a:r>
            <a:r>
              <a:rPr lang="zh-CN" altLang="en-US" dirty="0" smtClean="0"/>
              <a:t>有</a:t>
            </a:r>
            <a:endParaRPr lang="en-US" altLang="zh-CN" dirty="0" smtClean="0"/>
          </a:p>
          <a:p>
            <a:r>
              <a:rPr lang="zh-CN" altLang="en-US" dirty="0" smtClean="0"/>
              <a:t>吞</a:t>
            </a:r>
            <a:r>
              <a:rPr lang="zh-CN" altLang="en-US" dirty="0"/>
              <a:t>吐量大，延时低等的特点，由</a:t>
            </a:r>
            <a:r>
              <a:rPr lang="en-US" altLang="zh-CN" dirty="0"/>
              <a:t>LinkedIn</a:t>
            </a:r>
            <a:r>
              <a:rPr lang="zh-CN" altLang="en-US" dirty="0"/>
              <a:t>编写，现在由</a:t>
            </a:r>
            <a:r>
              <a:rPr lang="en-US" altLang="zh-CN" dirty="0"/>
              <a:t>Apache</a:t>
            </a:r>
            <a:r>
              <a:rPr lang="zh-CN" altLang="en-US" dirty="0"/>
              <a:t>软件基金会维护。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78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RabbitMQ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219200" y="4378335"/>
            <a:ext cx="10260037" cy="1676399"/>
          </a:xfrm>
        </p:spPr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zh-CN" altLang="en-US" dirty="0" smtClean="0"/>
              <a:t>整体而言是一个生产者</a:t>
            </a:r>
            <a:r>
              <a:rPr lang="en-US" altLang="zh-CN" dirty="0" smtClean="0"/>
              <a:t>-</a:t>
            </a:r>
            <a:r>
              <a:rPr lang="zh-CN" altLang="en-US" dirty="0"/>
              <a:t>消费</a:t>
            </a:r>
            <a:r>
              <a:rPr lang="zh-CN" altLang="en-US" dirty="0" smtClean="0"/>
              <a:t>者模型，</a:t>
            </a:r>
            <a:r>
              <a:rPr lang="en-US" altLang="zh-CN" dirty="0" smtClean="0"/>
              <a:t>producer</a:t>
            </a:r>
            <a:r>
              <a:rPr lang="zh-CN" altLang="en-US" dirty="0" smtClean="0"/>
              <a:t>发送的消息里会包含</a:t>
            </a:r>
            <a:r>
              <a:rPr lang="en-US" altLang="zh-CN" dirty="0" smtClean="0"/>
              <a:t>routingKey</a:t>
            </a:r>
            <a:r>
              <a:rPr lang="zh-CN" altLang="en-US" dirty="0" smtClean="0"/>
              <a:t>，</a:t>
            </a:r>
            <a:r>
              <a:rPr lang="zh-CN" altLang="en-US" dirty="0"/>
              <a:t>经</a:t>
            </a:r>
            <a:r>
              <a:rPr lang="zh-CN" altLang="en-US" dirty="0" smtClean="0"/>
              <a:t>过</a:t>
            </a:r>
            <a:r>
              <a:rPr lang="en-US" altLang="zh-CN" dirty="0" smtClean="0"/>
              <a:t>exchange</a:t>
            </a:r>
            <a:r>
              <a:rPr lang="zh-CN" altLang="en-US" dirty="0" smtClean="0"/>
              <a:t>时，交换器会</a:t>
            </a:r>
            <a:r>
              <a:rPr lang="zh-CN" altLang="en-US" dirty="0"/>
              <a:t>根</a:t>
            </a:r>
            <a:r>
              <a:rPr lang="zh-CN" altLang="en-US" dirty="0" smtClean="0"/>
              <a:t>据</a:t>
            </a:r>
            <a:r>
              <a:rPr lang="en-US" altLang="zh-CN" dirty="0" smtClean="0"/>
              <a:t>bindingKey</a:t>
            </a:r>
            <a:r>
              <a:rPr lang="zh-CN" altLang="en-US" dirty="0" smtClean="0"/>
              <a:t>发送到对应的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routingKey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bindingKey</a:t>
            </a:r>
            <a:r>
              <a:rPr lang="zh-CN" altLang="en-US" dirty="0" smtClean="0"/>
              <a:t>大部分情况下是相等的，除了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exchange</a:t>
            </a:r>
            <a:r>
              <a:rPr lang="zh-CN" altLang="en-US" dirty="0" smtClean="0"/>
              <a:t>以外，</a:t>
            </a:r>
            <a:r>
              <a:rPr lang="en-US" altLang="zh-CN" dirty="0" smtClean="0"/>
              <a:t>bindingKey</a:t>
            </a:r>
            <a:r>
              <a:rPr lang="zh-CN" altLang="en-US" dirty="0" smtClean="0"/>
              <a:t>是绑定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exchange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routingKey</a:t>
            </a:r>
            <a:r>
              <a:rPr lang="zh-CN" altLang="en-US" dirty="0" smtClean="0"/>
              <a:t>。图中的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指代一个服务器。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20" y="1208514"/>
            <a:ext cx="6924675" cy="2895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843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Rabbit MQ</a:t>
            </a:r>
            <a:r>
              <a:rPr lang="zh-CN" altLang="en-US" dirty="0" smtClean="0"/>
              <a:t>生产消费流程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08383" y="1426464"/>
            <a:ext cx="45333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producer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中，每一个线程都是一个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，多个</a:t>
            </a:r>
            <a:r>
              <a:rPr lang="en-US" altLang="zh-CN" dirty="0" smtClean="0"/>
              <a:t>Channel</a:t>
            </a:r>
            <a:r>
              <a:rPr lang="zh-CN" altLang="en-US" dirty="0"/>
              <a:t>复</a:t>
            </a:r>
            <a:r>
              <a:rPr lang="zh-CN" altLang="en-US" dirty="0" smtClean="0"/>
              <a:t>用同一个</a:t>
            </a:r>
            <a:r>
              <a:rPr lang="en-US" altLang="zh-CN" dirty="0" smtClean="0"/>
              <a:t>TCP Connection</a:t>
            </a:r>
            <a:r>
              <a:rPr lang="zh-CN" altLang="en-US" dirty="0" smtClean="0"/>
              <a:t>，与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NIO</a:t>
            </a:r>
            <a:r>
              <a:rPr lang="zh-CN" altLang="en-US" dirty="0" smtClean="0"/>
              <a:t>模型类似。</a:t>
            </a:r>
            <a:endParaRPr lang="en-US" altLang="zh-CN" dirty="0" smtClean="0"/>
          </a:p>
          <a:p>
            <a:r>
              <a:rPr lang="en-US" altLang="zh-CN" dirty="0" smtClean="0"/>
              <a:t>RabbitMQ</a:t>
            </a:r>
            <a:r>
              <a:rPr lang="zh-CN" altLang="en-US" dirty="0" smtClean="0"/>
              <a:t>中常用的交换机</a:t>
            </a:r>
            <a:r>
              <a:rPr lang="en-US" altLang="zh-CN" dirty="0" smtClean="0"/>
              <a:t>Exchange</a:t>
            </a:r>
            <a:r>
              <a:rPr lang="zh-CN" altLang="en-US" dirty="0" smtClean="0"/>
              <a:t>有四种类型：</a:t>
            </a:r>
            <a:endParaRPr lang="en-US" altLang="zh-CN" dirty="0" smtClean="0"/>
          </a:p>
          <a:p>
            <a:r>
              <a:rPr lang="en-US" altLang="zh-CN" dirty="0" smtClean="0"/>
              <a:t>1.fanout</a:t>
            </a:r>
            <a:r>
              <a:rPr lang="zh-CN" altLang="en-US" dirty="0" smtClean="0"/>
              <a:t>，发送到该类型交换机的消息会发送到与之绑定的所有队列上，即不会管</a:t>
            </a:r>
            <a:r>
              <a:rPr lang="en-US" altLang="zh-CN" dirty="0" smtClean="0"/>
              <a:t>RoutingKey</a:t>
            </a:r>
            <a:r>
              <a:rPr lang="zh-CN" altLang="en-US" dirty="0" smtClean="0"/>
              <a:t>和</a:t>
            </a:r>
            <a:r>
              <a:rPr lang="en-US" altLang="zh-CN" dirty="0"/>
              <a:t>B</a:t>
            </a:r>
            <a:r>
              <a:rPr lang="en-US" altLang="zh-CN" dirty="0" smtClean="0"/>
              <a:t>indingKey</a:t>
            </a:r>
            <a:r>
              <a:rPr lang="zh-CN" altLang="en-US" dirty="0" smtClean="0"/>
              <a:t>的关系；</a:t>
            </a:r>
            <a:endParaRPr lang="en-US" altLang="zh-CN" dirty="0" smtClean="0"/>
          </a:p>
          <a:p>
            <a:r>
              <a:rPr lang="en-US" altLang="zh-CN" dirty="0" smtClean="0"/>
              <a:t>2.direct</a:t>
            </a:r>
            <a:r>
              <a:rPr lang="zh-CN" altLang="en-US" dirty="0" smtClean="0"/>
              <a:t>，会根据消息的</a:t>
            </a:r>
            <a:r>
              <a:rPr lang="en-US" altLang="zh-CN" dirty="0"/>
              <a:t>R</a:t>
            </a:r>
            <a:r>
              <a:rPr lang="en-US" altLang="zh-CN" dirty="0" smtClean="0"/>
              <a:t>outingKey</a:t>
            </a:r>
            <a:r>
              <a:rPr lang="zh-CN" altLang="en-US" dirty="0" smtClean="0"/>
              <a:t>发送到</a:t>
            </a:r>
            <a:r>
              <a:rPr lang="zh-CN" altLang="en-US" dirty="0"/>
              <a:t>对</a:t>
            </a:r>
            <a:r>
              <a:rPr lang="zh-CN" altLang="en-US" dirty="0" smtClean="0"/>
              <a:t>应</a:t>
            </a:r>
            <a:r>
              <a:rPr lang="en-US" altLang="zh-CN" dirty="0" smtClean="0"/>
              <a:t>BindingKey=RoutingKey</a:t>
            </a:r>
            <a:r>
              <a:rPr lang="zh-CN" altLang="en-US" dirty="0" smtClean="0"/>
              <a:t>的队列中；</a:t>
            </a:r>
            <a:endParaRPr lang="en-US" altLang="zh-CN" dirty="0" smtClean="0"/>
          </a:p>
          <a:p>
            <a:r>
              <a:rPr lang="en-US" altLang="zh-CN" dirty="0" smtClean="0"/>
              <a:t>3.topic</a:t>
            </a:r>
            <a:r>
              <a:rPr lang="zh-CN" altLang="en-US" dirty="0" smtClean="0"/>
              <a:t>，与</a:t>
            </a:r>
            <a:r>
              <a:rPr lang="en-US" altLang="zh-CN" dirty="0" smtClean="0"/>
              <a:t>direct</a:t>
            </a:r>
            <a:r>
              <a:rPr lang="zh-CN" altLang="en-US" dirty="0"/>
              <a:t>类</a:t>
            </a:r>
            <a:r>
              <a:rPr lang="zh-CN" altLang="en-US" dirty="0" smtClean="0"/>
              <a:t>似，但是</a:t>
            </a:r>
            <a:r>
              <a:rPr lang="en-US" altLang="zh-CN" dirty="0" smtClean="0"/>
              <a:t>BindingKey</a:t>
            </a:r>
            <a:r>
              <a:rPr lang="zh-CN" altLang="en-US" dirty="0" smtClean="0"/>
              <a:t>是特殊格式，用以模糊匹配</a:t>
            </a:r>
            <a:r>
              <a:rPr lang="en-US" altLang="zh-CN" dirty="0" smtClean="0"/>
              <a:t>RoutingKey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4.headers</a:t>
            </a:r>
            <a:r>
              <a:rPr lang="zh-CN" altLang="en-US" dirty="0" smtClean="0"/>
              <a:t>，绑定交换机和队列时需要指定键值对</a:t>
            </a:r>
            <a:r>
              <a:rPr lang="en-US" altLang="zh-CN" dirty="0" smtClean="0"/>
              <a:t>KV1</a:t>
            </a:r>
            <a:r>
              <a:rPr lang="zh-CN" altLang="en-US" dirty="0" smtClean="0"/>
              <a:t>，同时发送消息时会在消息内容中带上</a:t>
            </a:r>
            <a:r>
              <a:rPr lang="en-US" altLang="zh-CN" dirty="0" smtClean="0"/>
              <a:t>headers</a:t>
            </a:r>
            <a:r>
              <a:rPr lang="zh-CN" altLang="en-US" dirty="0" smtClean="0"/>
              <a:t>属性，该属性也为一个键值对</a:t>
            </a:r>
            <a:r>
              <a:rPr lang="en-US" altLang="zh-CN" dirty="0" smtClean="0"/>
              <a:t>KV2</a:t>
            </a:r>
            <a:r>
              <a:rPr lang="zh-CN" altLang="en-US" dirty="0" smtClean="0"/>
              <a:t>，只有当</a:t>
            </a:r>
            <a:r>
              <a:rPr lang="en-US" altLang="zh-CN" dirty="0" smtClean="0"/>
              <a:t>KV1=KV2</a:t>
            </a:r>
            <a:r>
              <a:rPr lang="zh-CN" altLang="en-US" dirty="0" smtClean="0"/>
              <a:t>时才发送到对应队列，效率和实用性都很低。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35" y="1751334"/>
            <a:ext cx="5857143" cy="4428571"/>
          </a:xfrm>
        </p:spPr>
      </p:pic>
    </p:spTree>
    <p:extLst>
      <p:ext uri="{BB962C8B-B14F-4D97-AF65-F5344CB8AC3E}">
        <p14:creationId xmlns:p14="http://schemas.microsoft.com/office/powerpoint/2010/main" val="126640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结</a:t>
            </a:r>
            <a:r>
              <a:rPr lang="zh-CN" altLang="en-US" dirty="0"/>
              <a:t>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4726745"/>
            <a:ext cx="10363200" cy="1656950"/>
          </a:xfrm>
        </p:spPr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smtClean="0"/>
              <a:t>Kafka</a:t>
            </a:r>
            <a:r>
              <a:rPr lang="zh-CN" altLang="en-US" dirty="0" smtClean="0"/>
              <a:t>中有一个逻辑上的概念</a:t>
            </a:r>
            <a:r>
              <a:rPr lang="en-US" altLang="zh-CN" dirty="0" smtClean="0"/>
              <a:t>-</a:t>
            </a:r>
            <a:r>
              <a:rPr lang="zh-CN" altLang="en-US" dirty="0" smtClean="0"/>
              <a:t>主题（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），它的最小单位是分区（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），在物理存储层面每一个分区就类似于一个日志文件，数据</a:t>
            </a:r>
            <a:r>
              <a:rPr lang="zh-CN" altLang="en-US" dirty="0"/>
              <a:t>通过追加的方式记录到文件尾</a:t>
            </a:r>
            <a:r>
              <a:rPr lang="zh-CN" altLang="en-US" dirty="0" smtClean="0"/>
              <a:t>部</a:t>
            </a:r>
            <a:r>
              <a:rPr lang="zh-CN" altLang="en-US" dirty="0"/>
              <a:t>，</a:t>
            </a:r>
            <a:r>
              <a:rPr lang="zh-CN" altLang="en-US" dirty="0" smtClean="0"/>
              <a:t>在分区中通过偏移量（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）来记录自己的位置，类似于</a:t>
            </a:r>
            <a:r>
              <a:rPr lang="en-US" altLang="zh-CN" dirty="0" smtClean="0"/>
              <a:t>mysql binlog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。每一个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可以有多个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，每一个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可以有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，并且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flolower</a:t>
            </a:r>
            <a:r>
              <a:rPr lang="zh-CN" altLang="en-US" dirty="0" smtClean="0"/>
              <a:t>可以在不同的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实例（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）上，所有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的元数据保存在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中。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687" y="1198188"/>
            <a:ext cx="8799744" cy="352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3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生产流程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84952"/>
            <a:ext cx="8695238" cy="3123809"/>
          </a:xfrm>
        </p:spPr>
      </p:pic>
      <p:sp>
        <p:nvSpPr>
          <p:cNvPr id="5" name="文本框 4"/>
          <p:cNvSpPr txBox="1"/>
          <p:nvPr/>
        </p:nvSpPr>
        <p:spPr>
          <a:xfrm>
            <a:off x="1219200" y="4855335"/>
            <a:ext cx="8695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组装消息以后需要经历拦截器执行链</a:t>
            </a:r>
            <a:r>
              <a:rPr lang="en-US" altLang="zh-CN" dirty="0" smtClean="0"/>
              <a:t>-</a:t>
            </a:r>
            <a:r>
              <a:rPr lang="zh-CN" altLang="en-US" dirty="0" smtClean="0"/>
              <a:t>序列化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分区</a:t>
            </a:r>
            <a:r>
              <a:rPr lang="en-US" altLang="zh-CN" dirty="0" smtClean="0"/>
              <a:t>-</a:t>
            </a:r>
            <a:r>
              <a:rPr lang="zh-CN" altLang="en-US" dirty="0" smtClean="0"/>
              <a:t>追加到缓冲区</a:t>
            </a:r>
            <a:r>
              <a:rPr lang="en-US" altLang="zh-CN" dirty="0" smtClean="0"/>
              <a:t>-sender</a:t>
            </a:r>
            <a:r>
              <a:rPr lang="zh-CN" altLang="en-US" dirty="0" smtClean="0"/>
              <a:t>线程发送的过程。如果没有在组装的消息里指定分区，那么默认的分区的规则是：</a:t>
            </a:r>
            <a:r>
              <a:rPr lang="en-US" altLang="zh-CN" dirty="0" smtClean="0"/>
              <a:t>Hash(key)%</a:t>
            </a:r>
            <a:r>
              <a:rPr lang="zh-CN" altLang="en-US" dirty="0" smtClean="0"/>
              <a:t>分区数，如果</a:t>
            </a:r>
            <a:r>
              <a:rPr lang="zh-CN" altLang="en-US" dirty="0"/>
              <a:t>没</a:t>
            </a:r>
            <a:r>
              <a:rPr lang="zh-CN" altLang="en-US" dirty="0" smtClean="0"/>
              <a:t>有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值，就是采用轮询的方式发往主题内的任意一个可用分区，最后由</a:t>
            </a:r>
            <a:r>
              <a:rPr lang="en-US" altLang="zh-CN" dirty="0" smtClean="0"/>
              <a:t>RecordAccumulator</a:t>
            </a:r>
            <a:r>
              <a:rPr lang="zh-CN" altLang="en-US" dirty="0" smtClean="0"/>
              <a:t>来对消息进行追加到对应分区的</a:t>
            </a:r>
            <a:r>
              <a:rPr lang="en-US" altLang="zh-CN" dirty="0" smtClean="0"/>
              <a:t>ProducerBatch</a:t>
            </a:r>
            <a:r>
              <a:rPr lang="zh-CN" altLang="en-US" dirty="0" smtClean="0"/>
              <a:t>尾部，该</a:t>
            </a:r>
            <a:r>
              <a:rPr lang="en-US" altLang="zh-CN" dirty="0" smtClean="0"/>
              <a:t>ProducerBatch</a:t>
            </a:r>
            <a:r>
              <a:rPr lang="zh-CN" altLang="en-US" dirty="0" smtClean="0"/>
              <a:t>是一个双端队列，由</a:t>
            </a:r>
            <a:r>
              <a:rPr lang="en-US" altLang="zh-CN" dirty="0" smtClean="0"/>
              <a:t>Sender</a:t>
            </a:r>
            <a:r>
              <a:rPr lang="zh-CN" altLang="en-US" dirty="0" smtClean="0"/>
              <a:t>线程从</a:t>
            </a:r>
            <a:r>
              <a:rPr lang="en-US" altLang="zh-CN" dirty="0" smtClean="0"/>
              <a:t>ProducerBatch</a:t>
            </a:r>
            <a:r>
              <a:rPr lang="zh-CN" altLang="en-US" dirty="0" smtClean="0"/>
              <a:t>头部批量取数据发送到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11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/>
              <a:t>消</a:t>
            </a:r>
            <a:r>
              <a:rPr lang="zh-CN" altLang="en-US" dirty="0" smtClean="0"/>
              <a:t>费流</a:t>
            </a:r>
            <a:r>
              <a:rPr lang="zh-CN" altLang="en-US" dirty="0"/>
              <a:t>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26464"/>
            <a:ext cx="5676190" cy="1923810"/>
          </a:xfrm>
        </p:spPr>
      </p:pic>
      <p:sp>
        <p:nvSpPr>
          <p:cNvPr id="5" name="文本框 4"/>
          <p:cNvSpPr txBox="1"/>
          <p:nvPr/>
        </p:nvSpPr>
        <p:spPr>
          <a:xfrm>
            <a:off x="1219200" y="3683358"/>
            <a:ext cx="1036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kafka</a:t>
            </a:r>
            <a:r>
              <a:rPr lang="zh-CN" altLang="en-US" dirty="0" smtClean="0"/>
              <a:t>的消费流程总体来说和生产流程比较类似，每一个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线程内部其实都是在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循环中调用</a:t>
            </a:r>
            <a:r>
              <a:rPr lang="en-US" altLang="zh-CN" dirty="0" smtClean="0"/>
              <a:t>poll</a:t>
            </a:r>
            <a:r>
              <a:rPr lang="zh-CN" altLang="en-US" dirty="0" smtClean="0"/>
              <a:t>方法拉取数据，并且和</a:t>
            </a:r>
            <a:r>
              <a:rPr lang="en-US" altLang="zh-CN" dirty="0" smtClean="0"/>
              <a:t>RabbitMQ</a:t>
            </a:r>
            <a:r>
              <a:rPr lang="zh-CN" altLang="en-US" dirty="0" smtClean="0"/>
              <a:t>不同的地方在于，</a:t>
            </a:r>
            <a:r>
              <a:rPr lang="en-US" altLang="zh-CN" dirty="0" smtClean="0"/>
              <a:t>RabbitMQ</a:t>
            </a:r>
            <a:r>
              <a:rPr lang="zh-CN" altLang="en-US" dirty="0" smtClean="0"/>
              <a:t>支持消费者主动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两种消费模式，</a:t>
            </a:r>
            <a:r>
              <a:rPr lang="zh-CN" altLang="en-US" dirty="0"/>
              <a:t>即</a:t>
            </a:r>
            <a:r>
              <a:rPr lang="en-US" altLang="zh-CN" dirty="0" smtClean="0"/>
              <a:t>RabbitMQ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主动向消费者投递消息，也可以消费者主动拉取，而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的消费者只有主动拉取这一种模式。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客户端中，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的生产者</a:t>
            </a:r>
            <a:r>
              <a:rPr lang="en-US" altLang="zh-CN" dirty="0" smtClean="0"/>
              <a:t>KfkaProducer</a:t>
            </a:r>
            <a:r>
              <a:rPr lang="zh-CN" altLang="en-US" dirty="0" smtClean="0"/>
              <a:t>是不可变类，即它是线程安全的，因此可以定义为全局单例，但是它的消费者不是线程安全的，通常情况下，消费者是线程局部变量，通过多线程的方式也能够提高消费速度和吞吐量。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840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</a:t>
            </a:r>
            <a:r>
              <a:rPr lang="zh-CN" altLang="en-US" dirty="0" smtClean="0"/>
              <a:t>用场景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19201" y="1426464"/>
            <a:ext cx="10363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</a:t>
            </a:r>
            <a:r>
              <a:rPr lang="zh-CN" altLang="en-US" dirty="0"/>
              <a:t>先</a:t>
            </a:r>
            <a:r>
              <a:rPr lang="zh-CN" altLang="en-US" dirty="0" smtClean="0"/>
              <a:t>级队列：高优先级的队列具有高的优先权，优先级高的消息具备被优先消费的特权，例如抢票软件中，</a:t>
            </a:r>
            <a:r>
              <a:rPr lang="en-US" altLang="zh-CN" dirty="0" smtClean="0"/>
              <a:t>VIP</a:t>
            </a:r>
            <a:r>
              <a:rPr lang="zh-CN" altLang="en-US" dirty="0" smtClean="0"/>
              <a:t>抢票请求先于普通抢票请求；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延</a:t>
            </a:r>
            <a:r>
              <a:rPr lang="zh-CN" altLang="en-US" dirty="0" smtClean="0"/>
              <a:t>时队列：只有达到延时时间的消息才允许被消费。例如订单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分钟自动过期，用户收货</a:t>
            </a:r>
            <a:r>
              <a:rPr lang="en-US" altLang="zh-CN" dirty="0" smtClean="0"/>
              <a:t>7</a:t>
            </a:r>
            <a:r>
              <a:rPr lang="zh-CN" altLang="en-US" dirty="0" smtClean="0"/>
              <a:t>天后默认自动好评；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死信队列：生产者发送消息失败、消息被拒绝、消息超时未被消费者消费，则将该消息发送到私信队列，常用于队列发送异常和消费异常的系统分析；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广</a:t>
            </a:r>
            <a:r>
              <a:rPr lang="zh-CN" altLang="en-US" dirty="0" smtClean="0"/>
              <a:t>播消费：例如消息</a:t>
            </a:r>
            <a:r>
              <a:rPr lang="zh-CN" altLang="en-US" dirty="0"/>
              <a:t>总</a:t>
            </a:r>
            <a:r>
              <a:rPr lang="zh-CN" altLang="en-US" dirty="0" smtClean="0"/>
              <a:t>线功能，发送广播消息，对应的系统集群收到该消息即停止流量接入，进行系统维护升级。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回溯消费：对于已经被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消费过的消息，因消费者服务停机等原因导致需要补偿消费；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消息堆积</a:t>
            </a:r>
            <a:r>
              <a:rPr lang="en-US" altLang="zh-CN" dirty="0" smtClean="0"/>
              <a:t>+</a:t>
            </a:r>
            <a:r>
              <a:rPr lang="zh-CN" altLang="en-US" dirty="0"/>
              <a:t>持久化</a:t>
            </a:r>
            <a:r>
              <a:rPr lang="zh-CN" altLang="en-US" dirty="0" smtClean="0"/>
              <a:t>：对消息本身可靠性的一种保证，可以用来实现流量削峰和数据保存，例如双十一场景千万级</a:t>
            </a:r>
            <a:r>
              <a:rPr lang="en-US" altLang="zh-CN" dirty="0" smtClean="0"/>
              <a:t>QPS</a:t>
            </a:r>
            <a:r>
              <a:rPr lang="zh-CN" altLang="en-US" dirty="0" smtClean="0"/>
              <a:t>等，为保证服务的稳定运行将请求保存到消息中间件，消费者能够根据自己的处理能力来消费。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66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夜幕设计模板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010290_TF03460533" id="{28646707-A7C1-4D15-9286-40D275B89405}" vid="{17623B2C-371C-43D5-980A-EA3BD4E3E038}"/>
    </a:ext>
  </a:extLst>
</a:theme>
</file>

<file path=ppt/theme/theme2.xml><?xml version="1.0" encoding="utf-8"?>
<a:theme xmlns:a="http://schemas.openxmlformats.org/drawingml/2006/main" name="办公室主题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FFFBF3-BB42-47F7-806D-D5417A96E6A8}">
  <ds:schemaRefs>
    <ds:schemaRef ds:uri="http://schemas.microsoft.com/office/2006/documentManagement/types"/>
    <ds:schemaRef ds:uri="a4f35948-e619-41b3-aa29-22878b09cfd2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夜幕设计幻灯片</Template>
  <TotalTime>1974</TotalTime>
  <Words>2583</Words>
  <Application>Microsoft Office PowerPoint</Application>
  <PresentationFormat>宽屏</PresentationFormat>
  <Paragraphs>136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微软雅黑</vt:lpstr>
      <vt:lpstr>Arial</vt:lpstr>
      <vt:lpstr>Wingdings</vt:lpstr>
      <vt:lpstr>Wingdings 2</vt:lpstr>
      <vt:lpstr>Wingdings 3</vt:lpstr>
      <vt:lpstr>夜幕设计模板</vt:lpstr>
      <vt:lpstr>Kafka VS RabbitMQ</vt:lpstr>
      <vt:lpstr>目录</vt:lpstr>
      <vt:lpstr>简介</vt:lpstr>
      <vt:lpstr>RabbitMQ结构</vt:lpstr>
      <vt:lpstr>Rabbit MQ生产消费流程</vt:lpstr>
      <vt:lpstr>Kafka结构</vt:lpstr>
      <vt:lpstr>Kafka生产流程</vt:lpstr>
      <vt:lpstr>Kafka消费流程</vt:lpstr>
      <vt:lpstr>应用场景</vt:lpstr>
      <vt:lpstr>应用场景</vt:lpstr>
      <vt:lpstr>性能对比</vt:lpstr>
      <vt:lpstr>部署/运维/学习成本</vt:lpstr>
      <vt:lpstr>总结</vt:lpstr>
      <vt:lpstr>参考资料以及代码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VS Rabbit MQ</dc:title>
  <dc:creator>liuhuijun</dc:creator>
  <cp:lastModifiedBy>liuhuijun</cp:lastModifiedBy>
  <cp:revision>69</cp:revision>
  <dcterms:created xsi:type="dcterms:W3CDTF">2019-05-14T00:39:02Z</dcterms:created>
  <dcterms:modified xsi:type="dcterms:W3CDTF">2019-05-22T01:57:28Z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