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61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0" autoAdjust="0"/>
  </p:normalViewPr>
  <p:slideViewPr>
    <p:cSldViewPr snapToGrid="0" snapToObjects="1">
      <p:cViewPr varScale="1">
        <p:scale>
          <a:sx n="83" d="100"/>
          <a:sy n="83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52324475065617"/>
          <c:y val="0.065"/>
          <c:w val="0.564222487024137"/>
          <c:h val="0.826572834645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Single Thread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9.6</c:v>
                </c:pt>
                <c:pt idx="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Legacy Opencl 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1.3</c:v>
                </c:pt>
                <c:pt idx="1">
                  <c:v>7.384615384615384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HSA+Snack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工作表1!$D$2:$D$3</c:f>
              <c:numCache>
                <c:formatCode>General</c:formatCode>
                <c:ptCount val="2"/>
                <c:pt idx="0">
                  <c:v>4.5</c:v>
                </c:pt>
                <c:pt idx="1">
                  <c:v>2.133333333333333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882648"/>
        <c:axId val="-2123879672"/>
      </c:barChart>
      <c:catAx>
        <c:axId val="-21238826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3879672"/>
        <c:crosses val="autoZero"/>
        <c:auto val="1"/>
        <c:lblAlgn val="ctr"/>
        <c:lblOffset val="100"/>
        <c:noMultiLvlLbl val="0"/>
      </c:catAx>
      <c:valAx>
        <c:axId val="-2123879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3882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411711589069"/>
          <c:y val="0.0282018616771993"/>
          <c:w val="0.287994927708172"/>
          <c:h val="0.28737288594289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986D-3CB2-754F-89C1-76A727338D8E}" type="datetimeFigureOut">
              <a:rPr kumimoji="1" lang="zh-TW" altLang="en-US" smtClean="0"/>
              <a:t>15/3/2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CC7E-C5C7-304B-902D-4A35975119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801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6CC7E-C5C7-304B-902D-4A359751195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8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，上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141" y="146526"/>
            <a:ext cx="7995081" cy="1143000"/>
          </a:xfrm>
        </p:spPr>
        <p:txBody>
          <a:bodyPr/>
          <a:lstStyle/>
          <a:p>
            <a:r>
              <a:rPr kumimoji="1" lang="en-US" altLang="zh-TW" sz="2400" dirty="0" smtClean="0"/>
              <a:t>Linear</a:t>
            </a:r>
            <a:r>
              <a:rPr kumimoji="1" lang="en-US" altLang="zh-TW" sz="2400" dirty="0"/>
              <a:t>-SVM in People </a:t>
            </a:r>
            <a:r>
              <a:rPr kumimoji="1" lang="en-US" altLang="zh-TW" sz="2400" dirty="0" smtClean="0"/>
              <a:t>Detection </a:t>
            </a:r>
            <a:r>
              <a:rPr kumimoji="1" lang="en-US" altLang="zh-TW" sz="2400" dirty="0"/>
              <a:t>Learning Algorithm</a:t>
            </a:r>
            <a:endParaRPr kumimoji="1" lang="zh-TW" altLang="en-US" sz="2400" dirty="0"/>
          </a:p>
        </p:txBody>
      </p:sp>
      <p:pic>
        <p:nvPicPr>
          <p:cNvPr id="6" name="圖片 5" descr="crop_000010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496390"/>
            <a:ext cx="1113998" cy="1626478"/>
          </a:xfrm>
          <a:prstGeom prst="rect">
            <a:avLst/>
          </a:prstGeom>
        </p:spPr>
      </p:pic>
      <p:pic>
        <p:nvPicPr>
          <p:cNvPr id="8" name="圖片 7" descr="crop00100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08" y="1496391"/>
            <a:ext cx="1116769" cy="16264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41" y="4936983"/>
            <a:ext cx="3388393" cy="16077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" y="4055841"/>
            <a:ext cx="3388393" cy="747794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 flipH="1">
            <a:off x="3434062" y="1496391"/>
            <a:ext cx="1399543" cy="198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圖片 11" descr="00000003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59" y="1524220"/>
            <a:ext cx="1758304" cy="1598647"/>
          </a:xfrm>
          <a:prstGeom prst="rect">
            <a:avLst/>
          </a:prstGeom>
        </p:spPr>
      </p:pic>
      <p:pic>
        <p:nvPicPr>
          <p:cNvPr id="13" name="圖片 12" descr="01-03e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46" y="1524220"/>
            <a:ext cx="1331976" cy="159864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291516" y="1710451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 f(x) =+1</a:t>
            </a:r>
            <a:endParaRPr kumimoji="1"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88346" y="2183585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f</a:t>
            </a:r>
            <a:r>
              <a:rPr kumimoji="1" lang="en-US" altLang="zh-TW" sz="1400" dirty="0" smtClean="0"/>
              <a:t>(x) = -1</a:t>
            </a:r>
            <a:endParaRPr kumimoji="1" lang="zh-TW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453353" y="386372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static double dot(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px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py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/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 double </a:t>
            </a:r>
            <a:r>
              <a:rPr lang="en-US" altLang="zh-TW" sz="1200" b="1" dirty="0" err="1">
                <a:solidFill>
                  <a:srgbClr val="FF0000"/>
                </a:solidFill>
              </a:rPr>
              <a:t>kernel_linear</a:t>
            </a:r>
            <a:r>
              <a:rPr lang="en-US" altLang="zh-TW" sz="1200" b="1" dirty="0">
                <a:solidFill>
                  <a:srgbClr val="FF0000"/>
                </a:solidFill>
              </a:rPr>
              <a:t>(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en-US" altLang="zh-TW" sz="1200" b="1" dirty="0" err="1">
                <a:solidFill>
                  <a:srgbClr val="FF0000"/>
                </a:solidFill>
              </a:rPr>
              <a:t>i</a:t>
            </a:r>
            <a:r>
              <a:rPr lang="en-US" altLang="zh-TW" sz="1200" b="1" dirty="0">
                <a:solidFill>
                  <a:srgbClr val="FF0000"/>
                </a:solidFill>
              </a:rPr>
              <a:t>, 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j) </a:t>
            </a:r>
            <a:r>
              <a:rPr lang="en-US" altLang="zh-TW" sz="1200" b="1" dirty="0" err="1">
                <a:solidFill>
                  <a:srgbClr val="FF0000"/>
                </a:solidFill>
              </a:rPr>
              <a:t>const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        {</a:t>
            </a: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        return dot(x[i],x[j])</a:t>
            </a:r>
            <a:r>
              <a:rPr lang="is-IS" altLang="zh-TW" sz="1200" b="1" dirty="0" smtClean="0">
                <a:solidFill>
                  <a:srgbClr val="FF0000"/>
                </a:solidFill>
              </a:rPr>
              <a:t>; // what we choose to demo. </a:t>
            </a:r>
            <a:endParaRPr lang="is-IS" altLang="zh-TW" sz="1200" b="1" dirty="0">
              <a:solidFill>
                <a:srgbClr val="FF0000"/>
              </a:solidFill>
            </a:endParaRP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zh-TW" sz="1200" dirty="0"/>
              <a:t>        double </a:t>
            </a:r>
            <a:r>
              <a:rPr lang="en-US" altLang="zh-TW" sz="1200" dirty="0" err="1"/>
              <a:t>kernel_poly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j) </a:t>
            </a:r>
            <a:r>
              <a:rPr lang="en-US" altLang="zh-TW" sz="1200" dirty="0" err="1"/>
              <a:t>const</a:t>
            </a:r>
            <a:endParaRPr lang="en-US" altLang="zh-TW" sz="1200" dirty="0"/>
          </a:p>
          <a:p>
            <a:r>
              <a:rPr lang="en-US" altLang="zh-TW" sz="1200" dirty="0"/>
              <a:t>        {</a:t>
            </a:r>
          </a:p>
          <a:p>
            <a:r>
              <a:rPr lang="pl-PL" altLang="zh-TW" sz="1200" dirty="0"/>
              <a:t>                return </a:t>
            </a:r>
            <a:r>
              <a:rPr lang="pl-PL" altLang="zh-TW" sz="1200" dirty="0" err="1"/>
              <a:t>powi</a:t>
            </a:r>
            <a:r>
              <a:rPr lang="pl-PL" altLang="zh-TW" sz="1200" dirty="0"/>
              <a:t>(gamma*</a:t>
            </a:r>
            <a:r>
              <a:rPr lang="pl-PL" altLang="zh-TW" sz="1200" dirty="0" err="1"/>
              <a:t>dot</a:t>
            </a:r>
            <a:r>
              <a:rPr lang="pl-PL" altLang="zh-TW" sz="1200" dirty="0"/>
              <a:t>(x[i],x[j])+coef0,degree);</a:t>
            </a:r>
          </a:p>
          <a:p>
            <a:r>
              <a:rPr lang="pl-PL" altLang="zh-TW" sz="1200" dirty="0"/>
              <a:t>        }</a:t>
            </a:r>
          </a:p>
          <a:p>
            <a:r>
              <a:rPr lang="pl-PL" altLang="zh-TW" sz="1200" dirty="0"/>
              <a:t>        </a:t>
            </a:r>
            <a:r>
              <a:rPr lang="pl-PL" altLang="zh-TW" sz="1200" dirty="0" err="1"/>
              <a:t>double</a:t>
            </a:r>
            <a:r>
              <a:rPr lang="pl-PL" altLang="zh-TW" sz="1200" dirty="0"/>
              <a:t> </a:t>
            </a:r>
            <a:r>
              <a:rPr lang="pl-PL" altLang="zh-TW" sz="1200" dirty="0" err="1"/>
              <a:t>kernel_rbf</a:t>
            </a:r>
            <a:r>
              <a:rPr lang="pl-PL" altLang="zh-TW" sz="1200" dirty="0"/>
              <a:t>(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i, 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j) </a:t>
            </a:r>
            <a:r>
              <a:rPr lang="pl-PL" altLang="zh-TW" sz="1200" dirty="0" err="1"/>
              <a:t>const</a:t>
            </a:r>
            <a:endParaRPr lang="pl-PL" altLang="zh-TW" sz="1200" dirty="0"/>
          </a:p>
          <a:p>
            <a:r>
              <a:rPr lang="pl-PL" altLang="zh-TW" sz="1200" dirty="0"/>
              <a:t>        {</a:t>
            </a:r>
          </a:p>
          <a:p>
            <a:r>
              <a:rPr lang="fr-FR" altLang="zh-TW" sz="1200" dirty="0"/>
              <a:t>                return </a:t>
            </a:r>
            <a:r>
              <a:rPr lang="fr-FR" altLang="zh-TW" sz="1200" dirty="0" err="1"/>
              <a:t>exp</a:t>
            </a:r>
            <a:r>
              <a:rPr lang="fr-FR" altLang="zh-TW" sz="1200" dirty="0"/>
              <a:t>(-gamma*(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[i]+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[j]-2*dot(x[i],x[j])));</a:t>
            </a:r>
          </a:p>
          <a:p>
            <a:r>
              <a:rPr lang="fr-FR" altLang="zh-TW" sz="1200" dirty="0"/>
              <a:t>        </a:t>
            </a:r>
            <a:r>
              <a:rPr lang="fr-FR" altLang="zh-TW" sz="1200" dirty="0" smtClean="0"/>
              <a:t>}</a:t>
            </a:r>
            <a:endParaRPr lang="fr-FR" altLang="zh-TW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6141" y="3122868"/>
            <a:ext cx="290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An image is an instance of variable x  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658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Architecture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1004839"/>
          </a:xfrm>
        </p:spPr>
        <p:txBody>
          <a:bodyPr/>
          <a:lstStyle/>
          <a:p>
            <a:r>
              <a:rPr kumimoji="1" lang="en-US" altLang="zh-TW" dirty="0" smtClean="0"/>
              <a:t>Linear SVM used in HOG People-Detection</a:t>
            </a:r>
            <a:endParaRPr kumimoji="1"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1568007" y="3822598"/>
            <a:ext cx="1140366" cy="3239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813863" y="2462013"/>
            <a:ext cx="1778067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HOG-feature  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Computation </a:t>
            </a:r>
            <a:endParaRPr kumimoji="1"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973971" y="2462012"/>
            <a:ext cx="1891975" cy="1917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Linear SVM  </a:t>
            </a:r>
            <a:endParaRPr kumimoji="1"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4864071" y="3822598"/>
            <a:ext cx="920068" cy="278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568007" y="2682297"/>
            <a:ext cx="920069" cy="9588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data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形箭號 9"/>
          <p:cNvSpPr/>
          <p:nvPr/>
        </p:nvSpPr>
        <p:spPr>
          <a:xfrm flipH="1" flipV="1">
            <a:off x="6336816" y="3796681"/>
            <a:ext cx="1153326" cy="1840031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0395" y="2202853"/>
            <a:ext cx="3248098" cy="405584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4071" y="2682297"/>
            <a:ext cx="920069" cy="9588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data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634867" y="5636712"/>
            <a:ext cx="730235" cy="45043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 smtClean="0">
                <a:solidFill>
                  <a:srgbClr val="000000"/>
                </a:solidFill>
              </a:rPr>
              <a:t>data</a:t>
            </a:r>
            <a:endParaRPr kumimoji="1"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06055" y="2462013"/>
            <a:ext cx="1154611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Data </a:t>
            </a:r>
          </a:p>
          <a:p>
            <a:pPr algn="ctr"/>
            <a:r>
              <a:rPr kumimoji="1" lang="en-US" altLang="zh-TW" dirty="0" smtClean="0"/>
              <a:t>I/O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60395" y="6258694"/>
            <a:ext cx="253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HSA-Applied Scope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35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 and Run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ompile opencv-</a:t>
            </a:r>
            <a:r>
              <a:rPr kumimoji="1" lang="en-US" altLang="zh-TW" dirty="0" smtClean="0"/>
              <a:t>3.0.0</a:t>
            </a:r>
          </a:p>
          <a:p>
            <a:r>
              <a:rPr kumimoji="1" lang="en-US" altLang="zh-TW" dirty="0"/>
              <a:t>Modify </a:t>
            </a:r>
            <a:r>
              <a:rPr kumimoji="1" lang="en-US" altLang="zh-TW" dirty="0" err="1"/>
              <a:t>svm.cpp</a:t>
            </a:r>
            <a:r>
              <a:rPr kumimoji="1" lang="en-US" altLang="zh-TW" dirty="0"/>
              <a:t> and recompile the ml-module</a:t>
            </a:r>
          </a:p>
          <a:p>
            <a:pPr lvl="1"/>
            <a:r>
              <a:rPr kumimoji="1" lang="en-US" altLang="zh-TW" dirty="0"/>
              <a:t>Using  </a:t>
            </a:r>
            <a:r>
              <a:rPr kumimoji="1" lang="en-US" altLang="zh-TW" dirty="0" err="1"/>
              <a:t>OpenCL</a:t>
            </a:r>
            <a:r>
              <a:rPr kumimoji="1" lang="en-US" altLang="zh-TW" dirty="0"/>
              <a:t> and SNACK to parallelize the kernel function </a:t>
            </a:r>
            <a:r>
              <a:rPr lang="en-US" altLang="zh-TW" dirty="0"/>
              <a:t>(  an intensive computation of inner product ).</a:t>
            </a:r>
          </a:p>
          <a:p>
            <a:pPr lvl="1"/>
            <a:r>
              <a:rPr kumimoji="1" lang="en-US" altLang="zh-TW" dirty="0"/>
              <a:t>The kernel function is called </a:t>
            </a:r>
            <a:r>
              <a:rPr lang="en-US" altLang="zh-TW" b="1" dirty="0" err="1"/>
              <a:t>calc_non_rbf_base</a:t>
            </a:r>
            <a:r>
              <a:rPr lang="en-US" altLang="zh-TW" b="1" dirty="0"/>
              <a:t>()  in </a:t>
            </a:r>
            <a:r>
              <a:rPr lang="en-US" altLang="zh-TW" b="1" dirty="0" err="1" smtClean="0"/>
              <a:t>svm.cpp</a:t>
            </a:r>
            <a:endParaRPr lang="en-US" altLang="zh-TW" b="1" dirty="0" smtClean="0"/>
          </a:p>
          <a:p>
            <a:pPr lvl="1"/>
            <a:r>
              <a:rPr kumimoji="1" lang="en-US" altLang="zh-TW" dirty="0" smtClean="0"/>
              <a:t>When utilizing SNACK, use </a:t>
            </a:r>
            <a:r>
              <a:rPr kumimoji="1" lang="en-US" altLang="zh-TW" dirty="0" smtClean="0"/>
              <a:t>CLOC to generate SNACK object file and include it in </a:t>
            </a:r>
            <a:r>
              <a:rPr kumimoji="1" lang="en-US" altLang="zh-TW" dirty="0" err="1" smtClean="0"/>
              <a:t>ld</a:t>
            </a:r>
            <a:r>
              <a:rPr kumimoji="1" lang="en-US" altLang="zh-TW" dirty="0" smtClean="0"/>
              <a:t> stage. </a:t>
            </a:r>
          </a:p>
          <a:p>
            <a:r>
              <a:rPr kumimoji="1" lang="en-US" altLang="zh-TW" dirty="0" smtClean="0"/>
              <a:t>make and run  “./</a:t>
            </a:r>
            <a:r>
              <a:rPr kumimoji="1" lang="en-US" altLang="zh-TW" dirty="0" err="1" smtClean="0"/>
              <a:t>hogsvm</a:t>
            </a:r>
            <a:r>
              <a:rPr kumimoji="1" lang="en-US" altLang="zh-TW" dirty="0" smtClean="0"/>
              <a:t> ” . ( library dependency on </a:t>
            </a:r>
            <a:r>
              <a:rPr kumimoji="1" lang="en-US" altLang="zh-TW" dirty="0" err="1" smtClean="0"/>
              <a:t>OpenCL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674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3095636711"/>
              </p:ext>
            </p:extLst>
          </p:nvPr>
        </p:nvGraphicFramePr>
        <p:xfrm>
          <a:off x="1581416" y="2034398"/>
          <a:ext cx="6427075" cy="3787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181312" y="4120631"/>
            <a:ext cx="211227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Training data  : 3000 images, size of each file ranges from 40KB to 800KB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58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and SNACK  improved the performance of the algorithm  by 2 and 7 times of the  single thread mode, respectively.  </a:t>
            </a:r>
          </a:p>
          <a:p>
            <a:r>
              <a:rPr kumimoji="1" lang="en-US" altLang="zh-TW" dirty="0" smtClean="0"/>
              <a:t>In </a:t>
            </a:r>
            <a:r>
              <a:rPr kumimoji="1" lang="en-US" altLang="zh-TW" dirty="0" smtClean="0"/>
              <a:t>this algorithm , training data were loaded only once </a:t>
            </a:r>
            <a:r>
              <a:rPr kumimoji="1" lang="en-US" altLang="zh-TW" dirty="0" smtClean="0"/>
              <a:t>and then the kernel </a:t>
            </a:r>
            <a:r>
              <a:rPr kumimoji="1" lang="en-US" altLang="zh-TW" dirty="0" smtClean="0"/>
              <a:t>iterates by several times for saturation condition. 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=</a:t>
            </a:r>
            <a:r>
              <a:rPr kumimoji="1" lang="en-US" altLang="zh-TW" dirty="0" smtClean="0"/>
              <a:t>&gt; only small part of data need to be </a:t>
            </a:r>
            <a:r>
              <a:rPr kumimoji="1" lang="en-US" altLang="zh-TW" dirty="0" smtClean="0"/>
              <a:t>reloaded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HSA helps only in initialization. </a:t>
            </a:r>
            <a:endParaRPr kumimoji="1" lang="en-US" altLang="zh-TW" dirty="0" smtClean="0"/>
          </a:p>
          <a:p>
            <a:r>
              <a:rPr kumimoji="1" lang="en-US" altLang="zh-TW" dirty="0" smtClean="0"/>
              <a:t> The time cost for SNACK configuration is much more than legacy </a:t>
            </a:r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API. In this case, this HSA-API performs more poorly than legacy one.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=&gt; separate configuration and execution will be expected to implemented.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6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冒險">
  <a:themeElements>
    <a:clrScheme name="冒險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冒險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冒險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冒險.thmx</Template>
  <TotalTime>3753</TotalTime>
  <Words>336</Words>
  <Application>Microsoft Macintosh PowerPoint</Application>
  <PresentationFormat>如螢幕大小 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冒險</vt:lpstr>
      <vt:lpstr>Linear-SVM in People Detection Learning Algorithm</vt:lpstr>
      <vt:lpstr>Architecture </vt:lpstr>
      <vt:lpstr>Build and Run</vt:lpstr>
      <vt:lpstr>Performance</vt:lpstr>
      <vt:lpstr>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powered by OpenCV </dc:title>
  <dc:creator>政岳 劉</dc:creator>
  <cp:lastModifiedBy>政岳 劉</cp:lastModifiedBy>
  <cp:revision>23</cp:revision>
  <dcterms:created xsi:type="dcterms:W3CDTF">2015-02-10T17:09:44Z</dcterms:created>
  <dcterms:modified xsi:type="dcterms:W3CDTF">2015-03-02T12:35:52Z</dcterms:modified>
</cp:coreProperties>
</file>