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61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10" autoAdjust="0"/>
  </p:normalViewPr>
  <p:slideViewPr>
    <p:cSldViewPr snapToGrid="0" snapToObjects="1">
      <p:cViewPr varScale="1">
        <p:scale>
          <a:sx n="83" d="100"/>
          <a:sy n="83" d="100"/>
        </p:scale>
        <p:origin x="-1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752324475065617"/>
          <c:y val="0.065"/>
          <c:w val="0.564222487024137"/>
          <c:h val="0.8265728346456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Single Thread</c:v>
                </c:pt>
              </c:strCache>
            </c:strRef>
          </c:tx>
          <c:invertIfNegative val="0"/>
          <c:cat>
            <c:strRef>
              <c:f>工作表1!$A$2:$A$3</c:f>
              <c:strCache>
                <c:ptCount val="2"/>
                <c:pt idx="0">
                  <c:v>runtime ( 10s )</c:v>
                </c:pt>
                <c:pt idx="1">
                  <c:v>speed gain ( % )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9.6</c:v>
                </c:pt>
                <c:pt idx="1">
                  <c:v>0.0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Legacy Opencl </c:v>
                </c:pt>
              </c:strCache>
            </c:strRef>
          </c:tx>
          <c:invertIfNegative val="0"/>
          <c:cat>
            <c:strRef>
              <c:f>工作表1!$A$2:$A$3</c:f>
              <c:strCache>
                <c:ptCount val="2"/>
                <c:pt idx="0">
                  <c:v>runtime ( 10s )</c:v>
                </c:pt>
                <c:pt idx="1">
                  <c:v>speed gain ( % )</c:v>
                </c:pt>
              </c:strCache>
            </c:strRef>
          </c:cat>
          <c:val>
            <c:numRef>
              <c:f>工作表1!$C$2:$C$3</c:f>
              <c:numCache>
                <c:formatCode>General</c:formatCode>
                <c:ptCount val="2"/>
                <c:pt idx="0">
                  <c:v>1.3</c:v>
                </c:pt>
                <c:pt idx="1">
                  <c:v>7.384615384615384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HSA+Snack</c:v>
                </c:pt>
              </c:strCache>
            </c:strRef>
          </c:tx>
          <c:invertIfNegative val="0"/>
          <c:cat>
            <c:strRef>
              <c:f>工作表1!$A$2:$A$3</c:f>
              <c:strCache>
                <c:ptCount val="2"/>
                <c:pt idx="0">
                  <c:v>runtime ( 10s )</c:v>
                </c:pt>
                <c:pt idx="1">
                  <c:v>speed gain ( % )</c:v>
                </c:pt>
              </c:strCache>
            </c:strRef>
          </c:cat>
          <c:val>
            <c:numRef>
              <c:f>工作表1!$D$2:$D$3</c:f>
              <c:numCache>
                <c:formatCode>General</c:formatCode>
                <c:ptCount val="2"/>
                <c:pt idx="0">
                  <c:v>4.5</c:v>
                </c:pt>
                <c:pt idx="1">
                  <c:v>2.133333333333333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7189960"/>
        <c:axId val="-2147177976"/>
      </c:barChart>
      <c:catAx>
        <c:axId val="-214718996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7177976"/>
        <c:crosses val="autoZero"/>
        <c:auto val="1"/>
        <c:lblAlgn val="ctr"/>
        <c:lblOffset val="100"/>
        <c:noMultiLvlLbl val="0"/>
      </c:catAx>
      <c:valAx>
        <c:axId val="-2147177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71899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67411711589069"/>
          <c:y val="0.0282018616771993"/>
          <c:w val="0.287994927708172"/>
          <c:h val="0.28737288594289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7986D-3CB2-754F-89C1-76A727338D8E}" type="datetimeFigureOut">
              <a:rPr kumimoji="1" lang="zh-TW" altLang="en-US" smtClean="0"/>
              <a:t>15/3/2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6CC7E-C5C7-304B-902D-4A359751195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8013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My main contribution</a:t>
            </a:r>
            <a:r>
              <a:rPr kumimoji="1" lang="en-US" altLang="zh-TW" baseline="0" dirty="0" smtClean="0"/>
              <a:t> </a:t>
            </a:r>
            <a:r>
              <a:rPr kumimoji="1" lang="en-US" altLang="zh-TW" dirty="0" smtClean="0"/>
              <a:t> : Parallel</a:t>
            </a:r>
            <a:r>
              <a:rPr kumimoji="1" lang="en-US" altLang="zh-TW" baseline="0" dirty="0" smtClean="0"/>
              <a:t> the SVM kernel function.  Kernel function( candidates are linear, polynomial , RBF, etc..  ) is used to map original data into higher dimension feature space.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6CC7E-C5C7-304B-902D-4A3597511951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94254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/>
              <a:t>HOG</a:t>
            </a:r>
            <a:r>
              <a:rPr kumimoji="1" lang="en-US" altLang="zh-TW" baseline="0" dirty="0" smtClean="0"/>
              <a:t> Features :  Histogram Oriented Gradients features , used by people detection algorithm. Of cause it is worth  being parallelized in the future.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6CC7E-C5C7-304B-902D-4A3597511951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08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含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15/3/2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2F0292D-1797-49A5-8D2D-8D50C72EF3CC}" type="datetimeFigureOut">
              <a:rPr lang="en-US" smtClean="0"/>
              <a:t>15/3/2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，上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15/3/2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6141" y="146526"/>
            <a:ext cx="7995081" cy="1143000"/>
          </a:xfrm>
        </p:spPr>
        <p:txBody>
          <a:bodyPr/>
          <a:lstStyle/>
          <a:p>
            <a:r>
              <a:rPr kumimoji="1" lang="en-US" altLang="zh-TW" sz="2400" dirty="0" smtClean="0"/>
              <a:t>Linear</a:t>
            </a:r>
            <a:r>
              <a:rPr kumimoji="1" lang="en-US" altLang="zh-TW" sz="2400" dirty="0"/>
              <a:t>-SVM in People </a:t>
            </a:r>
            <a:r>
              <a:rPr kumimoji="1" lang="en-US" altLang="zh-TW" sz="2400" dirty="0" smtClean="0"/>
              <a:t>Detection </a:t>
            </a:r>
            <a:r>
              <a:rPr kumimoji="1" lang="en-US" altLang="zh-TW" sz="2400" dirty="0"/>
              <a:t>Learning Algorithm</a:t>
            </a:r>
            <a:endParaRPr kumimoji="1" lang="zh-TW" altLang="en-US" sz="2400" dirty="0"/>
          </a:p>
        </p:txBody>
      </p:sp>
      <p:pic>
        <p:nvPicPr>
          <p:cNvPr id="6" name="圖片 5" descr="crop_000010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41" y="1496390"/>
            <a:ext cx="1113998" cy="1626478"/>
          </a:xfrm>
          <a:prstGeom prst="rect">
            <a:avLst/>
          </a:prstGeom>
        </p:spPr>
      </p:pic>
      <p:pic>
        <p:nvPicPr>
          <p:cNvPr id="8" name="圖片 7" descr="crop001001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808" y="1496391"/>
            <a:ext cx="1116769" cy="162647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141" y="4936983"/>
            <a:ext cx="3388393" cy="160777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141" y="4055841"/>
            <a:ext cx="3388393" cy="747794"/>
          </a:xfrm>
          <a:prstGeom prst="rect">
            <a:avLst/>
          </a:prstGeom>
        </p:spPr>
      </p:pic>
      <p:cxnSp>
        <p:nvCxnSpPr>
          <p:cNvPr id="10" name="直線接點 9"/>
          <p:cNvCxnSpPr/>
          <p:nvPr/>
        </p:nvCxnSpPr>
        <p:spPr>
          <a:xfrm flipH="1">
            <a:off x="3434062" y="1496391"/>
            <a:ext cx="1399543" cy="1989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圖片 11" descr="00000003a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459" y="1524220"/>
            <a:ext cx="1758304" cy="1598647"/>
          </a:xfrm>
          <a:prstGeom prst="rect">
            <a:avLst/>
          </a:prstGeom>
        </p:spPr>
      </p:pic>
      <p:pic>
        <p:nvPicPr>
          <p:cNvPr id="13" name="圖片 12" descr="01-03e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246" y="1524220"/>
            <a:ext cx="1331976" cy="1598648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3291516" y="1710451"/>
            <a:ext cx="1058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 smtClean="0"/>
              <a:t> f(x) =+1</a:t>
            </a:r>
            <a:endParaRPr kumimoji="1"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588346" y="2183585"/>
            <a:ext cx="1058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f</a:t>
            </a:r>
            <a:r>
              <a:rPr kumimoji="1" lang="en-US" altLang="zh-TW" sz="1400" dirty="0" smtClean="0"/>
              <a:t>(x) = -1</a:t>
            </a:r>
            <a:endParaRPr kumimoji="1" lang="zh-TW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4453353" y="3863726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dirty="0"/>
              <a:t>static double dot(</a:t>
            </a:r>
            <a:r>
              <a:rPr lang="en-US" altLang="zh-TW" sz="1200" dirty="0" err="1"/>
              <a:t>const</a:t>
            </a:r>
            <a:r>
              <a:rPr lang="en-US" altLang="zh-TW" sz="1200" dirty="0"/>
              <a:t> </a:t>
            </a:r>
            <a:r>
              <a:rPr lang="en-US" altLang="zh-TW" sz="1200" dirty="0" err="1"/>
              <a:t>svm_node</a:t>
            </a:r>
            <a:r>
              <a:rPr lang="en-US" altLang="zh-TW" sz="1200" dirty="0"/>
              <a:t> *</a:t>
            </a:r>
            <a:r>
              <a:rPr lang="en-US" altLang="zh-TW" sz="1200" dirty="0" err="1"/>
              <a:t>px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const</a:t>
            </a:r>
            <a:r>
              <a:rPr lang="en-US" altLang="zh-TW" sz="1200" dirty="0"/>
              <a:t> </a:t>
            </a:r>
            <a:r>
              <a:rPr lang="en-US" altLang="zh-TW" sz="1200" dirty="0" err="1"/>
              <a:t>svm_node</a:t>
            </a:r>
            <a:r>
              <a:rPr lang="en-US" altLang="zh-TW" sz="1200" dirty="0"/>
              <a:t> *</a:t>
            </a:r>
            <a:r>
              <a:rPr lang="en-US" altLang="zh-TW" sz="1200" dirty="0" err="1"/>
              <a:t>py</a:t>
            </a:r>
            <a:r>
              <a:rPr lang="en-US" altLang="zh-TW" sz="1200" dirty="0"/>
              <a:t>);</a:t>
            </a:r>
          </a:p>
          <a:p>
            <a:r>
              <a:rPr lang="en-US" altLang="zh-TW" sz="1200" dirty="0"/>
              <a:t>       </a:t>
            </a:r>
            <a:r>
              <a:rPr lang="en-US" altLang="zh-TW" sz="1200" b="1" dirty="0">
                <a:solidFill>
                  <a:srgbClr val="FF0000"/>
                </a:solidFill>
              </a:rPr>
              <a:t> double </a:t>
            </a:r>
            <a:r>
              <a:rPr lang="en-US" altLang="zh-TW" sz="1200" b="1" dirty="0" err="1">
                <a:solidFill>
                  <a:srgbClr val="FF0000"/>
                </a:solidFill>
              </a:rPr>
              <a:t>kernel_linear</a:t>
            </a:r>
            <a:r>
              <a:rPr lang="en-US" altLang="zh-TW" sz="1200" b="1" dirty="0">
                <a:solidFill>
                  <a:srgbClr val="FF0000"/>
                </a:solidFill>
              </a:rPr>
              <a:t>(</a:t>
            </a:r>
            <a:r>
              <a:rPr lang="en-US" altLang="zh-TW" sz="1200" b="1" dirty="0" err="1">
                <a:solidFill>
                  <a:srgbClr val="FF0000"/>
                </a:solidFill>
              </a:rPr>
              <a:t>int</a:t>
            </a:r>
            <a:r>
              <a:rPr lang="en-US" altLang="zh-TW" sz="1200" b="1" dirty="0">
                <a:solidFill>
                  <a:srgbClr val="FF0000"/>
                </a:solidFill>
              </a:rPr>
              <a:t> </a:t>
            </a:r>
            <a:r>
              <a:rPr lang="en-US" altLang="zh-TW" sz="1200" b="1" dirty="0" err="1">
                <a:solidFill>
                  <a:srgbClr val="FF0000"/>
                </a:solidFill>
              </a:rPr>
              <a:t>i</a:t>
            </a:r>
            <a:r>
              <a:rPr lang="en-US" altLang="zh-TW" sz="1200" b="1" dirty="0">
                <a:solidFill>
                  <a:srgbClr val="FF0000"/>
                </a:solidFill>
              </a:rPr>
              <a:t>, </a:t>
            </a:r>
            <a:r>
              <a:rPr lang="en-US" altLang="zh-TW" sz="1200" b="1" dirty="0" err="1">
                <a:solidFill>
                  <a:srgbClr val="FF0000"/>
                </a:solidFill>
              </a:rPr>
              <a:t>int</a:t>
            </a:r>
            <a:r>
              <a:rPr lang="en-US" altLang="zh-TW" sz="1200" b="1" dirty="0">
                <a:solidFill>
                  <a:srgbClr val="FF0000"/>
                </a:solidFill>
              </a:rPr>
              <a:t> j) </a:t>
            </a:r>
            <a:r>
              <a:rPr lang="en-US" altLang="zh-TW" sz="1200" b="1" dirty="0" err="1">
                <a:solidFill>
                  <a:srgbClr val="FF0000"/>
                </a:solidFill>
              </a:rPr>
              <a:t>const</a:t>
            </a:r>
            <a:endParaRPr lang="en-US" altLang="zh-TW" sz="1200" b="1" dirty="0">
              <a:solidFill>
                <a:srgbClr val="FF0000"/>
              </a:solidFill>
            </a:endParaRPr>
          </a:p>
          <a:p>
            <a:r>
              <a:rPr lang="en-US" altLang="zh-TW" sz="1200" b="1" dirty="0">
                <a:solidFill>
                  <a:srgbClr val="FF0000"/>
                </a:solidFill>
              </a:rPr>
              <a:t>        {</a:t>
            </a:r>
          </a:p>
          <a:p>
            <a:r>
              <a:rPr lang="is-IS" altLang="zh-TW" sz="1200" b="1" dirty="0">
                <a:solidFill>
                  <a:srgbClr val="FF0000"/>
                </a:solidFill>
              </a:rPr>
              <a:t>                return dot(x[i],x[j])</a:t>
            </a:r>
            <a:r>
              <a:rPr lang="is-IS" altLang="zh-TW" sz="1200" b="1" dirty="0" smtClean="0">
                <a:solidFill>
                  <a:srgbClr val="FF0000"/>
                </a:solidFill>
              </a:rPr>
              <a:t>; // what we choose to demo. </a:t>
            </a:r>
            <a:endParaRPr lang="is-IS" altLang="zh-TW" sz="1200" b="1" dirty="0">
              <a:solidFill>
                <a:srgbClr val="FF0000"/>
              </a:solidFill>
            </a:endParaRPr>
          </a:p>
          <a:p>
            <a:r>
              <a:rPr lang="is-IS" altLang="zh-TW" sz="1200" b="1" dirty="0">
                <a:solidFill>
                  <a:srgbClr val="FF0000"/>
                </a:solidFill>
              </a:rPr>
              <a:t>        }</a:t>
            </a:r>
          </a:p>
          <a:p>
            <a:r>
              <a:rPr lang="en-US" altLang="zh-TW" sz="1200" dirty="0"/>
              <a:t>        double </a:t>
            </a:r>
            <a:r>
              <a:rPr lang="en-US" altLang="zh-TW" sz="1200" dirty="0" err="1"/>
              <a:t>kernel_poly</a:t>
            </a:r>
            <a:r>
              <a:rPr lang="en-US" altLang="zh-TW" sz="1200" dirty="0"/>
              <a:t>(</a:t>
            </a:r>
            <a:r>
              <a:rPr lang="en-US" altLang="zh-TW" sz="1200" dirty="0" err="1"/>
              <a:t>int</a:t>
            </a:r>
            <a:r>
              <a:rPr lang="en-US" altLang="zh-TW" sz="1200" dirty="0"/>
              <a:t> </a:t>
            </a:r>
            <a:r>
              <a:rPr lang="en-US" altLang="zh-TW" sz="1200" dirty="0" err="1"/>
              <a:t>i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int</a:t>
            </a:r>
            <a:r>
              <a:rPr lang="en-US" altLang="zh-TW" sz="1200" dirty="0"/>
              <a:t> j) </a:t>
            </a:r>
            <a:r>
              <a:rPr lang="en-US" altLang="zh-TW" sz="1200" dirty="0" err="1"/>
              <a:t>const</a:t>
            </a:r>
            <a:endParaRPr lang="en-US" altLang="zh-TW" sz="1200" dirty="0"/>
          </a:p>
          <a:p>
            <a:r>
              <a:rPr lang="en-US" altLang="zh-TW" sz="1200" dirty="0"/>
              <a:t>        {</a:t>
            </a:r>
          </a:p>
          <a:p>
            <a:r>
              <a:rPr lang="pl-PL" altLang="zh-TW" sz="1200" dirty="0"/>
              <a:t>                return </a:t>
            </a:r>
            <a:r>
              <a:rPr lang="pl-PL" altLang="zh-TW" sz="1200" dirty="0" err="1"/>
              <a:t>powi</a:t>
            </a:r>
            <a:r>
              <a:rPr lang="pl-PL" altLang="zh-TW" sz="1200" dirty="0"/>
              <a:t>(gamma*</a:t>
            </a:r>
            <a:r>
              <a:rPr lang="pl-PL" altLang="zh-TW" sz="1200" dirty="0" err="1"/>
              <a:t>dot</a:t>
            </a:r>
            <a:r>
              <a:rPr lang="pl-PL" altLang="zh-TW" sz="1200" dirty="0"/>
              <a:t>(x[i],x[j])+coef0,degree);</a:t>
            </a:r>
          </a:p>
          <a:p>
            <a:r>
              <a:rPr lang="pl-PL" altLang="zh-TW" sz="1200" dirty="0"/>
              <a:t>        }</a:t>
            </a:r>
          </a:p>
          <a:p>
            <a:r>
              <a:rPr lang="pl-PL" altLang="zh-TW" sz="1200" dirty="0"/>
              <a:t>        </a:t>
            </a:r>
            <a:r>
              <a:rPr lang="pl-PL" altLang="zh-TW" sz="1200" dirty="0" err="1"/>
              <a:t>double</a:t>
            </a:r>
            <a:r>
              <a:rPr lang="pl-PL" altLang="zh-TW" sz="1200" dirty="0"/>
              <a:t> </a:t>
            </a:r>
            <a:r>
              <a:rPr lang="pl-PL" altLang="zh-TW" sz="1200" dirty="0" err="1"/>
              <a:t>kernel_rbf</a:t>
            </a:r>
            <a:r>
              <a:rPr lang="pl-PL" altLang="zh-TW" sz="1200" dirty="0"/>
              <a:t>(</a:t>
            </a:r>
            <a:r>
              <a:rPr lang="pl-PL" altLang="zh-TW" sz="1200" dirty="0" err="1"/>
              <a:t>int</a:t>
            </a:r>
            <a:r>
              <a:rPr lang="pl-PL" altLang="zh-TW" sz="1200" dirty="0"/>
              <a:t> i, </a:t>
            </a:r>
            <a:r>
              <a:rPr lang="pl-PL" altLang="zh-TW" sz="1200" dirty="0" err="1"/>
              <a:t>int</a:t>
            </a:r>
            <a:r>
              <a:rPr lang="pl-PL" altLang="zh-TW" sz="1200" dirty="0"/>
              <a:t> j) </a:t>
            </a:r>
            <a:r>
              <a:rPr lang="pl-PL" altLang="zh-TW" sz="1200" dirty="0" err="1"/>
              <a:t>const</a:t>
            </a:r>
            <a:endParaRPr lang="pl-PL" altLang="zh-TW" sz="1200" dirty="0"/>
          </a:p>
          <a:p>
            <a:r>
              <a:rPr lang="pl-PL" altLang="zh-TW" sz="1200" dirty="0"/>
              <a:t>        {</a:t>
            </a:r>
          </a:p>
          <a:p>
            <a:r>
              <a:rPr lang="fr-FR" altLang="zh-TW" sz="1200" dirty="0"/>
              <a:t>                return </a:t>
            </a:r>
            <a:r>
              <a:rPr lang="fr-FR" altLang="zh-TW" sz="1200" dirty="0" err="1"/>
              <a:t>exp</a:t>
            </a:r>
            <a:r>
              <a:rPr lang="fr-FR" altLang="zh-TW" sz="1200" dirty="0"/>
              <a:t>(-gamma*(</a:t>
            </a:r>
            <a:r>
              <a:rPr lang="fr-FR" altLang="zh-TW" sz="1200" dirty="0" err="1"/>
              <a:t>x_square</a:t>
            </a:r>
            <a:r>
              <a:rPr lang="fr-FR" altLang="zh-TW" sz="1200" dirty="0"/>
              <a:t>[i]+</a:t>
            </a:r>
            <a:r>
              <a:rPr lang="fr-FR" altLang="zh-TW" sz="1200" dirty="0" err="1"/>
              <a:t>x_square</a:t>
            </a:r>
            <a:r>
              <a:rPr lang="fr-FR" altLang="zh-TW" sz="1200" dirty="0"/>
              <a:t>[j]-2*dot(x[i],x[j])));</a:t>
            </a:r>
          </a:p>
          <a:p>
            <a:r>
              <a:rPr lang="fr-FR" altLang="zh-TW" sz="1200" dirty="0"/>
              <a:t>        </a:t>
            </a:r>
            <a:r>
              <a:rPr lang="fr-FR" altLang="zh-TW" sz="1200" dirty="0" smtClean="0"/>
              <a:t>}</a:t>
            </a:r>
            <a:endParaRPr lang="fr-FR" altLang="zh-TW" sz="1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6141" y="3122868"/>
            <a:ext cx="2902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 smtClean="0"/>
              <a:t>An image is an instance of variable x  </a:t>
            </a:r>
            <a:endParaRPr kumimoji="1"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46580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Architecture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6141" y="1586753"/>
            <a:ext cx="7691719" cy="1004839"/>
          </a:xfrm>
        </p:spPr>
        <p:txBody>
          <a:bodyPr/>
          <a:lstStyle/>
          <a:p>
            <a:r>
              <a:rPr kumimoji="1" lang="en-US" altLang="zh-TW" dirty="0" smtClean="0"/>
              <a:t>Linear SVM used in HOG People-Detection</a:t>
            </a:r>
            <a:endParaRPr kumimoji="1" lang="zh-TW" altLang="en-US" dirty="0"/>
          </a:p>
        </p:txBody>
      </p:sp>
      <p:sp>
        <p:nvSpPr>
          <p:cNvPr id="5" name="向右箭號 4"/>
          <p:cNvSpPr/>
          <p:nvPr/>
        </p:nvSpPr>
        <p:spPr>
          <a:xfrm>
            <a:off x="1568007" y="3822598"/>
            <a:ext cx="1140366" cy="32394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813863" y="2462013"/>
            <a:ext cx="1778067" cy="19177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HOG-feature  </a:t>
            </a:r>
          </a:p>
          <a:p>
            <a:pPr algn="ctr"/>
            <a:r>
              <a:rPr kumimoji="1" lang="en-US" altLang="zh-TW" dirty="0" smtClean="0"/>
              <a:t>Computation </a:t>
            </a:r>
            <a:endParaRPr kumimoji="1"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5973971" y="2462012"/>
            <a:ext cx="1891975" cy="19177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Linear SVM  </a:t>
            </a:r>
            <a:endParaRPr kumimoji="1"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4864071" y="3822598"/>
            <a:ext cx="920068" cy="2785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568007" y="2682297"/>
            <a:ext cx="920069" cy="95889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data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圓形箭號 9"/>
          <p:cNvSpPr/>
          <p:nvPr/>
        </p:nvSpPr>
        <p:spPr>
          <a:xfrm flipH="1" flipV="1">
            <a:off x="6336816" y="3796681"/>
            <a:ext cx="1153326" cy="1840031"/>
          </a:xfrm>
          <a:prstGeom prst="circular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60395" y="2202853"/>
            <a:ext cx="3248098" cy="4055841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864071" y="2682297"/>
            <a:ext cx="920069" cy="95889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000000"/>
                </a:solidFill>
              </a:rPr>
              <a:t>data</a:t>
            </a:r>
            <a:endParaRPr kumimoji="1" lang="zh-TW" altLang="en-US" dirty="0">
              <a:solidFill>
                <a:srgbClr val="000000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7125024" y="5468674"/>
            <a:ext cx="730235" cy="27307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800" dirty="0" smtClean="0">
                <a:solidFill>
                  <a:srgbClr val="000000"/>
                </a:solidFill>
              </a:rPr>
              <a:t>data</a:t>
            </a:r>
            <a:endParaRPr kumimoji="1" lang="zh-TW" altLang="en-US" sz="800" dirty="0">
              <a:solidFill>
                <a:srgbClr val="000000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206055" y="2462013"/>
            <a:ext cx="1154611" cy="19177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Data </a:t>
            </a:r>
          </a:p>
          <a:p>
            <a:pPr algn="ctr"/>
            <a:r>
              <a:rPr kumimoji="1" lang="en-US" altLang="zh-TW" dirty="0" smtClean="0"/>
              <a:t>I/O</a:t>
            </a:r>
            <a:endParaRPr kumimoji="1"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864070" y="5814066"/>
            <a:ext cx="249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HSA-</a:t>
            </a:r>
            <a:r>
              <a:rPr kumimoji="1" lang="en-US" altLang="zh-TW" dirty="0" smtClean="0"/>
              <a:t>Applied </a:t>
            </a:r>
            <a:r>
              <a:rPr kumimoji="1" lang="en-US" altLang="zh-TW" dirty="0" smtClean="0"/>
              <a:t>Scope </a:t>
            </a:r>
            <a:endParaRPr kumimoji="1" lang="zh-TW" alt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863" y="4379789"/>
            <a:ext cx="1822687" cy="1818295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55" y="4487222"/>
            <a:ext cx="1206500" cy="171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50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Build and Run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TW" dirty="0" smtClean="0"/>
              <a:t>Build the machine : AMD A10-7850K</a:t>
            </a:r>
          </a:p>
          <a:p>
            <a:pPr lvl="1"/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endParaRPr kumimoji="1" lang="en-US" altLang="zh-TW" dirty="0" smtClean="0"/>
          </a:p>
          <a:p>
            <a:r>
              <a:rPr kumimoji="1" lang="en-US" altLang="zh-TW" dirty="0" smtClean="0"/>
              <a:t>compile </a:t>
            </a:r>
            <a:r>
              <a:rPr kumimoji="1" lang="en-US" altLang="zh-TW" dirty="0" smtClean="0"/>
              <a:t>opencv-3.0.0</a:t>
            </a:r>
          </a:p>
          <a:p>
            <a:r>
              <a:rPr kumimoji="1" lang="en-US" altLang="zh-TW" dirty="0"/>
              <a:t>Modify </a:t>
            </a:r>
            <a:r>
              <a:rPr kumimoji="1" lang="en-US" altLang="zh-TW" dirty="0" err="1"/>
              <a:t>svm.cpp</a:t>
            </a:r>
            <a:r>
              <a:rPr kumimoji="1" lang="en-US" altLang="zh-TW" dirty="0"/>
              <a:t> and recompile the ml-module</a:t>
            </a:r>
          </a:p>
          <a:p>
            <a:pPr lvl="1"/>
            <a:r>
              <a:rPr kumimoji="1" lang="en-US" altLang="zh-TW" dirty="0"/>
              <a:t>Using  </a:t>
            </a:r>
            <a:r>
              <a:rPr kumimoji="1" lang="en-US" altLang="zh-TW" dirty="0" err="1"/>
              <a:t>OpenCL</a:t>
            </a:r>
            <a:r>
              <a:rPr kumimoji="1" lang="en-US" altLang="zh-TW" dirty="0"/>
              <a:t> and SNACK to parallelize the kernel function </a:t>
            </a:r>
            <a:r>
              <a:rPr lang="en-US" altLang="zh-TW" dirty="0"/>
              <a:t>(  an intensive computation of inner product ).</a:t>
            </a:r>
          </a:p>
          <a:p>
            <a:pPr lvl="1"/>
            <a:r>
              <a:rPr kumimoji="1" lang="en-US" altLang="zh-TW" dirty="0"/>
              <a:t>The kernel function is called </a:t>
            </a:r>
            <a:r>
              <a:rPr lang="en-US" altLang="zh-TW" b="1" dirty="0" err="1"/>
              <a:t>calc_non_rbf_base</a:t>
            </a:r>
            <a:r>
              <a:rPr lang="en-US" altLang="zh-TW" b="1" dirty="0"/>
              <a:t>()  in </a:t>
            </a:r>
            <a:r>
              <a:rPr lang="en-US" altLang="zh-TW" b="1" dirty="0" err="1" smtClean="0"/>
              <a:t>svm.cpp</a:t>
            </a:r>
            <a:endParaRPr lang="en-US" altLang="zh-TW" b="1" dirty="0" smtClean="0"/>
          </a:p>
          <a:p>
            <a:pPr lvl="1"/>
            <a:r>
              <a:rPr kumimoji="1" lang="en-US" altLang="zh-TW" dirty="0" smtClean="0"/>
              <a:t>When utilizing SNACK, use CLOC to generate SNACK object file and include it in </a:t>
            </a:r>
            <a:r>
              <a:rPr kumimoji="1" lang="en-US" altLang="zh-TW" dirty="0" err="1" smtClean="0"/>
              <a:t>ld</a:t>
            </a:r>
            <a:r>
              <a:rPr kumimoji="1" lang="en-US" altLang="zh-TW" dirty="0" smtClean="0"/>
              <a:t> stage. </a:t>
            </a:r>
          </a:p>
          <a:p>
            <a:r>
              <a:rPr kumimoji="1" lang="en-US" altLang="zh-TW" dirty="0" smtClean="0"/>
              <a:t>make and run  “./</a:t>
            </a:r>
            <a:r>
              <a:rPr kumimoji="1" lang="en-US" altLang="zh-TW" dirty="0" err="1" smtClean="0"/>
              <a:t>hogsvm</a:t>
            </a:r>
            <a:r>
              <a:rPr kumimoji="1" lang="en-US" altLang="zh-TW" dirty="0" smtClean="0"/>
              <a:t> ” . ( library dependency on </a:t>
            </a:r>
            <a:r>
              <a:rPr kumimoji="1" lang="en-US" altLang="zh-TW" dirty="0" err="1" smtClean="0"/>
              <a:t>OpenCL</a:t>
            </a:r>
            <a:endParaRPr kumimoji="1"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941" y="1991818"/>
            <a:ext cx="6028423" cy="93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49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Performance</a:t>
            </a:r>
            <a:endParaRPr kumimoji="1" lang="zh-TW" altLang="en-US" dirty="0"/>
          </a:p>
        </p:txBody>
      </p:sp>
      <p:graphicFrame>
        <p:nvGraphicFramePr>
          <p:cNvPr id="4" name="圖表 3"/>
          <p:cNvGraphicFramePr/>
          <p:nvPr>
            <p:extLst>
              <p:ext uri="{D42A27DB-BD31-4B8C-83A1-F6EECF244321}">
                <p14:modId xmlns:p14="http://schemas.microsoft.com/office/powerpoint/2010/main" val="319185680"/>
              </p:ext>
            </p:extLst>
          </p:nvPr>
        </p:nvGraphicFramePr>
        <p:xfrm>
          <a:off x="403272" y="1503442"/>
          <a:ext cx="6427075" cy="3787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810672" y="3163230"/>
            <a:ext cx="178466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Training data  : 3000 images, size of each file ranges from 40KB to 800KB </a:t>
            </a:r>
          </a:p>
          <a:p>
            <a:endParaRPr kumimoji="1"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347" y="3977868"/>
            <a:ext cx="2015159" cy="244733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346" y="1503441"/>
            <a:ext cx="2015159" cy="213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89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Analysis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dirty="0" err="1" smtClean="0"/>
              <a:t>OpenCL</a:t>
            </a:r>
            <a:r>
              <a:rPr kumimoji="1" lang="en-US" altLang="zh-TW" dirty="0" smtClean="0"/>
              <a:t> and SNACK  improved the performance of the algorithm  by 2 and 7 times of the  single thread mode, respectively.  </a:t>
            </a:r>
          </a:p>
          <a:p>
            <a:r>
              <a:rPr kumimoji="1" lang="en-US" altLang="zh-TW" dirty="0" smtClean="0"/>
              <a:t>In this algorithm , training data were loaded only once and then the kernel iterates by several times for saturation condition.  </a:t>
            </a:r>
            <a:br>
              <a:rPr kumimoji="1" lang="en-US" altLang="zh-TW" dirty="0" smtClean="0"/>
            </a:br>
            <a:r>
              <a:rPr kumimoji="1" lang="en-US" altLang="zh-TW" dirty="0" smtClean="0"/>
              <a:t>=&gt; only small part of data need to be reloaded </a:t>
            </a:r>
            <a:br>
              <a:rPr kumimoji="1" lang="en-US" altLang="zh-TW" dirty="0" smtClean="0"/>
            </a:br>
            <a:r>
              <a:rPr kumimoji="1" lang="en-US" altLang="zh-TW" dirty="0" smtClean="0"/>
              <a:t>=&gt; HSA helps only in initialization. </a:t>
            </a:r>
          </a:p>
          <a:p>
            <a:r>
              <a:rPr kumimoji="1" lang="en-US" altLang="zh-TW" dirty="0" smtClean="0"/>
              <a:t> The time cost for SNACK configuration is much more than legacy </a:t>
            </a:r>
            <a:r>
              <a:rPr kumimoji="1" lang="en-US" altLang="zh-TW" dirty="0" err="1" smtClean="0"/>
              <a:t>OpenCL</a:t>
            </a:r>
            <a:r>
              <a:rPr kumimoji="1" lang="en-US" altLang="zh-TW" dirty="0" smtClean="0"/>
              <a:t> API. In this case, this HSA-API performs more poorly than legacy one. </a:t>
            </a:r>
            <a:br>
              <a:rPr kumimoji="1" lang="en-US" altLang="zh-TW" dirty="0" smtClean="0"/>
            </a:br>
            <a:r>
              <a:rPr kumimoji="1" lang="en-US" altLang="zh-TW" dirty="0" smtClean="0"/>
              <a:t>=&gt; separate configuration and execution will be expected to implemented.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0662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冒險">
  <a:themeElements>
    <a:clrScheme name="冒險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冒險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冒險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冒險.thmx</Template>
  <TotalTime>3780</TotalTime>
  <Words>337</Words>
  <Application>Microsoft Macintosh PowerPoint</Application>
  <PresentationFormat>如螢幕大小 (4:3)</PresentationFormat>
  <Paragraphs>47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冒險</vt:lpstr>
      <vt:lpstr>Linear-SVM in People Detection Learning Algorithm</vt:lpstr>
      <vt:lpstr>Architecture </vt:lpstr>
      <vt:lpstr>Build and Run</vt:lpstr>
      <vt:lpstr>Performance</vt:lpstr>
      <vt:lpstr>Analysis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 powered by OpenCV </dc:title>
  <dc:creator>政岳 劉</dc:creator>
  <cp:lastModifiedBy>政岳 劉</cp:lastModifiedBy>
  <cp:revision>26</cp:revision>
  <dcterms:created xsi:type="dcterms:W3CDTF">2015-02-10T17:09:44Z</dcterms:created>
  <dcterms:modified xsi:type="dcterms:W3CDTF">2015-03-02T13:28:33Z</dcterms:modified>
</cp:coreProperties>
</file>