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20116800" cy="31089600"/>
  <p:notesSz cx="6858000" cy="9144000"/>
  <p:defaultTextStyle>
    <a:defPPr>
      <a:defRPr lang="en-US"/>
    </a:defPPr>
    <a:lvl1pPr marL="0" algn="l" defTabSz="2457907" rtl="0" eaLnBrk="1" latinLnBrk="0" hangingPunct="1">
      <a:defRPr sz="4838" kern="1200">
        <a:solidFill>
          <a:schemeClr val="tx1"/>
        </a:solidFill>
        <a:latin typeface="+mn-lt"/>
        <a:ea typeface="+mn-ea"/>
        <a:cs typeface="+mn-cs"/>
      </a:defRPr>
    </a:lvl1pPr>
    <a:lvl2pPr marL="1228954" algn="l" defTabSz="2457907" rtl="0" eaLnBrk="1" latinLnBrk="0" hangingPunct="1">
      <a:defRPr sz="4838" kern="1200">
        <a:solidFill>
          <a:schemeClr val="tx1"/>
        </a:solidFill>
        <a:latin typeface="+mn-lt"/>
        <a:ea typeface="+mn-ea"/>
        <a:cs typeface="+mn-cs"/>
      </a:defRPr>
    </a:lvl2pPr>
    <a:lvl3pPr marL="2457907" algn="l" defTabSz="2457907" rtl="0" eaLnBrk="1" latinLnBrk="0" hangingPunct="1">
      <a:defRPr sz="4838" kern="1200">
        <a:solidFill>
          <a:schemeClr val="tx1"/>
        </a:solidFill>
        <a:latin typeface="+mn-lt"/>
        <a:ea typeface="+mn-ea"/>
        <a:cs typeface="+mn-cs"/>
      </a:defRPr>
    </a:lvl3pPr>
    <a:lvl4pPr marL="3686861" algn="l" defTabSz="2457907" rtl="0" eaLnBrk="1" latinLnBrk="0" hangingPunct="1">
      <a:defRPr sz="4838" kern="1200">
        <a:solidFill>
          <a:schemeClr val="tx1"/>
        </a:solidFill>
        <a:latin typeface="+mn-lt"/>
        <a:ea typeface="+mn-ea"/>
        <a:cs typeface="+mn-cs"/>
      </a:defRPr>
    </a:lvl4pPr>
    <a:lvl5pPr marL="4915814" algn="l" defTabSz="2457907" rtl="0" eaLnBrk="1" latinLnBrk="0" hangingPunct="1">
      <a:defRPr sz="4838" kern="1200">
        <a:solidFill>
          <a:schemeClr val="tx1"/>
        </a:solidFill>
        <a:latin typeface="+mn-lt"/>
        <a:ea typeface="+mn-ea"/>
        <a:cs typeface="+mn-cs"/>
      </a:defRPr>
    </a:lvl5pPr>
    <a:lvl6pPr marL="6144768" algn="l" defTabSz="2457907" rtl="0" eaLnBrk="1" latinLnBrk="0" hangingPunct="1">
      <a:defRPr sz="4838" kern="1200">
        <a:solidFill>
          <a:schemeClr val="tx1"/>
        </a:solidFill>
        <a:latin typeface="+mn-lt"/>
        <a:ea typeface="+mn-ea"/>
        <a:cs typeface="+mn-cs"/>
      </a:defRPr>
    </a:lvl6pPr>
    <a:lvl7pPr marL="7373722" algn="l" defTabSz="2457907" rtl="0" eaLnBrk="1" latinLnBrk="0" hangingPunct="1">
      <a:defRPr sz="4838" kern="1200">
        <a:solidFill>
          <a:schemeClr val="tx1"/>
        </a:solidFill>
        <a:latin typeface="+mn-lt"/>
        <a:ea typeface="+mn-ea"/>
        <a:cs typeface="+mn-cs"/>
      </a:defRPr>
    </a:lvl7pPr>
    <a:lvl8pPr marL="8602675" algn="l" defTabSz="2457907" rtl="0" eaLnBrk="1" latinLnBrk="0" hangingPunct="1">
      <a:defRPr sz="4838" kern="1200">
        <a:solidFill>
          <a:schemeClr val="tx1"/>
        </a:solidFill>
        <a:latin typeface="+mn-lt"/>
        <a:ea typeface="+mn-ea"/>
        <a:cs typeface="+mn-cs"/>
      </a:defRPr>
    </a:lvl8pPr>
    <a:lvl9pPr marL="9831629" algn="l" defTabSz="2457907" rtl="0" eaLnBrk="1" latinLnBrk="0" hangingPunct="1">
      <a:defRPr sz="483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784"/>
    <p:restoredTop sz="94657"/>
  </p:normalViewPr>
  <p:slideViewPr>
    <p:cSldViewPr snapToGrid="0" snapToObjects="1">
      <p:cViewPr>
        <p:scale>
          <a:sx n="50" d="100"/>
          <a:sy n="50" d="100"/>
        </p:scale>
        <p:origin x="66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08760" y="5088045"/>
            <a:ext cx="17099280" cy="10823787"/>
          </a:xfrm>
        </p:spPr>
        <p:txBody>
          <a:bodyPr anchor="b"/>
          <a:lstStyle>
            <a:lvl1pPr algn="ctr">
              <a:defRPr sz="13200"/>
            </a:lvl1pPr>
          </a:lstStyle>
          <a:p>
            <a:r>
              <a:rPr lang="en-US" smtClean="0"/>
              <a:t>Click to edit Master title style</a:t>
            </a:r>
            <a:endParaRPr lang="en-US" dirty="0"/>
          </a:p>
        </p:txBody>
      </p:sp>
      <p:sp>
        <p:nvSpPr>
          <p:cNvPr id="3" name="Subtitle 2"/>
          <p:cNvSpPr>
            <a:spLocks noGrp="1"/>
          </p:cNvSpPr>
          <p:nvPr>
            <p:ph type="subTitle" idx="1"/>
          </p:nvPr>
        </p:nvSpPr>
        <p:spPr>
          <a:xfrm>
            <a:off x="2514600" y="16329239"/>
            <a:ext cx="15087600" cy="7506121"/>
          </a:xfrm>
        </p:spPr>
        <p:txBody>
          <a:bodyPr/>
          <a:lstStyle>
            <a:lvl1pPr marL="0" indent="0" algn="ctr">
              <a:buNone/>
              <a:defRPr sz="5280"/>
            </a:lvl1pPr>
            <a:lvl2pPr marL="1005840" indent="0" algn="ctr">
              <a:buNone/>
              <a:defRPr sz="4400"/>
            </a:lvl2pPr>
            <a:lvl3pPr marL="2011680" indent="0" algn="ctr">
              <a:buNone/>
              <a:defRPr sz="3960"/>
            </a:lvl3pPr>
            <a:lvl4pPr marL="3017520" indent="0" algn="ctr">
              <a:buNone/>
              <a:defRPr sz="3520"/>
            </a:lvl4pPr>
            <a:lvl5pPr marL="4023360" indent="0" algn="ctr">
              <a:buNone/>
              <a:defRPr sz="3520"/>
            </a:lvl5pPr>
            <a:lvl6pPr marL="5029200" indent="0" algn="ctr">
              <a:buNone/>
              <a:defRPr sz="3520"/>
            </a:lvl6pPr>
            <a:lvl7pPr marL="6035040" indent="0" algn="ctr">
              <a:buNone/>
              <a:defRPr sz="3520"/>
            </a:lvl7pPr>
            <a:lvl8pPr marL="7040880" indent="0" algn="ctr">
              <a:buNone/>
              <a:defRPr sz="3520"/>
            </a:lvl8pPr>
            <a:lvl9pPr marL="8046720" indent="0" algn="ctr">
              <a:buNone/>
              <a:defRPr sz="35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F363F7-1B07-7F44-AF41-88D9821F6080}" type="datetimeFigureOut">
              <a:rPr lang="en-US" smtClean="0"/>
              <a:t>12/12/17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12647-91BF-7A47-9E31-69282C8340E7}" type="slidenum">
              <a:rPr lang="en-US" smtClean="0"/>
              <a:t>‹#›</a:t>
            </a:fld>
            <a:endParaRPr lang="en-US"/>
          </a:p>
        </p:txBody>
      </p:sp>
    </p:spTree>
    <p:extLst>
      <p:ext uri="{BB962C8B-B14F-4D97-AF65-F5344CB8AC3E}">
        <p14:creationId xmlns:p14="http://schemas.microsoft.com/office/powerpoint/2010/main" val="1676006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F363F7-1B07-7F44-AF41-88D9821F6080}" type="datetimeFigureOut">
              <a:rPr lang="en-US" smtClean="0"/>
              <a:t>12/12/17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12647-91BF-7A47-9E31-69282C8340E7}" type="slidenum">
              <a:rPr lang="en-US" smtClean="0"/>
              <a:t>‹#›</a:t>
            </a:fld>
            <a:endParaRPr lang="en-US"/>
          </a:p>
        </p:txBody>
      </p:sp>
    </p:spTree>
    <p:extLst>
      <p:ext uri="{BB962C8B-B14F-4D97-AF65-F5344CB8AC3E}">
        <p14:creationId xmlns:p14="http://schemas.microsoft.com/office/powerpoint/2010/main" val="505360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396086" y="1655233"/>
            <a:ext cx="4337685" cy="263469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83031" y="1655233"/>
            <a:ext cx="12761595" cy="263469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F363F7-1B07-7F44-AF41-88D9821F6080}" type="datetimeFigureOut">
              <a:rPr lang="en-US" smtClean="0"/>
              <a:t>12/12/17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12647-91BF-7A47-9E31-69282C8340E7}" type="slidenum">
              <a:rPr lang="en-US" smtClean="0"/>
              <a:t>‹#›</a:t>
            </a:fld>
            <a:endParaRPr lang="en-US"/>
          </a:p>
        </p:txBody>
      </p:sp>
    </p:spTree>
    <p:extLst>
      <p:ext uri="{BB962C8B-B14F-4D97-AF65-F5344CB8AC3E}">
        <p14:creationId xmlns:p14="http://schemas.microsoft.com/office/powerpoint/2010/main" val="294872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F363F7-1B07-7F44-AF41-88D9821F6080}" type="datetimeFigureOut">
              <a:rPr lang="en-US" smtClean="0"/>
              <a:t>12/12/17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12647-91BF-7A47-9E31-69282C8340E7}" type="slidenum">
              <a:rPr lang="en-US" smtClean="0"/>
              <a:t>‹#›</a:t>
            </a:fld>
            <a:endParaRPr lang="en-US"/>
          </a:p>
        </p:txBody>
      </p:sp>
    </p:spTree>
    <p:extLst>
      <p:ext uri="{BB962C8B-B14F-4D97-AF65-F5344CB8AC3E}">
        <p14:creationId xmlns:p14="http://schemas.microsoft.com/office/powerpoint/2010/main" val="99525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72554" y="7750819"/>
            <a:ext cx="17350740" cy="12932408"/>
          </a:xfrm>
        </p:spPr>
        <p:txBody>
          <a:bodyPr anchor="b"/>
          <a:lstStyle>
            <a:lvl1pPr>
              <a:defRPr sz="13200"/>
            </a:lvl1pPr>
          </a:lstStyle>
          <a:p>
            <a:r>
              <a:rPr lang="en-US" smtClean="0"/>
              <a:t>Click to edit Master title style</a:t>
            </a:r>
            <a:endParaRPr lang="en-US" dirty="0"/>
          </a:p>
        </p:txBody>
      </p:sp>
      <p:sp>
        <p:nvSpPr>
          <p:cNvPr id="3" name="Text Placeholder 2"/>
          <p:cNvSpPr>
            <a:spLocks noGrp="1"/>
          </p:cNvSpPr>
          <p:nvPr>
            <p:ph type="body" idx="1"/>
          </p:nvPr>
        </p:nvSpPr>
        <p:spPr>
          <a:xfrm>
            <a:off x="1372554" y="20805572"/>
            <a:ext cx="17350740" cy="6800848"/>
          </a:xfrm>
        </p:spPr>
        <p:txBody>
          <a:bodyPr/>
          <a:lstStyle>
            <a:lvl1pPr marL="0" indent="0">
              <a:buNone/>
              <a:defRPr sz="5280">
                <a:solidFill>
                  <a:schemeClr val="tx1"/>
                </a:solidFill>
              </a:defRPr>
            </a:lvl1pPr>
            <a:lvl2pPr marL="1005840" indent="0">
              <a:buNone/>
              <a:defRPr sz="4400">
                <a:solidFill>
                  <a:schemeClr val="tx1">
                    <a:tint val="75000"/>
                  </a:schemeClr>
                </a:solidFill>
              </a:defRPr>
            </a:lvl2pPr>
            <a:lvl3pPr marL="2011680" indent="0">
              <a:buNone/>
              <a:defRPr sz="3960">
                <a:solidFill>
                  <a:schemeClr val="tx1">
                    <a:tint val="75000"/>
                  </a:schemeClr>
                </a:solidFill>
              </a:defRPr>
            </a:lvl3pPr>
            <a:lvl4pPr marL="3017520" indent="0">
              <a:buNone/>
              <a:defRPr sz="3520">
                <a:solidFill>
                  <a:schemeClr val="tx1">
                    <a:tint val="75000"/>
                  </a:schemeClr>
                </a:solidFill>
              </a:defRPr>
            </a:lvl4pPr>
            <a:lvl5pPr marL="4023360" indent="0">
              <a:buNone/>
              <a:defRPr sz="3520">
                <a:solidFill>
                  <a:schemeClr val="tx1">
                    <a:tint val="75000"/>
                  </a:schemeClr>
                </a:solidFill>
              </a:defRPr>
            </a:lvl5pPr>
            <a:lvl6pPr marL="5029200" indent="0">
              <a:buNone/>
              <a:defRPr sz="3520">
                <a:solidFill>
                  <a:schemeClr val="tx1">
                    <a:tint val="75000"/>
                  </a:schemeClr>
                </a:solidFill>
              </a:defRPr>
            </a:lvl6pPr>
            <a:lvl7pPr marL="6035040" indent="0">
              <a:buNone/>
              <a:defRPr sz="3520">
                <a:solidFill>
                  <a:schemeClr val="tx1">
                    <a:tint val="75000"/>
                  </a:schemeClr>
                </a:solidFill>
              </a:defRPr>
            </a:lvl7pPr>
            <a:lvl8pPr marL="7040880" indent="0">
              <a:buNone/>
              <a:defRPr sz="3520">
                <a:solidFill>
                  <a:schemeClr val="tx1">
                    <a:tint val="75000"/>
                  </a:schemeClr>
                </a:solidFill>
              </a:defRPr>
            </a:lvl8pPr>
            <a:lvl9pPr marL="8046720" indent="0">
              <a:buNone/>
              <a:defRPr sz="35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F363F7-1B07-7F44-AF41-88D9821F6080}" type="datetimeFigureOut">
              <a:rPr lang="en-US" smtClean="0"/>
              <a:t>12/12/17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12647-91BF-7A47-9E31-69282C8340E7}" type="slidenum">
              <a:rPr lang="en-US" smtClean="0"/>
              <a:t>‹#›</a:t>
            </a:fld>
            <a:endParaRPr lang="en-US"/>
          </a:p>
        </p:txBody>
      </p:sp>
    </p:spTree>
    <p:extLst>
      <p:ext uri="{BB962C8B-B14F-4D97-AF65-F5344CB8AC3E}">
        <p14:creationId xmlns:p14="http://schemas.microsoft.com/office/powerpoint/2010/main" val="1976632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383030" y="8276166"/>
            <a:ext cx="8549640" cy="197260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0184130" y="8276166"/>
            <a:ext cx="8549640" cy="197260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8F363F7-1B07-7F44-AF41-88D9821F6080}" type="datetimeFigureOut">
              <a:rPr lang="en-US" smtClean="0"/>
              <a:t>12/12/17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12647-91BF-7A47-9E31-69282C8340E7}" type="slidenum">
              <a:rPr lang="en-US" smtClean="0"/>
              <a:t>‹#›</a:t>
            </a:fld>
            <a:endParaRPr lang="en-US"/>
          </a:p>
        </p:txBody>
      </p:sp>
    </p:spTree>
    <p:extLst>
      <p:ext uri="{BB962C8B-B14F-4D97-AF65-F5344CB8AC3E}">
        <p14:creationId xmlns:p14="http://schemas.microsoft.com/office/powerpoint/2010/main" val="1845707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85650" y="1655240"/>
            <a:ext cx="17350740" cy="60092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85652" y="7621272"/>
            <a:ext cx="8510348" cy="3735068"/>
          </a:xfrm>
        </p:spPr>
        <p:txBody>
          <a:bodyPr anchor="b"/>
          <a:lstStyle>
            <a:lvl1pPr marL="0" indent="0">
              <a:buNone/>
              <a:defRPr sz="5280" b="1"/>
            </a:lvl1pPr>
            <a:lvl2pPr marL="1005840" indent="0">
              <a:buNone/>
              <a:defRPr sz="4400" b="1"/>
            </a:lvl2pPr>
            <a:lvl3pPr marL="2011680" indent="0">
              <a:buNone/>
              <a:defRPr sz="3960" b="1"/>
            </a:lvl3pPr>
            <a:lvl4pPr marL="3017520" indent="0">
              <a:buNone/>
              <a:defRPr sz="3520" b="1"/>
            </a:lvl4pPr>
            <a:lvl5pPr marL="4023360" indent="0">
              <a:buNone/>
              <a:defRPr sz="3520" b="1"/>
            </a:lvl5pPr>
            <a:lvl6pPr marL="5029200" indent="0">
              <a:buNone/>
              <a:defRPr sz="3520" b="1"/>
            </a:lvl6pPr>
            <a:lvl7pPr marL="6035040" indent="0">
              <a:buNone/>
              <a:defRPr sz="3520" b="1"/>
            </a:lvl7pPr>
            <a:lvl8pPr marL="7040880" indent="0">
              <a:buNone/>
              <a:defRPr sz="3520" b="1"/>
            </a:lvl8pPr>
            <a:lvl9pPr marL="8046720" indent="0">
              <a:buNone/>
              <a:defRPr sz="3520" b="1"/>
            </a:lvl9pPr>
          </a:lstStyle>
          <a:p>
            <a:pPr lvl="0"/>
            <a:r>
              <a:rPr lang="en-US" smtClean="0"/>
              <a:t>Click to edit Master text styles</a:t>
            </a:r>
          </a:p>
        </p:txBody>
      </p:sp>
      <p:sp>
        <p:nvSpPr>
          <p:cNvPr id="4" name="Content Placeholder 3"/>
          <p:cNvSpPr>
            <a:spLocks noGrp="1"/>
          </p:cNvSpPr>
          <p:nvPr>
            <p:ph sz="half" idx="2"/>
          </p:nvPr>
        </p:nvSpPr>
        <p:spPr>
          <a:xfrm>
            <a:off x="1385652" y="11356340"/>
            <a:ext cx="8510348" cy="167034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0184131" y="7621272"/>
            <a:ext cx="8552260" cy="3735068"/>
          </a:xfrm>
        </p:spPr>
        <p:txBody>
          <a:bodyPr anchor="b"/>
          <a:lstStyle>
            <a:lvl1pPr marL="0" indent="0">
              <a:buNone/>
              <a:defRPr sz="5280" b="1"/>
            </a:lvl1pPr>
            <a:lvl2pPr marL="1005840" indent="0">
              <a:buNone/>
              <a:defRPr sz="4400" b="1"/>
            </a:lvl2pPr>
            <a:lvl3pPr marL="2011680" indent="0">
              <a:buNone/>
              <a:defRPr sz="3960" b="1"/>
            </a:lvl3pPr>
            <a:lvl4pPr marL="3017520" indent="0">
              <a:buNone/>
              <a:defRPr sz="3520" b="1"/>
            </a:lvl4pPr>
            <a:lvl5pPr marL="4023360" indent="0">
              <a:buNone/>
              <a:defRPr sz="3520" b="1"/>
            </a:lvl5pPr>
            <a:lvl6pPr marL="5029200" indent="0">
              <a:buNone/>
              <a:defRPr sz="3520" b="1"/>
            </a:lvl6pPr>
            <a:lvl7pPr marL="6035040" indent="0">
              <a:buNone/>
              <a:defRPr sz="3520" b="1"/>
            </a:lvl7pPr>
            <a:lvl8pPr marL="7040880" indent="0">
              <a:buNone/>
              <a:defRPr sz="3520" b="1"/>
            </a:lvl8pPr>
            <a:lvl9pPr marL="8046720" indent="0">
              <a:buNone/>
              <a:defRPr sz="3520" b="1"/>
            </a:lvl9pPr>
          </a:lstStyle>
          <a:p>
            <a:pPr lvl="0"/>
            <a:r>
              <a:rPr lang="en-US" smtClean="0"/>
              <a:t>Click to edit Master text styles</a:t>
            </a:r>
          </a:p>
        </p:txBody>
      </p:sp>
      <p:sp>
        <p:nvSpPr>
          <p:cNvPr id="6" name="Content Placeholder 5"/>
          <p:cNvSpPr>
            <a:spLocks noGrp="1"/>
          </p:cNvSpPr>
          <p:nvPr>
            <p:ph sz="quarter" idx="4"/>
          </p:nvPr>
        </p:nvSpPr>
        <p:spPr>
          <a:xfrm>
            <a:off x="10184131" y="11356340"/>
            <a:ext cx="8552260" cy="167034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8F363F7-1B07-7F44-AF41-88D9821F6080}" type="datetimeFigureOut">
              <a:rPr lang="en-US" smtClean="0"/>
              <a:t>12/12/17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12647-91BF-7A47-9E31-69282C8340E7}" type="slidenum">
              <a:rPr lang="en-US" smtClean="0"/>
              <a:t>‹#›</a:t>
            </a:fld>
            <a:endParaRPr lang="en-US"/>
          </a:p>
        </p:txBody>
      </p:sp>
    </p:spTree>
    <p:extLst>
      <p:ext uri="{BB962C8B-B14F-4D97-AF65-F5344CB8AC3E}">
        <p14:creationId xmlns:p14="http://schemas.microsoft.com/office/powerpoint/2010/main" val="40151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8F363F7-1B07-7F44-AF41-88D9821F6080}" type="datetimeFigureOut">
              <a:rPr lang="en-US" smtClean="0"/>
              <a:t>12/12/17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12647-91BF-7A47-9E31-69282C8340E7}" type="slidenum">
              <a:rPr lang="en-US" smtClean="0"/>
              <a:t>‹#›</a:t>
            </a:fld>
            <a:endParaRPr lang="en-US"/>
          </a:p>
        </p:txBody>
      </p:sp>
    </p:spTree>
    <p:extLst>
      <p:ext uri="{BB962C8B-B14F-4D97-AF65-F5344CB8AC3E}">
        <p14:creationId xmlns:p14="http://schemas.microsoft.com/office/powerpoint/2010/main" val="816363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F363F7-1B07-7F44-AF41-88D9821F6080}" type="datetimeFigureOut">
              <a:rPr lang="en-US" smtClean="0"/>
              <a:t>12/12/17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12647-91BF-7A47-9E31-69282C8340E7}" type="slidenum">
              <a:rPr lang="en-US" smtClean="0"/>
              <a:t>‹#›</a:t>
            </a:fld>
            <a:endParaRPr lang="en-US"/>
          </a:p>
        </p:txBody>
      </p:sp>
    </p:spTree>
    <p:extLst>
      <p:ext uri="{BB962C8B-B14F-4D97-AF65-F5344CB8AC3E}">
        <p14:creationId xmlns:p14="http://schemas.microsoft.com/office/powerpoint/2010/main" val="346794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5650" y="2072640"/>
            <a:ext cx="6488192" cy="7254240"/>
          </a:xfrm>
        </p:spPr>
        <p:txBody>
          <a:bodyPr anchor="b"/>
          <a:lstStyle>
            <a:lvl1pPr>
              <a:defRPr sz="7040"/>
            </a:lvl1pPr>
          </a:lstStyle>
          <a:p>
            <a:r>
              <a:rPr lang="en-US" smtClean="0"/>
              <a:t>Click to edit Master title style</a:t>
            </a:r>
            <a:endParaRPr lang="en-US" dirty="0"/>
          </a:p>
        </p:txBody>
      </p:sp>
      <p:sp>
        <p:nvSpPr>
          <p:cNvPr id="3" name="Content Placeholder 2"/>
          <p:cNvSpPr>
            <a:spLocks noGrp="1"/>
          </p:cNvSpPr>
          <p:nvPr>
            <p:ph idx="1"/>
          </p:nvPr>
        </p:nvSpPr>
        <p:spPr>
          <a:xfrm>
            <a:off x="8552260" y="4476333"/>
            <a:ext cx="10184130" cy="22093767"/>
          </a:xfrm>
        </p:spPr>
        <p:txBody>
          <a:bodyPr/>
          <a:lstStyle>
            <a:lvl1pPr>
              <a:defRPr sz="7040"/>
            </a:lvl1pPr>
            <a:lvl2pPr>
              <a:defRPr sz="6160"/>
            </a:lvl2pPr>
            <a:lvl3pPr>
              <a:defRPr sz="5280"/>
            </a:lvl3pPr>
            <a:lvl4pPr>
              <a:defRPr sz="4400"/>
            </a:lvl4pPr>
            <a:lvl5pPr>
              <a:defRPr sz="4400"/>
            </a:lvl5pPr>
            <a:lvl6pPr>
              <a:defRPr sz="4400"/>
            </a:lvl6pPr>
            <a:lvl7pPr>
              <a:defRPr sz="4400"/>
            </a:lvl7pPr>
            <a:lvl8pPr>
              <a:defRPr sz="4400"/>
            </a:lvl8pPr>
            <a:lvl9pPr>
              <a:defRPr sz="4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385650" y="9326880"/>
            <a:ext cx="6488192" cy="17279199"/>
          </a:xfrm>
        </p:spPr>
        <p:txBody>
          <a:bodyPr/>
          <a:lstStyle>
            <a:lvl1pPr marL="0" indent="0">
              <a:buNone/>
              <a:defRPr sz="3520"/>
            </a:lvl1pPr>
            <a:lvl2pPr marL="1005840" indent="0">
              <a:buNone/>
              <a:defRPr sz="3080"/>
            </a:lvl2pPr>
            <a:lvl3pPr marL="2011680" indent="0">
              <a:buNone/>
              <a:defRPr sz="2640"/>
            </a:lvl3pPr>
            <a:lvl4pPr marL="3017520" indent="0">
              <a:buNone/>
              <a:defRPr sz="2200"/>
            </a:lvl4pPr>
            <a:lvl5pPr marL="4023360" indent="0">
              <a:buNone/>
              <a:defRPr sz="2200"/>
            </a:lvl5pPr>
            <a:lvl6pPr marL="5029200" indent="0">
              <a:buNone/>
              <a:defRPr sz="2200"/>
            </a:lvl6pPr>
            <a:lvl7pPr marL="6035040" indent="0">
              <a:buNone/>
              <a:defRPr sz="2200"/>
            </a:lvl7pPr>
            <a:lvl8pPr marL="7040880" indent="0">
              <a:buNone/>
              <a:defRPr sz="2200"/>
            </a:lvl8pPr>
            <a:lvl9pPr marL="8046720" indent="0">
              <a:buNone/>
              <a:defRPr sz="2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F363F7-1B07-7F44-AF41-88D9821F6080}" type="datetimeFigureOut">
              <a:rPr lang="en-US" smtClean="0"/>
              <a:t>12/12/17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12647-91BF-7A47-9E31-69282C8340E7}" type="slidenum">
              <a:rPr lang="en-US" smtClean="0"/>
              <a:t>‹#›</a:t>
            </a:fld>
            <a:endParaRPr lang="en-US"/>
          </a:p>
        </p:txBody>
      </p:sp>
    </p:spTree>
    <p:extLst>
      <p:ext uri="{BB962C8B-B14F-4D97-AF65-F5344CB8AC3E}">
        <p14:creationId xmlns:p14="http://schemas.microsoft.com/office/powerpoint/2010/main" val="302526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5650" y="2072640"/>
            <a:ext cx="6488192" cy="7254240"/>
          </a:xfrm>
        </p:spPr>
        <p:txBody>
          <a:bodyPr anchor="b"/>
          <a:lstStyle>
            <a:lvl1pPr>
              <a:defRPr sz="70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552260" y="4476333"/>
            <a:ext cx="10184130" cy="22093767"/>
          </a:xfrm>
        </p:spPr>
        <p:txBody>
          <a:bodyPr anchor="t"/>
          <a:lstStyle>
            <a:lvl1pPr marL="0" indent="0">
              <a:buNone/>
              <a:defRPr sz="7040"/>
            </a:lvl1pPr>
            <a:lvl2pPr marL="1005840" indent="0">
              <a:buNone/>
              <a:defRPr sz="6160"/>
            </a:lvl2pPr>
            <a:lvl3pPr marL="2011680" indent="0">
              <a:buNone/>
              <a:defRPr sz="5280"/>
            </a:lvl3pPr>
            <a:lvl4pPr marL="3017520" indent="0">
              <a:buNone/>
              <a:defRPr sz="4400"/>
            </a:lvl4pPr>
            <a:lvl5pPr marL="4023360" indent="0">
              <a:buNone/>
              <a:defRPr sz="4400"/>
            </a:lvl5pPr>
            <a:lvl6pPr marL="5029200" indent="0">
              <a:buNone/>
              <a:defRPr sz="4400"/>
            </a:lvl6pPr>
            <a:lvl7pPr marL="6035040" indent="0">
              <a:buNone/>
              <a:defRPr sz="4400"/>
            </a:lvl7pPr>
            <a:lvl8pPr marL="7040880" indent="0">
              <a:buNone/>
              <a:defRPr sz="4400"/>
            </a:lvl8pPr>
            <a:lvl9pPr marL="8046720" indent="0">
              <a:buNone/>
              <a:defRPr sz="44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385650" y="9326880"/>
            <a:ext cx="6488192" cy="17279199"/>
          </a:xfrm>
        </p:spPr>
        <p:txBody>
          <a:bodyPr/>
          <a:lstStyle>
            <a:lvl1pPr marL="0" indent="0">
              <a:buNone/>
              <a:defRPr sz="3520"/>
            </a:lvl1pPr>
            <a:lvl2pPr marL="1005840" indent="0">
              <a:buNone/>
              <a:defRPr sz="3080"/>
            </a:lvl2pPr>
            <a:lvl3pPr marL="2011680" indent="0">
              <a:buNone/>
              <a:defRPr sz="2640"/>
            </a:lvl3pPr>
            <a:lvl4pPr marL="3017520" indent="0">
              <a:buNone/>
              <a:defRPr sz="2200"/>
            </a:lvl4pPr>
            <a:lvl5pPr marL="4023360" indent="0">
              <a:buNone/>
              <a:defRPr sz="2200"/>
            </a:lvl5pPr>
            <a:lvl6pPr marL="5029200" indent="0">
              <a:buNone/>
              <a:defRPr sz="2200"/>
            </a:lvl6pPr>
            <a:lvl7pPr marL="6035040" indent="0">
              <a:buNone/>
              <a:defRPr sz="2200"/>
            </a:lvl7pPr>
            <a:lvl8pPr marL="7040880" indent="0">
              <a:buNone/>
              <a:defRPr sz="2200"/>
            </a:lvl8pPr>
            <a:lvl9pPr marL="8046720" indent="0">
              <a:buNone/>
              <a:defRPr sz="2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F363F7-1B07-7F44-AF41-88D9821F6080}" type="datetimeFigureOut">
              <a:rPr lang="en-US" smtClean="0"/>
              <a:t>12/12/17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12647-91BF-7A47-9E31-69282C8340E7}" type="slidenum">
              <a:rPr lang="en-US" smtClean="0"/>
              <a:t>‹#›</a:t>
            </a:fld>
            <a:endParaRPr lang="en-US"/>
          </a:p>
        </p:txBody>
      </p:sp>
    </p:spTree>
    <p:extLst>
      <p:ext uri="{BB962C8B-B14F-4D97-AF65-F5344CB8AC3E}">
        <p14:creationId xmlns:p14="http://schemas.microsoft.com/office/powerpoint/2010/main" val="147248806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83030" y="1655240"/>
            <a:ext cx="17350740" cy="600921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83030" y="8276166"/>
            <a:ext cx="17350740" cy="197260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83030" y="28815460"/>
            <a:ext cx="4526280" cy="1655233"/>
          </a:xfrm>
          <a:prstGeom prst="rect">
            <a:avLst/>
          </a:prstGeom>
        </p:spPr>
        <p:txBody>
          <a:bodyPr vert="horz" lIns="91440" tIns="45720" rIns="91440" bIns="45720" rtlCol="0" anchor="ctr"/>
          <a:lstStyle>
            <a:lvl1pPr algn="l">
              <a:defRPr sz="2640">
                <a:solidFill>
                  <a:schemeClr val="tx1">
                    <a:tint val="75000"/>
                  </a:schemeClr>
                </a:solidFill>
              </a:defRPr>
            </a:lvl1pPr>
          </a:lstStyle>
          <a:p>
            <a:fld id="{08F363F7-1B07-7F44-AF41-88D9821F6080}" type="datetimeFigureOut">
              <a:rPr lang="en-US" smtClean="0"/>
              <a:t>12/12/17</a:t>
            </a:fld>
            <a:endParaRPr lang="en-US"/>
          </a:p>
        </p:txBody>
      </p:sp>
      <p:sp>
        <p:nvSpPr>
          <p:cNvPr id="5" name="Footer Placeholder 4"/>
          <p:cNvSpPr>
            <a:spLocks noGrp="1"/>
          </p:cNvSpPr>
          <p:nvPr>
            <p:ph type="ftr" sz="quarter" idx="3"/>
          </p:nvPr>
        </p:nvSpPr>
        <p:spPr>
          <a:xfrm>
            <a:off x="6663690" y="28815460"/>
            <a:ext cx="6789420" cy="1655233"/>
          </a:xfrm>
          <a:prstGeom prst="rect">
            <a:avLst/>
          </a:prstGeom>
        </p:spPr>
        <p:txBody>
          <a:bodyPr vert="horz" lIns="91440" tIns="45720" rIns="91440" bIns="45720" rtlCol="0" anchor="ctr"/>
          <a:lstStyle>
            <a:lvl1pPr algn="ctr">
              <a:defRPr sz="26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4207490" y="28815460"/>
            <a:ext cx="4526280" cy="1655233"/>
          </a:xfrm>
          <a:prstGeom prst="rect">
            <a:avLst/>
          </a:prstGeom>
        </p:spPr>
        <p:txBody>
          <a:bodyPr vert="horz" lIns="91440" tIns="45720" rIns="91440" bIns="45720" rtlCol="0" anchor="ctr"/>
          <a:lstStyle>
            <a:lvl1pPr algn="r">
              <a:defRPr sz="2640">
                <a:solidFill>
                  <a:schemeClr val="tx1">
                    <a:tint val="75000"/>
                  </a:schemeClr>
                </a:solidFill>
              </a:defRPr>
            </a:lvl1pPr>
          </a:lstStyle>
          <a:p>
            <a:fld id="{48512647-91BF-7A47-9E31-69282C8340E7}" type="slidenum">
              <a:rPr lang="en-US" smtClean="0"/>
              <a:t>‹#›</a:t>
            </a:fld>
            <a:endParaRPr lang="en-US"/>
          </a:p>
        </p:txBody>
      </p:sp>
    </p:spTree>
    <p:extLst>
      <p:ext uri="{BB962C8B-B14F-4D97-AF65-F5344CB8AC3E}">
        <p14:creationId xmlns:p14="http://schemas.microsoft.com/office/powerpoint/2010/main" val="7658443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011680" rtl="0" eaLnBrk="1" latinLnBrk="0" hangingPunct="1">
        <a:lnSpc>
          <a:spcPct val="90000"/>
        </a:lnSpc>
        <a:spcBef>
          <a:spcPct val="0"/>
        </a:spcBef>
        <a:buNone/>
        <a:defRPr sz="9680" kern="1200">
          <a:solidFill>
            <a:schemeClr val="tx1"/>
          </a:solidFill>
          <a:latin typeface="+mj-lt"/>
          <a:ea typeface="+mj-ea"/>
          <a:cs typeface="+mj-cs"/>
        </a:defRPr>
      </a:lvl1pPr>
    </p:titleStyle>
    <p:bodyStyle>
      <a:lvl1pPr marL="502920" indent="-502920" algn="l" defTabSz="2011680" rtl="0" eaLnBrk="1" latinLnBrk="0" hangingPunct="1">
        <a:lnSpc>
          <a:spcPct val="90000"/>
        </a:lnSpc>
        <a:spcBef>
          <a:spcPts val="2200"/>
        </a:spcBef>
        <a:buFont typeface="Arial" panose="020B0604020202020204" pitchFamily="34" charset="0"/>
        <a:buChar char="•"/>
        <a:defRPr sz="6160" kern="1200">
          <a:solidFill>
            <a:schemeClr val="tx1"/>
          </a:solidFill>
          <a:latin typeface="+mn-lt"/>
          <a:ea typeface="+mn-ea"/>
          <a:cs typeface="+mn-cs"/>
        </a:defRPr>
      </a:lvl1pPr>
      <a:lvl2pPr marL="1508760" indent="-502920" algn="l" defTabSz="2011680" rtl="0" eaLnBrk="1" latinLnBrk="0" hangingPunct="1">
        <a:lnSpc>
          <a:spcPct val="90000"/>
        </a:lnSpc>
        <a:spcBef>
          <a:spcPts val="1100"/>
        </a:spcBef>
        <a:buFont typeface="Arial" panose="020B0604020202020204" pitchFamily="34" charset="0"/>
        <a:buChar char="•"/>
        <a:defRPr sz="5280" kern="1200">
          <a:solidFill>
            <a:schemeClr val="tx1"/>
          </a:solidFill>
          <a:latin typeface="+mn-lt"/>
          <a:ea typeface="+mn-ea"/>
          <a:cs typeface="+mn-cs"/>
        </a:defRPr>
      </a:lvl2pPr>
      <a:lvl3pPr marL="2514600" indent="-502920" algn="l" defTabSz="2011680" rtl="0" eaLnBrk="1" latinLnBrk="0" hangingPunct="1">
        <a:lnSpc>
          <a:spcPct val="90000"/>
        </a:lnSpc>
        <a:spcBef>
          <a:spcPts val="1100"/>
        </a:spcBef>
        <a:buFont typeface="Arial" panose="020B0604020202020204" pitchFamily="34" charset="0"/>
        <a:buChar char="•"/>
        <a:defRPr sz="4400" kern="1200">
          <a:solidFill>
            <a:schemeClr val="tx1"/>
          </a:solidFill>
          <a:latin typeface="+mn-lt"/>
          <a:ea typeface="+mn-ea"/>
          <a:cs typeface="+mn-cs"/>
        </a:defRPr>
      </a:lvl3pPr>
      <a:lvl4pPr marL="352044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4pPr>
      <a:lvl5pPr marL="452628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5pPr>
      <a:lvl6pPr marL="553212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6pPr>
      <a:lvl7pPr marL="653796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7pPr>
      <a:lvl8pPr marL="754380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8pPr>
      <a:lvl9pPr marL="854964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9pPr>
    </p:bodyStyle>
    <p:otherStyle>
      <a:defPPr>
        <a:defRPr lang="en-US"/>
      </a:defPPr>
      <a:lvl1pPr marL="0" algn="l" defTabSz="2011680" rtl="0" eaLnBrk="1" latinLnBrk="0" hangingPunct="1">
        <a:defRPr sz="3960" kern="1200">
          <a:solidFill>
            <a:schemeClr val="tx1"/>
          </a:solidFill>
          <a:latin typeface="+mn-lt"/>
          <a:ea typeface="+mn-ea"/>
          <a:cs typeface="+mn-cs"/>
        </a:defRPr>
      </a:lvl1pPr>
      <a:lvl2pPr marL="1005840" algn="l" defTabSz="2011680" rtl="0" eaLnBrk="1" latinLnBrk="0" hangingPunct="1">
        <a:defRPr sz="3960" kern="1200">
          <a:solidFill>
            <a:schemeClr val="tx1"/>
          </a:solidFill>
          <a:latin typeface="+mn-lt"/>
          <a:ea typeface="+mn-ea"/>
          <a:cs typeface="+mn-cs"/>
        </a:defRPr>
      </a:lvl2pPr>
      <a:lvl3pPr marL="2011680" algn="l" defTabSz="2011680" rtl="0" eaLnBrk="1" latinLnBrk="0" hangingPunct="1">
        <a:defRPr sz="3960" kern="1200">
          <a:solidFill>
            <a:schemeClr val="tx1"/>
          </a:solidFill>
          <a:latin typeface="+mn-lt"/>
          <a:ea typeface="+mn-ea"/>
          <a:cs typeface="+mn-cs"/>
        </a:defRPr>
      </a:lvl3pPr>
      <a:lvl4pPr marL="3017520" algn="l" defTabSz="2011680" rtl="0" eaLnBrk="1" latinLnBrk="0" hangingPunct="1">
        <a:defRPr sz="3960" kern="1200">
          <a:solidFill>
            <a:schemeClr val="tx1"/>
          </a:solidFill>
          <a:latin typeface="+mn-lt"/>
          <a:ea typeface="+mn-ea"/>
          <a:cs typeface="+mn-cs"/>
        </a:defRPr>
      </a:lvl4pPr>
      <a:lvl5pPr marL="4023360" algn="l" defTabSz="2011680" rtl="0" eaLnBrk="1" latinLnBrk="0" hangingPunct="1">
        <a:defRPr sz="3960" kern="1200">
          <a:solidFill>
            <a:schemeClr val="tx1"/>
          </a:solidFill>
          <a:latin typeface="+mn-lt"/>
          <a:ea typeface="+mn-ea"/>
          <a:cs typeface="+mn-cs"/>
        </a:defRPr>
      </a:lvl5pPr>
      <a:lvl6pPr marL="5029200" algn="l" defTabSz="2011680" rtl="0" eaLnBrk="1" latinLnBrk="0" hangingPunct="1">
        <a:defRPr sz="3960" kern="1200">
          <a:solidFill>
            <a:schemeClr val="tx1"/>
          </a:solidFill>
          <a:latin typeface="+mn-lt"/>
          <a:ea typeface="+mn-ea"/>
          <a:cs typeface="+mn-cs"/>
        </a:defRPr>
      </a:lvl6pPr>
      <a:lvl7pPr marL="6035040" algn="l" defTabSz="2011680" rtl="0" eaLnBrk="1" latinLnBrk="0" hangingPunct="1">
        <a:defRPr sz="3960" kern="1200">
          <a:solidFill>
            <a:schemeClr val="tx1"/>
          </a:solidFill>
          <a:latin typeface="+mn-lt"/>
          <a:ea typeface="+mn-ea"/>
          <a:cs typeface="+mn-cs"/>
        </a:defRPr>
      </a:lvl7pPr>
      <a:lvl8pPr marL="7040880" algn="l" defTabSz="2011680" rtl="0" eaLnBrk="1" latinLnBrk="0" hangingPunct="1">
        <a:defRPr sz="3960" kern="1200">
          <a:solidFill>
            <a:schemeClr val="tx1"/>
          </a:solidFill>
          <a:latin typeface="+mn-lt"/>
          <a:ea typeface="+mn-ea"/>
          <a:cs typeface="+mn-cs"/>
        </a:defRPr>
      </a:lvl8pPr>
      <a:lvl9pPr marL="8046720" algn="l" defTabSz="2011680" rtl="0" eaLnBrk="1" latinLnBrk="0" hangingPunct="1">
        <a:defRPr sz="3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4" name="Rectangle 3"/>
          <p:cNvSpPr/>
          <p:nvPr/>
        </p:nvSpPr>
        <p:spPr>
          <a:xfrm>
            <a:off x="0" y="0"/>
            <a:ext cx="20116800" cy="457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smtClean="0">
              <a:latin typeface="Arial Black" charset="0"/>
              <a:ea typeface="Arial Black" charset="0"/>
              <a:cs typeface="Arial Black" charset="0"/>
            </a:endParaRPr>
          </a:p>
          <a:p>
            <a:pPr algn="ctr"/>
            <a:r>
              <a:rPr lang="en-US" sz="6000" dirty="0" smtClean="0">
                <a:latin typeface="Arial Black" charset="0"/>
                <a:ea typeface="Arial Black" charset="0"/>
                <a:cs typeface="Arial Black" charset="0"/>
              </a:rPr>
              <a:t>A video indexer for searching macroscopic features with deep learning</a:t>
            </a:r>
          </a:p>
          <a:p>
            <a:pPr algn="ctr"/>
            <a:endParaRPr lang="en-US" sz="4000" dirty="0">
              <a:latin typeface="Calibri" charset="0"/>
              <a:ea typeface="Calibri" charset="0"/>
              <a:cs typeface="Calibri" charset="0"/>
            </a:endParaRPr>
          </a:p>
          <a:p>
            <a:pPr algn="ctr"/>
            <a:r>
              <a:rPr lang="en-US" sz="4000" dirty="0" smtClean="0">
                <a:latin typeface="Calibri" charset="0"/>
                <a:ea typeface="Calibri" charset="0"/>
                <a:cs typeface="Calibri" charset="0"/>
              </a:rPr>
              <a:t>Gary Liu (jl25)</a:t>
            </a:r>
            <a:endParaRPr lang="en-US" sz="4000" dirty="0">
              <a:latin typeface="Calibri" charset="0"/>
              <a:ea typeface="Calibri" charset="0"/>
              <a:cs typeface="Calibri" charset="0"/>
            </a:endParaRPr>
          </a:p>
        </p:txBody>
      </p:sp>
      <p:sp>
        <p:nvSpPr>
          <p:cNvPr id="5" name="Rectangle 4"/>
          <p:cNvSpPr/>
          <p:nvPr/>
        </p:nvSpPr>
        <p:spPr>
          <a:xfrm>
            <a:off x="914400" y="5486400"/>
            <a:ext cx="73152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Calibri" charset="0"/>
                <a:ea typeface="Calibri" charset="0"/>
                <a:cs typeface="Calibri" charset="0"/>
              </a:rPr>
              <a:t>Introduction</a:t>
            </a:r>
            <a:endParaRPr lang="en-US" sz="4000" dirty="0">
              <a:latin typeface="Calibri" charset="0"/>
              <a:ea typeface="Calibri" charset="0"/>
              <a:cs typeface="Calibri" charset="0"/>
            </a:endParaRPr>
          </a:p>
        </p:txBody>
      </p:sp>
      <p:sp>
        <p:nvSpPr>
          <p:cNvPr id="6" name="Rectangle 5"/>
          <p:cNvSpPr/>
          <p:nvPr/>
        </p:nvSpPr>
        <p:spPr>
          <a:xfrm>
            <a:off x="914400" y="6400800"/>
            <a:ext cx="73152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rial" charset="0"/>
                <a:ea typeface="Arial" charset="0"/>
                <a:cs typeface="Arial" charset="0"/>
              </a:rPr>
              <a:t>This project explores the viability of a video indexing program that searches macroscopic features in videos with deep learning. </a:t>
            </a:r>
            <a:r>
              <a:rPr lang="en-US" sz="2400" dirty="0" smtClean="0">
                <a:solidFill>
                  <a:schemeClr val="tx1"/>
                </a:solidFill>
                <a:latin typeface="Arial" charset="0"/>
                <a:ea typeface="Arial" charset="0"/>
                <a:cs typeface="Arial" charset="0"/>
              </a:rPr>
              <a:t>More </a:t>
            </a:r>
            <a:r>
              <a:rPr lang="en-US" sz="2400" dirty="0">
                <a:solidFill>
                  <a:schemeClr val="tx1"/>
                </a:solidFill>
                <a:latin typeface="Arial" charset="0"/>
                <a:ea typeface="Arial" charset="0"/>
                <a:cs typeface="Arial" charset="0"/>
              </a:rPr>
              <a:t>precisely, we would like to find out frames in an input video with overall effect that best match a given </a:t>
            </a:r>
            <a:r>
              <a:rPr lang="en-US" sz="2400" dirty="0" smtClean="0">
                <a:solidFill>
                  <a:schemeClr val="tx1"/>
                </a:solidFill>
                <a:latin typeface="Arial" charset="0"/>
                <a:ea typeface="Arial" charset="0"/>
                <a:cs typeface="Arial" charset="0"/>
              </a:rPr>
              <a:t>adjective </a:t>
            </a:r>
            <a:r>
              <a:rPr lang="en-US" sz="2400" dirty="0">
                <a:solidFill>
                  <a:schemeClr val="tx1"/>
                </a:solidFill>
                <a:latin typeface="Arial" charset="0"/>
                <a:ea typeface="Arial" charset="0"/>
                <a:cs typeface="Arial" charset="0"/>
              </a:rPr>
              <a:t>description. </a:t>
            </a:r>
            <a:endParaRPr lang="en-US" sz="2400" dirty="0">
              <a:solidFill>
                <a:schemeClr val="tx1"/>
              </a:solidFill>
              <a:latin typeface="Arial" charset="0"/>
              <a:ea typeface="Arial" charset="0"/>
              <a:cs typeface="Arial" charset="0"/>
            </a:endParaRPr>
          </a:p>
        </p:txBody>
      </p:sp>
      <p:sp>
        <p:nvSpPr>
          <p:cNvPr id="7" name="Rectangle 6"/>
          <p:cNvSpPr/>
          <p:nvPr/>
        </p:nvSpPr>
        <p:spPr>
          <a:xfrm>
            <a:off x="911496" y="9144000"/>
            <a:ext cx="73152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Calibri" charset="0"/>
                <a:ea typeface="Calibri" charset="0"/>
                <a:cs typeface="Calibri" charset="0"/>
              </a:rPr>
              <a:t>Method</a:t>
            </a:r>
          </a:p>
        </p:txBody>
      </p:sp>
      <p:sp>
        <p:nvSpPr>
          <p:cNvPr id="8" name="Rectangle 7"/>
          <p:cNvSpPr/>
          <p:nvPr/>
        </p:nvSpPr>
        <p:spPr>
          <a:xfrm>
            <a:off x="914400" y="10058400"/>
            <a:ext cx="7315200" cy="2011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b="1" dirty="0" smtClean="0">
              <a:solidFill>
                <a:schemeClr val="tx1"/>
              </a:solidFill>
              <a:latin typeface="Arial" charset="0"/>
              <a:ea typeface="Arial" charset="0"/>
              <a:cs typeface="Arial" charset="0"/>
            </a:endParaRPr>
          </a:p>
          <a:p>
            <a:r>
              <a:rPr lang="en-US" sz="2400" b="1" dirty="0" smtClean="0">
                <a:solidFill>
                  <a:schemeClr val="tx1"/>
                </a:solidFill>
                <a:latin typeface="Arial" charset="0"/>
                <a:ea typeface="Arial" charset="0"/>
                <a:cs typeface="Arial" charset="0"/>
              </a:rPr>
              <a:t>Performance metric</a:t>
            </a:r>
            <a:r>
              <a:rPr lang="en-US" sz="2400" dirty="0" smtClean="0">
                <a:solidFill>
                  <a:schemeClr val="tx1"/>
                </a:solidFill>
                <a:latin typeface="Arial" charset="0"/>
                <a:ea typeface="Arial" charset="0"/>
                <a:cs typeface="Arial" charset="0"/>
              </a:rPr>
              <a:t>: precision and recall</a:t>
            </a:r>
          </a:p>
          <a:p>
            <a:endParaRPr lang="en-US" sz="2400" dirty="0" smtClean="0">
              <a:solidFill>
                <a:schemeClr val="tx1"/>
              </a:solidFill>
              <a:latin typeface="Arial" charset="0"/>
              <a:ea typeface="Arial" charset="0"/>
              <a:cs typeface="Arial" charset="0"/>
            </a:endParaRPr>
          </a:p>
          <a:p>
            <a:r>
              <a:rPr lang="en-US" sz="2400" b="1" dirty="0" smtClean="0">
                <a:solidFill>
                  <a:schemeClr val="tx1"/>
                </a:solidFill>
                <a:latin typeface="Arial" charset="0"/>
                <a:ea typeface="Arial" charset="0"/>
                <a:cs typeface="Arial" charset="0"/>
              </a:rPr>
              <a:t>Steps</a:t>
            </a:r>
          </a:p>
          <a:p>
            <a:pPr marL="342900" indent="-342900">
              <a:buFont typeface="Arial" charset="0"/>
              <a:buChar char="•"/>
            </a:pPr>
            <a:r>
              <a:rPr lang="en-US" sz="2400" dirty="0" smtClean="0">
                <a:solidFill>
                  <a:schemeClr val="tx1"/>
                </a:solidFill>
                <a:latin typeface="Arial" charset="0"/>
                <a:ea typeface="Arial" charset="0"/>
                <a:cs typeface="Arial" charset="0"/>
              </a:rPr>
              <a:t>Design and implement a model that binary classifies images</a:t>
            </a:r>
          </a:p>
          <a:p>
            <a:pPr marL="342900" indent="-342900">
              <a:buFont typeface="Arial" charset="0"/>
              <a:buChar char="•"/>
            </a:pPr>
            <a:r>
              <a:rPr lang="en-US" sz="2400" dirty="0" smtClean="0">
                <a:solidFill>
                  <a:schemeClr val="tx1"/>
                </a:solidFill>
                <a:latin typeface="Arial" charset="0"/>
                <a:ea typeface="Arial" charset="0"/>
                <a:cs typeface="Arial" charset="0"/>
              </a:rPr>
              <a:t>Find positive and negative example images of the keyword as training data and train the binary classifier</a:t>
            </a:r>
          </a:p>
          <a:p>
            <a:pPr marL="342900" indent="-342900">
              <a:buFont typeface="Arial" charset="0"/>
              <a:buChar char="•"/>
            </a:pPr>
            <a:r>
              <a:rPr lang="en-US" sz="2400" dirty="0" smtClean="0">
                <a:solidFill>
                  <a:schemeClr val="tx1"/>
                </a:solidFill>
                <a:latin typeface="Arial" charset="0"/>
                <a:ea typeface="Arial" charset="0"/>
                <a:cs typeface="Arial" charset="0"/>
              </a:rPr>
              <a:t>Parse the video into frames at a fixed interval and let the classifier predict whether each frame matches the keyword</a:t>
            </a:r>
          </a:p>
          <a:p>
            <a:endParaRPr lang="en-US" sz="2400" dirty="0" smtClean="0">
              <a:solidFill>
                <a:schemeClr val="tx1"/>
              </a:solidFill>
              <a:latin typeface="Arial" charset="0"/>
              <a:ea typeface="Arial" charset="0"/>
              <a:cs typeface="Arial" charset="0"/>
            </a:endParaRPr>
          </a:p>
          <a:p>
            <a:r>
              <a:rPr lang="en-US" sz="2400" b="1" dirty="0" smtClean="0">
                <a:solidFill>
                  <a:schemeClr val="tx1"/>
                </a:solidFill>
                <a:latin typeface="Arial" charset="0"/>
                <a:ea typeface="Arial" charset="0"/>
                <a:cs typeface="Arial" charset="0"/>
              </a:rPr>
              <a:t>Model</a:t>
            </a:r>
          </a:p>
          <a:p>
            <a:pPr marL="342900" indent="-342900">
              <a:buFont typeface="Arial" charset="0"/>
              <a:buChar char="•"/>
            </a:pPr>
            <a:r>
              <a:rPr lang="en-US" sz="2400" dirty="0" smtClean="0">
                <a:solidFill>
                  <a:schemeClr val="tx1"/>
                </a:solidFill>
                <a:latin typeface="Arial" charset="0"/>
                <a:ea typeface="Arial" charset="0"/>
                <a:cs typeface="Arial" charset="0"/>
              </a:rPr>
              <a:t>A multi-layer fully-connected network on top of VGG-16 architecture</a:t>
            </a:r>
          </a:p>
          <a:p>
            <a:pPr marL="342900" indent="-342900">
              <a:buFont typeface="Arial" charset="0"/>
              <a:buChar char="•"/>
            </a:pPr>
            <a:r>
              <a:rPr lang="en-US" sz="2400" dirty="0" smtClean="0">
                <a:solidFill>
                  <a:schemeClr val="tx1"/>
                </a:solidFill>
                <a:latin typeface="Arial" charset="0"/>
                <a:ea typeface="Arial" charset="0"/>
                <a:cs typeface="Arial" charset="0"/>
              </a:rPr>
              <a:t>Reuse bottleneck features of VGG-16 trained on </a:t>
            </a:r>
            <a:r>
              <a:rPr lang="en-US" sz="2400" dirty="0" err="1" smtClean="0">
                <a:solidFill>
                  <a:schemeClr val="tx1"/>
                </a:solidFill>
                <a:latin typeface="Arial" charset="0"/>
                <a:ea typeface="Arial" charset="0"/>
                <a:cs typeface="Arial" charset="0"/>
              </a:rPr>
              <a:t>ImageNet</a:t>
            </a:r>
            <a:endParaRPr lang="en-US" sz="2400" dirty="0" smtClean="0">
              <a:solidFill>
                <a:schemeClr val="tx1"/>
              </a:solidFill>
              <a:latin typeface="Arial" charset="0"/>
              <a:ea typeface="Arial" charset="0"/>
              <a:cs typeface="Arial" charset="0"/>
            </a:endParaRPr>
          </a:p>
          <a:p>
            <a:endParaRPr lang="en-US" sz="2400" dirty="0" smtClean="0">
              <a:solidFill>
                <a:schemeClr val="tx1"/>
              </a:solidFill>
              <a:latin typeface="Arial" charset="0"/>
              <a:ea typeface="Arial" charset="0"/>
              <a:cs typeface="Arial" charset="0"/>
            </a:endParaRPr>
          </a:p>
          <a:p>
            <a:r>
              <a:rPr lang="en-US" sz="2400" b="1" dirty="0" smtClean="0">
                <a:solidFill>
                  <a:schemeClr val="tx1"/>
                </a:solidFill>
                <a:latin typeface="Arial" charset="0"/>
                <a:ea typeface="Arial" charset="0"/>
                <a:cs typeface="Arial" charset="0"/>
              </a:rPr>
              <a:t>Data</a:t>
            </a:r>
          </a:p>
          <a:p>
            <a:pPr marL="342900" indent="-342900">
              <a:buFont typeface="Arial" charset="0"/>
              <a:buChar char="•"/>
            </a:pPr>
            <a:r>
              <a:rPr lang="en-US" sz="2400" dirty="0" smtClean="0">
                <a:solidFill>
                  <a:schemeClr val="tx1"/>
                </a:solidFill>
                <a:latin typeface="Arial" charset="0"/>
                <a:ea typeface="Arial" charset="0"/>
                <a:cs typeface="Arial" charset="0"/>
              </a:rPr>
              <a:t>Training data retrieved from Google image searched with the keyword, the antonym of the keyword, and random images</a:t>
            </a:r>
          </a:p>
          <a:p>
            <a:pPr marL="342900" indent="-342900">
              <a:buFont typeface="Arial" charset="0"/>
              <a:buChar char="•"/>
            </a:pPr>
            <a:r>
              <a:rPr lang="en-US" sz="2400" dirty="0" smtClean="0">
                <a:solidFill>
                  <a:schemeClr val="tx1"/>
                </a:solidFill>
                <a:latin typeface="Arial" charset="0"/>
                <a:ea typeface="Arial" charset="0"/>
                <a:cs typeface="Arial" charset="0"/>
              </a:rPr>
              <a:t>Testing video used documentary </a:t>
            </a:r>
            <a:r>
              <a:rPr lang="en-US" sz="2400" dirty="0" err="1" smtClean="0">
                <a:solidFill>
                  <a:schemeClr val="tx1"/>
                </a:solidFill>
                <a:latin typeface="Arial" charset="0"/>
                <a:ea typeface="Arial" charset="0"/>
                <a:cs typeface="Arial" charset="0"/>
              </a:rPr>
              <a:t>Timescapes</a:t>
            </a:r>
            <a:r>
              <a:rPr lang="en-US" sz="2400" dirty="0" smtClean="0">
                <a:solidFill>
                  <a:schemeClr val="tx1"/>
                </a:solidFill>
                <a:latin typeface="Arial" charset="0"/>
                <a:ea typeface="Arial" charset="0"/>
                <a:cs typeface="Arial" charset="0"/>
              </a:rPr>
              <a:t>, which features scenes that are easy to describe macroscopically</a:t>
            </a:r>
          </a:p>
          <a:p>
            <a:endParaRPr lang="en-US" sz="2400" dirty="0">
              <a:solidFill>
                <a:schemeClr val="tx1"/>
              </a:solidFill>
              <a:latin typeface="Arial" charset="0"/>
              <a:ea typeface="Arial" charset="0"/>
              <a:cs typeface="Arial" charset="0"/>
            </a:endParaRPr>
          </a:p>
        </p:txBody>
      </p:sp>
      <p:sp>
        <p:nvSpPr>
          <p:cNvPr id="9" name="Rectangle 8"/>
          <p:cNvSpPr/>
          <p:nvPr/>
        </p:nvSpPr>
        <p:spPr>
          <a:xfrm>
            <a:off x="9144000" y="5486400"/>
            <a:ext cx="10058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Calibri" charset="0"/>
                <a:ea typeface="Calibri" charset="0"/>
                <a:cs typeface="Calibri" charset="0"/>
              </a:rPr>
              <a:t>Result</a:t>
            </a:r>
            <a:endParaRPr lang="en-US" sz="4000" dirty="0">
              <a:latin typeface="Calibri" charset="0"/>
              <a:ea typeface="Calibri" charset="0"/>
              <a:cs typeface="Calibri" charset="0"/>
            </a:endParaRPr>
          </a:p>
        </p:txBody>
      </p:sp>
      <p:sp>
        <p:nvSpPr>
          <p:cNvPr id="10" name="Rectangle 9"/>
          <p:cNvSpPr/>
          <p:nvPr/>
        </p:nvSpPr>
        <p:spPr>
          <a:xfrm>
            <a:off x="9144000" y="6400800"/>
            <a:ext cx="10058400" cy="9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smtClean="0">
              <a:solidFill>
                <a:schemeClr val="tx1"/>
              </a:solidFill>
              <a:latin typeface="Arial" charset="0"/>
              <a:ea typeface="Arial" charset="0"/>
              <a:cs typeface="Arial" charset="0"/>
            </a:endParaRPr>
          </a:p>
          <a:p>
            <a:r>
              <a:rPr lang="en-US" sz="2400" dirty="0" smtClean="0">
                <a:solidFill>
                  <a:schemeClr val="tx1"/>
                </a:solidFill>
                <a:latin typeface="Arial" charset="0"/>
                <a:ea typeface="Arial" charset="0"/>
                <a:cs typeface="Arial" charset="0"/>
              </a:rPr>
              <a:t>Searches with selected keywords successfully recognize corresponding frames. The table below shows search keywords and exemplary frames recognized as matching the keywords in the video. </a:t>
            </a:r>
            <a:endParaRPr lang="en-US" sz="2400" dirty="0">
              <a:solidFill>
                <a:schemeClr val="tx1"/>
              </a:solidFill>
              <a:latin typeface="Arial" charset="0"/>
              <a:ea typeface="Arial" charset="0"/>
              <a:cs typeface="Arial" charset="0"/>
            </a:endParaRPr>
          </a:p>
        </p:txBody>
      </p:sp>
      <p:sp>
        <p:nvSpPr>
          <p:cNvPr id="11" name="Rectangle 10"/>
          <p:cNvSpPr/>
          <p:nvPr/>
        </p:nvSpPr>
        <p:spPr>
          <a:xfrm>
            <a:off x="9144000" y="16459200"/>
            <a:ext cx="10058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Calibri" charset="0"/>
                <a:ea typeface="Calibri" charset="0"/>
                <a:cs typeface="Calibri" charset="0"/>
              </a:rPr>
              <a:t>Discussion</a:t>
            </a:r>
            <a:endParaRPr lang="en-US" sz="4000" dirty="0">
              <a:latin typeface="Calibri" charset="0"/>
              <a:ea typeface="Calibri" charset="0"/>
              <a:cs typeface="Calibri" charset="0"/>
            </a:endParaRPr>
          </a:p>
        </p:txBody>
      </p:sp>
      <p:sp>
        <p:nvSpPr>
          <p:cNvPr id="12" name="Rectangle 11"/>
          <p:cNvSpPr/>
          <p:nvPr/>
        </p:nvSpPr>
        <p:spPr>
          <a:xfrm>
            <a:off x="9144000" y="17373600"/>
            <a:ext cx="10058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charset="0"/>
              <a:buChar char="•"/>
            </a:pPr>
            <a:r>
              <a:rPr lang="en-US" sz="2400" dirty="0" smtClean="0">
                <a:solidFill>
                  <a:schemeClr val="tx1"/>
                </a:solidFill>
                <a:latin typeface="Arial" charset="0"/>
                <a:ea typeface="Arial" charset="0"/>
                <a:cs typeface="Arial" charset="0"/>
              </a:rPr>
              <a:t>Despite the fact that this model recognizes most of the matching frames (high recall rate), the result also includes many irrelevant frames (low precision rate). </a:t>
            </a:r>
          </a:p>
          <a:p>
            <a:pPr marL="1571854" lvl="1" indent="-342900">
              <a:buFont typeface="Arial" charset="0"/>
              <a:buChar char="•"/>
            </a:pPr>
            <a:r>
              <a:rPr lang="en-US" sz="2400" dirty="0" smtClean="0">
                <a:solidFill>
                  <a:schemeClr val="tx1"/>
                </a:solidFill>
                <a:latin typeface="Arial" charset="0"/>
                <a:ea typeface="Arial" charset="0"/>
                <a:cs typeface="Arial" charset="0"/>
              </a:rPr>
              <a:t>In videos that we search through, positive frames should occur much less frequent than negative frames, but our selection of training data has nearly equivalent amount of positive and negative examples. </a:t>
            </a:r>
          </a:p>
          <a:p>
            <a:pPr marL="1571854" lvl="1" indent="-342900">
              <a:buFont typeface="Arial" charset="0"/>
              <a:buChar char="•"/>
            </a:pPr>
            <a:r>
              <a:rPr lang="en-US" sz="2400" dirty="0">
                <a:solidFill>
                  <a:schemeClr val="tx1"/>
                </a:solidFill>
                <a:latin typeface="Arial" charset="0"/>
                <a:ea typeface="Arial" charset="0"/>
                <a:cs typeface="Arial" charset="0"/>
              </a:rPr>
              <a:t>N</a:t>
            </a:r>
            <a:r>
              <a:rPr lang="en-US" sz="2400" dirty="0" smtClean="0">
                <a:solidFill>
                  <a:schemeClr val="tx1"/>
                </a:solidFill>
                <a:latin typeface="Arial" charset="0"/>
                <a:ea typeface="Arial" charset="0"/>
                <a:cs typeface="Arial" charset="0"/>
              </a:rPr>
              <a:t>egative examples should be characterized by "cannot be described by the keyword", not "can be described by the antonym of the keyword". The latter will introduce a large confusion region in the middle of the two classes. This analysis motivates us to collect more random images to use as negative examples in the training stage. </a:t>
            </a:r>
          </a:p>
          <a:p>
            <a:endParaRPr lang="en-US" sz="2400" dirty="0" smtClean="0">
              <a:solidFill>
                <a:schemeClr val="tx1"/>
              </a:solidFill>
              <a:latin typeface="Arial" charset="0"/>
              <a:ea typeface="Arial" charset="0"/>
              <a:cs typeface="Arial" charset="0"/>
            </a:endParaRPr>
          </a:p>
          <a:p>
            <a:pPr marL="342900" indent="-342900">
              <a:buFont typeface="Arial" charset="0"/>
              <a:buChar char="•"/>
            </a:pPr>
            <a:r>
              <a:rPr lang="en-US" sz="2400" dirty="0" smtClean="0">
                <a:solidFill>
                  <a:schemeClr val="tx1"/>
                </a:solidFill>
                <a:latin typeface="Arial" charset="0"/>
                <a:ea typeface="Arial" charset="0"/>
                <a:cs typeface="Arial" charset="0"/>
              </a:rPr>
              <a:t>Some negative examples retrieved from the image search engine are actually more likely to be positive examples. </a:t>
            </a:r>
          </a:p>
          <a:p>
            <a:pPr marL="1571854" lvl="1" indent="-342900">
              <a:buFont typeface="Arial" charset="0"/>
              <a:buChar char="•"/>
            </a:pPr>
            <a:r>
              <a:rPr lang="en-US" sz="2400" dirty="0">
                <a:solidFill>
                  <a:schemeClr val="tx1"/>
                </a:solidFill>
                <a:latin typeface="Arial" charset="0"/>
                <a:ea typeface="Arial" charset="0"/>
                <a:cs typeface="Arial" charset="0"/>
              </a:rPr>
              <a:t>D</a:t>
            </a:r>
            <a:r>
              <a:rPr lang="en-US" sz="2400" dirty="0" smtClean="0">
                <a:solidFill>
                  <a:schemeClr val="tx1"/>
                </a:solidFill>
                <a:latin typeface="Arial" charset="0"/>
                <a:ea typeface="Arial" charset="0"/>
                <a:cs typeface="Arial" charset="0"/>
              </a:rPr>
              <a:t>ue to the fact that search engines may encounter problem generating counter-examples. </a:t>
            </a:r>
          </a:p>
          <a:p>
            <a:pPr marL="1571854" lvl="1" indent="-342900">
              <a:buFont typeface="Arial" charset="0"/>
              <a:buChar char="•"/>
            </a:pPr>
            <a:r>
              <a:rPr lang="en-US" sz="2400" dirty="0" smtClean="0">
                <a:solidFill>
                  <a:schemeClr val="tx1"/>
                </a:solidFill>
                <a:latin typeface="Arial" charset="0"/>
                <a:ea typeface="Arial" charset="0"/>
                <a:cs typeface="Arial" charset="0"/>
              </a:rPr>
              <a:t>With such noise in the training data, the model can still reach a near-zero training error, so we speculate that some </a:t>
            </a:r>
            <a:r>
              <a:rPr lang="en-US" sz="2400" dirty="0" err="1" smtClean="0">
                <a:solidFill>
                  <a:schemeClr val="tx1"/>
                </a:solidFill>
                <a:latin typeface="Arial" charset="0"/>
                <a:ea typeface="Arial" charset="0"/>
                <a:cs typeface="Arial" charset="0"/>
              </a:rPr>
              <a:t>overfitting</a:t>
            </a:r>
            <a:r>
              <a:rPr lang="en-US" sz="2400" dirty="0" smtClean="0">
                <a:solidFill>
                  <a:schemeClr val="tx1"/>
                </a:solidFill>
                <a:latin typeface="Arial" charset="0"/>
                <a:ea typeface="Arial" charset="0"/>
                <a:cs typeface="Arial" charset="0"/>
              </a:rPr>
              <a:t> is present. </a:t>
            </a:r>
            <a:endParaRPr lang="en-US" sz="2400" dirty="0">
              <a:solidFill>
                <a:schemeClr val="tx1"/>
              </a:solidFill>
              <a:latin typeface="Arial" charset="0"/>
              <a:ea typeface="Arial" charset="0"/>
              <a:cs typeface="Arial" charset="0"/>
            </a:endParaRPr>
          </a:p>
        </p:txBody>
      </p:sp>
      <p:sp>
        <p:nvSpPr>
          <p:cNvPr id="13" name="Rectangle 12"/>
          <p:cNvSpPr/>
          <p:nvPr/>
        </p:nvSpPr>
        <p:spPr>
          <a:xfrm>
            <a:off x="9144000" y="26517600"/>
            <a:ext cx="10058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Calibri" charset="0"/>
                <a:ea typeface="Calibri" charset="0"/>
                <a:cs typeface="Calibri" charset="0"/>
              </a:rPr>
              <a:t>References</a:t>
            </a:r>
            <a:endParaRPr lang="en-US" sz="4000" dirty="0">
              <a:latin typeface="Calibri" charset="0"/>
              <a:ea typeface="Calibri" charset="0"/>
              <a:cs typeface="Calibri" charset="0"/>
            </a:endParaRPr>
          </a:p>
        </p:txBody>
      </p:sp>
      <p:sp>
        <p:nvSpPr>
          <p:cNvPr id="14" name="Rectangle 13"/>
          <p:cNvSpPr/>
          <p:nvPr/>
        </p:nvSpPr>
        <p:spPr>
          <a:xfrm>
            <a:off x="9144000" y="27432000"/>
            <a:ext cx="10058400" cy="274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Arial" charset="0"/>
                <a:ea typeface="Arial" charset="0"/>
                <a:cs typeface="Arial" charset="0"/>
              </a:rPr>
              <a:t>K. </a:t>
            </a:r>
            <a:r>
              <a:rPr lang="en-US" sz="1600" dirty="0" err="1" smtClean="0">
                <a:solidFill>
                  <a:schemeClr val="tx1"/>
                </a:solidFill>
                <a:latin typeface="Arial" charset="0"/>
                <a:ea typeface="Arial" charset="0"/>
                <a:cs typeface="Arial" charset="0"/>
              </a:rPr>
              <a:t>Simonyan</a:t>
            </a:r>
            <a:r>
              <a:rPr lang="en-US" sz="1600" dirty="0" smtClean="0">
                <a:solidFill>
                  <a:schemeClr val="tx1"/>
                </a:solidFill>
                <a:latin typeface="Arial" charset="0"/>
                <a:ea typeface="Arial" charset="0"/>
                <a:cs typeface="Arial" charset="0"/>
              </a:rPr>
              <a:t>, A. </a:t>
            </a:r>
            <a:r>
              <a:rPr lang="en-US" sz="1600" dirty="0" err="1" smtClean="0">
                <a:solidFill>
                  <a:schemeClr val="tx1"/>
                </a:solidFill>
                <a:latin typeface="Arial" charset="0"/>
                <a:ea typeface="Arial" charset="0"/>
                <a:cs typeface="Arial" charset="0"/>
              </a:rPr>
              <a:t>Zisserman</a:t>
            </a:r>
            <a:r>
              <a:rPr lang="en-US" sz="1600" dirty="0" smtClean="0">
                <a:solidFill>
                  <a:schemeClr val="tx1"/>
                </a:solidFill>
                <a:latin typeface="Arial" charset="0"/>
                <a:ea typeface="Arial" charset="0"/>
                <a:cs typeface="Arial" charset="0"/>
              </a:rPr>
              <a:t>. 2014. Very Deep Convolutional Networks for Large-Scale Image Recognition. </a:t>
            </a:r>
            <a:r>
              <a:rPr lang="en-US" sz="1600" dirty="0" smtClean="0">
                <a:solidFill>
                  <a:schemeClr val="tx1"/>
                </a:solidFill>
                <a:latin typeface="Arial" charset="0"/>
                <a:ea typeface="Arial" charset="0"/>
                <a:cs typeface="Arial" charset="0"/>
              </a:rPr>
              <a:t>arXiv:1409.1556 </a:t>
            </a:r>
            <a:r>
              <a:rPr lang="en-US" sz="1600" dirty="0" smtClean="0">
                <a:solidFill>
                  <a:schemeClr val="tx1"/>
                </a:solidFill>
                <a:latin typeface="Arial" charset="0"/>
                <a:ea typeface="Arial" charset="0"/>
                <a:cs typeface="Arial" charset="0"/>
              </a:rPr>
              <a:t>[</a:t>
            </a:r>
            <a:r>
              <a:rPr lang="en-US" sz="1600" dirty="0" err="1" smtClean="0">
                <a:solidFill>
                  <a:schemeClr val="tx1"/>
                </a:solidFill>
                <a:latin typeface="Arial" charset="0"/>
                <a:ea typeface="Arial" charset="0"/>
                <a:cs typeface="Arial" charset="0"/>
              </a:rPr>
              <a:t>cs.CV</a:t>
            </a:r>
            <a:r>
              <a:rPr lang="en-US" sz="1600" dirty="0" smtClean="0">
                <a:solidFill>
                  <a:schemeClr val="tx1"/>
                </a:solidFill>
                <a:latin typeface="Arial" charset="0"/>
                <a:ea typeface="Arial" charset="0"/>
                <a:cs typeface="Arial" charset="0"/>
              </a:rPr>
              <a:t>]</a:t>
            </a:r>
          </a:p>
          <a:p>
            <a:r>
              <a:rPr lang="en-US" sz="1600" dirty="0" smtClean="0">
                <a:solidFill>
                  <a:schemeClr val="tx1"/>
                </a:solidFill>
                <a:latin typeface="Arial" charset="0"/>
                <a:ea typeface="Arial" charset="0"/>
                <a:cs typeface="Arial" charset="0"/>
              </a:rPr>
              <a:t>B. Chen, J. A. Ting, B. Marlin, and N. de </a:t>
            </a:r>
            <a:r>
              <a:rPr lang="en-US" sz="1600" dirty="0" err="1" smtClean="0">
                <a:solidFill>
                  <a:schemeClr val="tx1"/>
                </a:solidFill>
                <a:latin typeface="Arial" charset="0"/>
                <a:ea typeface="Arial" charset="0"/>
                <a:cs typeface="Arial" charset="0"/>
              </a:rPr>
              <a:t>Freitas</a:t>
            </a:r>
            <a:r>
              <a:rPr lang="en-US" sz="1600" dirty="0" smtClean="0">
                <a:solidFill>
                  <a:schemeClr val="tx1"/>
                </a:solidFill>
                <a:latin typeface="Arial" charset="0"/>
                <a:ea typeface="Arial" charset="0"/>
                <a:cs typeface="Arial" charset="0"/>
              </a:rPr>
              <a:t>. Deep learning of invariant </a:t>
            </a:r>
            <a:r>
              <a:rPr lang="en-US" sz="1600" dirty="0" err="1" smtClean="0">
                <a:solidFill>
                  <a:schemeClr val="tx1"/>
                </a:solidFill>
                <a:latin typeface="Arial" charset="0"/>
                <a:ea typeface="Arial" charset="0"/>
                <a:cs typeface="Arial" charset="0"/>
              </a:rPr>
              <a:t>spatio</a:t>
            </a:r>
            <a:r>
              <a:rPr lang="en-US" sz="1600" dirty="0" smtClean="0">
                <a:solidFill>
                  <a:schemeClr val="tx1"/>
                </a:solidFill>
                <a:latin typeface="Arial" charset="0"/>
                <a:ea typeface="Arial" charset="0"/>
                <a:cs typeface="Arial" charset="0"/>
              </a:rPr>
              <a:t>-temporal features from video. In NIPS Deep Learning and Unsupervised Feature Learning Workshop, 2010.</a:t>
            </a:r>
          </a:p>
          <a:p>
            <a:r>
              <a:rPr lang="en-US" sz="1600" dirty="0" smtClean="0">
                <a:solidFill>
                  <a:schemeClr val="tx1"/>
                </a:solidFill>
                <a:latin typeface="Arial" charset="0"/>
                <a:ea typeface="Arial" charset="0"/>
                <a:cs typeface="Arial" charset="0"/>
              </a:rPr>
              <a:t>Q. V. Le, W. Y. </a:t>
            </a:r>
            <a:r>
              <a:rPr lang="en-US" sz="1600" dirty="0" err="1" smtClean="0">
                <a:solidFill>
                  <a:schemeClr val="tx1"/>
                </a:solidFill>
                <a:latin typeface="Arial" charset="0"/>
                <a:ea typeface="Arial" charset="0"/>
                <a:cs typeface="Arial" charset="0"/>
              </a:rPr>
              <a:t>Zou</a:t>
            </a:r>
            <a:r>
              <a:rPr lang="en-US" sz="1600" dirty="0" smtClean="0">
                <a:solidFill>
                  <a:schemeClr val="tx1"/>
                </a:solidFill>
                <a:latin typeface="Arial" charset="0"/>
                <a:ea typeface="Arial" charset="0"/>
                <a:cs typeface="Arial" charset="0"/>
              </a:rPr>
              <a:t>, S. Y. Yeung, and A. Y. Ng. 2011. Learning hierarchical invariant </a:t>
            </a:r>
            <a:r>
              <a:rPr lang="en-US" sz="1600" dirty="0" err="1" smtClean="0">
                <a:solidFill>
                  <a:schemeClr val="tx1"/>
                </a:solidFill>
                <a:latin typeface="Arial" charset="0"/>
                <a:ea typeface="Arial" charset="0"/>
                <a:cs typeface="Arial" charset="0"/>
              </a:rPr>
              <a:t>spatio</a:t>
            </a:r>
            <a:r>
              <a:rPr lang="en-US" sz="1600" dirty="0" smtClean="0">
                <a:solidFill>
                  <a:schemeClr val="tx1"/>
                </a:solidFill>
                <a:latin typeface="Arial" charset="0"/>
                <a:ea typeface="Arial" charset="0"/>
                <a:cs typeface="Arial" charset="0"/>
              </a:rPr>
              <a:t>-temporal features for action recognition with independent subspace analysis. In Proceedings of the 2011 IEEE Conference on Computer Vision and Pattern Recognition (CVPR '11). IEEE Computer Society, Washington, DC, USA, 3361-3368. DOI=http://</a:t>
            </a:r>
            <a:r>
              <a:rPr lang="en-US" sz="1600" dirty="0" err="1" smtClean="0">
                <a:solidFill>
                  <a:schemeClr val="tx1"/>
                </a:solidFill>
                <a:latin typeface="Arial" charset="0"/>
                <a:ea typeface="Arial" charset="0"/>
                <a:cs typeface="Arial" charset="0"/>
              </a:rPr>
              <a:t>dx.doi.org</a:t>
            </a:r>
            <a:r>
              <a:rPr lang="en-US" sz="1600" dirty="0" smtClean="0">
                <a:solidFill>
                  <a:schemeClr val="tx1"/>
                </a:solidFill>
                <a:latin typeface="Arial" charset="0"/>
                <a:ea typeface="Arial" charset="0"/>
                <a:cs typeface="Arial" charset="0"/>
              </a:rPr>
              <a:t>/10.1109/CVPR.2011.5995496</a:t>
            </a:r>
            <a:endParaRPr lang="en-US" sz="1600" dirty="0">
              <a:solidFill>
                <a:schemeClr val="tx1"/>
              </a:solidFill>
              <a:latin typeface="Arial" charset="0"/>
              <a:ea typeface="Arial" charset="0"/>
              <a:cs typeface="Arial" charset="0"/>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8400" y="8229600"/>
            <a:ext cx="8229600" cy="7223004"/>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0411807"/>
            <a:ext cx="7312296" cy="4286250"/>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1022" y="24698057"/>
            <a:ext cx="3659052" cy="5477143"/>
          </a:xfrm>
          <a:prstGeom prst="rect">
            <a:avLst/>
          </a:prstGeom>
        </p:spPr>
      </p:pic>
    </p:spTree>
    <p:extLst>
      <p:ext uri="{BB962C8B-B14F-4D97-AF65-F5344CB8AC3E}">
        <p14:creationId xmlns:p14="http://schemas.microsoft.com/office/powerpoint/2010/main" val="18138230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687</TotalTime>
  <Words>517</Words>
  <Application>Microsoft Macintosh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 Black</vt:lpstr>
      <vt:lpstr>Calibri</vt:lpstr>
      <vt:lpstr>Calibri Light</vt:lpstr>
      <vt:lpstr>Arial</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Jiacheng Liu</dc:creator>
  <cp:lastModifiedBy>Jiacheng Liu</cp:lastModifiedBy>
  <cp:revision>16</cp:revision>
  <dcterms:created xsi:type="dcterms:W3CDTF">2017-12-12T04:56:09Z</dcterms:created>
  <dcterms:modified xsi:type="dcterms:W3CDTF">2017-12-12T16:26:25Z</dcterms:modified>
</cp:coreProperties>
</file>