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9" r:id="rId2"/>
    <p:sldId id="330" r:id="rId3"/>
    <p:sldId id="604" r:id="rId4"/>
    <p:sldId id="366" r:id="rId5"/>
    <p:sldId id="598" r:id="rId6"/>
    <p:sldId id="599" r:id="rId7"/>
    <p:sldId id="579" r:id="rId8"/>
    <p:sldId id="600" r:id="rId9"/>
    <p:sldId id="601" r:id="rId10"/>
    <p:sldId id="582" r:id="rId11"/>
    <p:sldId id="605" r:id="rId12"/>
    <p:sldId id="585" r:id="rId13"/>
    <p:sldId id="587" r:id="rId14"/>
    <p:sldId id="589" r:id="rId15"/>
    <p:sldId id="603" r:id="rId16"/>
    <p:sldId id="592" r:id="rId17"/>
    <p:sldId id="602" r:id="rId18"/>
    <p:sldId id="594" r:id="rId19"/>
    <p:sldId id="606" r:id="rId20"/>
  </p:sldIdLst>
  <p:sldSz cx="9144000" cy="6858000" type="screen4x3"/>
  <p:notesSz cx="10234613" cy="7099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4C5D"/>
    <a:srgbClr val="89A6D1"/>
    <a:srgbClr val="4D5E75"/>
    <a:srgbClr val="4C5D74"/>
    <a:srgbClr val="005DA1"/>
    <a:srgbClr val="60738B"/>
    <a:srgbClr val="4C5A6C"/>
    <a:srgbClr val="9D9D9D"/>
    <a:srgbClr val="414E5F"/>
    <a:srgbClr val="4B5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0" autoAdjust="0"/>
    <p:restoredTop sz="65960" autoAdjust="0"/>
  </p:normalViewPr>
  <p:slideViewPr>
    <p:cSldViewPr>
      <p:cViewPr varScale="1">
        <p:scale>
          <a:sx n="60" d="100"/>
          <a:sy n="60" d="100"/>
        </p:scale>
        <p:origin x="22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60113" cy="601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4998" cy="35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247" y="0"/>
            <a:ext cx="4434998" cy="35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fld id="{76104EE1-C95B-457B-BC68-D5694633007A}" type="datetimeFigureOut">
              <a:rPr lang="zh-CN" altLang="en-US"/>
              <a:pPr>
                <a:defRPr/>
              </a:pPr>
              <a:t>2020/11/26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519488" y="887413"/>
            <a:ext cx="3195637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462" y="3416538"/>
            <a:ext cx="8187690" cy="27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104"/>
            <a:ext cx="4434998" cy="35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247" y="6743104"/>
            <a:ext cx="4434998" cy="35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/>
            </a:lvl1pPr>
          </a:lstStyle>
          <a:p>
            <a:pPr>
              <a:defRPr/>
            </a:pPr>
            <a:fld id="{3D73A0BE-96AC-486E-8336-924104A23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19488" y="887413"/>
            <a:ext cx="3195637" cy="23955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各位老师、评委、同学，大家晚上好！</a:t>
            </a:r>
            <a:endParaRPr lang="en-US" altLang="zh-CN" dirty="0"/>
          </a:p>
          <a:p>
            <a:r>
              <a:rPr lang="zh-CN" altLang="en-US" dirty="0"/>
              <a:t>我们是</a:t>
            </a:r>
            <a:r>
              <a:rPr lang="en-US" altLang="zh-CN" dirty="0"/>
              <a:t>12</a:t>
            </a:r>
            <a:r>
              <a:rPr lang="zh-CN" altLang="en-US" dirty="0"/>
              <a:t>号队，广告位招租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42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 最大互信息系数、</a:t>
            </a:r>
            <a:r>
              <a:rPr lang="en-US" altLang="zh-CN" dirty="0"/>
              <a:t>Person</a:t>
            </a:r>
            <a:r>
              <a:rPr lang="zh-CN" altLang="en-US" dirty="0"/>
              <a:t>系数、距离相关系数，做基础特征筛选</a:t>
            </a:r>
            <a:endParaRPr lang="en-US" altLang="zh-CN" dirty="0"/>
          </a:p>
          <a:p>
            <a:r>
              <a:rPr lang="zh-CN" altLang="en-US" dirty="0"/>
              <a:t>最终筛选后特征数为</a:t>
            </a:r>
            <a:r>
              <a:rPr lang="en-US" altLang="zh-CN" dirty="0"/>
              <a:t>44</a:t>
            </a:r>
            <a:r>
              <a:rPr lang="zh-CN" altLang="en-US" dirty="0"/>
              <a:t>，基础的分</a:t>
            </a:r>
            <a:r>
              <a:rPr lang="en-US" altLang="zh-CN" dirty="0"/>
              <a:t>0.33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1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0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由于是匿名数据，</a:t>
            </a:r>
            <a:endParaRPr lang="en-US" altLang="zh-CN" dirty="0"/>
          </a:p>
          <a:p>
            <a:r>
              <a:rPr lang="zh-CN" altLang="en-US" dirty="0"/>
              <a:t>我们选择两种形式的构造</a:t>
            </a:r>
            <a:endParaRPr lang="en-US" altLang="zh-CN" dirty="0"/>
          </a:p>
          <a:p>
            <a:r>
              <a:rPr lang="zh-CN" altLang="en-US" dirty="0"/>
              <a:t>聚合特征我们构造</a:t>
            </a:r>
            <a:r>
              <a:rPr lang="en-US" altLang="zh-CN" dirty="0"/>
              <a:t>5</a:t>
            </a:r>
            <a:r>
              <a:rPr lang="zh-CN" altLang="en-US" dirty="0"/>
              <a:t>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5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9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转换特征我们构造</a:t>
            </a:r>
            <a:r>
              <a:rPr lang="en-US" altLang="zh-CN" dirty="0"/>
              <a:t>9</a:t>
            </a:r>
            <a:r>
              <a:rPr lang="zh-CN" altLang="en-US" dirty="0"/>
              <a:t>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9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在特征选择选择方面，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由于前面发现测试集和验证集分布不一致，导致线下验证的困难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我们前后尝试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种方法，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最终选择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考虑到训练集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样本较少，推测测试集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也较少，设定合理的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的数量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和最好结果比较不同的数目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查看构造特征的重要性，判断是否进行提交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49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由于我们在每次构造特征，数量并不是很多。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所以我们在成功提交特征后，并未进行特征筛选。而是把这一步，放在了最后做</a:t>
            </a:r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我们最终利用</a:t>
            </a:r>
            <a:r>
              <a:rPr lang="en-US" altLang="zh-CN" sz="1900" kern="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LightGBM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，筛选出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Gain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Split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的特征，最终特征数</a:t>
            </a:r>
            <a:r>
              <a:rPr lang="en-US" altLang="zh-CN" sz="1900" kern="0" dirty="0">
                <a:latin typeface="等线" panose="02010600030101010101" pitchFamily="2" charset="-122"/>
                <a:cs typeface="Times New Roman" panose="02020603050405020304" pitchFamily="18" charset="0"/>
              </a:rPr>
              <a:t>288.</a:t>
            </a:r>
          </a:p>
          <a:p>
            <a:pPr algn="just"/>
            <a:endParaRPr lang="en-US" altLang="zh-CN" sz="1900" kern="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2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4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模型选用</a:t>
            </a:r>
            <a:r>
              <a:rPr lang="en-US" altLang="zh-CN" kern="100" dirty="0" err="1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LightGBM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，全量数据训练，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AUC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指标评估，阈值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0.25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阈值设定，观察训练集预测结果，折中选取</a:t>
            </a:r>
            <a:r>
              <a:rPr lang="en-US" altLang="zh-CN" dirty="0"/>
              <a:t>0.25</a:t>
            </a:r>
            <a:r>
              <a:rPr lang="zh-CN" altLang="en-US" dirty="0"/>
              <a:t>作为阈值。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4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调参阶段，尝试调参，但效果均不理想。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大致调整树高后，尝试调整迭代次数。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最后利用模型线上结果加权。得到最终模型。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37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感觉所有帮助过我们队伍的同学和老师。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0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我将从数据预处理、特征工程、建模等三个方面来展开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本次数据，是关于高低风险客户识别的比赛</a:t>
            </a:r>
            <a:endParaRPr lang="en-US" altLang="zh-CN" dirty="0"/>
          </a:p>
          <a:p>
            <a:r>
              <a:rPr lang="zh-CN" altLang="en-US" dirty="0"/>
              <a:t>数据集</a:t>
            </a:r>
            <a:r>
              <a:rPr lang="en-US" altLang="zh-CN" dirty="0"/>
              <a:t>0</a:t>
            </a:r>
            <a:r>
              <a:rPr lang="zh-CN" altLang="en-US" dirty="0"/>
              <a:t>表示低风险客户，</a:t>
            </a:r>
            <a:r>
              <a:rPr lang="en-US" altLang="zh-CN" dirty="0"/>
              <a:t>1</a:t>
            </a:r>
            <a:r>
              <a:rPr lang="zh-CN" altLang="en-US" dirty="0"/>
              <a:t>表示高风险客户</a:t>
            </a:r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0-1</a:t>
            </a:r>
            <a:r>
              <a:rPr lang="zh-CN" altLang="en-US" dirty="0"/>
              <a:t>标签，所含的样本数比例</a:t>
            </a:r>
            <a:r>
              <a:rPr lang="en-US" altLang="zh-CN" dirty="0"/>
              <a:t>9:1</a:t>
            </a:r>
          </a:p>
          <a:p>
            <a:r>
              <a:rPr lang="zh-CN" altLang="en-US" dirty="0"/>
              <a:t>是个数据类别不平衡的数据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5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我们观察不同特征在训练集、测试集分布情况，观察到存在分布不一致的情况</a:t>
            </a:r>
            <a:endParaRPr lang="en-US" altLang="zh-CN" dirty="0"/>
          </a:p>
          <a:p>
            <a:r>
              <a:rPr lang="zh-CN" altLang="en-US" dirty="0"/>
              <a:t>我们利用  对抗验证的方法，测试</a:t>
            </a:r>
            <a:r>
              <a:rPr lang="en-US" altLang="zh-CN" dirty="0"/>
              <a:t>AUC</a:t>
            </a:r>
            <a:r>
              <a:rPr lang="zh-CN" altLang="en-US" dirty="0"/>
              <a:t>为</a:t>
            </a:r>
            <a:r>
              <a:rPr lang="en-US" altLang="zh-CN" dirty="0"/>
              <a:t>0.9</a:t>
            </a:r>
            <a:r>
              <a:rPr lang="zh-CN" altLang="en-US" dirty="0"/>
              <a:t>几，可见训练集、测试集分布极度不一致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我们进一步观察</a:t>
            </a:r>
            <a:r>
              <a:rPr lang="en-US" altLang="zh-CN" dirty="0"/>
              <a:t>M</a:t>
            </a:r>
            <a:r>
              <a:rPr lang="zh-CN" altLang="en-US" dirty="0"/>
              <a:t>表，也就是面板数据</a:t>
            </a:r>
            <a:endParaRPr lang="en-US" altLang="zh-CN" dirty="0"/>
          </a:p>
          <a:p>
            <a:r>
              <a:rPr lang="zh-CN" altLang="en-US" dirty="0"/>
              <a:t>发现不同样本时间戳长度不一，也存在样本中出现相同时间戳的情况</a:t>
            </a:r>
            <a:endParaRPr lang="en-US" altLang="zh-CN" dirty="0"/>
          </a:p>
          <a:p>
            <a:r>
              <a:rPr lang="zh-CN" altLang="en-US" dirty="0"/>
              <a:t>我们抽取</a:t>
            </a:r>
            <a:r>
              <a:rPr lang="en-US" altLang="zh-CN" dirty="0"/>
              <a:t>0-1</a:t>
            </a:r>
            <a:r>
              <a:rPr lang="zh-CN" altLang="en-US" dirty="0"/>
              <a:t>标签样本各</a:t>
            </a:r>
            <a:r>
              <a:rPr lang="en-US" altLang="zh-CN" dirty="0"/>
              <a:t>300</a:t>
            </a:r>
            <a:r>
              <a:rPr lang="zh-CN" altLang="en-US" dirty="0"/>
              <a:t>个，观察特征变化是否存在明显区分</a:t>
            </a:r>
            <a:endParaRPr lang="en-US" altLang="zh-CN" dirty="0"/>
          </a:p>
          <a:p>
            <a:r>
              <a:rPr lang="zh-CN" altLang="en-US" dirty="0"/>
              <a:t>结论，是无，可以观察右侧，这可能也是后续我们抽取时间序列相关特征，比如一阶差分绝对和，并无效果的原因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我们对缺失值进行三种不同的处理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缺失率</a:t>
            </a:r>
            <a:r>
              <a:rPr lang="en-US" altLang="zh-CN" dirty="0"/>
              <a:t>100%</a:t>
            </a:r>
            <a:r>
              <a:rPr lang="zh-CN" altLang="en-US" dirty="0"/>
              <a:t>的直接删除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6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2.B</a:t>
            </a:r>
            <a:r>
              <a:rPr lang="zh-CN" altLang="en-US" dirty="0"/>
              <a:t>表，客户截面数据，缺失率较少，选择训练集不处理，测试集填充为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7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3.M</a:t>
            </a:r>
            <a:r>
              <a:rPr lang="zh-CN" altLang="en-US" dirty="0"/>
              <a:t>表，客户行为数据，训练集不处理，测试集填充为</a:t>
            </a:r>
            <a:r>
              <a:rPr lang="en-US" altLang="zh-CN" dirty="0"/>
              <a:t>nan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DD3F5-D5BB-46A9-9EDB-B3843A51AFC2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F898B-50F7-4CBA-9BC2-F41311BFD80D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93154"/>
      </p:ext>
    </p:extLst>
  </p:cSld>
  <p:clrMapOvr>
    <a:masterClrMapping/>
  </p:clrMapOvr>
  <p:transition spd="med" advTm="15409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DC3B15-7622-408C-9C8C-AE345A2B1A69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3818C-389D-4646-BD85-8CCB9AC2D1A3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5472"/>
      </p:ext>
    </p:extLst>
  </p:cSld>
  <p:clrMapOvr>
    <a:masterClrMapping/>
  </p:clrMapOvr>
  <p:transition spd="med" advTm="15409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06895-074B-49DB-82FD-26FFDA60B346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99D4A-C0D9-49E3-AE28-FB4AAA3F57C1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72170"/>
      </p:ext>
    </p:extLst>
  </p:cSld>
  <p:clrMapOvr>
    <a:masterClrMapping/>
  </p:clrMapOvr>
  <p:transition spd="med" advTm="15409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0D054-2372-41E4-9D9B-8BB2879B33BE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525CE-2FF6-48CF-B62D-CE558677848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725"/>
      </p:ext>
    </p:extLst>
  </p:cSld>
  <p:clrMapOvr>
    <a:masterClrMapping/>
  </p:clrMapOvr>
  <p:transition spd="med" advTm="15409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83421-32BE-41FA-80FA-F153AEBD446A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449F8-7E31-4384-9535-E6C1A00B5C2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61607"/>
      </p:ext>
    </p:extLst>
  </p:cSld>
  <p:clrMapOvr>
    <a:masterClrMapping/>
  </p:clrMapOvr>
  <p:transition spd="med" advTm="15409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7E34B-465C-48E1-8DD1-27F928276DF7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65E21-C9C0-43DD-A2B2-82CCB2BC791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46853"/>
      </p:ext>
    </p:extLst>
  </p:cSld>
  <p:clrMapOvr>
    <a:masterClrMapping/>
  </p:clrMapOvr>
  <p:transition spd="med" advTm="15409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09496-D5AA-49AA-8D04-EEA4FA2BD4FF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C9C18-2AE7-4A15-B835-E69D660471C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26536"/>
      </p:ext>
    </p:extLst>
  </p:cSld>
  <p:clrMapOvr>
    <a:masterClrMapping/>
  </p:clrMapOvr>
  <p:transition spd="med" advTm="15409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24948C-3B5A-43FB-8F0E-50C8A6274361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00B8C-FD8A-49CD-A6B8-B8BC9D1C3E43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08682"/>
      </p:ext>
    </p:extLst>
  </p:cSld>
  <p:clrMapOvr>
    <a:masterClrMapping/>
  </p:clrMapOvr>
  <p:transition spd="med" advTm="15409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D7293-4E1B-4E8C-BFE7-578CC93BC3B8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11495-B3EB-4C4E-90C4-180ACB25230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8098"/>
      </p:ext>
    </p:extLst>
  </p:cSld>
  <p:clrMapOvr>
    <a:masterClrMapping/>
  </p:clrMapOvr>
  <p:transition spd="med" advTm="15409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D48DA-BF9C-4488-9FAD-008149EC6622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2A94D-3BE5-4D9D-ADED-632DC37B56DC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14886"/>
      </p:ext>
    </p:extLst>
  </p:cSld>
  <p:clrMapOvr>
    <a:masterClrMapping/>
  </p:clrMapOvr>
  <p:transition spd="med" advTm="15409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72EBF-29C3-422A-95FF-CC5DFC155C27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CB869-BE77-499B-A6F6-185327C3BAE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91525"/>
      </p:ext>
    </p:extLst>
  </p:cSld>
  <p:clrMapOvr>
    <a:masterClrMapping/>
  </p:clrMapOvr>
  <p:transition spd="med" advTm="15409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06895-074B-49DB-82FD-26FFDA60B346}" type="datetime1">
              <a:rPr lang="zh-CN" altLang="en-US" smtClean="0"/>
              <a:pPr>
                <a:defRPr/>
              </a:pPr>
              <a:t>2020/11/26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299D4A-C0D9-49E3-AE28-FB4AAA3F57C1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Tm="15409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0" y="0"/>
            <a:ext cx="9144000" cy="1262121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" fmla="*/ 0 w 12192000"/>
              <a:gd name="connsiteY0" fmla="*/ 0 h 4903963"/>
              <a:gd name="connsiteX1" fmla="*/ 12192000 w 12192000"/>
              <a:gd name="connsiteY1" fmla="*/ 0 h 4903963"/>
              <a:gd name="connsiteX2" fmla="*/ 12192000 w 12192000"/>
              <a:gd name="connsiteY2" fmla="*/ 3368675 h 4903963"/>
              <a:gd name="connsiteX3" fmla="*/ 0 w 12192000"/>
              <a:gd name="connsiteY3" fmla="*/ 3368675 h 4903963"/>
              <a:gd name="connsiteX4" fmla="*/ 0 w 12192000"/>
              <a:gd name="connsiteY4" fmla="*/ 0 h 4903963"/>
              <a:gd name="connsiteX0" fmla="*/ 0 w 12192000"/>
              <a:gd name="connsiteY0" fmla="*/ 0 h 5964239"/>
              <a:gd name="connsiteX1" fmla="*/ 12192000 w 12192000"/>
              <a:gd name="connsiteY1" fmla="*/ 0 h 5964239"/>
              <a:gd name="connsiteX2" fmla="*/ 12192000 w 12192000"/>
              <a:gd name="connsiteY2" fmla="*/ 3368675 h 5964239"/>
              <a:gd name="connsiteX3" fmla="*/ 0 w 12192000"/>
              <a:gd name="connsiteY3" fmla="*/ 3368675 h 5964239"/>
              <a:gd name="connsiteX4" fmla="*/ 0 w 12192000"/>
              <a:gd name="connsiteY4" fmla="*/ 0 h 596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9" name="文本框 12"/>
          <p:cNvSpPr>
            <a:spLocks noChangeArrowheads="1"/>
          </p:cNvSpPr>
          <p:nvPr/>
        </p:nvSpPr>
        <p:spPr bwMode="auto">
          <a:xfrm>
            <a:off x="-25278" y="2423934"/>
            <a:ext cx="89663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spc="300" dirty="0">
                <a:solidFill>
                  <a:srgbClr val="4D5E7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600" b="1" spc="3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“新网银杯”暨第十七届统计建模大赛</a:t>
            </a:r>
            <a:endParaRPr lang="en-US" altLang="zh-CN" sz="3600" b="1" spc="300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spc="3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决赛答辩</a:t>
            </a:r>
            <a:endParaRPr lang="zh-CN" altLang="en-US" sz="3600" b="1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30297" y="302147"/>
            <a:ext cx="2091109" cy="2066462"/>
            <a:chOff x="5050446" y="2076381"/>
            <a:chExt cx="2091109" cy="2066462"/>
          </a:xfrm>
        </p:grpSpPr>
        <p:sp>
          <p:nvSpPr>
            <p:cNvPr id="27" name="椭圆 26"/>
            <p:cNvSpPr/>
            <p:nvPr/>
          </p:nvSpPr>
          <p:spPr bwMode="auto">
            <a:xfrm>
              <a:off x="5284475" y="2313153"/>
              <a:ext cx="1623051" cy="1623051"/>
            </a:xfrm>
            <a:prstGeom prst="ellipse">
              <a:avLst/>
            </a:prstGeom>
            <a:solidFill>
              <a:srgbClr val="4C5A6C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077836" y="2106514"/>
              <a:ext cx="2036329" cy="2036329"/>
              <a:chOff x="5077835" y="2082754"/>
              <a:chExt cx="2036329" cy="2036329"/>
            </a:xfrm>
            <a:effectLst/>
          </p:grpSpPr>
          <p:sp>
            <p:nvSpPr>
              <p:cNvPr id="9" name="椭圆 8"/>
              <p:cNvSpPr/>
              <p:nvPr/>
            </p:nvSpPr>
            <p:spPr bwMode="auto">
              <a:xfrm>
                <a:off x="5157673" y="2162592"/>
                <a:ext cx="1876653" cy="1876653"/>
              </a:xfrm>
              <a:prstGeom prst="ellipse">
                <a:avLst/>
              </a:prstGeom>
              <a:noFill/>
              <a:ln w="19050" cap="flat" cmpd="sng" algn="ctr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5077835" y="2082754"/>
                <a:ext cx="2036329" cy="2036329"/>
              </a:xfrm>
              <a:prstGeom prst="ellipse">
                <a:avLst/>
              </a:prstGeom>
              <a:noFill/>
              <a:ln w="57150" cap="flat" cmpd="sng" algn="ctr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3"/>
            <a:srcRect b="58076"/>
            <a:stretch/>
          </p:blipFill>
          <p:spPr>
            <a:xfrm>
              <a:off x="5050446" y="2076381"/>
              <a:ext cx="2091109" cy="876681"/>
            </a:xfrm>
            <a:prstGeom prst="rect">
              <a:avLst/>
            </a:prstGeom>
          </p:spPr>
        </p:pic>
      </p:grpSp>
      <p:cxnSp>
        <p:nvCxnSpPr>
          <p:cNvPr id="24" name="直接连接符 23"/>
          <p:cNvCxnSpPr/>
          <p:nvPr/>
        </p:nvCxnSpPr>
        <p:spPr bwMode="auto">
          <a:xfrm>
            <a:off x="724768" y="3729565"/>
            <a:ext cx="812140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92785EF-E025-457E-BF09-7721A945C9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65" y="485728"/>
            <a:ext cx="1715770" cy="17157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D2863CA-84F5-4235-8E6B-19881D616CD1}"/>
              </a:ext>
            </a:extLst>
          </p:cNvPr>
          <p:cNvSpPr/>
          <p:nvPr/>
        </p:nvSpPr>
        <p:spPr>
          <a:xfrm>
            <a:off x="2729188" y="4053276"/>
            <a:ext cx="368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3600" b="1" spc="3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“广告位招租”</a:t>
            </a:r>
          </a:p>
        </p:txBody>
      </p:sp>
    </p:spTree>
    <p:extLst>
      <p:ext uri="{BB962C8B-B14F-4D97-AF65-F5344CB8AC3E}">
        <p14:creationId xmlns:p14="http://schemas.microsoft.com/office/powerpoint/2010/main" val="197277822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16" y="1311888"/>
            <a:ext cx="3005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基础特征筛选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95A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A20FF9-37E2-4F09-8F02-44E78C3FC387}"/>
              </a:ext>
            </a:extLst>
          </p:cNvPr>
          <p:cNvSpPr/>
          <p:nvPr/>
        </p:nvSpPr>
        <p:spPr>
          <a:xfrm>
            <a:off x="1025333" y="1805949"/>
            <a:ext cx="352208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基础特征筛选后特征数：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44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</a:t>
            </a:r>
            <a:endParaRPr lang="en-US" altLang="zh-CN" kern="100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baseline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0.33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20FC97-3286-4084-8F43-17D3B387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7715"/>
              </p:ext>
            </p:extLst>
          </p:nvPr>
        </p:nvGraphicFramePr>
        <p:xfrm>
          <a:off x="1025333" y="2871394"/>
          <a:ext cx="7153447" cy="2664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505">
                  <a:extLst>
                    <a:ext uri="{9D8B030D-6E8A-4147-A177-3AD203B41FA5}">
                      <a16:colId xmlns:a16="http://schemas.microsoft.com/office/drawing/2014/main" val="482860143"/>
                    </a:ext>
                  </a:extLst>
                </a:gridCol>
                <a:gridCol w="3352895">
                  <a:extLst>
                    <a:ext uri="{9D8B030D-6E8A-4147-A177-3AD203B41FA5}">
                      <a16:colId xmlns:a16="http://schemas.microsoft.com/office/drawing/2014/main" val="650872500"/>
                    </a:ext>
                  </a:extLst>
                </a:gridCol>
                <a:gridCol w="2121047">
                  <a:extLst>
                    <a:ext uri="{9D8B030D-6E8A-4147-A177-3AD203B41FA5}">
                      <a16:colId xmlns:a16="http://schemas.microsoft.com/office/drawing/2014/main" val="919464896"/>
                    </a:ext>
                  </a:extLst>
                </a:gridCol>
              </a:tblGrid>
              <a:tr h="589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适用范围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72916"/>
                  </a:ext>
                </a:extLst>
              </a:tr>
              <a:tr h="7364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最大互信息系数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衡量两个变量之间的关联程度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线性、非线性数据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03732"/>
                  </a:ext>
                </a:extLst>
              </a:tr>
              <a:tr h="695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皮尔森相关系数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衡量两个变量之间的线性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程度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线性数据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62030"/>
                  </a:ext>
                </a:extLst>
              </a:tr>
              <a:tr h="642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距离相关系数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为了克服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Person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相关系数弱点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线性、非线性数据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2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89849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5413583" y="1144707"/>
            <a:ext cx="1132245" cy="747217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50080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PART</a:t>
            </a:r>
          </a:p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02</a:t>
            </a:r>
          </a:p>
        </p:txBody>
      </p:sp>
      <p:sp>
        <p:nvSpPr>
          <p:cNvPr id="8" name="矩形 7"/>
          <p:cNvSpPr/>
          <p:nvPr/>
        </p:nvSpPr>
        <p:spPr>
          <a:xfrm>
            <a:off x="3351153" y="415359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4B5C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特征工程</a:t>
            </a:r>
            <a:endParaRPr lang="zh-CN" altLang="en-US" sz="4400" dirty="0">
              <a:solidFill>
                <a:srgbClr val="4B5C7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459910" y="1685724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3054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特征工程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267081"/>
            <a:ext cx="4044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特征构造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聚合特征构造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421EDA3-F746-4BAD-A4A2-9F25E23C1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9319"/>
              </p:ext>
            </p:extLst>
          </p:nvPr>
        </p:nvGraphicFramePr>
        <p:xfrm>
          <a:off x="772587" y="2193855"/>
          <a:ext cx="7598825" cy="3361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6086">
                  <a:extLst>
                    <a:ext uri="{9D8B030D-6E8A-4147-A177-3AD203B41FA5}">
                      <a16:colId xmlns:a16="http://schemas.microsoft.com/office/drawing/2014/main" val="1499495741"/>
                    </a:ext>
                  </a:extLst>
                </a:gridCol>
                <a:gridCol w="5912739">
                  <a:extLst>
                    <a:ext uri="{9D8B030D-6E8A-4147-A177-3AD203B41FA5}">
                      <a16:colId xmlns:a16="http://schemas.microsoft.com/office/drawing/2014/main" val="2924879787"/>
                    </a:ext>
                  </a:extLst>
                </a:gridCol>
              </a:tblGrid>
              <a:tr h="683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特征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62290"/>
                  </a:ext>
                </a:extLst>
              </a:tr>
              <a:tr h="522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选取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表中同一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下每个特征在窗口期内最近时间点的值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5233"/>
                  </a:ext>
                </a:extLst>
              </a:tr>
              <a:tr h="53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选取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表中同一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下每个特征在窗口期内的最大值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01176"/>
                  </a:ext>
                </a:extLst>
              </a:tr>
              <a:tr h="53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选取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表中同一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下每个特征在窗口期内的中位数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29359"/>
                  </a:ext>
                </a:extLst>
              </a:tr>
              <a:tr h="53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选取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表中同一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下每个特征在窗口期内的标准差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18152"/>
                  </a:ext>
                </a:extLst>
              </a:tr>
              <a:tr h="53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选取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表中同一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下每个特征在窗口期内的离散系数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9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15251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549826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特征工程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325045"/>
            <a:ext cx="3923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特征构造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特征构造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7FE4B14-B837-4E2D-8B70-A6DA2F8FF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74089"/>
              </p:ext>
            </p:extLst>
          </p:nvPr>
        </p:nvGraphicFramePr>
        <p:xfrm>
          <a:off x="385725" y="1904789"/>
          <a:ext cx="8463741" cy="410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5082">
                  <a:extLst>
                    <a:ext uri="{9D8B030D-6E8A-4147-A177-3AD203B41FA5}">
                      <a16:colId xmlns:a16="http://schemas.microsoft.com/office/drawing/2014/main" val="1587400558"/>
                    </a:ext>
                  </a:extLst>
                </a:gridCol>
                <a:gridCol w="4818659">
                  <a:extLst>
                    <a:ext uri="{9D8B030D-6E8A-4147-A177-3AD203B41FA5}">
                      <a16:colId xmlns:a16="http://schemas.microsoft.com/office/drawing/2014/main" val="325579859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878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mean /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last_day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分组求均值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730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 +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last_day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分组求最大值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532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last_day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median_group_by_cat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timestamp*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x_cat_0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分组求得的中位数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82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last_day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median_group_by_cat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timestamp-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x_cat_9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分组求得的中位数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68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x_cat_XOR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x_cat_0, x_cat_10, x_cat_11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两两异或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00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x_num_0 * x_cat_9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特征四则运算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3279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x_num_47_last * x_cat_0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特征四则运算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266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 sum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含有不同值个数超过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的特征作百分比运算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634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indent="1333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含有不同值个数超过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的特征作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</a:t>
                      </a:r>
                      <a:r>
                        <a:rPr 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68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28298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359119" y="6196064"/>
            <a:ext cx="549826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特征工程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401461"/>
            <a:ext cx="2437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95A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0DC45-E6B2-4874-B71E-B9D3C0FD65B1}"/>
              </a:ext>
            </a:extLst>
          </p:cNvPr>
          <p:cNvSpPr/>
          <p:nvPr/>
        </p:nvSpPr>
        <p:spPr>
          <a:xfrm>
            <a:off x="618911" y="1889161"/>
            <a:ext cx="7740208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由于，训练集和测试集特征分布的不一致，多次尝试后，最终选用方法三，来验证特征构造是否有效，并提交测试。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C66752-D0ED-8D47-A980-387FEFF9644F}"/>
              </a:ext>
            </a:extLst>
          </p:cNvPr>
          <p:cNvGrpSpPr/>
          <p:nvPr/>
        </p:nvGrpSpPr>
        <p:grpSpPr>
          <a:xfrm>
            <a:off x="618910" y="3219211"/>
            <a:ext cx="1799877" cy="716804"/>
            <a:chOff x="2965629" y="2855110"/>
            <a:chExt cx="1928063" cy="716804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3B020A3-6BCF-F641-8AFF-7789E85167EB}"/>
                </a:ext>
              </a:extLst>
            </p:cNvPr>
            <p:cNvSpPr/>
            <p:nvPr/>
          </p:nvSpPr>
          <p:spPr>
            <a:xfrm>
              <a:off x="2965629" y="2855110"/>
              <a:ext cx="1786708" cy="716804"/>
            </a:xfrm>
            <a:prstGeom prst="roundRect">
              <a:avLst/>
            </a:prstGeom>
            <a:noFill/>
            <a:ln w="15875">
              <a:solidFill>
                <a:srgbClr val="4C5D7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C48AEBA-159C-5A4F-8C58-753E635BCF17}"/>
                </a:ext>
              </a:extLst>
            </p:cNvPr>
            <p:cNvSpPr txBox="1"/>
            <p:nvPr/>
          </p:nvSpPr>
          <p:spPr>
            <a:xfrm>
              <a:off x="3034974" y="3051509"/>
              <a:ext cx="185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trike="sngStrike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</a:t>
              </a:r>
              <a:r>
                <a:rPr kumimoji="1" lang="zh-CN" altLang="en-US" strike="sngStrike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交叉验证</a:t>
              </a:r>
              <a:r>
                <a:rPr kumimoji="1" lang="en-US" altLang="zh-CN" strike="sngStrike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CV</a:t>
              </a:r>
              <a:endParaRPr kumimoji="1" lang="zh-CN" altLang="en-US" strike="sngStrike" dirty="0">
                <a:solidFill>
                  <a:srgbClr val="4D5E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98C23F-35D5-A54E-B69B-DC4AB5F42A57}"/>
              </a:ext>
            </a:extLst>
          </p:cNvPr>
          <p:cNvGrpSpPr/>
          <p:nvPr/>
        </p:nvGrpSpPr>
        <p:grpSpPr>
          <a:xfrm>
            <a:off x="618911" y="4461536"/>
            <a:ext cx="1667920" cy="716804"/>
            <a:chOff x="4752914" y="3829591"/>
            <a:chExt cx="1786708" cy="71680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498B541-FD99-8D4A-B648-177576C3E1C0}"/>
                </a:ext>
              </a:extLst>
            </p:cNvPr>
            <p:cNvSpPr txBox="1"/>
            <p:nvPr/>
          </p:nvSpPr>
          <p:spPr>
            <a:xfrm>
              <a:off x="4906094" y="3864478"/>
              <a:ext cx="1480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trike="sngStrike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</a:t>
              </a:r>
              <a:r>
                <a:rPr kumimoji="1" lang="zh-CN" altLang="en-US" strike="sngStrike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对抗验证</a:t>
              </a:r>
              <a:endParaRPr kumimoji="1" lang="en-US" altLang="zh-CN" strike="sngStrike" dirty="0">
                <a:solidFill>
                  <a:srgbClr val="4D5E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trike="sngStrike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划分训练集</a:t>
              </a:r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8D8060EE-CF1F-2E4B-ACFB-A3FA4067154C}"/>
                </a:ext>
              </a:extLst>
            </p:cNvPr>
            <p:cNvSpPr/>
            <p:nvPr/>
          </p:nvSpPr>
          <p:spPr>
            <a:xfrm>
              <a:off x="4752914" y="3829591"/>
              <a:ext cx="1786708" cy="716804"/>
            </a:xfrm>
            <a:prstGeom prst="roundRect">
              <a:avLst/>
            </a:prstGeom>
            <a:noFill/>
            <a:ln w="15875">
              <a:solidFill>
                <a:srgbClr val="4C5D7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A8EE35-58B9-5442-AC91-4F65E08E525D}"/>
              </a:ext>
            </a:extLst>
          </p:cNvPr>
          <p:cNvGrpSpPr/>
          <p:nvPr/>
        </p:nvGrpSpPr>
        <p:grpSpPr>
          <a:xfrm>
            <a:off x="2798424" y="3779619"/>
            <a:ext cx="1497810" cy="716804"/>
            <a:chOff x="2940558" y="2855110"/>
            <a:chExt cx="1811779" cy="716804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6869C6A2-4AD5-AD4D-9A8E-5A35CF9153DF}"/>
                </a:ext>
              </a:extLst>
            </p:cNvPr>
            <p:cNvSpPr/>
            <p:nvPr/>
          </p:nvSpPr>
          <p:spPr>
            <a:xfrm>
              <a:off x="2965629" y="2855110"/>
              <a:ext cx="1786708" cy="716804"/>
            </a:xfrm>
            <a:prstGeom prst="roundRect">
              <a:avLst/>
            </a:prstGeom>
            <a:noFill/>
            <a:ln w="22225">
              <a:solidFill>
                <a:srgbClr val="4C5D7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DDCC8D-BA08-CE4F-8317-4E5C403230A0}"/>
                </a:ext>
              </a:extLst>
            </p:cNvPr>
            <p:cNvSpPr txBox="1"/>
            <p:nvPr/>
          </p:nvSpPr>
          <p:spPr>
            <a:xfrm>
              <a:off x="2940558" y="3013456"/>
              <a:ext cx="1786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3.</a:t>
              </a:r>
              <a:r>
                <a:rPr kumimoji="1" lang="zh-CN" altLang="en-US" sz="2000" b="1" dirty="0">
                  <a:solidFill>
                    <a:srgbClr val="4D5E7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另辟蹊径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22BA084-20F2-3542-A4CE-C6F7993C54BB}"/>
              </a:ext>
            </a:extLst>
          </p:cNvPr>
          <p:cNvSpPr txBox="1"/>
          <p:nvPr/>
        </p:nvSpPr>
        <p:spPr>
          <a:xfrm>
            <a:off x="4876853" y="3128435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测试集预测</a:t>
            </a:r>
            <a:r>
              <a:rPr kumimoji="1"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的数量是否下降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/>
              <a:t>  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kumimoji="1" lang="zh-CN" altLang="en-US" dirty="0"/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82C4FA-61E4-3446-A696-8B84554EDF2E}"/>
              </a:ext>
            </a:extLst>
          </p:cNvPr>
          <p:cNvSpPr txBox="1"/>
          <p:nvPr/>
        </p:nvSpPr>
        <p:spPr>
          <a:xfrm>
            <a:off x="4876853" y="398492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和最好的结果相比，不同的数目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/>
              <a:t>  （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个预测不同</a:t>
            </a:r>
            <a:r>
              <a:rPr kumimoji="1" lang="zh-CN" altLang="en-US" dirty="0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477B4B-8211-9042-B799-DD0C6A67C751}"/>
              </a:ext>
            </a:extLst>
          </p:cNvPr>
          <p:cNvSpPr txBox="1"/>
          <p:nvPr/>
        </p:nvSpPr>
        <p:spPr>
          <a:xfrm>
            <a:off x="4876853" y="480294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查看特征重要性，提交测试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F48A5700-7EED-9642-BC7A-B06FC5DABE7C}"/>
              </a:ext>
            </a:extLst>
          </p:cNvPr>
          <p:cNvSpPr/>
          <p:nvPr/>
        </p:nvSpPr>
        <p:spPr>
          <a:xfrm>
            <a:off x="4428190" y="3248660"/>
            <a:ext cx="247681" cy="1814233"/>
          </a:xfrm>
          <a:prstGeom prst="leftBrace">
            <a:avLst/>
          </a:prstGeom>
          <a:ln w="19050">
            <a:solidFill>
              <a:srgbClr val="3F4C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392331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359119" y="6209189"/>
            <a:ext cx="601130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特征工程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401461"/>
            <a:ext cx="2437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95A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E326F4-05CA-433F-BBB9-3FC335C41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" y="2467192"/>
            <a:ext cx="8542870" cy="36159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4AE554-847A-4544-AA11-BC2481AC0634}"/>
              </a:ext>
            </a:extLst>
          </p:cNvPr>
          <p:cNvSpPr/>
          <p:nvPr/>
        </p:nvSpPr>
        <p:spPr>
          <a:xfrm>
            <a:off x="949838" y="1986288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最终模型特征数：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10381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5413583" y="1144707"/>
            <a:ext cx="1132245" cy="747217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50080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PART</a:t>
            </a:r>
          </a:p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03</a:t>
            </a:r>
          </a:p>
        </p:txBody>
      </p:sp>
      <p:sp>
        <p:nvSpPr>
          <p:cNvPr id="8" name="矩形 7"/>
          <p:cNvSpPr/>
          <p:nvPr/>
        </p:nvSpPr>
        <p:spPr>
          <a:xfrm>
            <a:off x="2648384" y="4161404"/>
            <a:ext cx="41344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4B5C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模型训练与评估</a:t>
            </a:r>
            <a:endParaRPr lang="zh-CN" altLang="zh-CN" sz="4400" b="1" dirty="0">
              <a:solidFill>
                <a:srgbClr val="4B5C7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en-US" sz="4400" dirty="0">
              <a:solidFill>
                <a:srgbClr val="4B5C7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459910" y="1685724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06347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359119" y="6209189"/>
            <a:ext cx="489713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12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模型训练与评估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8355253-EFBE-4F2D-9397-662621A25311}"/>
              </a:ext>
            </a:extLst>
          </p:cNvPr>
          <p:cNvSpPr/>
          <p:nvPr/>
        </p:nvSpPr>
        <p:spPr>
          <a:xfrm>
            <a:off x="406438" y="1203668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模型训练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E6DA6-54EB-4275-8D01-F05A4FD38665}"/>
              </a:ext>
            </a:extLst>
          </p:cNvPr>
          <p:cNvSpPr/>
          <p:nvPr/>
        </p:nvSpPr>
        <p:spPr>
          <a:xfrm>
            <a:off x="965220" y="1633658"/>
            <a:ext cx="6852882" cy="4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模型选用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LightGBM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，全量数据训练，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AUC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指标评估，阈值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0.25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373DC8-7BD2-4ABA-9425-6D2A9E70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19" y="2979872"/>
            <a:ext cx="6187562" cy="3239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D0376A-8851-CC41-99AB-6AA6D466307C}"/>
                  </a:ext>
                </a:extLst>
              </p:cNvPr>
              <p:cNvSpPr txBox="1"/>
              <p:nvPr/>
            </p:nvSpPr>
            <p:spPr>
              <a:xfrm>
                <a:off x="2863582" y="2177645"/>
                <a:ext cx="305615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3F4C5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3F4C5D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solidFill>
                                <a:srgbClr val="3F4C5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0,       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1,       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3F4C5D"/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rgbClr val="3F4C5D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D0376A-8851-CC41-99AB-6AA6D466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82" y="2177645"/>
                <a:ext cx="3056158" cy="617861"/>
              </a:xfrm>
              <a:prstGeom prst="rect">
                <a:avLst/>
              </a:prstGeom>
              <a:blipFill>
                <a:blip r:embed="rId5"/>
                <a:stretch>
                  <a:fillRect l="-20661" t="-222000" r="-2066" b="-3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67210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359119" y="6209189"/>
            <a:ext cx="489713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13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模型训练与评估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8355253-EFBE-4F2D-9397-662621A25311}"/>
              </a:ext>
            </a:extLst>
          </p:cNvPr>
          <p:cNvSpPr/>
          <p:nvPr/>
        </p:nvSpPr>
        <p:spPr>
          <a:xfrm>
            <a:off x="406438" y="1203668"/>
            <a:ext cx="1973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模型融合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E6DA6-54EB-4275-8D01-F05A4FD38665}"/>
              </a:ext>
            </a:extLst>
          </p:cNvPr>
          <p:cNvSpPr/>
          <p:nvPr/>
        </p:nvSpPr>
        <p:spPr>
          <a:xfrm>
            <a:off x="961715" y="1638639"/>
            <a:ext cx="3486554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调节参数，并利用线上结果加权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F99B066-8D2C-42F4-867F-ABA481AD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27351"/>
              </p:ext>
            </p:extLst>
          </p:nvPr>
        </p:nvGraphicFramePr>
        <p:xfrm>
          <a:off x="608945" y="2265097"/>
          <a:ext cx="7995030" cy="313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787">
                  <a:extLst>
                    <a:ext uri="{9D8B030D-6E8A-4147-A177-3AD203B41FA5}">
                      <a16:colId xmlns:a16="http://schemas.microsoft.com/office/drawing/2014/main" val="558120074"/>
                    </a:ext>
                  </a:extLst>
                </a:gridCol>
                <a:gridCol w="2134542">
                  <a:extLst>
                    <a:ext uri="{9D8B030D-6E8A-4147-A177-3AD203B41FA5}">
                      <a16:colId xmlns:a16="http://schemas.microsoft.com/office/drawing/2014/main" val="2820347412"/>
                    </a:ext>
                  </a:extLst>
                </a:gridCol>
                <a:gridCol w="2043842">
                  <a:extLst>
                    <a:ext uri="{9D8B030D-6E8A-4147-A177-3AD203B41FA5}">
                      <a16:colId xmlns:a16="http://schemas.microsoft.com/office/drawing/2014/main" val="2236163502"/>
                    </a:ext>
                  </a:extLst>
                </a:gridCol>
                <a:gridCol w="1382599">
                  <a:extLst>
                    <a:ext uri="{9D8B030D-6E8A-4147-A177-3AD203B41FA5}">
                      <a16:colId xmlns:a16="http://schemas.microsoft.com/office/drawing/2014/main" val="2693362172"/>
                    </a:ext>
                  </a:extLst>
                </a:gridCol>
                <a:gridCol w="1202260">
                  <a:extLst>
                    <a:ext uri="{9D8B030D-6E8A-4147-A177-3AD203B41FA5}">
                      <a16:colId xmlns:a16="http://schemas.microsoft.com/office/drawing/2014/main" val="1035101841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基础参数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num_boost_round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单模型得分</a:t>
                      </a: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融合得分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6951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1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max_depth</a:t>
                      </a: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':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learning_rate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':  0.01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num_leaves</a:t>
                      </a: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': </a:t>
                      </a:r>
                      <a:r>
                        <a:rPr lang="en-US" altLang="zh-CN" sz="1600" kern="100" dirty="0">
                          <a:solidFill>
                            <a:srgbClr val="4C5A6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0.397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0.4138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5507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2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0.401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5330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3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0.402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88525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50EE33AD-5C75-4D3B-8FA4-784A955979C6}"/>
              </a:ext>
            </a:extLst>
          </p:cNvPr>
          <p:cNvSpPr/>
          <p:nvPr/>
        </p:nvSpPr>
        <p:spPr>
          <a:xfrm>
            <a:off x="1025332" y="5585462"/>
            <a:ext cx="7093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 model = 0.09 * model1 + 0.15 * model2 + 0.76 * model3</a:t>
            </a:r>
            <a:endParaRPr lang="zh-CN" altLang="en-US" kern="100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63045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5293356" y="964367"/>
            <a:ext cx="1116944" cy="698984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29852" y="1866060"/>
            <a:ext cx="203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PART</a:t>
            </a:r>
          </a:p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04</a:t>
            </a:r>
          </a:p>
        </p:txBody>
      </p:sp>
      <p:sp>
        <p:nvSpPr>
          <p:cNvPr id="8" name="矩形 7"/>
          <p:cNvSpPr/>
          <p:nvPr/>
        </p:nvSpPr>
        <p:spPr>
          <a:xfrm>
            <a:off x="3339684" y="4063270"/>
            <a:ext cx="2194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B5C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致谢</a:t>
            </a:r>
            <a:endParaRPr lang="zh-CN" altLang="en-US" sz="6000" dirty="0">
              <a:solidFill>
                <a:srgbClr val="4B5C7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39683" y="1505383"/>
            <a:ext cx="2194124" cy="2164067"/>
          </a:xfrm>
          <a:prstGeom prst="rect">
            <a:avLst/>
          </a:prstGeom>
          <a:noFill/>
          <a:ln w="38100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95540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总体框架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E18083-71ED-D04E-B010-ACC6B0C3B78A}"/>
              </a:ext>
            </a:extLst>
          </p:cNvPr>
          <p:cNvGrpSpPr/>
          <p:nvPr/>
        </p:nvGrpSpPr>
        <p:grpSpPr>
          <a:xfrm>
            <a:off x="571657" y="1080548"/>
            <a:ext cx="7764247" cy="4930394"/>
            <a:chOff x="582578" y="1080548"/>
            <a:chExt cx="7764247" cy="493039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DED9B14-7165-F646-B480-0C0D6DF8C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9" t="1747"/>
            <a:stretch/>
          </p:blipFill>
          <p:spPr>
            <a:xfrm>
              <a:off x="2047254" y="1080548"/>
              <a:ext cx="6299571" cy="493039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AC968D4-6098-3245-9E5C-9354E33CD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" t="44022" r="81555" b="34861"/>
            <a:stretch/>
          </p:blipFill>
          <p:spPr>
            <a:xfrm>
              <a:off x="582578" y="3233340"/>
              <a:ext cx="1464676" cy="1254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837731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 bwMode="auto">
          <a:xfrm>
            <a:off x="5413583" y="1144707"/>
            <a:ext cx="1132245" cy="747217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50080" y="2046401"/>
            <a:ext cx="206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PART</a:t>
            </a:r>
          </a:p>
          <a:p>
            <a:pPr algn="ctr"/>
            <a:r>
              <a:rPr lang="en-US" altLang="zh-CN" sz="5400" b="1" dirty="0">
                <a:solidFill>
                  <a:srgbClr val="607084"/>
                </a:solidFill>
                <a:latin typeface="Times New Roman" panose="02020603050405020304" pitchFamily="18" charset="0"/>
                <a:ea typeface="苹方 常规" panose="020B0300000000000000" pitchFamily="34" charset="-122"/>
                <a:cs typeface="Times New Roman" panose="02020603050405020304" pitchFamily="18" charset="0"/>
                <a:sym typeface="+mn-lt"/>
              </a:rPr>
              <a:t>1</a:t>
            </a:r>
          </a:p>
        </p:txBody>
      </p:sp>
      <p:sp>
        <p:nvSpPr>
          <p:cNvPr id="8" name="矩形 7"/>
          <p:cNvSpPr/>
          <p:nvPr/>
        </p:nvSpPr>
        <p:spPr>
          <a:xfrm>
            <a:off x="3069024" y="4161404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4B5C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数据预处理</a:t>
            </a:r>
            <a:endParaRPr lang="zh-CN" altLang="en-US" sz="4400" dirty="0">
              <a:solidFill>
                <a:srgbClr val="4B5C72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459910" y="1685724"/>
            <a:ext cx="2224181" cy="2313397"/>
          </a:xfrm>
          <a:prstGeom prst="rect">
            <a:avLst/>
          </a:prstGeom>
          <a:noFill/>
          <a:ln w="38100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>
            <a:glow rad="88900">
              <a:schemeClr val="accent4">
                <a:satMod val="175000"/>
                <a:alpha val="8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9399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331270"/>
            <a:ext cx="4344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认识数据</a:t>
            </a: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数据类别不平衡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14B16C-9C0F-4675-A4F5-D39604102568}"/>
              </a:ext>
            </a:extLst>
          </p:cNvPr>
          <p:cNvSpPr txBox="1"/>
          <p:nvPr/>
        </p:nvSpPr>
        <p:spPr>
          <a:xfrm>
            <a:off x="847001" y="2078744"/>
            <a:ext cx="7512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对数据进行标签（</a:t>
            </a:r>
            <a:r>
              <a:rPr lang="en-US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）统计，</a:t>
            </a:r>
            <a:r>
              <a:rPr lang="zh-CN" altLang="en-US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</a:t>
            </a: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数据是有偏的，其中接近</a:t>
            </a:r>
            <a:r>
              <a:rPr lang="en-US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90%</a:t>
            </a: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的用户是低风险客户，大约</a:t>
            </a:r>
            <a:r>
              <a:rPr lang="en-US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是高风险用户，两类对象之比近似</a:t>
            </a:r>
            <a:r>
              <a:rPr lang="en-US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4C5A6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46CD28-7198-4295-93FF-680A1175D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62" y="3450948"/>
            <a:ext cx="5174063" cy="19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3765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331271"/>
            <a:ext cx="5787426" cy="4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认识数据</a:t>
            </a: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训练集、测试集分布不一致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91884B-F8A0-45A3-84E5-FEA6F0DC7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71" y="1759165"/>
            <a:ext cx="5071680" cy="44019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14B16C-9C0F-4675-A4F5-D39604102568}"/>
              </a:ext>
            </a:extLst>
          </p:cNvPr>
          <p:cNvSpPr txBox="1"/>
          <p:nvPr/>
        </p:nvSpPr>
        <p:spPr>
          <a:xfrm>
            <a:off x="206675" y="2890412"/>
            <a:ext cx="3758275" cy="22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将测试集数据的标签置为</a:t>
            </a: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solidFill>
                <a:srgbClr val="3F4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训练集的数据置为</a:t>
            </a: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构造一个分类器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，计算模型</a:t>
            </a: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利用模型结果，划分训练集、</a:t>
            </a:r>
            <a:endParaRPr lang="en-US" altLang="zh-CN" dirty="0">
              <a:solidFill>
                <a:srgbClr val="3F4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验证集</a:t>
            </a:r>
            <a:endParaRPr lang="en-US" altLang="zh-CN" dirty="0">
              <a:solidFill>
                <a:srgbClr val="3F4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55B59D-0DD1-AB40-B8D0-7B36B847366E}"/>
              </a:ext>
            </a:extLst>
          </p:cNvPr>
          <p:cNvGrpSpPr/>
          <p:nvPr/>
        </p:nvGrpSpPr>
        <p:grpSpPr>
          <a:xfrm>
            <a:off x="1161417" y="2226740"/>
            <a:ext cx="1520315" cy="439714"/>
            <a:chOff x="197377" y="2485543"/>
            <a:chExt cx="1520315" cy="43971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A0CDAAB7-3F07-2A4E-8844-B37C204578A5}"/>
                </a:ext>
              </a:extLst>
            </p:cNvPr>
            <p:cNvSpPr/>
            <p:nvPr/>
          </p:nvSpPr>
          <p:spPr bwMode="auto">
            <a:xfrm>
              <a:off x="197377" y="2485543"/>
              <a:ext cx="1520315" cy="439714"/>
            </a:xfrm>
            <a:prstGeom prst="parallelogram">
              <a:avLst>
                <a:gd name="adj" fmla="val 0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A770637-E8C4-1C4F-928D-B9A15F29AB7D}"/>
                </a:ext>
              </a:extLst>
            </p:cNvPr>
            <p:cNvSpPr/>
            <p:nvPr/>
          </p:nvSpPr>
          <p:spPr>
            <a:xfrm>
              <a:off x="352240" y="250534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对抗验证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05999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26" y="1331271"/>
            <a:ext cx="5787426" cy="4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 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认识数据</a:t>
            </a: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面板数据无规律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14B16C-9C0F-4675-A4F5-D39604102568}"/>
              </a:ext>
            </a:extLst>
          </p:cNvPr>
          <p:cNvSpPr txBox="1"/>
          <p:nvPr/>
        </p:nvSpPr>
        <p:spPr>
          <a:xfrm>
            <a:off x="203492" y="3017677"/>
            <a:ext cx="345321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随机抽取</a:t>
            </a: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标签样本各</a:t>
            </a:r>
            <a:r>
              <a:rPr lang="en-US" altLang="zh-CN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个观察特征变化是否有规律</a:t>
            </a:r>
            <a:endParaRPr lang="en-US" altLang="zh-CN" dirty="0">
              <a:solidFill>
                <a:srgbClr val="3F4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1AD48E-C985-44BC-B9D4-CE24E52E2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59" y="1797621"/>
            <a:ext cx="5216648" cy="435527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0FDA3A-FBE3-1D43-BEF1-A77E68943F32}"/>
              </a:ext>
            </a:extLst>
          </p:cNvPr>
          <p:cNvGrpSpPr/>
          <p:nvPr/>
        </p:nvGrpSpPr>
        <p:grpSpPr>
          <a:xfrm>
            <a:off x="296656" y="2630915"/>
            <a:ext cx="1372698" cy="372516"/>
            <a:chOff x="197378" y="2552741"/>
            <a:chExt cx="1372698" cy="372516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036A259E-772A-344D-B8FA-C7F428139902}"/>
                </a:ext>
              </a:extLst>
            </p:cNvPr>
            <p:cNvSpPr/>
            <p:nvPr/>
          </p:nvSpPr>
          <p:spPr bwMode="auto">
            <a:xfrm>
              <a:off x="197378" y="2573431"/>
              <a:ext cx="1372698" cy="351826"/>
            </a:xfrm>
            <a:prstGeom prst="parallelogram">
              <a:avLst>
                <a:gd name="adj" fmla="val 0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DD935F-DE53-9E44-9FFD-B699F7365B9A}"/>
                </a:ext>
              </a:extLst>
            </p:cNvPr>
            <p:cNvSpPr/>
            <p:nvPr/>
          </p:nvSpPr>
          <p:spPr>
            <a:xfrm>
              <a:off x="314462" y="255274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检查方法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63B3E58-4FC9-674B-B850-08BBA843C6B6}"/>
              </a:ext>
            </a:extLst>
          </p:cNvPr>
          <p:cNvSpPr/>
          <p:nvPr/>
        </p:nvSpPr>
        <p:spPr>
          <a:xfrm>
            <a:off x="203492" y="4593143"/>
            <a:ext cx="364715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F4C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无规律，提取时间相关的特征无效</a:t>
            </a:r>
            <a:endParaRPr lang="en-US" altLang="zh-CN" dirty="0">
              <a:solidFill>
                <a:srgbClr val="3F4C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562460-8AE0-624B-ADC9-FAEC0BAA11CE}"/>
              </a:ext>
            </a:extLst>
          </p:cNvPr>
          <p:cNvGrpSpPr/>
          <p:nvPr/>
        </p:nvGrpSpPr>
        <p:grpSpPr>
          <a:xfrm>
            <a:off x="296656" y="4209565"/>
            <a:ext cx="1372698" cy="369332"/>
            <a:chOff x="197378" y="2564678"/>
            <a:chExt cx="1372698" cy="369332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63CFA080-F0A2-B94C-8189-4F205AF571C7}"/>
                </a:ext>
              </a:extLst>
            </p:cNvPr>
            <p:cNvSpPr/>
            <p:nvPr/>
          </p:nvSpPr>
          <p:spPr bwMode="auto">
            <a:xfrm>
              <a:off x="197378" y="2573431"/>
              <a:ext cx="1372698" cy="351826"/>
            </a:xfrm>
            <a:prstGeom prst="parallelogram">
              <a:avLst>
                <a:gd name="adj" fmla="val 0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AD3994C-33EE-0740-AFE0-827E8F5F3647}"/>
                </a:ext>
              </a:extLst>
            </p:cNvPr>
            <p:cNvSpPr/>
            <p:nvPr/>
          </p:nvSpPr>
          <p:spPr>
            <a:xfrm>
              <a:off x="560561" y="256467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586440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67" y="1265681"/>
            <a:ext cx="2701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缺失值处理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95A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BB1551-0A1F-414A-899B-431D3CC10F54}"/>
              </a:ext>
            </a:extLst>
          </p:cNvPr>
          <p:cNvSpPr/>
          <p:nvPr/>
        </p:nvSpPr>
        <p:spPr>
          <a:xfrm>
            <a:off x="1025333" y="1625610"/>
            <a:ext cx="555498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丢弃缺失率为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100%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的特征：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x_num_19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x_num_38</a:t>
            </a:r>
            <a:endParaRPr lang="zh-CN" altLang="zh-CN" kern="100" dirty="0">
              <a:solidFill>
                <a:srgbClr val="4C5A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69F923B-B5F9-43FC-AA0D-4449EEFA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75027"/>
              </p:ext>
            </p:extLst>
          </p:nvPr>
        </p:nvGraphicFramePr>
        <p:xfrm>
          <a:off x="1090915" y="2166627"/>
          <a:ext cx="6912995" cy="381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137">
                  <a:extLst>
                    <a:ext uri="{9D8B030D-6E8A-4147-A177-3AD203B41FA5}">
                      <a16:colId xmlns:a16="http://schemas.microsoft.com/office/drawing/2014/main" val="2783676052"/>
                    </a:ext>
                  </a:extLst>
                </a:gridCol>
                <a:gridCol w="2459175">
                  <a:extLst>
                    <a:ext uri="{9D8B030D-6E8A-4147-A177-3AD203B41FA5}">
                      <a16:colId xmlns:a16="http://schemas.microsoft.com/office/drawing/2014/main" val="216847946"/>
                    </a:ext>
                  </a:extLst>
                </a:gridCol>
                <a:gridCol w="2371683">
                  <a:extLst>
                    <a:ext uri="{9D8B030D-6E8A-4147-A177-3AD203B41FA5}">
                      <a16:colId xmlns:a16="http://schemas.microsoft.com/office/drawing/2014/main" val="3498138355"/>
                    </a:ext>
                  </a:extLst>
                </a:gridCol>
              </a:tblGrid>
              <a:tr h="4660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特征名</a:t>
                      </a: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训练集缺失率</a:t>
                      </a: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预测集缺失率</a:t>
                      </a:r>
                    </a:p>
                  </a:txBody>
                  <a:tcPr marL="68580" marR="68580" marT="0" marB="0">
                    <a:solidFill>
                      <a:srgbClr val="607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57900"/>
                  </a:ext>
                </a:extLst>
              </a:tr>
              <a:tr h="47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x_num_19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20128"/>
                  </a:ext>
                </a:extLst>
              </a:tr>
              <a:tr h="47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x_num_38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505736"/>
                  </a:ext>
                </a:extLst>
              </a:tr>
              <a:tr h="47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x_num_10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62.33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63.33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26855"/>
                  </a:ext>
                </a:extLst>
              </a:tr>
              <a:tr h="47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x_num_27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62.33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63.33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39786"/>
                  </a:ext>
                </a:extLst>
              </a:tr>
              <a:tr h="489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x_num_2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5.015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4.866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14261"/>
                  </a:ext>
                </a:extLst>
              </a:tr>
              <a:tr h="47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x_num_3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1.779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1.630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56071"/>
                  </a:ext>
                </a:extLst>
              </a:tr>
              <a:tr h="4766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x_num_1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60738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1.779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1.630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2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8019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67" y="1265681"/>
            <a:ext cx="2701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缺失值处理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95A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B66F43-52D4-8A4C-9454-4146D9CFE7B4}"/>
              </a:ext>
            </a:extLst>
          </p:cNvPr>
          <p:cNvGrpSpPr/>
          <p:nvPr/>
        </p:nvGrpSpPr>
        <p:grpSpPr>
          <a:xfrm>
            <a:off x="5293356" y="1487428"/>
            <a:ext cx="2106655" cy="1003938"/>
            <a:chOff x="5113017" y="1319102"/>
            <a:chExt cx="2106655" cy="1003938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54AB061-F5AC-3944-9D56-A9BF0B0A3619}"/>
                </a:ext>
              </a:extLst>
            </p:cNvPr>
            <p:cNvSpPr/>
            <p:nvPr/>
          </p:nvSpPr>
          <p:spPr>
            <a:xfrm>
              <a:off x="5113017" y="1319102"/>
              <a:ext cx="2043842" cy="1003938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2225">
              <a:solidFill>
                <a:srgbClr val="3F4C5D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BB1551-0A1F-414A-899B-431D3CC10F54}"/>
                </a:ext>
              </a:extLst>
            </p:cNvPr>
            <p:cNvSpPr/>
            <p:nvPr/>
          </p:nvSpPr>
          <p:spPr>
            <a:xfrm>
              <a:off x="5234435" y="1341994"/>
              <a:ext cx="1985237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4D5E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训练集不作处理</a:t>
              </a:r>
              <a:endParaRPr lang="en-US" altLang="zh-CN" kern="100" dirty="0">
                <a:solidFill>
                  <a:srgbClr val="4D5E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4D5E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测试集用</a:t>
              </a:r>
              <a:r>
                <a:rPr lang="en-US" altLang="zh-CN" kern="100" dirty="0">
                  <a:solidFill>
                    <a:srgbClr val="4D5E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kern="100" dirty="0">
                  <a:solidFill>
                    <a:srgbClr val="4D5E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填充</a:t>
              </a:r>
              <a:endParaRPr lang="en-US" altLang="zh-CN" kern="100" dirty="0">
                <a:solidFill>
                  <a:srgbClr val="4D5E7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0934CE6-4E75-4100-A869-110172BBC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8" y="2607243"/>
            <a:ext cx="7707624" cy="35268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1E6782-C990-9B44-B6FD-D9E3454B8777}"/>
              </a:ext>
            </a:extLst>
          </p:cNvPr>
          <p:cNvSpPr/>
          <p:nvPr/>
        </p:nvSpPr>
        <p:spPr>
          <a:xfrm>
            <a:off x="1082744" y="2006156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x_num_1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x_num_2 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x_num_3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14455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C110584-43C7-4867-A369-60149D999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7" y="2587418"/>
            <a:ext cx="7500818" cy="35690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8359119" y="6237681"/>
            <a:ext cx="420821" cy="283517"/>
          </a:xfrm>
          <a:prstGeom prst="rect">
            <a:avLst/>
          </a:prstGeom>
          <a:solidFill>
            <a:srgbClr val="60708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-838200" y="6237681"/>
            <a:ext cx="10583963" cy="629"/>
          </a:xfrm>
          <a:prstGeom prst="line">
            <a:avLst/>
          </a:prstGeom>
          <a:ln w="12700">
            <a:solidFill>
              <a:srgbClr val="607084"/>
            </a:solidFill>
            <a:prstDash val="dash"/>
          </a:ln>
          <a:effectLst>
            <a:outerShdw blurRad="254000" dir="5400000" algn="t" rotWithShape="0">
              <a:schemeClr val="tx1">
                <a:alpha val="7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 bwMode="auto">
          <a:xfrm>
            <a:off x="8410423" y="6209189"/>
            <a:ext cx="227752" cy="368301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537606" y="363237"/>
            <a:ext cx="12683844" cy="601130"/>
            <a:chOff x="-1799978" y="363237"/>
            <a:chExt cx="12683844" cy="6011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3285041" y="951667"/>
              <a:ext cx="7598825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平行四边形 3"/>
            <p:cNvSpPr/>
            <p:nvPr/>
          </p:nvSpPr>
          <p:spPr bwMode="auto">
            <a:xfrm>
              <a:off x="-1799978" y="363237"/>
              <a:ext cx="5410170" cy="601130"/>
            </a:xfrm>
            <a:prstGeom prst="parallelogram">
              <a:avLst>
                <a:gd name="adj" fmla="val 41624"/>
              </a:avLst>
            </a:prstGeom>
            <a:gradFill>
              <a:gsLst>
                <a:gs pos="54000">
                  <a:srgbClr val="5D7088"/>
                </a:gs>
                <a:gs pos="0">
                  <a:srgbClr val="768BA6"/>
                </a:gs>
                <a:gs pos="100000">
                  <a:srgbClr val="44546A"/>
                </a:gs>
              </a:gsLst>
              <a:lin ang="108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" name="文本框 1"/>
            <p:cNvSpPr txBox="1">
              <a:spLocks noChangeArrowheads="1"/>
            </p:cNvSpPr>
            <p:nvPr/>
          </p:nvSpPr>
          <p:spPr bwMode="auto">
            <a:xfrm>
              <a:off x="364090" y="423351"/>
              <a:ext cx="31258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数据预处理 </a:t>
              </a:r>
            </a:p>
          </p:txBody>
        </p:sp>
        <p:cxnSp>
          <p:nvCxnSpPr>
            <p:cNvPr id="17" name="直接连接符 16"/>
            <p:cNvCxnSpPr>
              <a:cxnSpLocks noChangeAspect="1"/>
            </p:cNvCxnSpPr>
            <p:nvPr/>
          </p:nvCxnSpPr>
          <p:spPr bwMode="auto">
            <a:xfrm>
              <a:off x="3489969" y="363237"/>
              <a:ext cx="244345" cy="5832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495A7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DB23D7D6-EA31-4689-B1D5-81DFAE4E1CAD}"/>
              </a:ext>
            </a:extLst>
          </p:cNvPr>
          <p:cNvSpPr/>
          <p:nvPr/>
        </p:nvSpPr>
        <p:spPr>
          <a:xfrm>
            <a:off x="221901" y="243005"/>
            <a:ext cx="961797" cy="961797"/>
          </a:xfrm>
          <a:prstGeom prst="ellipse">
            <a:avLst/>
          </a:prstGeom>
          <a:solidFill>
            <a:srgbClr val="4C5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F962C-8873-4864-BFF7-70435DF3CE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47056"/>
            <a:ext cx="959910" cy="959910"/>
          </a:xfrm>
          <a:prstGeom prst="rect">
            <a:avLst/>
          </a:prstGeom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id="{7E3968CD-977E-4A3C-9552-B94A330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67" y="1265681"/>
            <a:ext cx="2701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495A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缺失值处理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95A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95A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33BAE7-ACF5-1042-BA39-5EC3AF64C30D}"/>
              </a:ext>
            </a:extLst>
          </p:cNvPr>
          <p:cNvGrpSpPr/>
          <p:nvPr/>
        </p:nvGrpSpPr>
        <p:grpSpPr>
          <a:xfrm>
            <a:off x="5173130" y="1388681"/>
            <a:ext cx="2226102" cy="1211048"/>
            <a:chOff x="4511887" y="1407669"/>
            <a:chExt cx="2226102" cy="1073698"/>
          </a:xfrm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8CC76B29-0413-D44A-9D7A-6D30DEC1E54B}"/>
                </a:ext>
              </a:extLst>
            </p:cNvPr>
            <p:cNvSpPr/>
            <p:nvPr/>
          </p:nvSpPr>
          <p:spPr>
            <a:xfrm>
              <a:off x="4511887" y="1407669"/>
              <a:ext cx="2043842" cy="979144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2225">
              <a:solidFill>
                <a:srgbClr val="3F4C5D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BB1551-0A1F-414A-899B-431D3CC10F54}"/>
                </a:ext>
              </a:extLst>
            </p:cNvPr>
            <p:cNvSpPr/>
            <p:nvPr/>
          </p:nvSpPr>
          <p:spPr>
            <a:xfrm>
              <a:off x="4572000" y="1452880"/>
              <a:ext cx="2165989" cy="1028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训练集不作处理</a:t>
              </a:r>
              <a:endPara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测试集用</a:t>
              </a:r>
              <a:r>
                <a:rPr lang="en-US" altLang="zh-CN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nan</a:t>
              </a:r>
              <a:r>
                <a:rPr lang="zh-CN" altLang="en-US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填充</a:t>
              </a:r>
              <a:endPara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0.32 </a:t>
              </a:r>
              <a:r>
                <a:rPr lang="en-US" altLang="zh-CN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 0.33</a:t>
              </a:r>
              <a:r>
                <a:rPr lang="zh-CN" altLang="en-US" kern="100" dirty="0">
                  <a:solidFill>
                    <a:srgbClr val="4C5A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ECFFD59-AE86-AE40-B675-DAB6FFA4F3D5}"/>
              </a:ext>
            </a:extLst>
          </p:cNvPr>
          <p:cNvSpPr/>
          <p:nvPr/>
        </p:nvSpPr>
        <p:spPr>
          <a:xfrm>
            <a:off x="1025333" y="1994205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x_num_10</a:t>
            </a:r>
            <a:r>
              <a:rPr lang="zh-CN" altLang="en-US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4C5A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x_num_27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57787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10331</TotalTime>
  <Pages>0</Pages>
  <Words>1457</Words>
  <Characters>0</Characters>
  <Application>Microsoft Office PowerPoint</Application>
  <DocSecurity>0</DocSecurity>
  <PresentationFormat>全屏显示(4:3)</PresentationFormat>
  <Lines>0</Lines>
  <Paragraphs>243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方正正大黑简体</vt:lpstr>
      <vt:lpstr>苹方 常规</vt:lpstr>
      <vt:lpstr>Microsoft YaHei</vt:lpstr>
      <vt:lpstr>Microsoft YaHei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suzy</dc:creator>
  <cp:keywords/>
  <dc:description/>
  <cp:lastModifiedBy>liujg128@163.com</cp:lastModifiedBy>
  <cp:revision>493</cp:revision>
  <cp:lastPrinted>2020-11-15T00:20:13Z</cp:lastPrinted>
  <dcterms:created xsi:type="dcterms:W3CDTF">2015-06-03T08:54:00Z</dcterms:created>
  <dcterms:modified xsi:type="dcterms:W3CDTF">2020-11-26T11:24:15Z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