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Corbel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16F484-3E41-4273-8C44-99F7D4F8D1EB}">
  <a:tblStyle styleId="{BB16F484-3E41-4273-8C44-99F7D4F8D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BDA69F2-E0DA-4469-B749-0C71479A347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rbel-bold.fntdata"/><Relationship Id="rId50" Type="http://schemas.openxmlformats.org/officeDocument/2006/relationships/font" Target="fonts/Corbel-regular.fntdata"/><Relationship Id="rId53" Type="http://schemas.openxmlformats.org/officeDocument/2006/relationships/font" Target="fonts/Corbel-boldItalic.fntdata"/><Relationship Id="rId52" Type="http://schemas.openxmlformats.org/officeDocument/2006/relationships/font" Target="fonts/Corbel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5005788d1_3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d5005788d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899d006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899d006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892c0e0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892c0e0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5086ac83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5086ac83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504b1f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504b1f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504b1fe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504b1fe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504b1fe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504b1fe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892c0e06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892c0e06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504b1fe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504b1fe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504b1fe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504b1fe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504b1fe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504b1fe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504b1f88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504b1f88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892c0e06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892c0e06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504b1fe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504b1fe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504b1fea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504b1fe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504b1fea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504b1fea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892c0e06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892c0e06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504b1fe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504b1fe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We have used a few regression and classification models for predicting the lables and checking its accuracy for better performance.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have 3 numbers from kaggle and faresample, liner regression has lowest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r>
              <a:rPr lang="en-US"/>
              <a:t>boost</a:t>
            </a:r>
            <a:r>
              <a:rPr lang="en-US"/>
              <a:t> desi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86df4252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86df4252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86df425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86df425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86df4252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86df4252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892c0e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892c0e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892c0e0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892c0e0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d5086ac838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d5086ac838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5086ac838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5086ac838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5086ac83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5086ac8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005788d1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d5005788d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5005788d1_3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d5005788d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85" name="Google Shape;85;p12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05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Trebuchet MS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46" name="Google Shape;46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" name="Google Shape;48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" name="Google Shape;49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" name="Google Shape;50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3" name="Google Shape;53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4" name="Google Shape;54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b="0" i="0" sz="675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sql/sql_select.asp" TargetMode="External"/><Relationship Id="rId10" Type="http://schemas.openxmlformats.org/officeDocument/2006/relationships/hyperlink" Target="https://sparkbyexamples.com/spark/spark-difference-between-two-timestamps-in-seconds-minutes-and-hour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azure.microsoft.com/en-us/pricing/details/machine-learning-studio/" TargetMode="External"/><Relationship Id="rId4" Type="http://schemas.openxmlformats.org/officeDocument/2006/relationships/hyperlink" Target="https://docs.azuredatabricks.net/_static/notebooks/gbt-regression.html" TargetMode="External"/><Relationship Id="rId9" Type="http://schemas.openxmlformats.org/officeDocument/2006/relationships/hyperlink" Target="https://spark.apache.org/docs/latest/mllib-decision-tree.html" TargetMode="External"/><Relationship Id="rId5" Type="http://schemas.openxmlformats.org/officeDocument/2006/relationships/hyperlink" Target="https://docs.rapidminer.com/latest/studio/operators/modeling/predictive/trees/gradient_boosted_trees.html" TargetMode="External"/><Relationship Id="rId6" Type="http://schemas.openxmlformats.org/officeDocument/2006/relationships/hyperlink" Target="https://gist.github.com/colbyford/daa4508f6d8d94a405e7bd3a50c5ed77" TargetMode="External"/><Relationship Id="rId7" Type="http://schemas.openxmlformats.org/officeDocument/2006/relationships/hyperlink" Target="https://spark.apache.org/docs/2.1.1/api/R/spark.gbt.html" TargetMode="External"/><Relationship Id="rId8" Type="http://schemas.openxmlformats.org/officeDocument/2006/relationships/hyperlink" Target="https://spark.apache.org/docs/latest/api/python/reference/api/pyspark.sql.DataFrame.dropna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1.jp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44893" y="125129"/>
            <a:ext cx="68052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</a:pPr>
            <a:r>
              <a:rPr lang="en-US" sz="3500"/>
              <a:t>Fare Prediction for </a:t>
            </a:r>
            <a:r>
              <a:rPr lang="en-US" sz="3500"/>
              <a:t>New York</a:t>
            </a:r>
            <a:r>
              <a:rPr lang="en-US" sz="3500"/>
              <a:t> taxi</a:t>
            </a:r>
            <a:endParaRPr sz="3500"/>
          </a:p>
        </p:txBody>
      </p:sp>
      <p:sp>
        <p:nvSpPr>
          <p:cNvPr id="166" name="Google Shape;166;p24"/>
          <p:cNvSpPr txBox="1"/>
          <p:nvPr/>
        </p:nvSpPr>
        <p:spPr>
          <a:xfrm>
            <a:off x="160725" y="2460475"/>
            <a:ext cx="39813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BY:</a:t>
            </a:r>
            <a:endParaRPr sz="24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Jongwook Woo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871500" y="2485200"/>
            <a:ext cx="34248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Member:</a:t>
            </a:r>
            <a:endParaRPr sz="24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Adnan Elahi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Jinhui Liu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Shilpa konde Deshmukh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Siying Chen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819150" y="504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AzureML 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781800" y="1458725"/>
            <a:ext cx="79083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Decision Forest Regression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Boost Decision Tree Regression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Linear Regression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" y="355900"/>
            <a:ext cx="8640775" cy="4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97852" y="31375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-US" sz="2400">
                <a:solidFill>
                  <a:schemeClr val="dk1"/>
                </a:solidFill>
              </a:rPr>
              <a:t>Decision Forest Regression -RMSE </a:t>
            </a:r>
            <a:endParaRPr sz="2400"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756"/>
            <a:ext cx="8839199" cy="244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697852" y="31375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r>
              <a:rPr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RMSE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050" y="1333506"/>
            <a:ext cx="5276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23240" y="202131"/>
            <a:ext cx="7880312" cy="1066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2500">
                <a:solidFill>
                  <a:schemeClr val="dk1"/>
                </a:solidFill>
              </a:rPr>
              <a:t>Boost </a:t>
            </a:r>
            <a:r>
              <a:rPr lang="en-US" sz="2500">
                <a:solidFill>
                  <a:schemeClr val="dk1"/>
                </a:solidFill>
              </a:rPr>
              <a:t>Decision Tree Regression -RMSE</a:t>
            </a:r>
            <a:br>
              <a:rPr lang="en-US"/>
            </a:b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00" y="1362081"/>
            <a:ext cx="52387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697852" y="31375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2400">
                <a:solidFill>
                  <a:schemeClr val="dk1"/>
                </a:solidFill>
              </a:rPr>
              <a:t>Boosted Tree Regression Model - RMSE</a:t>
            </a:r>
            <a:endParaRPr sz="2400"/>
          </a:p>
        </p:txBody>
      </p:sp>
      <p:pic>
        <p:nvPicPr>
          <p:cNvPr id="279" name="Google Shape;2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575" y="1309693"/>
            <a:ext cx="6572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697852" y="31375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2400">
                <a:solidFill>
                  <a:schemeClr val="dk1"/>
                </a:solidFill>
              </a:rPr>
              <a:t>Decision Forest Regression</a:t>
            </a:r>
            <a:r>
              <a:rPr lang="en-US" sz="2400">
                <a:solidFill>
                  <a:schemeClr val="dk1"/>
                </a:solidFill>
              </a:rPr>
              <a:t>- RMSE</a:t>
            </a:r>
            <a:endParaRPr sz="2400"/>
          </a:p>
        </p:txBody>
      </p:sp>
      <p:sp>
        <p:nvSpPr>
          <p:cNvPr id="285" name="Google Shape;285;p40"/>
          <p:cNvSpPr txBox="1"/>
          <p:nvPr/>
        </p:nvSpPr>
        <p:spPr>
          <a:xfrm>
            <a:off x="989043" y="4198555"/>
            <a:ext cx="264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75" y="1420756"/>
            <a:ext cx="7509058" cy="26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697852" y="313756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2400">
                <a:solidFill>
                  <a:schemeClr val="dk1"/>
                </a:solidFill>
              </a:rPr>
              <a:t>Linear Regression- RMSE</a:t>
            </a:r>
            <a:endParaRPr sz="2400"/>
          </a:p>
        </p:txBody>
      </p:sp>
      <p:sp>
        <p:nvSpPr>
          <p:cNvPr id="292" name="Google Shape;292;p41"/>
          <p:cNvSpPr txBox="1"/>
          <p:nvPr/>
        </p:nvSpPr>
        <p:spPr>
          <a:xfrm>
            <a:off x="989043" y="4198555"/>
            <a:ext cx="264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38" y="1290644"/>
            <a:ext cx="66389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Databricks &amp; Spark</a:t>
            </a:r>
            <a:endParaRPr/>
          </a:p>
        </p:txBody>
      </p:sp>
      <p:sp>
        <p:nvSpPr>
          <p:cNvPr id="299" name="Google Shape;299;p42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0" y="-432725"/>
            <a:ext cx="63669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Structure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10200" y="1050950"/>
            <a:ext cx="8518800" cy="7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2000">
                <a:solidFill>
                  <a:srgbClr val="191B0E"/>
                </a:solidFill>
              </a:rPr>
              <a:t>Objective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●"/>
            </a:pPr>
            <a:r>
              <a:rPr lang="en-US" sz="2000">
                <a:solidFill>
                  <a:srgbClr val="191B0E"/>
                </a:solidFill>
              </a:rPr>
              <a:t>AzureML Model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●"/>
            </a:pPr>
            <a:r>
              <a:rPr lang="en-US" sz="2000">
                <a:solidFill>
                  <a:srgbClr val="191B0E"/>
                </a:solidFill>
              </a:rPr>
              <a:t>Spark ML</a:t>
            </a:r>
            <a:r>
              <a:rPr lang="en-US" sz="2000">
                <a:solidFill>
                  <a:srgbClr val="191B0E"/>
                </a:solidFill>
              </a:rPr>
              <a:t> Model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●"/>
            </a:pPr>
            <a:r>
              <a:rPr lang="en-US" sz="2000">
                <a:solidFill>
                  <a:srgbClr val="191B0E"/>
                </a:solidFill>
              </a:rPr>
              <a:t>Result Comparison- </a:t>
            </a:r>
            <a:r>
              <a:rPr lang="en-US" sz="2000">
                <a:solidFill>
                  <a:srgbClr val="191B0E"/>
                </a:solidFill>
              </a:rPr>
              <a:t>Azure ML</a:t>
            </a:r>
            <a:r>
              <a:rPr lang="en-US" sz="2000">
                <a:solidFill>
                  <a:srgbClr val="191B0E"/>
                </a:solidFill>
              </a:rPr>
              <a:t> Vs </a:t>
            </a:r>
            <a:r>
              <a:rPr lang="en-US" sz="2000">
                <a:solidFill>
                  <a:srgbClr val="191B0E"/>
                </a:solidFill>
              </a:rPr>
              <a:t>Spark ML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●"/>
            </a:pPr>
            <a:r>
              <a:rPr lang="en-US" sz="2000">
                <a:solidFill>
                  <a:srgbClr val="191B0E"/>
                </a:solidFill>
              </a:rPr>
              <a:t>Summary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●"/>
            </a:pPr>
            <a:r>
              <a:rPr lang="en-US" sz="2000">
                <a:solidFill>
                  <a:srgbClr val="191B0E"/>
                </a:solidFill>
              </a:rPr>
              <a:t>Limitations</a:t>
            </a:r>
            <a:endParaRPr sz="2000">
              <a:solidFill>
                <a:srgbClr val="191B0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1B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254200" y="407150"/>
            <a:ext cx="251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199100" y="1579400"/>
            <a:ext cx="1898100" cy="12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Load/Select/Filter Data</a:t>
            </a:r>
            <a:endParaRPr sz="2400"/>
          </a:p>
        </p:txBody>
      </p:sp>
      <p:sp>
        <p:nvSpPr>
          <p:cNvPr id="306" name="Google Shape;306;p43"/>
          <p:cNvSpPr/>
          <p:nvPr/>
        </p:nvSpPr>
        <p:spPr>
          <a:xfrm>
            <a:off x="2851238" y="1579400"/>
            <a:ext cx="1898100" cy="12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Split </a:t>
            </a:r>
            <a:r>
              <a:rPr lang="en-US" sz="2400"/>
              <a:t>Data</a:t>
            </a:r>
            <a:endParaRPr sz="2400"/>
          </a:p>
        </p:txBody>
      </p:sp>
      <p:sp>
        <p:nvSpPr>
          <p:cNvPr id="307" name="Google Shape;307;p43"/>
          <p:cNvSpPr/>
          <p:nvPr/>
        </p:nvSpPr>
        <p:spPr>
          <a:xfrm>
            <a:off x="5465225" y="1579400"/>
            <a:ext cx="1898100" cy="12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Algorithm/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Cross Validator</a:t>
            </a:r>
            <a:endParaRPr sz="2400"/>
          </a:p>
        </p:txBody>
      </p:sp>
      <p:sp>
        <p:nvSpPr>
          <p:cNvPr id="308" name="Google Shape;308;p43"/>
          <p:cNvSpPr/>
          <p:nvPr/>
        </p:nvSpPr>
        <p:spPr>
          <a:xfrm>
            <a:off x="4990925" y="3400850"/>
            <a:ext cx="2338500" cy="12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Train/Fit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Transform/Test</a:t>
            </a:r>
            <a:endParaRPr sz="2400"/>
          </a:p>
        </p:txBody>
      </p:sp>
      <p:sp>
        <p:nvSpPr>
          <p:cNvPr id="309" name="Google Shape;309;p43"/>
          <p:cNvSpPr/>
          <p:nvPr/>
        </p:nvSpPr>
        <p:spPr>
          <a:xfrm>
            <a:off x="1160375" y="3400850"/>
            <a:ext cx="1898100" cy="12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Evaluator</a:t>
            </a:r>
            <a:endParaRPr sz="2400"/>
          </a:p>
        </p:txBody>
      </p:sp>
      <p:sp>
        <p:nvSpPr>
          <p:cNvPr id="310" name="Google Shape;310;p43"/>
          <p:cNvSpPr/>
          <p:nvPr/>
        </p:nvSpPr>
        <p:spPr>
          <a:xfrm>
            <a:off x="2270825" y="2075150"/>
            <a:ext cx="406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4842463" y="1985963"/>
            <a:ext cx="406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/>
          <p:nvPr/>
        </p:nvSpPr>
        <p:spPr>
          <a:xfrm rot="5400000">
            <a:off x="6210875" y="2985875"/>
            <a:ext cx="406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711450" y="3896600"/>
            <a:ext cx="406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idx="4294967295"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</a:t>
            </a:r>
            <a:r>
              <a:rPr lang="en-US"/>
              <a:t>Preparation</a:t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38" y="2057388"/>
            <a:ext cx="46577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3955350"/>
            <a:ext cx="7638525" cy="6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/>
        </p:nvSpPr>
        <p:spPr>
          <a:xfrm>
            <a:off x="524438" y="1174050"/>
            <a:ext cx="472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For Fare.csv &amp; Trip.csv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22" name="Google Shape;322;p44"/>
          <p:cNvCxnSpPr/>
          <p:nvPr/>
        </p:nvCxnSpPr>
        <p:spPr>
          <a:xfrm flipH="1">
            <a:off x="6501325" y="3410375"/>
            <a:ext cx="1437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4"/>
          <p:cNvSpPr/>
          <p:nvPr/>
        </p:nvSpPr>
        <p:spPr>
          <a:xfrm>
            <a:off x="6022050" y="2851300"/>
            <a:ext cx="1238100" cy="55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Fare.csv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25" y="1126150"/>
            <a:ext cx="7738550" cy="3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34800" y="295525"/>
            <a:ext cx="415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KaggleTaxi.csv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0" name="Google Shape;330;p45"/>
          <p:cNvCxnSpPr/>
          <p:nvPr/>
        </p:nvCxnSpPr>
        <p:spPr>
          <a:xfrm flipH="1">
            <a:off x="5998050" y="4376775"/>
            <a:ext cx="8067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50" y="1736088"/>
            <a:ext cx="54768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/>
        </p:nvSpPr>
        <p:spPr>
          <a:xfrm>
            <a:off x="750750" y="391350"/>
            <a:ext cx="539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Train and Test Datasets Setting for Databricks and Spark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idx="4294967295"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Databricks</a:t>
            </a:r>
            <a:endParaRPr/>
          </a:p>
        </p:txBody>
      </p:sp>
      <p:sp>
        <p:nvSpPr>
          <p:cNvPr id="342" name="Google Shape;342;p47"/>
          <p:cNvSpPr txBox="1"/>
          <p:nvPr>
            <p:ph idx="4294967295" type="body"/>
          </p:nvPr>
        </p:nvSpPr>
        <p:spPr>
          <a:xfrm>
            <a:off x="508000" y="1237950"/>
            <a:ext cx="7654500" cy="32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/>
              <a:t>Algorithm Used:</a:t>
            </a:r>
            <a:endParaRPr sz="2400"/>
          </a:p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Gradient-Boosted Trees(GBT)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Linear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Decision Forest Regression</a:t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/>
              <a:t>Datasets Used:</a:t>
            </a:r>
            <a:endParaRPr sz="2400"/>
          </a:p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KTSample.csv - 10MB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fareSample.csv &amp; tripSample.csv -  9.99MB+9.92MB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/>
        </p:nvSpPr>
        <p:spPr>
          <a:xfrm>
            <a:off x="287525" y="271550"/>
            <a:ext cx="84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75" y="104500"/>
            <a:ext cx="7548118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48"/>
          <p:cNvCxnSpPr/>
          <p:nvPr/>
        </p:nvCxnSpPr>
        <p:spPr>
          <a:xfrm flipH="1">
            <a:off x="2324100" y="1645300"/>
            <a:ext cx="447300" cy="1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48"/>
          <p:cNvCxnSpPr/>
          <p:nvPr/>
        </p:nvCxnSpPr>
        <p:spPr>
          <a:xfrm rot="10800000">
            <a:off x="2388000" y="1972825"/>
            <a:ext cx="639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48"/>
          <p:cNvSpPr/>
          <p:nvPr/>
        </p:nvSpPr>
        <p:spPr>
          <a:xfrm>
            <a:off x="2803350" y="1142125"/>
            <a:ext cx="846600" cy="4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10</a:t>
            </a:r>
            <a:endParaRPr sz="2400"/>
          </a:p>
        </p:txBody>
      </p:sp>
      <p:sp>
        <p:nvSpPr>
          <p:cNvPr id="352" name="Google Shape;352;p48"/>
          <p:cNvSpPr/>
          <p:nvPr/>
        </p:nvSpPr>
        <p:spPr>
          <a:xfrm>
            <a:off x="3099550" y="1749175"/>
            <a:ext cx="846600" cy="46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100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6025"/>
            <a:ext cx="8839200" cy="452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75" y="152400"/>
            <a:ext cx="6719714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50"/>
          <p:cNvCxnSpPr/>
          <p:nvPr/>
        </p:nvCxnSpPr>
        <p:spPr>
          <a:xfrm flipH="1">
            <a:off x="5878250" y="3082900"/>
            <a:ext cx="3195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50"/>
          <p:cNvCxnSpPr/>
          <p:nvPr/>
        </p:nvCxnSpPr>
        <p:spPr>
          <a:xfrm flipH="1">
            <a:off x="2156400" y="1828975"/>
            <a:ext cx="3834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50"/>
          <p:cNvCxnSpPr/>
          <p:nvPr/>
        </p:nvCxnSpPr>
        <p:spPr>
          <a:xfrm rot="10800000">
            <a:off x="2172525" y="2020625"/>
            <a:ext cx="4791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50"/>
          <p:cNvSpPr/>
          <p:nvPr/>
        </p:nvSpPr>
        <p:spPr>
          <a:xfrm>
            <a:off x="6365500" y="2859275"/>
            <a:ext cx="1046400" cy="62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d=3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Root Mean Square Error(RMSE) for Databricks</a:t>
            </a:r>
            <a:endParaRPr/>
          </a:p>
        </p:txBody>
      </p:sp>
      <p:graphicFrame>
        <p:nvGraphicFramePr>
          <p:cNvPr id="372" name="Google Shape;372;p51"/>
          <p:cNvGraphicFramePr/>
          <p:nvPr/>
        </p:nvGraphicFramePr>
        <p:xfrm>
          <a:off x="569150" y="174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{BB16F484-3E41-4273-8C44-99F7D4F8D1EB}</a:tableStyleId>
              </a:tblPr>
              <a:tblGrid>
                <a:gridCol w="1745850"/>
                <a:gridCol w="1873650"/>
                <a:gridCol w="1921550"/>
                <a:gridCol w="1801800"/>
              </a:tblGrid>
              <a:tr h="5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4CCCC"/>
                          </a:solidFill>
                        </a:rPr>
                        <a:t>GBT</a:t>
                      </a:r>
                      <a:endParaRPr sz="2400"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Linear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Decision Forest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KaggleTaxi(sample)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4CCCC"/>
                          </a:solidFill>
                        </a:rPr>
                        <a:t>5.333566329311697</a:t>
                      </a:r>
                      <a:endParaRPr sz="2400"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5.747904934873378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5.99980552230505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FareTrip(sample)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4CCCC"/>
                          </a:solidFill>
                        </a:rPr>
                        <a:t>9.098194939712792</a:t>
                      </a:r>
                      <a:endParaRPr sz="2400"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9.101831968270446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9.102872234972422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</a:t>
            </a:r>
            <a:endParaRPr/>
          </a:p>
        </p:txBody>
      </p:sp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508000" y="1165200"/>
            <a:ext cx="7798200" cy="362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Algorithm Used:</a:t>
            </a:r>
            <a:endParaRPr sz="2400"/>
          </a:p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Gradient-Boosted Trees(GBT)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Linear Regression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Decision Forest Regression</a:t>
            </a: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400"/>
              <a:t>Datasets Used:</a:t>
            </a:r>
            <a:endParaRPr sz="2400"/>
          </a:p>
          <a:p>
            <a:pPr indent="-381000" lvl="0" marL="457200" rtl="0" algn="l">
              <a:spcBef>
                <a:spcPts val="75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KaggleTaxi.csv - 2.26GB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fareSample.csv &amp; tripSample.csv -  9.99MB+9.92MB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fare.csv &amp; trip.csv - 1.56GB+2.29GB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19150" y="1502229"/>
            <a:ext cx="7505700" cy="2936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Fare </a:t>
            </a:r>
            <a:r>
              <a:rPr lang="en-US" sz="2400"/>
              <a:t>prediction through </a:t>
            </a:r>
            <a:r>
              <a:rPr lang="en-US" sz="24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Azure ML Model, Databricks and Spark ML Model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Key feature under consider to establish the dataset 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Travel time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distance</a:t>
            </a:r>
            <a:endParaRPr sz="24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/>
              <a:t>passengers</a:t>
            </a:r>
            <a:r>
              <a:rPr lang="en-US" sz="2400"/>
              <a:t> number</a:t>
            </a:r>
            <a:r>
              <a:rPr lang="en-US" sz="2000"/>
              <a:t> </a:t>
            </a:r>
            <a:endParaRPr sz="2000"/>
          </a:p>
        </p:txBody>
      </p:sp>
      <p:sp>
        <p:nvSpPr>
          <p:cNvPr id="180" name="Google Shape;180;p26"/>
          <p:cNvSpPr txBox="1"/>
          <p:nvPr/>
        </p:nvSpPr>
        <p:spPr>
          <a:xfrm>
            <a:off x="8690030" y="483572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75" y="1294500"/>
            <a:ext cx="7802451" cy="18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00" y="3213903"/>
            <a:ext cx="3480450" cy="9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00" y="4092953"/>
            <a:ext cx="7154425" cy="6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3"/>
          <p:cNvSpPr txBox="1"/>
          <p:nvPr/>
        </p:nvSpPr>
        <p:spPr>
          <a:xfrm>
            <a:off x="807350" y="151725"/>
            <a:ext cx="63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GBT Regression Setup and RMSE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(top for Kaggle, bottom for FareTripSample)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7" name="Google Shape;387;p53"/>
          <p:cNvCxnSpPr/>
          <p:nvPr/>
        </p:nvCxnSpPr>
        <p:spPr>
          <a:xfrm flipH="1">
            <a:off x="2971125" y="1381725"/>
            <a:ext cx="591000" cy="35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53"/>
          <p:cNvCxnSpPr/>
          <p:nvPr/>
        </p:nvCxnSpPr>
        <p:spPr>
          <a:xfrm flipH="1">
            <a:off x="3027075" y="1940800"/>
            <a:ext cx="734700" cy="1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0" y="1574050"/>
            <a:ext cx="8839201" cy="16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50" y="3411077"/>
            <a:ext cx="6169426" cy="6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5" y="4289575"/>
            <a:ext cx="7347200" cy="5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/>
          <p:nvPr/>
        </p:nvSpPr>
        <p:spPr>
          <a:xfrm>
            <a:off x="192350" y="271550"/>
            <a:ext cx="785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 Setup and RMSE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(top for Kaggle, bottom for FareTripSample)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0" y="1174700"/>
            <a:ext cx="85725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88" y="3376813"/>
            <a:ext cx="7778475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4002050"/>
            <a:ext cx="8176951" cy="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5"/>
          <p:cNvSpPr txBox="1"/>
          <p:nvPr/>
        </p:nvSpPr>
        <p:spPr>
          <a:xfrm>
            <a:off x="271550" y="58950"/>
            <a:ext cx="797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Forest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Regression Setup and RMSE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(top for Kaggle, bottom for FareTripSample)</a:t>
            </a:r>
            <a:endParaRPr/>
          </a:p>
        </p:txBody>
      </p:sp>
      <p:cxnSp>
        <p:nvCxnSpPr>
          <p:cNvPr id="405" name="Google Shape;405;p55"/>
          <p:cNvCxnSpPr/>
          <p:nvPr/>
        </p:nvCxnSpPr>
        <p:spPr>
          <a:xfrm flipH="1">
            <a:off x="2715475" y="1509500"/>
            <a:ext cx="511200" cy="15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55"/>
          <p:cNvCxnSpPr/>
          <p:nvPr/>
        </p:nvCxnSpPr>
        <p:spPr>
          <a:xfrm rot="10800000">
            <a:off x="2795325" y="1860800"/>
            <a:ext cx="575100" cy="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55"/>
          <p:cNvCxnSpPr/>
          <p:nvPr/>
        </p:nvCxnSpPr>
        <p:spPr>
          <a:xfrm rot="10800000">
            <a:off x="7786875" y="2851550"/>
            <a:ext cx="271800" cy="31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Google Shape;412;p56"/>
          <p:cNvGraphicFramePr/>
          <p:nvPr/>
        </p:nvGraphicFramePr>
        <p:xfrm>
          <a:off x="348250" y="1763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{BB16F484-3E41-4273-8C44-99F7D4F8D1EB}</a:tableStyleId>
              </a:tblPr>
              <a:tblGrid>
                <a:gridCol w="1719700"/>
                <a:gridCol w="1847650"/>
                <a:gridCol w="2010425"/>
                <a:gridCol w="2078900"/>
              </a:tblGrid>
              <a:tr h="9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4CCCC"/>
                          </a:solidFill>
                        </a:rPr>
                        <a:t>GBT</a:t>
                      </a:r>
                      <a:endParaRPr sz="2400"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Linear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Decision Forest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  <a:tr h="9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KaggleTaxi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4CCCC"/>
                          </a:solidFill>
                        </a:rPr>
                        <a:t>6.761245529158334</a:t>
                      </a:r>
                      <a:endParaRPr sz="2400"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19.440409289556148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7.612226252624283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  <a:tr h="9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FareTrip(sample)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4CCCC"/>
                          </a:solidFill>
                        </a:rPr>
                        <a:t>9.291747402159348</a:t>
                      </a:r>
                      <a:endParaRPr sz="2400">
                        <a:solidFill>
                          <a:srgbClr val="F4CCC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9.296249657687463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</a:rPr>
                        <a:t>9.323121583454949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13" name="Google Shape;413;p56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Result/RMSE for Spark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75" y="1010550"/>
            <a:ext cx="3488900" cy="15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7"/>
          <p:cNvSpPr txBox="1"/>
          <p:nvPr/>
        </p:nvSpPr>
        <p:spPr>
          <a:xfrm>
            <a:off x="335450" y="215650"/>
            <a:ext cx="417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Tracking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0" name="Google Shape;42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175" y="902619"/>
            <a:ext cx="3737175" cy="181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25" y="3034975"/>
            <a:ext cx="7675326" cy="21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748000" y="2785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Result Comparison(RMSE) : AzureML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819150" y="1502229"/>
            <a:ext cx="7505700" cy="309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8" name="Google Shape;428;p58"/>
          <p:cNvSpPr txBox="1"/>
          <p:nvPr/>
        </p:nvSpPr>
        <p:spPr>
          <a:xfrm>
            <a:off x="8690030" y="4835723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9" name="Google Shape;429;p5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{BB16F484-3E41-4273-8C44-99F7D4F8D1EB}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p58"/>
          <p:cNvGraphicFramePr/>
          <p:nvPr/>
        </p:nvGraphicFramePr>
        <p:xfrm>
          <a:off x="219563" y="13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{1BDA69F2-E0DA-4469-B749-0C71479A3476}</a:tableStyleId>
              </a:tblPr>
              <a:tblGrid>
                <a:gridCol w="2331650"/>
                <a:gridCol w="2061625"/>
                <a:gridCol w="2151250"/>
                <a:gridCol w="2160325"/>
              </a:tblGrid>
              <a:tr h="54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D8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Azure ML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D86"/>
                    </a:solidFill>
                  </a:tcPr>
                </a:tc>
                <a:tc hMerge="1"/>
                <a:tc hMerge="1"/>
              </a:tr>
              <a:tr h="1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Decision Forest Regression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Boost Decision Tree Regression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Linear Regression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  <a:tr h="85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KTSample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0.958866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1.554201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0.812607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</a:tr>
              <a:tr h="100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FareSample &amp; TripSample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9.270442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9.174291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9.186799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type="title"/>
          </p:nvPr>
        </p:nvSpPr>
        <p:spPr>
          <a:xfrm>
            <a:off x="881450" y="72600"/>
            <a:ext cx="74433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Result Comparison(RMSE) : Databricks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7" name="Google Shape;437;p5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{BB16F484-3E41-4273-8C44-99F7D4F8D1EB}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8" name="Google Shape;438;p59"/>
          <p:cNvGraphicFramePr/>
          <p:nvPr/>
        </p:nvGraphicFramePr>
        <p:xfrm>
          <a:off x="591000" y="81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{1BDA69F2-E0DA-4469-B749-0C71479A3476}</a:tableStyleId>
              </a:tblPr>
              <a:tblGrid>
                <a:gridCol w="1852975"/>
                <a:gridCol w="1899300"/>
                <a:gridCol w="2199175"/>
                <a:gridCol w="2199175"/>
              </a:tblGrid>
              <a:tr h="45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D8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Databricks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D86"/>
                    </a:solidFill>
                  </a:tcPr>
                </a:tc>
                <a:tc hMerge="1"/>
                <a:tc hMerge="1"/>
              </a:tr>
              <a:tr h="118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Boosted Tree Regression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Decision Forest Regression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  <a:tr h="816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KTSample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5.333566329311697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5.747904934873378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5.99980552230505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D"/>
                    </a:solidFill>
                  </a:tcPr>
                </a:tc>
              </a:tr>
              <a:tr h="140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FareSampleTripSample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9.098194939712792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9.101831968270446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9.102872234972422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title"/>
          </p:nvPr>
        </p:nvSpPr>
        <p:spPr>
          <a:xfrm>
            <a:off x="736275" y="72600"/>
            <a:ext cx="7527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Result Comparison(RMSE) : Spark ML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60"/>
          <p:cNvSpPr txBox="1"/>
          <p:nvPr/>
        </p:nvSpPr>
        <p:spPr>
          <a:xfrm>
            <a:off x="8690030" y="4835723"/>
            <a:ext cx="45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5" name="Google Shape;445;p6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{BB16F484-3E41-4273-8C44-99F7D4F8D1EB}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60"/>
          <p:cNvGraphicFramePr/>
          <p:nvPr/>
        </p:nvGraphicFramePr>
        <p:xfrm>
          <a:off x="605038" y="101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{1BDA69F2-E0DA-4469-B749-0C71479A3476}</a:tableStyleId>
              </a:tblPr>
              <a:tblGrid>
                <a:gridCol w="2446400"/>
                <a:gridCol w="1851150"/>
                <a:gridCol w="1920775"/>
                <a:gridCol w="1928850"/>
              </a:tblGrid>
              <a:tr h="55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D8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Spark</a:t>
                      </a:r>
                      <a:endParaRPr b="1" sz="24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C8D86"/>
                    </a:solidFill>
                  </a:tcPr>
                </a:tc>
                <a:tc hMerge="1"/>
                <a:tc hMerge="1"/>
              </a:tr>
              <a:tr h="144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Boosted Tree Regression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Decision Forest Regression</a:t>
                      </a:r>
                      <a:endParaRPr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  <a:tr h="99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KTSample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6.761245529158334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19.440409289556148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7.612226252624283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  <a:tr h="99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FareSample &amp; TripSample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9.291747402159348</a:t>
                      </a:r>
                      <a:endParaRPr b="1" sz="2400"/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9.296249657687463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9.323121583454949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B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819150" y="318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Summary</a:t>
            </a:r>
            <a:endParaRPr/>
          </a:p>
        </p:txBody>
      </p:sp>
      <p:sp>
        <p:nvSpPr>
          <p:cNvPr id="452" name="Google Shape;452;p61"/>
          <p:cNvSpPr txBox="1"/>
          <p:nvPr>
            <p:ph idx="1" type="body"/>
          </p:nvPr>
        </p:nvSpPr>
        <p:spPr>
          <a:xfrm>
            <a:off x="44377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 sz="2400"/>
              <a:t>Based on selected features predictive analytics was conducted to predict the fare of New York taxi.</a:t>
            </a:r>
            <a:endParaRPr sz="2400"/>
          </a:p>
          <a:p>
            <a:pPr indent="-298450" lvl="1" marL="9144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-US" sz="2400"/>
              <a:t>models between AzureML, databricks and  SparkML ,linear regression </a:t>
            </a:r>
            <a:r>
              <a:rPr lang="en-US" sz="2400"/>
              <a:t>model</a:t>
            </a:r>
            <a:r>
              <a:rPr lang="en-US" sz="2400"/>
              <a:t> of azur for kaggal taxi data gave best result, and </a:t>
            </a:r>
            <a:r>
              <a:rPr lang="en-US" sz="2400"/>
              <a:t>Gradient Boosted Tree Regression of data bricks for fare and trip sample data</a:t>
            </a:r>
            <a:endParaRPr sz="2400"/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>
            <p:ph type="title"/>
          </p:nvPr>
        </p:nvSpPr>
        <p:spPr>
          <a:xfrm>
            <a:off x="772075" y="163125"/>
            <a:ext cx="75528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Limitations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772075" y="1098300"/>
            <a:ext cx="79815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prediction was much easier in AzureML than that of SparkML and Databricks.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</a:pPr>
            <a:r>
              <a:rPr lang="en-US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Boosted dicison tree taking much time to run.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51100" y="64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98425" y="747925"/>
            <a:ext cx="81633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As this is Dataset URL :-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https://www.kaggle.com/microize/newyork-yellow-taxi-trip-data-2020-2019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https://chriswhong.com/open-data/foil_nyc_taxi/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Number of Files : 6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File Format : csv (Comma-separated Values)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                                                                                                                                                                     </a:t>
            </a: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690030" y="4835723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>
            <p:ph type="title"/>
          </p:nvPr>
        </p:nvSpPr>
        <p:spPr>
          <a:xfrm>
            <a:off x="739450" y="254050"/>
            <a:ext cx="75855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63"/>
          <p:cNvSpPr txBox="1"/>
          <p:nvPr/>
        </p:nvSpPr>
        <p:spPr>
          <a:xfrm>
            <a:off x="739450" y="1728650"/>
            <a:ext cx="60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https://github.com/liujh215/CIS5560.git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/>
          <p:nvPr>
            <p:ph type="title"/>
          </p:nvPr>
        </p:nvSpPr>
        <p:spPr>
          <a:xfrm>
            <a:off x="819150" y="163125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819150" y="862575"/>
            <a:ext cx="75057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https://azure.microsoft.com/en-us/pricing/details/machine-learning-studio/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https://docs.azuredatabricks.net/_static/notebooks/gbt-regression.html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https://docs.rapidminer.com/latest/studio/operators/modeling/predictive/trees/gradient_boosted_trees.html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https://gist.github.com/colbyford/daa4508f6d8d94a405e7bd3a50c5ed77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https://spark.apache.org/docs/2.1.1/api/R/spark.gbt.html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https://spark.apache.org/docs/latest/api/python/reference/api/pyspark.sql.DataFrame.dropna.html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https://spark.apache.org/docs/latest/mllib-decision-tree.html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https://sparkbyexamples.com/spark/spark-difference-between-two-timestamps-in-seconds-minutes-and-hours/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u="sng">
                <a:solidFill>
                  <a:schemeClr val="hlink"/>
                </a:solidFill>
                <a:hlinkClick r:id="rId11"/>
              </a:rPr>
              <a:t>https://www.w3schools.com/sql/sql_select.asp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/>
        </p:nvSpPr>
        <p:spPr>
          <a:xfrm>
            <a:off x="1389700" y="982375"/>
            <a:ext cx="60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rebuchet MS"/>
                <a:ea typeface="Trebuchet MS"/>
                <a:cs typeface="Trebuchet MS"/>
                <a:sym typeface="Trebuchet MS"/>
              </a:rPr>
              <a:t>Q &amp; A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/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481" name="Google Shape;481;p66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51100" y="648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Dataset Details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8690030" y="4835723"/>
            <a:ext cx="45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101750" y="100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{BB16F484-3E41-4273-8C44-99F7D4F8D1EB}</a:tableStyleId>
              </a:tblPr>
              <a:tblGrid>
                <a:gridCol w="859125"/>
                <a:gridCol w="1335650"/>
                <a:gridCol w="1731225"/>
                <a:gridCol w="1129100"/>
                <a:gridCol w="1561300"/>
                <a:gridCol w="1114025"/>
                <a:gridCol w="1130000"/>
              </a:tblGrid>
              <a:tr h="42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KTSample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KaggleTaxi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fareSample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fare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tripSample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trip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FileSize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10MB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2.26GB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9.99MB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1.56GB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9.92MB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2.29GB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NumRow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113,400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26,478,791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92,530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14,776,616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62,700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14,776,616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9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NumCol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19150" y="504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Hardware/Software Specification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81800" y="1458725"/>
            <a:ext cx="79083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Azure ML Studio(classic): 10GB storage, Single Node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Databricks Community Edition: 1 Driver, 15.3GB Memory, 2Cores, 1DBU with Runtime:8.1(Scala 2.12, Spark 3.1.1)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Spark: 2.3.2.3.1.4.0-315 version (Scala version 2.11.12, OpenJDK 64-bit Server VM)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8690030" y="4835723"/>
            <a:ext cx="45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819150" y="504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81800" y="1458725"/>
            <a:ext cx="79083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By using </a:t>
            </a:r>
            <a:r>
              <a:rPr lang="en-US" sz="2000"/>
              <a:t>Boosted Decision Tree Regression, Decision Forest Regression and Linear Regression to predict the fare amount by NYC taxi through </a:t>
            </a:r>
            <a:r>
              <a:rPr lang="en-US" sz="2000"/>
              <a:t>Azure ML</a:t>
            </a:r>
            <a:r>
              <a:rPr lang="en-US" sz="2000"/>
              <a:t> Model and Spark ML Model </a:t>
            </a:r>
            <a:r>
              <a:rPr lang="en-US" sz="2000"/>
              <a:t>according</a:t>
            </a:r>
            <a:r>
              <a:rPr lang="en-US" sz="2000"/>
              <a:t> to the dataset we collected and provided by professor.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In addition, we want to compare the data between Azure ML Model and Spark ML Model to see which one provider a better result in this </a:t>
            </a:r>
            <a:r>
              <a:rPr lang="en-US" sz="2000"/>
              <a:t>scenario</a:t>
            </a:r>
            <a:r>
              <a:rPr lang="en-US" sz="2000"/>
              <a:t>.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F4C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256" y="1024274"/>
            <a:ext cx="5589487" cy="26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F6CE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563403" y="154004"/>
            <a:ext cx="3435442" cy="691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Trebuchet MS"/>
              <a:buNone/>
            </a:pPr>
            <a:r>
              <a:rPr b="1" lang="en-US" sz="3300">
                <a:solidFill>
                  <a:schemeClr val="dk1"/>
                </a:solidFill>
              </a:rPr>
              <a:t>Flowchart</a:t>
            </a:r>
            <a:endParaRPr b="1" sz="3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18" name="Google Shape;218;p32"/>
          <p:cNvGrpSpPr/>
          <p:nvPr/>
        </p:nvGrpSpPr>
        <p:grpSpPr>
          <a:xfrm>
            <a:off x="374758" y="368163"/>
            <a:ext cx="5019156" cy="4407171"/>
            <a:chOff x="0" y="3448"/>
            <a:chExt cx="5019156" cy="4407171"/>
          </a:xfrm>
        </p:grpSpPr>
        <p:sp>
          <p:nvSpPr>
            <p:cNvPr id="219" name="Google Shape;219;p32"/>
            <p:cNvSpPr/>
            <p:nvPr/>
          </p:nvSpPr>
          <p:spPr>
            <a:xfrm>
              <a:off x="0" y="3448"/>
              <a:ext cx="5019156" cy="734528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22194" y="168717"/>
              <a:ext cx="403990" cy="4039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848380" y="3448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 txBox="1"/>
            <p:nvPr/>
          </p:nvSpPr>
          <p:spPr>
            <a:xfrm>
              <a:off x="848380" y="3448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Gathering Data</a:t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0" y="921609"/>
              <a:ext cx="5019156" cy="734528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222194" y="1086878"/>
              <a:ext cx="403990" cy="40399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848380" y="921609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 txBox="1"/>
            <p:nvPr/>
          </p:nvSpPr>
          <p:spPr>
            <a:xfrm>
              <a:off x="848380" y="921609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0" y="1839770"/>
              <a:ext cx="5019156" cy="734528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222194" y="2005039"/>
              <a:ext cx="403990" cy="4039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848380" y="1839770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848380" y="1839770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Split</a:t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0" y="2757931"/>
              <a:ext cx="5019156" cy="734528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222194" y="2923199"/>
              <a:ext cx="403990" cy="4039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8999" r="-8998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48380" y="2757931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848380" y="2757931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Train and Test</a:t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0" y="3676091"/>
              <a:ext cx="5019156" cy="734528"/>
            </a:xfrm>
            <a:prstGeom prst="roundRect">
              <a:avLst>
                <a:gd fmla="val 1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222194" y="3841360"/>
              <a:ext cx="403990" cy="40399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848380" y="3676091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 txBox="1"/>
            <p:nvPr/>
          </p:nvSpPr>
          <p:spPr>
            <a:xfrm>
              <a:off x="848380" y="3676091"/>
              <a:ext cx="4170776" cy="734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725" lIns="77725" spcFirstLastPara="1" rIns="77725" wrap="square" tIns="77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Evaluate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