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2D67B3-3688-4E5F-A02F-3DB3AD43A87E}">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39" autoAdjust="0"/>
  </p:normalViewPr>
  <p:slideViewPr>
    <p:cSldViewPr snapToGrid="0">
      <p:cViewPr varScale="1">
        <p:scale>
          <a:sx n="77" d="100"/>
          <a:sy n="77"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F6DD0-14B3-43FF-BFE5-F3A4AEBFA7DC}"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8FAAF-30B7-4C46-B661-51120548BE40}" type="slidenum">
              <a:rPr lang="en-US" smtClean="0"/>
              <a:t>‹#›</a:t>
            </a:fld>
            <a:endParaRPr lang="en-US"/>
          </a:p>
        </p:txBody>
      </p:sp>
    </p:spTree>
    <p:extLst>
      <p:ext uri="{BB962C8B-B14F-4D97-AF65-F5344CB8AC3E}">
        <p14:creationId xmlns:p14="http://schemas.microsoft.com/office/powerpoint/2010/main" val="1700414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jagged lines become smoother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(1−α)(1−α)</a:t>
            </a:r>
            <a:r>
              <a:rPr lang="en-US" sz="1200" b="0" i="0" kern="1200" dirty="0">
                <a:solidFill>
                  <a:schemeClr val="tx1"/>
                </a:solidFill>
                <a:effectLst/>
                <a:latin typeface="+mn-lt"/>
                <a:ea typeface="+mn-ea"/>
                <a:cs typeface="+mn-cs"/>
              </a:rPr>
              <a:t> is multiplied by itself again and again all the way to beginning of the series</a:t>
            </a:r>
            <a:endParaRPr lang="en-US" dirty="0"/>
          </a:p>
        </p:txBody>
      </p:sp>
      <p:sp>
        <p:nvSpPr>
          <p:cNvPr id="4" name="Slide Number Placeholder 3"/>
          <p:cNvSpPr>
            <a:spLocks noGrp="1"/>
          </p:cNvSpPr>
          <p:nvPr>
            <p:ph type="sldNum" sz="quarter" idx="10"/>
          </p:nvPr>
        </p:nvSpPr>
        <p:spPr/>
        <p:txBody>
          <a:bodyPr/>
          <a:lstStyle/>
          <a:p>
            <a:fld id="{5148FAAF-30B7-4C46-B661-51120548BE40}" type="slidenum">
              <a:rPr lang="en-US" smtClean="0"/>
              <a:t>5</a:t>
            </a:fld>
            <a:endParaRPr lang="en-US"/>
          </a:p>
        </p:txBody>
      </p:sp>
    </p:spTree>
    <p:extLst>
      <p:ext uri="{BB962C8B-B14F-4D97-AF65-F5344CB8AC3E}">
        <p14:creationId xmlns:p14="http://schemas.microsoft.com/office/powerpoint/2010/main" val="9777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component which can drive it even further is the error term. Error term is equally probable to go in either direction.</a:t>
            </a:r>
          </a:p>
        </p:txBody>
      </p:sp>
      <p:sp>
        <p:nvSpPr>
          <p:cNvPr id="4" name="Slide Number Placeholder 3"/>
          <p:cNvSpPr>
            <a:spLocks noGrp="1"/>
          </p:cNvSpPr>
          <p:nvPr>
            <p:ph type="sldNum" sz="quarter" idx="10"/>
          </p:nvPr>
        </p:nvSpPr>
        <p:spPr/>
        <p:txBody>
          <a:bodyPr/>
          <a:lstStyle/>
          <a:p>
            <a:fld id="{5148FAAF-30B7-4C46-B661-51120548BE40}" type="slidenum">
              <a:rPr lang="en-US" smtClean="0"/>
              <a:t>8</a:t>
            </a:fld>
            <a:endParaRPr lang="en-US"/>
          </a:p>
        </p:txBody>
      </p:sp>
    </p:spTree>
    <p:extLst>
      <p:ext uri="{BB962C8B-B14F-4D97-AF65-F5344CB8AC3E}">
        <p14:creationId xmlns:p14="http://schemas.microsoft.com/office/powerpoint/2010/main" val="159159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moving average series of lag n, we will not get any correlation between x(t) and x(t – n -1) . Hence, the total correlation chart cuts off at nth lag. So it becomes simple to find the lag for a MA series. For an AR series this correlation will gradually go down without any cut off value. So what do we do if it is an AR series?</a:t>
            </a:r>
          </a:p>
          <a:p>
            <a:r>
              <a:rPr lang="en-US" dirty="0"/>
              <a:t>Here is the second trick. If we find out the partial correlation of each lag, it will cut off after the degree of AR series. For </a:t>
            </a:r>
            <a:r>
              <a:rPr lang="en-US" dirty="0" err="1"/>
              <a:t>instance,if</a:t>
            </a:r>
            <a:r>
              <a:rPr lang="en-US" dirty="0"/>
              <a:t> we have a AR(1) series,  if we exclude the effect of 1st lag (x (t-1) ), our 2nd lag (x (t-2) ) is independent of x(t). Hence, the partial correlation function (PACF) will drop sharply after the 1st lag. Following are the examples which will clarify any doubts you have on this concept :</a:t>
            </a:r>
          </a:p>
        </p:txBody>
      </p:sp>
      <p:sp>
        <p:nvSpPr>
          <p:cNvPr id="4" name="Slide Number Placeholder 3"/>
          <p:cNvSpPr>
            <a:spLocks noGrp="1"/>
          </p:cNvSpPr>
          <p:nvPr>
            <p:ph type="sldNum" sz="quarter" idx="10"/>
          </p:nvPr>
        </p:nvSpPr>
        <p:spPr/>
        <p:txBody>
          <a:bodyPr/>
          <a:lstStyle/>
          <a:p>
            <a:fld id="{5148FAAF-30B7-4C46-B661-51120548BE40}" type="slidenum">
              <a:rPr lang="en-US" smtClean="0"/>
              <a:t>9</a:t>
            </a:fld>
            <a:endParaRPr lang="en-US"/>
          </a:p>
        </p:txBody>
      </p:sp>
    </p:spTree>
    <p:extLst>
      <p:ext uri="{BB962C8B-B14F-4D97-AF65-F5344CB8AC3E}">
        <p14:creationId xmlns:p14="http://schemas.microsoft.com/office/powerpoint/2010/main" val="3844065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8/5/2017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8/5/2017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8/5/2017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8/5/2017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8/5/2017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8/5/2017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8/5/2017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8/5/2017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8/5/2017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8/5/2017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8/5/2017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8/5/2017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odel_(abstract)" TargetMode="External"/><Relationship Id="rId2" Type="http://schemas.openxmlformats.org/officeDocument/2006/relationships/hyperlink" Target="https://en.wikipedia.org/wiki/Data_poi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6570-ACDF-4983-940D-AE2D59F3574D}"/>
              </a:ext>
            </a:extLst>
          </p:cNvPr>
          <p:cNvSpPr>
            <a:spLocks noGrp="1"/>
          </p:cNvSpPr>
          <p:nvPr>
            <p:ph type="ctrTitle"/>
          </p:nvPr>
        </p:nvSpPr>
        <p:spPr/>
        <p:txBody>
          <a:bodyPr/>
          <a:lstStyle/>
          <a:p>
            <a:r>
              <a:rPr lang="en-US" dirty="0"/>
              <a:t>Time-series Analysis</a:t>
            </a:r>
          </a:p>
        </p:txBody>
      </p:sp>
      <p:sp>
        <p:nvSpPr>
          <p:cNvPr id="3" name="Subtitle 2">
            <a:extLst>
              <a:ext uri="{FF2B5EF4-FFF2-40B4-BE49-F238E27FC236}">
                <a16:creationId xmlns:a16="http://schemas.microsoft.com/office/drawing/2014/main" id="{7103DB85-C465-4521-A72A-9B30A46CF566}"/>
              </a:ext>
            </a:extLst>
          </p:cNvPr>
          <p:cNvSpPr>
            <a:spLocks noGrp="1"/>
          </p:cNvSpPr>
          <p:nvPr>
            <p:ph type="subTitle" idx="1"/>
          </p:nvPr>
        </p:nvSpPr>
        <p:spPr/>
        <p:txBody>
          <a:bodyPr/>
          <a:lstStyle/>
          <a:p>
            <a:r>
              <a:rPr lang="en-US" dirty="0"/>
              <a:t>Team 10 – </a:t>
            </a:r>
            <a:r>
              <a:rPr lang="en-US" dirty="0" err="1"/>
              <a:t>Xun</a:t>
            </a:r>
            <a:r>
              <a:rPr lang="en-US" dirty="0"/>
              <a:t> Peng, Jiahua Liu</a:t>
            </a:r>
          </a:p>
        </p:txBody>
      </p:sp>
    </p:spTree>
    <p:extLst>
      <p:ext uri="{BB962C8B-B14F-4D97-AF65-F5344CB8AC3E}">
        <p14:creationId xmlns:p14="http://schemas.microsoft.com/office/powerpoint/2010/main" val="94646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2C74-0FCA-4EF5-A872-6F65572F713E}"/>
              </a:ext>
            </a:extLst>
          </p:cNvPr>
          <p:cNvSpPr>
            <a:spLocks noGrp="1"/>
          </p:cNvSpPr>
          <p:nvPr>
            <p:ph type="title"/>
          </p:nvPr>
        </p:nvSpPr>
        <p:spPr/>
        <p:txBody>
          <a:bodyPr/>
          <a:lstStyle/>
          <a:p>
            <a:r>
              <a:rPr lang="en-US" dirty="0"/>
              <a:t>ARIMA (AR Integrated MA)</a:t>
            </a:r>
          </a:p>
        </p:txBody>
      </p:sp>
      <p:sp>
        <p:nvSpPr>
          <p:cNvPr id="3" name="Content Placeholder 2">
            <a:extLst>
              <a:ext uri="{FF2B5EF4-FFF2-40B4-BE49-F238E27FC236}">
                <a16:creationId xmlns:a16="http://schemas.microsoft.com/office/drawing/2014/main" id="{CAAC2186-2956-411A-A81D-A89157670E4C}"/>
              </a:ext>
            </a:extLst>
          </p:cNvPr>
          <p:cNvSpPr>
            <a:spLocks noGrp="1"/>
          </p:cNvSpPr>
          <p:nvPr>
            <p:ph idx="1"/>
          </p:nvPr>
        </p:nvSpPr>
        <p:spPr/>
        <p:txBody>
          <a:bodyPr/>
          <a:lstStyle/>
          <a:p>
            <a:r>
              <a:rPr lang="en-US" b="1" dirty="0"/>
              <a:t>Parameters:</a:t>
            </a:r>
          </a:p>
          <a:p>
            <a:pPr lvl="1"/>
            <a:r>
              <a:rPr lang="en-US" dirty="0"/>
              <a:t>p: AR term</a:t>
            </a:r>
          </a:p>
          <a:p>
            <a:pPr lvl="1"/>
            <a:r>
              <a:rPr lang="en-US" dirty="0"/>
              <a:t>q: MA term</a:t>
            </a:r>
          </a:p>
          <a:p>
            <a:pPr lvl="1"/>
            <a:r>
              <a:rPr lang="en-US" dirty="0"/>
              <a:t>d: Differencing degree</a:t>
            </a:r>
          </a:p>
        </p:txBody>
      </p:sp>
    </p:spTree>
    <p:extLst>
      <p:ext uri="{BB962C8B-B14F-4D97-AF65-F5344CB8AC3E}">
        <p14:creationId xmlns:p14="http://schemas.microsoft.com/office/powerpoint/2010/main" val="399357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997-CA83-4750-8B67-B95D17832B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561C4E-3088-4B5B-A68C-851FE272EBB9}"/>
              </a:ext>
            </a:extLst>
          </p:cNvPr>
          <p:cNvSpPr>
            <a:spLocks noGrp="1"/>
          </p:cNvSpPr>
          <p:nvPr>
            <p:ph idx="1"/>
          </p:nvPr>
        </p:nvSpPr>
        <p:spPr>
          <a:xfrm>
            <a:off x="1686800" y="3508570"/>
            <a:ext cx="8761412" cy="3416300"/>
          </a:xfrm>
        </p:spPr>
        <p:txBody>
          <a:bodyPr>
            <a:normAutofit/>
          </a:bodyPr>
          <a:lstStyle/>
          <a:p>
            <a:pPr marL="0" indent="0" algn="ctr">
              <a:buNone/>
            </a:pPr>
            <a:r>
              <a:rPr lang="en-US" altLang="zh-CN" sz="4400" b="1" dirty="0"/>
              <a:t>Thank You</a:t>
            </a:r>
            <a:endParaRPr lang="en-US" sz="4400" b="1" dirty="0"/>
          </a:p>
        </p:txBody>
      </p:sp>
    </p:spTree>
    <p:extLst>
      <p:ext uri="{BB962C8B-B14F-4D97-AF65-F5344CB8AC3E}">
        <p14:creationId xmlns:p14="http://schemas.microsoft.com/office/powerpoint/2010/main" val="316837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E8B4-260D-4BA3-8BFF-F3813779E8E1}"/>
              </a:ext>
            </a:extLst>
          </p:cNvPr>
          <p:cNvSpPr>
            <a:spLocks noGrp="1"/>
          </p:cNvSpPr>
          <p:nvPr>
            <p:ph type="title"/>
          </p:nvPr>
        </p:nvSpPr>
        <p:spPr/>
        <p:txBody>
          <a:bodyPr/>
          <a:lstStyle/>
          <a:p>
            <a:r>
              <a:rPr lang="en-US" dirty="0"/>
              <a:t>Time-series Analysis</a:t>
            </a:r>
          </a:p>
        </p:txBody>
      </p:sp>
      <p:sp>
        <p:nvSpPr>
          <p:cNvPr id="3" name="Content Placeholder 2">
            <a:extLst>
              <a:ext uri="{FF2B5EF4-FFF2-40B4-BE49-F238E27FC236}">
                <a16:creationId xmlns:a16="http://schemas.microsoft.com/office/drawing/2014/main" id="{136FE77A-69F5-4D1A-8C91-A00EB28C3A79}"/>
              </a:ext>
            </a:extLst>
          </p:cNvPr>
          <p:cNvSpPr>
            <a:spLocks noGrp="1"/>
          </p:cNvSpPr>
          <p:nvPr>
            <p:ph idx="1"/>
          </p:nvPr>
        </p:nvSpPr>
        <p:spPr/>
        <p:txBody>
          <a:bodyPr/>
          <a:lstStyle/>
          <a:p>
            <a:r>
              <a:rPr lang="en-US" dirty="0"/>
              <a:t>A </a:t>
            </a:r>
            <a:r>
              <a:rPr lang="en-US" b="1" dirty="0"/>
              <a:t>time series</a:t>
            </a:r>
            <a:r>
              <a:rPr lang="en-US" dirty="0"/>
              <a:t> is a series of </a:t>
            </a:r>
            <a:r>
              <a:rPr lang="en-US" dirty="0">
                <a:hlinkClick r:id="rId2" tooltip="Data point"/>
              </a:rPr>
              <a:t>data points</a:t>
            </a:r>
            <a:r>
              <a:rPr lang="en-US" dirty="0"/>
              <a:t> indexed (or listed or graphed) in time order.</a:t>
            </a:r>
          </a:p>
          <a:p>
            <a:r>
              <a:rPr lang="en-US" b="1" dirty="0"/>
              <a:t>Time series </a:t>
            </a:r>
            <a:r>
              <a:rPr lang="en-US" b="1" i="1" dirty="0"/>
              <a:t>forecasting</a:t>
            </a:r>
            <a:r>
              <a:rPr lang="en-US" dirty="0"/>
              <a:t> is the use of a </a:t>
            </a:r>
            <a:r>
              <a:rPr lang="en-US" dirty="0">
                <a:hlinkClick r:id="rId3" tooltip="Model (abstract)"/>
              </a:rPr>
              <a:t>model</a:t>
            </a:r>
            <a:r>
              <a:rPr lang="en-US" dirty="0"/>
              <a:t> to predict future values based on previously observed values.</a:t>
            </a:r>
          </a:p>
        </p:txBody>
      </p:sp>
    </p:spTree>
    <p:extLst>
      <p:ext uri="{BB962C8B-B14F-4D97-AF65-F5344CB8AC3E}">
        <p14:creationId xmlns:p14="http://schemas.microsoft.com/office/powerpoint/2010/main" val="214776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59C2-430B-426C-8947-7AAB9EAA07E3}"/>
              </a:ext>
            </a:extLst>
          </p:cNvPr>
          <p:cNvSpPr>
            <a:spLocks noGrp="1"/>
          </p:cNvSpPr>
          <p:nvPr>
            <p:ph type="title"/>
          </p:nvPr>
        </p:nvSpPr>
        <p:spPr/>
        <p:txBody>
          <a:bodyPr/>
          <a:lstStyle/>
          <a:p>
            <a:r>
              <a:rPr lang="en-US" dirty="0"/>
              <a:t>Autoregressive Model (AR)</a:t>
            </a:r>
          </a:p>
        </p:txBody>
      </p:sp>
      <p:pic>
        <p:nvPicPr>
          <p:cNvPr id="6" name="Content Placeholder 5">
            <a:extLst>
              <a:ext uri="{FF2B5EF4-FFF2-40B4-BE49-F238E27FC236}">
                <a16:creationId xmlns:a16="http://schemas.microsoft.com/office/drawing/2014/main" id="{F25CF6D8-05DD-4FAA-9232-42C567C0F54E}"/>
              </a:ext>
            </a:extLst>
          </p:cNvPr>
          <p:cNvPicPr>
            <a:picLocks noGrp="1" noChangeAspect="1"/>
          </p:cNvPicPr>
          <p:nvPr>
            <p:ph idx="1"/>
          </p:nvPr>
        </p:nvPicPr>
        <p:blipFill>
          <a:blip r:embed="rId2"/>
          <a:stretch>
            <a:fillRect/>
          </a:stretch>
        </p:blipFill>
        <p:spPr>
          <a:xfrm>
            <a:off x="1260745" y="2569778"/>
            <a:ext cx="2905125" cy="838200"/>
          </a:xfrm>
          <a:prstGeom prst="rect">
            <a:avLst/>
          </a:prstGeom>
        </p:spPr>
      </p:pic>
      <p:sp>
        <p:nvSpPr>
          <p:cNvPr id="7" name="Content Placeholder 2">
            <a:extLst>
              <a:ext uri="{FF2B5EF4-FFF2-40B4-BE49-F238E27FC236}">
                <a16:creationId xmlns:a16="http://schemas.microsoft.com/office/drawing/2014/main" id="{A4A71D02-61B8-48BC-90D0-2E3F24DCB86A}"/>
              </a:ext>
            </a:extLst>
          </p:cNvPr>
          <p:cNvSpPr txBox="1">
            <a:spLocks/>
          </p:cNvSpPr>
          <p:nvPr/>
        </p:nvSpPr>
        <p:spPr>
          <a:xfrm>
            <a:off x="1154955" y="3722086"/>
            <a:ext cx="8761412" cy="20661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A model that uses the dependent relationship between an observation and some number of lagged observations.</a:t>
            </a:r>
          </a:p>
          <a:p>
            <a:r>
              <a:rPr lang="en-US" dirty="0"/>
              <a:t>The current GDP of a country is dependent on the last year’s GDP. The hypothesis being that the total cost of production of products &amp; services in a country in a fiscal year (known as GDP) is dependent on the set up of manufacturing plants / services in the previous year and the newly set up industries / plants / services in the current year.</a:t>
            </a:r>
          </a:p>
        </p:txBody>
      </p:sp>
    </p:spTree>
    <p:extLst>
      <p:ext uri="{BB962C8B-B14F-4D97-AF65-F5344CB8AC3E}">
        <p14:creationId xmlns:p14="http://schemas.microsoft.com/office/powerpoint/2010/main" val="212018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FE9F-5C5F-4472-902A-2370261C70A4}"/>
              </a:ext>
            </a:extLst>
          </p:cNvPr>
          <p:cNvSpPr>
            <a:spLocks noGrp="1"/>
          </p:cNvSpPr>
          <p:nvPr>
            <p:ph type="title"/>
          </p:nvPr>
        </p:nvSpPr>
        <p:spPr/>
        <p:txBody>
          <a:bodyPr/>
          <a:lstStyle/>
          <a:p>
            <a:r>
              <a:rPr lang="en-US" dirty="0"/>
              <a:t>Moving Average Model (MA)</a:t>
            </a:r>
          </a:p>
        </p:txBody>
      </p:sp>
      <p:sp>
        <p:nvSpPr>
          <p:cNvPr id="3" name="Content Placeholder 2">
            <a:extLst>
              <a:ext uri="{FF2B5EF4-FFF2-40B4-BE49-F238E27FC236}">
                <a16:creationId xmlns:a16="http://schemas.microsoft.com/office/drawing/2014/main" id="{9BCD5F82-525C-43B7-AE9D-D5F356693E66}"/>
              </a:ext>
            </a:extLst>
          </p:cNvPr>
          <p:cNvSpPr>
            <a:spLocks noGrp="1"/>
          </p:cNvSpPr>
          <p:nvPr>
            <p:ph idx="1"/>
          </p:nvPr>
        </p:nvSpPr>
        <p:spPr>
          <a:xfrm>
            <a:off x="1154955" y="3488923"/>
            <a:ext cx="8761412" cy="2601159"/>
          </a:xfrm>
        </p:spPr>
        <p:txBody>
          <a:bodyPr>
            <a:normAutofit lnSpcReduction="10000"/>
          </a:bodyPr>
          <a:lstStyle/>
          <a:p>
            <a:r>
              <a:rPr lang="en-US" dirty="0"/>
              <a:t>A model that uses the dependency between an observation and a residual error from a moving average model applied to lagged observations.</a:t>
            </a:r>
          </a:p>
          <a:p>
            <a:r>
              <a:rPr lang="en-US" dirty="0"/>
              <a:t>A manufacturer produces a certain type of bag. He was able to sell the entire stock of 1000 bags (lets call this as x(t) ). The demand got so high that the bag ran out of stock. As a result, some 100 odd customers couldn’t purchase this bag. Lets call this gap as the error at that time point. For the next day, still few customers were left who went empty handed the previous day. </a:t>
            </a:r>
          </a:p>
        </p:txBody>
      </p:sp>
      <p:pic>
        <p:nvPicPr>
          <p:cNvPr id="4" name="Picture 3">
            <a:extLst>
              <a:ext uri="{FF2B5EF4-FFF2-40B4-BE49-F238E27FC236}">
                <a16:creationId xmlns:a16="http://schemas.microsoft.com/office/drawing/2014/main" id="{17670DE1-6EAA-4BAB-AAE8-937852E954DD}"/>
              </a:ext>
            </a:extLst>
          </p:cNvPr>
          <p:cNvPicPr>
            <a:picLocks noChangeAspect="1"/>
          </p:cNvPicPr>
          <p:nvPr/>
        </p:nvPicPr>
        <p:blipFill>
          <a:blip r:embed="rId2"/>
          <a:stretch>
            <a:fillRect/>
          </a:stretch>
        </p:blipFill>
        <p:spPr>
          <a:xfrm>
            <a:off x="1209438" y="2618820"/>
            <a:ext cx="4162425" cy="590550"/>
          </a:xfrm>
          <a:prstGeom prst="rect">
            <a:avLst/>
          </a:prstGeom>
        </p:spPr>
      </p:pic>
    </p:spTree>
    <p:extLst>
      <p:ext uri="{BB962C8B-B14F-4D97-AF65-F5344CB8AC3E}">
        <p14:creationId xmlns:p14="http://schemas.microsoft.com/office/powerpoint/2010/main" val="50865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39FA-7410-42C2-BD63-38D2427F3873}"/>
              </a:ext>
            </a:extLst>
          </p:cNvPr>
          <p:cNvSpPr>
            <a:spLocks noGrp="1"/>
          </p:cNvSpPr>
          <p:nvPr>
            <p:ph type="title"/>
          </p:nvPr>
        </p:nvSpPr>
        <p:spPr>
          <a:xfrm>
            <a:off x="1154953" y="973668"/>
            <a:ext cx="8761413" cy="706964"/>
          </a:xfrm>
        </p:spPr>
        <p:txBody>
          <a:bodyPr/>
          <a:lstStyle/>
          <a:p>
            <a:r>
              <a:rPr lang="en-US" dirty="0"/>
              <a:t>Holt Winters Model </a:t>
            </a:r>
            <a:br>
              <a:rPr lang="en-US" dirty="0"/>
            </a:br>
            <a:r>
              <a:rPr lang="en-US" dirty="0"/>
              <a:t>(Triple Exponential Smoothing)</a:t>
            </a:r>
          </a:p>
        </p:txBody>
      </p:sp>
      <p:sp>
        <p:nvSpPr>
          <p:cNvPr id="3" name="Content Placeholder 2">
            <a:extLst>
              <a:ext uri="{FF2B5EF4-FFF2-40B4-BE49-F238E27FC236}">
                <a16:creationId xmlns:a16="http://schemas.microsoft.com/office/drawing/2014/main" id="{A7E36556-E250-4519-B2DD-76A410F90142}"/>
              </a:ext>
            </a:extLst>
          </p:cNvPr>
          <p:cNvSpPr>
            <a:spLocks noGrp="1"/>
          </p:cNvSpPr>
          <p:nvPr>
            <p:ph idx="1"/>
          </p:nvPr>
        </p:nvSpPr>
        <p:spPr>
          <a:xfrm>
            <a:off x="5504154" y="4631455"/>
            <a:ext cx="6219113" cy="1840365"/>
          </a:xfrm>
        </p:spPr>
        <p:txBody>
          <a:bodyPr/>
          <a:lstStyle/>
          <a:p>
            <a:r>
              <a:rPr lang="en-US" b="1" dirty="0"/>
              <a:t>Constraints: </a:t>
            </a:r>
            <a:r>
              <a:rPr lang="en-US" dirty="0"/>
              <a:t>1) one and only one trend 2) no level shifts in the data i.e. no intercept changes 3) that seasonal parameters do not vary over time 4) no outliers</a:t>
            </a:r>
          </a:p>
        </p:txBody>
      </p:sp>
      <p:pic>
        <p:nvPicPr>
          <p:cNvPr id="4" name="Picture 3">
            <a:extLst>
              <a:ext uri="{FF2B5EF4-FFF2-40B4-BE49-F238E27FC236}">
                <a16:creationId xmlns:a16="http://schemas.microsoft.com/office/drawing/2014/main" id="{ACC1C946-EAF2-4497-AB66-B62939933F31}"/>
              </a:ext>
            </a:extLst>
          </p:cNvPr>
          <p:cNvPicPr>
            <a:picLocks noChangeAspect="1"/>
          </p:cNvPicPr>
          <p:nvPr/>
        </p:nvPicPr>
        <p:blipFill>
          <a:blip r:embed="rId3"/>
          <a:stretch>
            <a:fillRect/>
          </a:stretch>
        </p:blipFill>
        <p:spPr>
          <a:xfrm>
            <a:off x="1154953" y="2572905"/>
            <a:ext cx="3886200" cy="504825"/>
          </a:xfrm>
          <a:prstGeom prst="rect">
            <a:avLst/>
          </a:prstGeom>
        </p:spPr>
      </p:pic>
      <p:pic>
        <p:nvPicPr>
          <p:cNvPr id="5" name="Picture 4">
            <a:extLst>
              <a:ext uri="{FF2B5EF4-FFF2-40B4-BE49-F238E27FC236}">
                <a16:creationId xmlns:a16="http://schemas.microsoft.com/office/drawing/2014/main" id="{053E8810-C461-450A-8755-B43CC88EAAAC}"/>
              </a:ext>
            </a:extLst>
          </p:cNvPr>
          <p:cNvPicPr>
            <a:picLocks noChangeAspect="1"/>
          </p:cNvPicPr>
          <p:nvPr/>
        </p:nvPicPr>
        <p:blipFill>
          <a:blip r:embed="rId4"/>
          <a:stretch>
            <a:fillRect/>
          </a:stretch>
        </p:blipFill>
        <p:spPr>
          <a:xfrm>
            <a:off x="1154953" y="3745469"/>
            <a:ext cx="3621327" cy="1771974"/>
          </a:xfrm>
          <a:prstGeom prst="rect">
            <a:avLst/>
          </a:prstGeom>
        </p:spPr>
      </p:pic>
      <p:pic>
        <p:nvPicPr>
          <p:cNvPr id="6" name="Picture 5">
            <a:extLst>
              <a:ext uri="{FF2B5EF4-FFF2-40B4-BE49-F238E27FC236}">
                <a16:creationId xmlns:a16="http://schemas.microsoft.com/office/drawing/2014/main" id="{73E709E1-8FA0-4892-BED5-9BBAAEEDC146}"/>
              </a:ext>
            </a:extLst>
          </p:cNvPr>
          <p:cNvPicPr>
            <a:picLocks noChangeAspect="1"/>
          </p:cNvPicPr>
          <p:nvPr/>
        </p:nvPicPr>
        <p:blipFill>
          <a:blip r:embed="rId5"/>
          <a:stretch>
            <a:fillRect/>
          </a:stretch>
        </p:blipFill>
        <p:spPr>
          <a:xfrm>
            <a:off x="5605185" y="2901539"/>
            <a:ext cx="5913896" cy="1382563"/>
          </a:xfrm>
          <a:prstGeom prst="rect">
            <a:avLst/>
          </a:prstGeom>
        </p:spPr>
      </p:pic>
    </p:spTree>
    <p:extLst>
      <p:ext uri="{BB962C8B-B14F-4D97-AF65-F5344CB8AC3E}">
        <p14:creationId xmlns:p14="http://schemas.microsoft.com/office/powerpoint/2010/main" val="45873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A5B1-4BB0-435A-8DC7-410FF08C00CE}"/>
              </a:ext>
            </a:extLst>
          </p:cNvPr>
          <p:cNvSpPr>
            <a:spLocks noGrp="1"/>
          </p:cNvSpPr>
          <p:nvPr>
            <p:ph type="title"/>
          </p:nvPr>
        </p:nvSpPr>
        <p:spPr/>
        <p:txBody>
          <a:bodyPr/>
          <a:lstStyle/>
          <a:p>
            <a:r>
              <a:rPr lang="en-US" dirty="0"/>
              <a:t>Stationary Time-series</a:t>
            </a:r>
          </a:p>
        </p:txBody>
      </p:sp>
      <p:sp>
        <p:nvSpPr>
          <p:cNvPr id="3" name="Content Placeholder 2">
            <a:extLst>
              <a:ext uri="{FF2B5EF4-FFF2-40B4-BE49-F238E27FC236}">
                <a16:creationId xmlns:a16="http://schemas.microsoft.com/office/drawing/2014/main" id="{634A3DAB-AB04-4277-9126-F58684A63082}"/>
              </a:ext>
            </a:extLst>
          </p:cNvPr>
          <p:cNvSpPr>
            <a:spLocks noGrp="1"/>
          </p:cNvSpPr>
          <p:nvPr>
            <p:ph idx="1"/>
          </p:nvPr>
        </p:nvSpPr>
        <p:spPr/>
        <p:txBody>
          <a:bodyPr/>
          <a:lstStyle/>
          <a:p>
            <a:r>
              <a:rPr lang="en-US" dirty="0"/>
              <a:t>Stationary Time-series Conditions: Mean, Variance, and Covariance are not a function of time.</a:t>
            </a:r>
          </a:p>
          <a:p>
            <a:r>
              <a:rPr lang="en-US" dirty="0"/>
              <a:t>TS models only work on a</a:t>
            </a:r>
            <a:r>
              <a:rPr lang="en-US" b="1" dirty="0"/>
              <a:t> stationary time-series</a:t>
            </a:r>
            <a:r>
              <a:rPr lang="en-US" dirty="0"/>
              <a:t>. </a:t>
            </a:r>
          </a:p>
          <a:p>
            <a:r>
              <a:rPr lang="en-US" dirty="0"/>
              <a:t>Because if a TS has a particular </a:t>
            </a:r>
            <a:r>
              <a:rPr lang="en-US" dirty="0" err="1"/>
              <a:t>behaviour</a:t>
            </a:r>
            <a:r>
              <a:rPr lang="en-US" dirty="0"/>
              <a:t> over time, there is a very high probability that it will follow the same in the future. </a:t>
            </a:r>
          </a:p>
          <a:p>
            <a:endParaRPr lang="en-US" dirty="0"/>
          </a:p>
        </p:txBody>
      </p:sp>
    </p:spTree>
    <p:extLst>
      <p:ext uri="{BB962C8B-B14F-4D97-AF65-F5344CB8AC3E}">
        <p14:creationId xmlns:p14="http://schemas.microsoft.com/office/powerpoint/2010/main" val="200176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720E-3857-4C08-A547-ADFFD83931DE}"/>
              </a:ext>
            </a:extLst>
          </p:cNvPr>
          <p:cNvSpPr>
            <a:spLocks noGrp="1"/>
          </p:cNvSpPr>
          <p:nvPr>
            <p:ph type="title"/>
          </p:nvPr>
        </p:nvSpPr>
        <p:spPr/>
        <p:txBody>
          <a:bodyPr/>
          <a:lstStyle/>
          <a:p>
            <a:r>
              <a:rPr lang="en-US" dirty="0"/>
              <a:t>Make a Time Series Stationary</a:t>
            </a:r>
          </a:p>
        </p:txBody>
      </p:sp>
      <p:sp>
        <p:nvSpPr>
          <p:cNvPr id="3" name="Content Placeholder 2">
            <a:extLst>
              <a:ext uri="{FF2B5EF4-FFF2-40B4-BE49-F238E27FC236}">
                <a16:creationId xmlns:a16="http://schemas.microsoft.com/office/drawing/2014/main" id="{F807FF43-AD0D-45C9-B420-CD3F5D500B80}"/>
              </a:ext>
            </a:extLst>
          </p:cNvPr>
          <p:cNvSpPr>
            <a:spLocks noGrp="1"/>
          </p:cNvSpPr>
          <p:nvPr>
            <p:ph idx="1"/>
          </p:nvPr>
        </p:nvSpPr>
        <p:spPr/>
        <p:txBody>
          <a:bodyPr/>
          <a:lstStyle/>
          <a:p>
            <a:r>
              <a:rPr lang="en-US" dirty="0"/>
              <a:t>Two reasons behind non-stationary series: </a:t>
            </a:r>
            <a:r>
              <a:rPr lang="en-US" b="1" dirty="0"/>
              <a:t>Trend, Season.</a:t>
            </a:r>
          </a:p>
          <a:p>
            <a:endParaRPr lang="en-US" b="1" dirty="0"/>
          </a:p>
          <a:p>
            <a:r>
              <a:rPr lang="en-US" b="1" dirty="0"/>
              <a:t>Methods:</a:t>
            </a:r>
          </a:p>
          <a:p>
            <a:pPr lvl="1"/>
            <a:r>
              <a:rPr lang="en-US" b="1" dirty="0"/>
              <a:t>Transformation: </a:t>
            </a:r>
            <a:r>
              <a:rPr lang="en-US" dirty="0"/>
              <a:t>log, square root, cube root, etc.</a:t>
            </a:r>
          </a:p>
          <a:p>
            <a:pPr lvl="1"/>
            <a:r>
              <a:rPr lang="en-US" b="1" dirty="0"/>
              <a:t>Differencing</a:t>
            </a:r>
            <a:r>
              <a:rPr lang="en-US" dirty="0"/>
              <a:t> – taking the difference with a particular time lag</a:t>
            </a:r>
          </a:p>
          <a:p>
            <a:pPr lvl="1"/>
            <a:r>
              <a:rPr lang="en-US" b="1" dirty="0"/>
              <a:t>Decomposition</a:t>
            </a:r>
            <a:r>
              <a:rPr lang="en-US" dirty="0"/>
              <a:t> – modeling both trend and seasonality and removing them from the model.</a:t>
            </a:r>
            <a:endParaRPr lang="en-US" b="1" dirty="0"/>
          </a:p>
          <a:p>
            <a:pPr lvl="1"/>
            <a:endParaRPr lang="en-US" b="1" dirty="0"/>
          </a:p>
        </p:txBody>
      </p:sp>
    </p:spTree>
    <p:extLst>
      <p:ext uri="{BB962C8B-B14F-4D97-AF65-F5344CB8AC3E}">
        <p14:creationId xmlns:p14="http://schemas.microsoft.com/office/powerpoint/2010/main" val="423669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EE43-4838-4721-AA28-4250156E4E82}"/>
              </a:ext>
            </a:extLst>
          </p:cNvPr>
          <p:cNvSpPr>
            <a:spLocks noGrp="1"/>
          </p:cNvSpPr>
          <p:nvPr>
            <p:ph type="title"/>
          </p:nvPr>
        </p:nvSpPr>
        <p:spPr/>
        <p:txBody>
          <a:bodyPr/>
          <a:lstStyle/>
          <a:p>
            <a:r>
              <a:rPr lang="en-US" dirty="0"/>
              <a:t>Dickey-Fuller Stationary Test</a:t>
            </a:r>
          </a:p>
        </p:txBody>
      </p:sp>
      <p:sp>
        <p:nvSpPr>
          <p:cNvPr id="3" name="Content Placeholder 2">
            <a:extLst>
              <a:ext uri="{FF2B5EF4-FFF2-40B4-BE49-F238E27FC236}">
                <a16:creationId xmlns:a16="http://schemas.microsoft.com/office/drawing/2014/main" id="{15817873-2D5E-408A-B5FF-1F2221BBE9A9}"/>
              </a:ext>
            </a:extLst>
          </p:cNvPr>
          <p:cNvSpPr>
            <a:spLocks noGrp="1"/>
          </p:cNvSpPr>
          <p:nvPr>
            <p:ph idx="1"/>
          </p:nvPr>
        </p:nvSpPr>
        <p:spPr>
          <a:xfrm>
            <a:off x="1154955" y="3888418"/>
            <a:ext cx="8761412" cy="2131381"/>
          </a:xfrm>
        </p:spPr>
        <p:txBody>
          <a:bodyPr/>
          <a:lstStyle/>
          <a:p>
            <a:r>
              <a:rPr lang="en-US" dirty="0"/>
              <a:t>If Rho &lt; 1, say 0.3, then if X moves to any direction from zero, it is pulled back to zero in next step. </a:t>
            </a:r>
          </a:p>
          <a:p>
            <a:r>
              <a:rPr lang="en-US" dirty="0"/>
              <a:t>If Rho = 1, then there is no force that can pull X down in the next step.</a:t>
            </a:r>
          </a:p>
          <a:p>
            <a:r>
              <a:rPr lang="en-US" dirty="0"/>
              <a:t>If (Rho - 1) is less than some critical value, then we reject the null hypothesis, meaning we determine the time series is stationary.</a:t>
            </a:r>
          </a:p>
        </p:txBody>
      </p:sp>
      <p:pic>
        <p:nvPicPr>
          <p:cNvPr id="4" name="Picture 3">
            <a:extLst>
              <a:ext uri="{FF2B5EF4-FFF2-40B4-BE49-F238E27FC236}">
                <a16:creationId xmlns:a16="http://schemas.microsoft.com/office/drawing/2014/main" id="{4CCED1DC-9912-49B1-B3E4-DD6244A95C5A}"/>
              </a:ext>
            </a:extLst>
          </p:cNvPr>
          <p:cNvPicPr>
            <a:picLocks noChangeAspect="1"/>
          </p:cNvPicPr>
          <p:nvPr/>
        </p:nvPicPr>
        <p:blipFill>
          <a:blip r:embed="rId3"/>
          <a:stretch>
            <a:fillRect/>
          </a:stretch>
        </p:blipFill>
        <p:spPr>
          <a:xfrm>
            <a:off x="1154953" y="2372280"/>
            <a:ext cx="4800600" cy="1314450"/>
          </a:xfrm>
          <a:prstGeom prst="rect">
            <a:avLst/>
          </a:prstGeom>
        </p:spPr>
      </p:pic>
    </p:spTree>
    <p:extLst>
      <p:ext uri="{BB962C8B-B14F-4D97-AF65-F5344CB8AC3E}">
        <p14:creationId xmlns:p14="http://schemas.microsoft.com/office/powerpoint/2010/main" val="51274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4349-A77A-46FA-B0EB-AB0BAC33C36C}"/>
              </a:ext>
            </a:extLst>
          </p:cNvPr>
          <p:cNvSpPr>
            <a:spLocks noGrp="1"/>
          </p:cNvSpPr>
          <p:nvPr>
            <p:ph type="title"/>
          </p:nvPr>
        </p:nvSpPr>
        <p:spPr/>
        <p:txBody>
          <a:bodyPr/>
          <a:lstStyle/>
          <a:p>
            <a:r>
              <a:rPr lang="en-US" dirty="0"/>
              <a:t>ACF and PACF</a:t>
            </a:r>
          </a:p>
        </p:txBody>
      </p:sp>
      <p:sp>
        <p:nvSpPr>
          <p:cNvPr id="3" name="Content Placeholder 2">
            <a:extLst>
              <a:ext uri="{FF2B5EF4-FFF2-40B4-BE49-F238E27FC236}">
                <a16:creationId xmlns:a16="http://schemas.microsoft.com/office/drawing/2014/main" id="{44DC1126-544A-4049-B921-FB9A736DD918}"/>
              </a:ext>
            </a:extLst>
          </p:cNvPr>
          <p:cNvSpPr>
            <a:spLocks noGrp="1"/>
          </p:cNvSpPr>
          <p:nvPr>
            <p:ph idx="1"/>
          </p:nvPr>
        </p:nvSpPr>
        <p:spPr/>
        <p:txBody>
          <a:bodyPr/>
          <a:lstStyle/>
          <a:p>
            <a:r>
              <a:rPr lang="en-US" b="1" dirty="0"/>
              <a:t>ACF: Autocorrelation Function. </a:t>
            </a:r>
            <a:r>
              <a:rPr lang="en-US" dirty="0"/>
              <a:t>a measure of the correlation between the TS with a lagged version of itself.</a:t>
            </a:r>
          </a:p>
          <a:p>
            <a:pPr lvl="1"/>
            <a:r>
              <a:rPr lang="en-US" dirty="0"/>
              <a:t>Used to determine MA term (q)</a:t>
            </a:r>
          </a:p>
          <a:p>
            <a:r>
              <a:rPr lang="en-US" b="1" dirty="0"/>
              <a:t>PACF: Partial Autocorrelation Function.</a:t>
            </a:r>
            <a:r>
              <a:rPr lang="en-US" dirty="0"/>
              <a:t> ACF with linear dependency with that signal at shorter lags removed.</a:t>
            </a:r>
          </a:p>
          <a:p>
            <a:pPr lvl="1"/>
            <a:r>
              <a:rPr lang="en-US" dirty="0"/>
              <a:t>Used to determine AR term (p)</a:t>
            </a:r>
          </a:p>
        </p:txBody>
      </p:sp>
    </p:spTree>
    <p:extLst>
      <p:ext uri="{BB962C8B-B14F-4D97-AF65-F5344CB8AC3E}">
        <p14:creationId xmlns:p14="http://schemas.microsoft.com/office/powerpoint/2010/main" val="3526509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460</TotalTime>
  <Words>620</Words>
  <Application>Microsoft Office PowerPoint</Application>
  <PresentationFormat>Widescreen</PresentationFormat>
  <Paragraphs>46</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宋体</vt:lpstr>
      <vt:lpstr>Arial</vt:lpstr>
      <vt:lpstr>Calibri</vt:lpstr>
      <vt:lpstr>Century Gothic</vt:lpstr>
      <vt:lpstr>Wingdings 3</vt:lpstr>
      <vt:lpstr>Ion Boardroom</vt:lpstr>
      <vt:lpstr>Time-series Analysis</vt:lpstr>
      <vt:lpstr>Time-series Analysis</vt:lpstr>
      <vt:lpstr>Autoregressive Model (AR)</vt:lpstr>
      <vt:lpstr>Moving Average Model (MA)</vt:lpstr>
      <vt:lpstr>Holt Winters Model  (Triple Exponential Smoothing)</vt:lpstr>
      <vt:lpstr>Stationary Time-series</vt:lpstr>
      <vt:lpstr>Make a Time Series Stationary</vt:lpstr>
      <vt:lpstr>Dickey-Fuller Stationary Test</vt:lpstr>
      <vt:lpstr>ACF and PACF</vt:lpstr>
      <vt:lpstr>ARIMA (AR Integrated 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Analysis</dc:title>
  <dc:creator>Jiahua Liu</dc:creator>
  <cp:lastModifiedBy>Jiahua Liu</cp:lastModifiedBy>
  <cp:revision>14</cp:revision>
  <dcterms:created xsi:type="dcterms:W3CDTF">2017-08-05T00:39:40Z</dcterms:created>
  <dcterms:modified xsi:type="dcterms:W3CDTF">2017-08-05T16:59:08Z</dcterms:modified>
</cp:coreProperties>
</file>