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xlsx" ContentType="application/vnd.openxmlformats-officedocument.spreadsheetml.shee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9" r:id="rId4"/>
    <p:sldId id="258" r:id="rId5"/>
    <p:sldId id="261" r:id="rId6"/>
    <p:sldId id="262" r:id="rId7"/>
    <p:sldId id="277" r:id="rId8"/>
    <p:sldId id="264" r:id="rId9"/>
    <p:sldId id="280" r:id="rId10"/>
    <p:sldId id="271" r:id="rId11"/>
    <p:sldId id="284" r:id="rId12"/>
    <p:sldId id="285" r:id="rId13"/>
    <p:sldId id="286" r:id="rId14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wmf"/><Relationship Id="rId2" Type="http://schemas.openxmlformats.org/officeDocument/2006/relationships/package" Target="../embeddings/Workbook1.xlsx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wmf"/><Relationship Id="rId2" Type="http://schemas.openxmlformats.org/officeDocument/2006/relationships/package" Target="../embeddings/Workbook2.xlsx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wmf"/><Relationship Id="rId1" Type="http://schemas.openxmlformats.org/officeDocument/2006/relationships/package" Target="../embeddings/Workbook3.xlsx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预测试</a:t>
            </a:r>
            <a:r>
              <a:rPr lang="zh-CN" altLang="en-US"/>
              <a:t>外呼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客户行为</a:t>
            </a:r>
            <a:r>
              <a:rPr lang="zh-CN" altLang="en-US"/>
              <a:t>假设：</a:t>
            </a:r>
            <a:endParaRPr lang="zh-CN" altLang="en-US"/>
          </a:p>
          <a:p>
            <a:r>
              <a:rPr lang="en-US" altLang="zh-CN"/>
              <a:t>1 </a:t>
            </a:r>
            <a:r>
              <a:rPr lang="zh-CN" altLang="en-US"/>
              <a:t>接通率：</a:t>
            </a:r>
            <a:r>
              <a:rPr lang="en-US" altLang="zh-CN"/>
              <a:t>58%</a:t>
            </a:r>
            <a:endParaRPr lang="en-US" altLang="zh-CN"/>
          </a:p>
          <a:p>
            <a:r>
              <a:rPr lang="en-US" altLang="zh-CN"/>
              <a:t>2 </a:t>
            </a:r>
            <a:r>
              <a:rPr lang="zh-CN" altLang="en-US"/>
              <a:t>有意愿转人工率：</a:t>
            </a:r>
            <a:r>
              <a:rPr lang="en-US" altLang="zh-CN"/>
              <a:t>71%</a:t>
            </a:r>
            <a:endParaRPr lang="en-US" altLang="zh-CN"/>
          </a:p>
          <a:p>
            <a:r>
              <a:rPr lang="en-US" altLang="zh-CN"/>
              <a:t>3 </a:t>
            </a:r>
            <a:r>
              <a:rPr lang="zh-CN" altLang="en-US"/>
              <a:t>振铃模拟：均值为</a:t>
            </a:r>
            <a:r>
              <a:rPr lang="en-US" altLang="zh-CN"/>
              <a:t>5</a:t>
            </a:r>
            <a:r>
              <a:rPr lang="zh-CN" altLang="en-US"/>
              <a:t>秒。</a:t>
            </a:r>
            <a:r>
              <a:rPr lang="en-US" altLang="zh-CN"/>
              <a:t>(5</a:t>
            </a:r>
            <a:r>
              <a:rPr lang="zh-CN" altLang="en-US"/>
              <a:t>秒钟接起电话或者</a:t>
            </a:r>
            <a:r>
              <a:rPr lang="en-US" altLang="zh-CN"/>
              <a:t>5</a:t>
            </a:r>
            <a:r>
              <a:rPr lang="zh-CN" altLang="en-US"/>
              <a:t>秒钟挂机</a:t>
            </a:r>
            <a:r>
              <a:rPr lang="en-US" altLang="zh-CN"/>
              <a:t>)</a:t>
            </a:r>
            <a:endParaRPr lang="en-US" altLang="zh-CN"/>
          </a:p>
          <a:p>
            <a:r>
              <a:rPr lang="en-US" altLang="zh-CN"/>
              <a:t>4 </a:t>
            </a:r>
            <a:r>
              <a:rPr lang="zh-CN" altLang="en-US"/>
              <a:t>人工通话时长：均值</a:t>
            </a:r>
            <a:r>
              <a:rPr lang="en-US" altLang="zh-CN"/>
              <a:t>27</a:t>
            </a:r>
            <a:r>
              <a:rPr lang="zh-CN" altLang="en-US"/>
              <a:t>秒。</a:t>
            </a:r>
            <a:endParaRPr lang="zh-CN" altLang="en-US"/>
          </a:p>
          <a:p>
            <a:r>
              <a:rPr lang="en-US" altLang="zh-CN"/>
              <a:t>5 </a:t>
            </a:r>
            <a:r>
              <a:rPr lang="zh-CN" altLang="en-US"/>
              <a:t>不需要人工坐席的情况，与</a:t>
            </a:r>
            <a:r>
              <a:rPr lang="en-US" altLang="zh-CN"/>
              <a:t>AI</a:t>
            </a:r>
            <a:r>
              <a:rPr lang="zh-CN" altLang="en-US"/>
              <a:t>聊天时长：均值</a:t>
            </a:r>
            <a:r>
              <a:rPr lang="en-US" altLang="zh-CN"/>
              <a:t>7</a:t>
            </a:r>
            <a:r>
              <a:rPr lang="zh-CN" altLang="en-US"/>
              <a:t>秒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26530" y="95250"/>
            <a:ext cx="5356225" cy="1325880"/>
          </a:xfrm>
        </p:spPr>
        <p:txBody>
          <a:bodyPr/>
          <a:p>
            <a:r>
              <a:rPr lang="zh-CN" altLang="en-US"/>
              <a:t>方案</a:t>
            </a:r>
            <a:r>
              <a:rPr lang="en-US" altLang="zh-CN"/>
              <a:t>1 </a:t>
            </a:r>
            <a:r>
              <a:rPr lang="zh-CN" altLang="en-US"/>
              <a:t>方案</a:t>
            </a:r>
            <a:r>
              <a:rPr lang="en-US" altLang="zh-CN"/>
              <a:t>3 </a:t>
            </a:r>
            <a:r>
              <a:rPr lang="zh-CN" altLang="en-US"/>
              <a:t>对比</a:t>
            </a:r>
            <a:endParaRPr lang="zh-CN" altLang="en-US"/>
          </a:p>
        </p:txBody>
      </p:sp>
      <p:pic>
        <p:nvPicPr>
          <p:cNvPr id="101" name="图片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268605" y="95250"/>
            <a:ext cx="5499100" cy="3911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5840730" y="1701165"/>
            <a:ext cx="619506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sym typeface="+mn-ea"/>
              </a:rPr>
              <a:t>分析点</a:t>
            </a:r>
            <a:r>
              <a:rPr lang="en-US" altLang="zh-CN" sz="1600" b="1">
                <a:sym typeface="+mn-ea"/>
              </a:rPr>
              <a:t>2</a:t>
            </a:r>
            <a:r>
              <a:rPr lang="zh-CN" altLang="en-US" sz="1600" b="1"/>
              <a:t>：</a:t>
            </a:r>
            <a:endParaRPr lang="zh-CN" altLang="en-US" sz="1600" b="1"/>
          </a:p>
          <a:p>
            <a:r>
              <a:rPr lang="zh-CN" altLang="en-US" sz="1600">
                <a:sym typeface="+mn-ea"/>
              </a:rPr>
              <a:t>绿圈</a:t>
            </a:r>
            <a:r>
              <a:rPr lang="zh-CN" altLang="en-US" sz="1600"/>
              <a:t>的数据与</a:t>
            </a:r>
            <a:r>
              <a:rPr lang="zh-CN" altLang="en-US" sz="1600">
                <a:sym typeface="+mn-ea"/>
              </a:rPr>
              <a:t>红</a:t>
            </a:r>
            <a:r>
              <a:rPr lang="zh-CN" altLang="en-US" sz="1600">
                <a:sym typeface="+mn-ea"/>
              </a:rPr>
              <a:t>圈</a:t>
            </a:r>
            <a:r>
              <a:rPr lang="zh-CN" altLang="en-US" sz="1600"/>
              <a:t>的数据相比。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>
                <a:sym typeface="+mn-ea"/>
              </a:rPr>
              <a:t>绿圈是方案</a:t>
            </a:r>
            <a:r>
              <a:rPr lang="en-US" altLang="zh-CN" sz="1600">
                <a:sym typeface="+mn-ea"/>
              </a:rPr>
              <a:t>1</a:t>
            </a:r>
            <a:r>
              <a:rPr lang="zh-CN" altLang="en-US" sz="1600">
                <a:sym typeface="+mn-ea"/>
              </a:rPr>
              <a:t>中，并发数</a:t>
            </a:r>
            <a:r>
              <a:rPr lang="en-US" altLang="zh-CN" sz="1600">
                <a:sym typeface="+mn-ea"/>
              </a:rPr>
              <a:t>=3</a:t>
            </a:r>
            <a:r>
              <a:rPr lang="zh-CN" altLang="en-US" sz="1600">
                <a:sym typeface="+mn-ea"/>
              </a:rPr>
              <a:t>，弹屏后延迟时间</a:t>
            </a:r>
            <a:r>
              <a:rPr lang="en-US" altLang="zh-CN" sz="1600">
                <a:sym typeface="+mn-ea"/>
              </a:rPr>
              <a:t>=21</a:t>
            </a:r>
            <a:r>
              <a:rPr lang="zh-CN" altLang="en-US" sz="1600">
                <a:sym typeface="+mn-ea"/>
              </a:rPr>
              <a:t>秒的仿真数据，呼损在</a:t>
            </a:r>
            <a:r>
              <a:rPr lang="en-US" altLang="zh-CN" sz="1600">
                <a:sym typeface="+mn-ea"/>
              </a:rPr>
              <a:t>24%</a:t>
            </a:r>
            <a:r>
              <a:rPr lang="zh-CN" altLang="en-US" sz="1600">
                <a:sym typeface="+mn-ea"/>
              </a:rPr>
              <a:t>左右，进线时长在</a:t>
            </a:r>
            <a:r>
              <a:rPr lang="en-US" altLang="zh-CN" sz="1600">
                <a:sym typeface="+mn-ea"/>
              </a:rPr>
              <a:t>18-19</a:t>
            </a:r>
            <a:r>
              <a:rPr lang="zh-CN" altLang="en-US" sz="1600">
                <a:sym typeface="+mn-ea"/>
              </a:rPr>
              <a:t>秒</a:t>
            </a:r>
            <a:r>
              <a:rPr lang="zh-CN" altLang="en-US" sz="1600">
                <a:sym typeface="+mn-ea"/>
              </a:rPr>
              <a:t>左右，详见左下方绿标</a:t>
            </a:r>
            <a:endParaRPr lang="zh-CN" altLang="en-US" sz="1600">
              <a:sym typeface="+mn-ea"/>
            </a:endParaRPr>
          </a:p>
          <a:p>
            <a:endParaRPr lang="zh-CN" altLang="en-US" sz="1600"/>
          </a:p>
          <a:p>
            <a:r>
              <a:rPr lang="zh-CN" altLang="en-US" sz="1600"/>
              <a:t>红圈为方案</a:t>
            </a:r>
            <a:r>
              <a:rPr lang="en-US" altLang="zh-CN" sz="1600"/>
              <a:t>3</a:t>
            </a:r>
            <a:r>
              <a:rPr lang="zh-CN" altLang="en-US" sz="1600"/>
              <a:t>中，</a:t>
            </a:r>
            <a:r>
              <a:rPr lang="zh-CN" altLang="en-US" sz="1600">
                <a:sym typeface="+mn-ea"/>
              </a:rPr>
              <a:t>并发数</a:t>
            </a:r>
            <a:r>
              <a:rPr lang="en-US" altLang="zh-CN" sz="1600">
                <a:sym typeface="+mn-ea"/>
              </a:rPr>
              <a:t>=3</a:t>
            </a:r>
            <a:r>
              <a:rPr lang="zh-CN" altLang="en-US" sz="1600">
                <a:sym typeface="+mn-ea"/>
              </a:rPr>
              <a:t>的仿真数据，</a:t>
            </a:r>
            <a:r>
              <a:rPr lang="zh-CN" altLang="en-US" sz="1600"/>
              <a:t>呼损稳定在</a:t>
            </a:r>
            <a:r>
              <a:rPr lang="en-US" altLang="zh-CN" sz="1600"/>
              <a:t>35%</a:t>
            </a:r>
            <a:r>
              <a:rPr lang="zh-CN" altLang="en-US" sz="1600"/>
              <a:t>，进线时长稳定在</a:t>
            </a:r>
            <a:r>
              <a:rPr lang="en-US" altLang="zh-CN" sz="1600"/>
              <a:t>22</a:t>
            </a:r>
            <a:r>
              <a:rPr lang="zh-CN" altLang="en-US" sz="1600"/>
              <a:t>秒，详见右</a:t>
            </a:r>
            <a:r>
              <a:rPr lang="zh-CN" altLang="en-US" sz="1600"/>
              <a:t>下方红色</a:t>
            </a:r>
            <a:r>
              <a:rPr lang="zh-CN" altLang="en-US" sz="1600"/>
              <a:t>表</a:t>
            </a:r>
            <a:endParaRPr lang="zh-CN" altLang="en-US" sz="1600"/>
          </a:p>
          <a:p>
            <a:endParaRPr lang="zh-CN" altLang="en-US" sz="1600">
              <a:sym typeface="+mn-ea"/>
            </a:endParaRPr>
          </a:p>
          <a:p>
            <a:endParaRPr lang="zh-CN" altLang="en-US" sz="1600">
              <a:sym typeface="+mn-ea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787650" y="2762885"/>
            <a:ext cx="461010" cy="287655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2609850" y="2378710"/>
            <a:ext cx="629285" cy="26670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9050">
            <a:gradFill>
              <a:gsLst>
                <a:gs pos="0">
                  <a:srgbClr val="FE4444"/>
                </a:gs>
                <a:gs pos="100000">
                  <a:srgbClr val="832B2B"/>
                </a:gs>
              </a:gsLst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085" y="4154170"/>
            <a:ext cx="5086350" cy="25908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" y="4536440"/>
            <a:ext cx="4673600" cy="1473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26530" y="95250"/>
            <a:ext cx="5356225" cy="1325880"/>
          </a:xfrm>
        </p:spPr>
        <p:txBody>
          <a:bodyPr/>
          <a:p>
            <a:r>
              <a:rPr lang="zh-CN" altLang="en-US"/>
              <a:t>方案</a:t>
            </a:r>
            <a:r>
              <a:rPr lang="en-US" altLang="zh-CN"/>
              <a:t>1 </a:t>
            </a:r>
            <a:r>
              <a:rPr lang="zh-CN" altLang="en-US"/>
              <a:t>方案</a:t>
            </a:r>
            <a:r>
              <a:rPr lang="en-US" altLang="zh-CN"/>
              <a:t>3 </a:t>
            </a:r>
            <a:r>
              <a:rPr lang="zh-CN" altLang="en-US"/>
              <a:t>对比</a:t>
            </a:r>
            <a:endParaRPr lang="zh-CN" altLang="en-US"/>
          </a:p>
        </p:txBody>
      </p:sp>
      <p:pic>
        <p:nvPicPr>
          <p:cNvPr id="101" name="图片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268605" y="95250"/>
            <a:ext cx="5499100" cy="3911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5892165" y="1035685"/>
            <a:ext cx="619506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sym typeface="+mn-ea"/>
              </a:rPr>
              <a:t>分析点</a:t>
            </a:r>
            <a:r>
              <a:rPr lang="en-US" altLang="zh-CN" sz="1600" b="1">
                <a:sym typeface="+mn-ea"/>
              </a:rPr>
              <a:t>3</a:t>
            </a:r>
            <a:r>
              <a:rPr lang="zh-CN" altLang="en-US" sz="1600" b="1"/>
              <a:t>：</a:t>
            </a:r>
            <a:endParaRPr lang="zh-CN" altLang="en-US" sz="1600" b="1"/>
          </a:p>
          <a:p>
            <a:r>
              <a:rPr lang="zh-CN" altLang="en-US" sz="1600">
                <a:sym typeface="+mn-ea"/>
              </a:rPr>
              <a:t>绿圈</a:t>
            </a:r>
            <a:r>
              <a:rPr lang="zh-CN" altLang="en-US" sz="1600"/>
              <a:t>的数据与</a:t>
            </a:r>
            <a:r>
              <a:rPr lang="zh-CN" altLang="en-US" sz="1600">
                <a:sym typeface="+mn-ea"/>
              </a:rPr>
              <a:t>红</a:t>
            </a:r>
            <a:r>
              <a:rPr lang="zh-CN" altLang="en-US" sz="1600">
                <a:sym typeface="+mn-ea"/>
              </a:rPr>
              <a:t>圈</a:t>
            </a:r>
            <a:r>
              <a:rPr lang="zh-CN" altLang="en-US" sz="1600"/>
              <a:t>的数据相比。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>
                <a:sym typeface="+mn-ea"/>
              </a:rPr>
              <a:t>绿圈是方案</a:t>
            </a:r>
            <a:r>
              <a:rPr lang="en-US" altLang="zh-CN" sz="1600">
                <a:sym typeface="+mn-ea"/>
              </a:rPr>
              <a:t>1</a:t>
            </a:r>
            <a:r>
              <a:rPr lang="zh-CN" altLang="en-US" sz="1600">
                <a:sym typeface="+mn-ea"/>
              </a:rPr>
              <a:t>中</a:t>
            </a:r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并发数</a:t>
            </a:r>
            <a:r>
              <a:rPr lang="en-US" altLang="zh-CN" sz="1600">
                <a:sym typeface="+mn-ea"/>
              </a:rPr>
              <a:t>=3</a:t>
            </a:r>
            <a:r>
              <a:rPr lang="zh-CN" altLang="en-US" sz="1600">
                <a:sym typeface="+mn-ea"/>
              </a:rPr>
              <a:t>，弹屏后延迟时间</a:t>
            </a:r>
            <a:r>
              <a:rPr lang="en-US" altLang="zh-CN" sz="1600">
                <a:sym typeface="+mn-ea"/>
              </a:rPr>
              <a:t>=14</a:t>
            </a:r>
            <a:r>
              <a:rPr lang="zh-CN" altLang="en-US" sz="1600">
                <a:sym typeface="+mn-ea"/>
              </a:rPr>
              <a:t>秒</a:t>
            </a:r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并发数</a:t>
            </a:r>
            <a:r>
              <a:rPr lang="en-US" altLang="zh-CN" sz="1600">
                <a:sym typeface="+mn-ea"/>
              </a:rPr>
              <a:t>=4</a:t>
            </a:r>
            <a:r>
              <a:rPr lang="zh-CN" altLang="en-US" sz="1600">
                <a:sym typeface="+mn-ea"/>
              </a:rPr>
              <a:t>，</a:t>
            </a:r>
            <a:r>
              <a:rPr lang="zh-CN" altLang="en-US" sz="1600">
                <a:sym typeface="+mn-ea"/>
              </a:rPr>
              <a:t>弹屏后延迟时间</a:t>
            </a:r>
            <a:r>
              <a:rPr lang="en-US" altLang="zh-CN" sz="1600">
                <a:sym typeface="+mn-ea"/>
              </a:rPr>
              <a:t>=21</a:t>
            </a:r>
            <a:r>
              <a:rPr lang="zh-CN" altLang="en-US" sz="1600">
                <a:sym typeface="+mn-ea"/>
              </a:rPr>
              <a:t>秒</a:t>
            </a:r>
            <a:endParaRPr lang="zh-CN" altLang="en-US" sz="1600">
              <a:sym typeface="+mn-ea"/>
            </a:endParaRPr>
          </a:p>
          <a:p>
            <a:r>
              <a:rPr lang="zh-CN" altLang="en-US" sz="1600"/>
              <a:t>呼损在</a:t>
            </a:r>
            <a:r>
              <a:rPr lang="en-US" altLang="zh-CN" sz="1600"/>
              <a:t>44%-50%</a:t>
            </a:r>
            <a:r>
              <a:rPr lang="zh-CN" altLang="en-US" sz="1600"/>
              <a:t>，进线时长在</a:t>
            </a:r>
            <a:r>
              <a:rPr lang="en-US" altLang="zh-CN" sz="1600"/>
              <a:t>15-20</a:t>
            </a:r>
            <a:r>
              <a:rPr lang="zh-CN" altLang="en-US" sz="1600"/>
              <a:t>秒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红圈为方案</a:t>
            </a:r>
            <a:r>
              <a:rPr lang="en-US" altLang="zh-CN" sz="1600"/>
              <a:t>3</a:t>
            </a:r>
            <a:r>
              <a:rPr lang="zh-CN" altLang="en-US" sz="1600"/>
              <a:t>中，</a:t>
            </a:r>
            <a:r>
              <a:rPr lang="zh-CN" altLang="en-US" sz="1600">
                <a:sym typeface="+mn-ea"/>
              </a:rPr>
              <a:t>并发数</a:t>
            </a:r>
            <a:r>
              <a:rPr lang="en-US" altLang="zh-CN" sz="1600">
                <a:sym typeface="+mn-ea"/>
              </a:rPr>
              <a:t>=4</a:t>
            </a:r>
            <a:r>
              <a:rPr lang="zh-CN" altLang="en-US" sz="1600">
                <a:sym typeface="+mn-ea"/>
              </a:rPr>
              <a:t>的仿真数据，</a:t>
            </a:r>
            <a:r>
              <a:rPr lang="zh-CN" altLang="en-US" sz="1600"/>
              <a:t>呼损稳定在</a:t>
            </a:r>
            <a:r>
              <a:rPr lang="en-US" altLang="zh-CN" sz="1600"/>
              <a:t>45%</a:t>
            </a:r>
            <a:r>
              <a:rPr lang="zh-CN" altLang="en-US" sz="1600"/>
              <a:t>，进线时长稳定在</a:t>
            </a:r>
            <a:r>
              <a:rPr lang="en-US" altLang="zh-CN" sz="1600"/>
              <a:t>20</a:t>
            </a:r>
            <a:r>
              <a:rPr lang="zh-CN" altLang="en-US" sz="1600"/>
              <a:t>秒，详见右</a:t>
            </a:r>
            <a:r>
              <a:rPr lang="zh-CN" altLang="en-US" sz="1600"/>
              <a:t>下方红色</a:t>
            </a:r>
            <a:r>
              <a:rPr lang="zh-CN" altLang="en-US" sz="1600"/>
              <a:t>表</a:t>
            </a:r>
            <a:endParaRPr lang="zh-CN" altLang="en-US" sz="1600"/>
          </a:p>
          <a:p>
            <a:endParaRPr lang="zh-CN" altLang="en-US" sz="1600">
              <a:sym typeface="+mn-ea"/>
            </a:endParaRPr>
          </a:p>
          <a:p>
            <a:endParaRPr lang="zh-CN" altLang="en-US" sz="1600">
              <a:sym typeface="+mn-ea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490595" y="2777490"/>
            <a:ext cx="577850" cy="42545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3490595" y="2620010"/>
            <a:ext cx="629285" cy="15748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9050">
            <a:gradFill>
              <a:gsLst>
                <a:gs pos="0">
                  <a:srgbClr val="FE4444"/>
                </a:gs>
                <a:gs pos="100000">
                  <a:srgbClr val="832B2B"/>
                </a:gs>
              </a:gsLst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060" y="3742690"/>
            <a:ext cx="5080000" cy="296735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05" y="4277995"/>
            <a:ext cx="3985260" cy="1896745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>
            <a:off x="4182110" y="5667375"/>
            <a:ext cx="65151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1">
            <a:off x="4211320" y="5879465"/>
            <a:ext cx="651510" cy="263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833620" y="5059680"/>
            <a:ext cx="12807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这两组数据异常，有一定偶然</a:t>
            </a:r>
            <a:r>
              <a:rPr lang="zh-CN" altLang="en-US"/>
              <a:t>性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87120" y="271780"/>
            <a:ext cx="5867400" cy="19558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36065" y="2560955"/>
            <a:ext cx="46907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方案</a:t>
            </a:r>
            <a:r>
              <a:rPr lang="en-US" altLang="zh-CN"/>
              <a:t>1</a:t>
            </a:r>
            <a:r>
              <a:rPr lang="zh-CN" altLang="en-US"/>
              <a:t>，再次跑程序仿真后，并发</a:t>
            </a:r>
            <a:r>
              <a:rPr lang="en-US" altLang="zh-CN"/>
              <a:t>=4</a:t>
            </a:r>
            <a:r>
              <a:rPr lang="zh-CN" altLang="en-US"/>
              <a:t>，弹屏后延迟时间</a:t>
            </a:r>
            <a:r>
              <a:rPr lang="en-US" altLang="zh-CN"/>
              <a:t>=21</a:t>
            </a:r>
            <a:r>
              <a:rPr lang="zh-CN" altLang="en-US"/>
              <a:t>时，呼损在</a:t>
            </a:r>
            <a:r>
              <a:rPr lang="en-US" altLang="zh-CN"/>
              <a:t>50%</a:t>
            </a:r>
            <a:r>
              <a:rPr lang="zh-CN" altLang="en-US"/>
              <a:t>，之前的数据有偶然性。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话术</a:t>
            </a:r>
            <a:r>
              <a:rPr lang="zh-CN" altLang="en-US"/>
              <a:t>信息：</a:t>
            </a:r>
            <a:endParaRPr lang="zh-CN" altLang="en-US"/>
          </a:p>
          <a:p>
            <a:r>
              <a:rPr lang="en-US" altLang="zh-CN"/>
              <a:t>1 </a:t>
            </a:r>
            <a:r>
              <a:rPr lang="zh-CN" altLang="en-US"/>
              <a:t>单节点转人工</a:t>
            </a:r>
            <a:endParaRPr lang="en-US" altLang="zh-CN"/>
          </a:p>
          <a:p>
            <a:r>
              <a:rPr lang="en-US" altLang="zh-CN"/>
              <a:t>2 </a:t>
            </a:r>
            <a:r>
              <a:rPr lang="zh-CN" altLang="en-US"/>
              <a:t>转人工节点在第</a:t>
            </a:r>
            <a:r>
              <a:rPr lang="en-US" altLang="zh-CN"/>
              <a:t>15</a:t>
            </a:r>
            <a:r>
              <a:rPr lang="zh-CN" altLang="en-US"/>
              <a:t>秒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80515" y="638810"/>
            <a:ext cx="9087485" cy="1172845"/>
          </a:xfrm>
        </p:spPr>
        <p:txBody>
          <a:bodyPr>
            <a:normAutofit fontScale="90000"/>
          </a:bodyPr>
          <a:p>
            <a:r>
              <a:rPr lang="zh-CN" altLang="en-US"/>
              <a:t>方案</a:t>
            </a:r>
            <a:r>
              <a:rPr lang="en-US" altLang="zh-CN"/>
              <a:t>1</a:t>
            </a:r>
            <a:r>
              <a:rPr lang="zh-CN" altLang="en-US"/>
              <a:t>：</a:t>
            </a:r>
            <a:r>
              <a:rPr lang="zh-CN" altLang="en-US">
                <a:sym typeface="+mn-ea"/>
              </a:rPr>
              <a:t>弹屏后外呼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26160" y="5947410"/>
            <a:ext cx="506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10220" y="3267710"/>
            <a:ext cx="382270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数据图说明：</a:t>
            </a:r>
            <a:endParaRPr lang="zh-CN" altLang="en-US"/>
          </a:p>
          <a:p>
            <a:r>
              <a:rPr lang="zh-CN" altLang="en-US"/>
              <a:t>横轴：</a:t>
            </a:r>
            <a:r>
              <a:rPr lang="zh-CN" altLang="en-US"/>
              <a:t>呼损</a:t>
            </a:r>
            <a:endParaRPr lang="zh-CN" altLang="en-US"/>
          </a:p>
          <a:p>
            <a:r>
              <a:rPr lang="zh-CN" altLang="en-US"/>
              <a:t>纵轴：进线</a:t>
            </a:r>
            <a:r>
              <a:rPr lang="zh-CN" altLang="en-US"/>
              <a:t>时长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相同并发数量，进线</a:t>
            </a:r>
            <a:r>
              <a:rPr lang="zh-CN" altLang="en-US"/>
              <a:t>时长不同，是不同超参的</a:t>
            </a:r>
            <a:r>
              <a:rPr lang="zh-CN" altLang="en-US"/>
              <a:t>影响。</a:t>
            </a:r>
            <a:endParaRPr lang="zh-CN" altLang="en-US"/>
          </a:p>
          <a:p>
            <a:r>
              <a:rPr lang="zh-CN" altLang="en-US"/>
              <a:t>例如：</a:t>
            </a:r>
            <a:endParaRPr lang="zh-CN" altLang="en-US"/>
          </a:p>
          <a:p>
            <a:r>
              <a:rPr lang="zh-CN" altLang="en-US"/>
              <a:t>弹屏后的延迟</a:t>
            </a:r>
            <a:r>
              <a:rPr lang="zh-CN" altLang="en-US"/>
              <a:t>时间</a:t>
            </a:r>
            <a:endParaRPr lang="zh-CN" altLang="en-US"/>
          </a:p>
          <a:p>
            <a:r>
              <a:rPr lang="zh-CN" altLang="en-US"/>
              <a:t>最大等待</a:t>
            </a:r>
            <a:r>
              <a:rPr lang="zh-CN" altLang="en-US"/>
              <a:t>时长</a:t>
            </a:r>
            <a:endParaRPr lang="zh-CN" altLang="en-US"/>
          </a:p>
        </p:txBody>
      </p:sp>
      <p:pic>
        <p:nvPicPr>
          <p:cNvPr id="7" name="图片 6" descr="22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785" y="921385"/>
            <a:ext cx="7049770" cy="501459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173720" y="1258570"/>
            <a:ext cx="1854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详细数据</a:t>
            </a:r>
            <a:endParaRPr lang="en-US" altLang="zh-CN"/>
          </a:p>
        </p:txBody>
      </p:sp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230995" y="1767205"/>
          <a:ext cx="97155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showAsIcon="1" r:id="rId2" imgW="971550" imgH="952500" progId="Excel.Sheet.12">
                  <p:embed/>
                </p:oleObj>
              </mc:Choice>
              <mc:Fallback>
                <p:oleObj name="" showAsIcon="1" r:id="rId2" imgW="971550" imgH="952500" progId="Excel.Shee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230995" y="1767205"/>
                        <a:ext cx="971550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217295" y="5935980"/>
            <a:ext cx="4238625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仿真概况</a:t>
            </a:r>
            <a:r>
              <a:rPr lang="zh-CN" altLang="en-US">
                <a:sym typeface="+mn-ea"/>
              </a:rPr>
              <a:t>说明：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拨号并发数=1/接通率/转⼈⼯率</a:t>
            </a:r>
            <a:r>
              <a:rPr lang="en-US" altLang="zh-CN">
                <a:sym typeface="+mn-ea"/>
              </a:rPr>
              <a:t>=2.42</a:t>
            </a:r>
            <a:endParaRPr lang="en-US" altLang="zh-CN">
              <a:sym typeface="+mn-ea"/>
            </a:endParaRPr>
          </a:p>
          <a:p>
            <a:r>
              <a:rPr lang="zh-CN" altLang="en-US"/>
              <a:t>所以</a:t>
            </a:r>
            <a:r>
              <a:rPr lang="zh-CN" altLang="en-US"/>
              <a:t>仿真选择了并发数为</a:t>
            </a:r>
            <a:r>
              <a:rPr lang="en-US" altLang="zh-CN"/>
              <a:t> 2</a:t>
            </a:r>
            <a:r>
              <a:rPr lang="zh-CN" altLang="en-US"/>
              <a:t>，</a:t>
            </a:r>
            <a:r>
              <a:rPr lang="en-US" altLang="zh-CN"/>
              <a:t>3</a:t>
            </a:r>
            <a:r>
              <a:rPr lang="zh-CN" altLang="en-US"/>
              <a:t>，</a:t>
            </a:r>
            <a:r>
              <a:rPr lang="en-US" altLang="zh-CN"/>
              <a:t>4</a:t>
            </a:r>
            <a:r>
              <a:rPr lang="zh-CN" altLang="en-US"/>
              <a:t>的</a:t>
            </a:r>
            <a:r>
              <a:rPr lang="zh-CN" altLang="en-US"/>
              <a:t>情形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026160" y="5947410"/>
            <a:ext cx="506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34025" y="642620"/>
            <a:ext cx="6267450" cy="409829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99720" y="4136390"/>
            <a:ext cx="118922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仿真分析：</a:t>
            </a:r>
            <a:endParaRPr lang="zh-CN" altLang="en-US"/>
          </a:p>
          <a:p>
            <a:r>
              <a:rPr lang="zh-CN" altLang="en-US"/>
              <a:t>结论</a:t>
            </a:r>
            <a:r>
              <a:rPr lang="en-US" altLang="zh-CN"/>
              <a:t>1 </a:t>
            </a:r>
            <a:r>
              <a:rPr lang="zh-CN" altLang="en-US"/>
              <a:t>并发数对呼损和进线时长有绝对</a:t>
            </a:r>
            <a:r>
              <a:rPr lang="zh-CN" altLang="en-US"/>
              <a:t>影响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并发数大，呼损高，进线时长短。</a:t>
            </a:r>
            <a:endParaRPr lang="zh-CN" altLang="en-US"/>
          </a:p>
          <a:p>
            <a:r>
              <a:rPr lang="zh-CN" altLang="en-US">
                <a:sym typeface="+mn-ea"/>
              </a:rPr>
              <a:t>结论</a:t>
            </a:r>
            <a:r>
              <a:rPr lang="en-US" altLang="zh-CN">
                <a:sym typeface="+mn-ea"/>
              </a:rPr>
              <a:t>2</a:t>
            </a:r>
            <a:r>
              <a:rPr lang="en-US" altLang="zh-CN"/>
              <a:t> </a:t>
            </a:r>
            <a:r>
              <a:rPr lang="zh-CN" altLang="en-US"/>
              <a:t>弹屏后延迟拨号时间影响</a:t>
            </a:r>
            <a:r>
              <a:rPr lang="zh-CN" altLang="en-US"/>
              <a:t>很大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>
                <a:solidFill>
                  <a:srgbClr val="FF0000"/>
                </a:solidFill>
              </a:rPr>
              <a:t>原因分析：弹屏后立马呼叫，客户有意向转入坐席时，坐席忙碌概率</a:t>
            </a:r>
            <a:r>
              <a:rPr lang="zh-CN" altLang="en-US">
                <a:solidFill>
                  <a:srgbClr val="FF0000"/>
                </a:solidFill>
              </a:rPr>
              <a:t>大，客户转入坐席失败概率非常大。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		     </a:t>
            </a:r>
            <a:r>
              <a:rPr lang="zh-CN" altLang="en-US">
                <a:solidFill>
                  <a:srgbClr val="FF0000"/>
                </a:solidFill>
              </a:rPr>
              <a:t>弹屏延迟后，客户有意向转入时，坐席空闲概率大，客户可以成功转入坐席。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结论3</a:t>
            </a:r>
            <a:r>
              <a:rPr lang="en-US" altLang="zh-CN"/>
              <a:t> </a:t>
            </a:r>
            <a:r>
              <a:rPr lang="zh-CN" altLang="en-US"/>
              <a:t>根据模拟的日志观察，</a:t>
            </a:r>
            <a:r>
              <a:rPr lang="zh-CN" altLang="en-US">
                <a:solidFill>
                  <a:srgbClr val="FF0000"/>
                </a:solidFill>
              </a:rPr>
              <a:t>呼损主要来源于：同一个批次的呼叫，产生了多个有意向客户。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7" name="图片 6" descr="22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95" y="200025"/>
            <a:ext cx="4881880" cy="347281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534025" y="200025"/>
            <a:ext cx="2701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部分试验</a:t>
            </a:r>
            <a:r>
              <a:rPr lang="zh-CN" altLang="en-US"/>
              <a:t>数据：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方案2：坐席</a:t>
            </a:r>
            <a:r>
              <a:rPr lang="zh-CN" altLang="en-US"/>
              <a:t>自主外呼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缺点</a:t>
            </a:r>
            <a:r>
              <a:rPr lang="zh-CN" altLang="en-US"/>
              <a:t>分析：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根据方案</a:t>
            </a:r>
            <a:r>
              <a:rPr lang="en-US" altLang="zh-CN"/>
              <a:t>1</a:t>
            </a:r>
            <a:r>
              <a:rPr lang="zh-CN" altLang="en-US"/>
              <a:t>中的结论</a:t>
            </a:r>
            <a:r>
              <a:rPr lang="en-US" altLang="zh-CN"/>
              <a:t>2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弹屏后，坐席如果很快呼出，导致呼损</a:t>
            </a:r>
            <a:r>
              <a:rPr lang="zh-CN" altLang="en-US"/>
              <a:t>大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坐席控制节奏难度</a:t>
            </a:r>
            <a:r>
              <a:rPr lang="zh-CN" altLang="en-US"/>
              <a:t>较大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50570" y="195580"/>
            <a:ext cx="4864100" cy="14351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351905" y="853440"/>
            <a:ext cx="46761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并发数为</a:t>
            </a:r>
            <a:r>
              <a:rPr lang="en-US" altLang="zh-CN"/>
              <a:t>2</a:t>
            </a:r>
            <a:r>
              <a:rPr lang="zh-CN" altLang="en-US"/>
              <a:t>时，呼损控制在</a:t>
            </a:r>
            <a:r>
              <a:rPr lang="en-US" altLang="zh-CN"/>
              <a:t>20%-25%</a:t>
            </a:r>
            <a:r>
              <a:rPr lang="zh-CN" altLang="en-US"/>
              <a:t>时，弹屏</a:t>
            </a:r>
            <a:r>
              <a:rPr lang="zh-CN" altLang="en-US"/>
              <a:t>后时间延迟可选范围：</a:t>
            </a:r>
            <a:r>
              <a:rPr lang="en-US" altLang="zh-CN"/>
              <a:t>21~28</a:t>
            </a:r>
            <a:r>
              <a:rPr lang="zh-CN" altLang="en-US"/>
              <a:t>秒。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020" y="1691640"/>
            <a:ext cx="4864100" cy="20256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464935" y="2291080"/>
            <a:ext cx="46761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并发数为</a:t>
            </a:r>
            <a:r>
              <a:rPr lang="en-US" altLang="zh-CN"/>
              <a:t>3</a:t>
            </a:r>
            <a:r>
              <a:rPr lang="zh-CN" altLang="en-US"/>
              <a:t>时，呼损控制在</a:t>
            </a:r>
            <a:r>
              <a:rPr lang="en-US" altLang="zh-CN"/>
              <a:t>35%-38%</a:t>
            </a:r>
            <a:r>
              <a:rPr lang="zh-CN" altLang="en-US"/>
              <a:t>时，弹屏时间延迟可选</a:t>
            </a:r>
            <a:r>
              <a:rPr lang="zh-CN" altLang="en-US"/>
              <a:t>范围：</a:t>
            </a:r>
            <a:r>
              <a:rPr lang="en-US" altLang="zh-CN"/>
              <a:t>28~35</a:t>
            </a:r>
            <a:r>
              <a:rPr lang="zh-CN" altLang="en-US"/>
              <a:t>秒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弹屏后延迟时间再增大，呼损减少量非常有限，只是增加了进线时长，降低了呼叫</a:t>
            </a:r>
            <a:r>
              <a:rPr lang="zh-CN" altLang="en-US"/>
              <a:t>效率。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845" y="3778250"/>
            <a:ext cx="4870450" cy="30321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584950" y="4525645"/>
            <a:ext cx="467614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并发数为</a:t>
            </a:r>
            <a:r>
              <a:rPr lang="en-US" altLang="zh-CN"/>
              <a:t>4</a:t>
            </a:r>
            <a:r>
              <a:rPr lang="zh-CN" altLang="en-US"/>
              <a:t>时，呼损控制在</a:t>
            </a:r>
            <a:r>
              <a:rPr lang="en-US" altLang="zh-CN"/>
              <a:t>45%-48%</a:t>
            </a:r>
            <a:r>
              <a:rPr lang="zh-CN" altLang="en-US"/>
              <a:t>时，弹屏时间延迟建议范围：</a:t>
            </a:r>
            <a:r>
              <a:rPr lang="en-US" altLang="zh-CN"/>
              <a:t>21-28</a:t>
            </a:r>
            <a:r>
              <a:rPr lang="zh-CN" altLang="en-US"/>
              <a:t>秒。</a:t>
            </a:r>
            <a:endParaRPr lang="zh-CN" altLang="en-US"/>
          </a:p>
          <a:p>
            <a:r>
              <a:rPr lang="zh-CN" altLang="en-US"/>
              <a:t>弹屏后延迟时间再增大，呼损减少量非常有限，进线时长增加非常明显，</a:t>
            </a:r>
            <a:r>
              <a:rPr lang="zh-CN" altLang="en-US"/>
              <a:t>大大降低了呼叫</a:t>
            </a:r>
            <a:r>
              <a:rPr lang="zh-CN" altLang="en-US"/>
              <a:t>效率。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985510" y="0"/>
            <a:ext cx="48088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不同并发数下，弹屏后坐席拨号延迟时间推荐</a:t>
            </a:r>
            <a:endParaRPr lang="zh-CN" altLang="en-US" sz="24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方案</a:t>
            </a:r>
            <a:r>
              <a:rPr lang="en-US" altLang="zh-CN"/>
              <a:t>3</a:t>
            </a:r>
            <a:r>
              <a:rPr lang="zh-CN" altLang="en-US"/>
              <a:t>：坐席空闲时外呼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319645" y="1435100"/>
            <a:ext cx="1854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详细试验数据</a:t>
            </a:r>
            <a:endParaRPr lang="en-US" altLang="zh-CN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699770" y="1289050"/>
            <a:ext cx="5141595" cy="481647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674860" y="1435100"/>
          <a:ext cx="97155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" showAsIcon="1" r:id="rId2" imgW="971550" imgH="952500" progId="Excel.Sheet.12">
                  <p:embed/>
                </p:oleObj>
              </mc:Choice>
              <mc:Fallback>
                <p:oleObj name="" showAsIcon="1" r:id="rId2" imgW="971550" imgH="952500" progId="Excel.Sheet.12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674860" y="1435100"/>
                        <a:ext cx="971550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117590" y="2387600"/>
            <a:ext cx="589216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仿真分析：</a:t>
            </a:r>
            <a:endParaRPr lang="zh-CN" altLang="en-US"/>
          </a:p>
          <a:p>
            <a:r>
              <a:rPr lang="zh-CN" altLang="en-US">
                <a:sym typeface="+mn-ea"/>
              </a:rPr>
              <a:t>结论</a:t>
            </a:r>
            <a:r>
              <a:rPr lang="en-US" altLang="zh-CN">
                <a:sym typeface="+mn-ea"/>
              </a:rPr>
              <a:t>1 </a:t>
            </a:r>
            <a:r>
              <a:rPr lang="zh-CN" altLang="en-US">
                <a:sym typeface="+mn-ea"/>
              </a:rPr>
              <a:t>并发数确定时，呼损和进线时长波动很小</a:t>
            </a:r>
            <a:endParaRPr lang="zh-CN" altLang="en-US">
              <a:sym typeface="+mn-ea"/>
            </a:endParaRPr>
          </a:p>
          <a:p>
            <a:r>
              <a:rPr lang="zh-CN" altLang="en-US"/>
              <a:t>结论</a:t>
            </a:r>
            <a:r>
              <a:rPr lang="en-US" altLang="zh-CN"/>
              <a:t>2 </a:t>
            </a:r>
            <a:r>
              <a:rPr lang="zh-CN" altLang="en-US"/>
              <a:t>并发数对呼损影响非常大，呼损在</a:t>
            </a:r>
            <a:r>
              <a:rPr lang="en-US" altLang="zh-CN"/>
              <a:t>20%-50%</a:t>
            </a:r>
            <a:r>
              <a:rPr lang="zh-CN" altLang="en-US"/>
              <a:t>之间</a:t>
            </a:r>
            <a:endParaRPr lang="zh-CN" altLang="en-US"/>
          </a:p>
          <a:p>
            <a:r>
              <a:rPr lang="zh-CN" altLang="en-US">
                <a:sym typeface="+mn-ea"/>
              </a:rPr>
              <a:t>结论</a:t>
            </a:r>
            <a:r>
              <a:rPr lang="en-US" altLang="zh-CN">
                <a:sym typeface="+mn-ea"/>
              </a:rPr>
              <a:t>3</a:t>
            </a:r>
            <a:r>
              <a:rPr lang="en-US" altLang="zh-CN"/>
              <a:t> </a:t>
            </a:r>
            <a:r>
              <a:rPr lang="zh-CN" altLang="en-US"/>
              <a:t>并发数对进线时长影响不大，进线时长在</a:t>
            </a:r>
            <a:r>
              <a:rPr lang="en-US" altLang="zh-CN"/>
              <a:t>20-26</a:t>
            </a:r>
            <a:r>
              <a:rPr lang="zh-CN" altLang="en-US"/>
              <a:t>秒，变化</a:t>
            </a:r>
            <a:r>
              <a:rPr lang="zh-CN" altLang="en-US"/>
              <a:t>很小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此方案，并发数为</a:t>
            </a:r>
            <a:r>
              <a:rPr lang="en-US" altLang="zh-CN"/>
              <a:t>2</a:t>
            </a:r>
            <a:r>
              <a:rPr lang="zh-CN" altLang="en-US"/>
              <a:t>时，呼损很小，进线时长也不大。并发数为</a:t>
            </a:r>
            <a:r>
              <a:rPr lang="en-US" altLang="zh-CN"/>
              <a:t>2</a:t>
            </a:r>
            <a:r>
              <a:rPr lang="zh-CN" altLang="en-US"/>
              <a:t>是推荐</a:t>
            </a:r>
            <a:r>
              <a:rPr lang="zh-CN" altLang="en-US"/>
              <a:t>值。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225" y="94615"/>
            <a:ext cx="10515600" cy="1325563"/>
          </a:xfrm>
        </p:spPr>
        <p:txBody>
          <a:bodyPr/>
          <a:p>
            <a:pPr algn="ctr"/>
            <a:r>
              <a:rPr lang="zh-CN" altLang="en-US"/>
              <a:t>方案</a:t>
            </a:r>
            <a:r>
              <a:rPr lang="en-US" altLang="zh-CN"/>
              <a:t>4</a:t>
            </a:r>
            <a:r>
              <a:rPr lang="zh-CN" altLang="en-US"/>
              <a:t>：预测式外呼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225" y="1152525"/>
            <a:ext cx="10515600" cy="4351338"/>
          </a:xfrm>
        </p:spPr>
        <p:txBody>
          <a:bodyPr/>
          <a:p>
            <a:pPr marL="0" indent="0">
              <a:buNone/>
            </a:pPr>
            <a:r>
              <a:rPr lang="zh-CN" altLang="en-US"/>
              <a:t>前期实验证明：此方案迭代计算几次拨号间隔</a:t>
            </a:r>
            <a:r>
              <a:rPr lang="zh-CN" altLang="en-US"/>
              <a:t>后，拨号间隔很稳定，在一个很小的范围内波动</a:t>
            </a:r>
            <a:r>
              <a:rPr lang="en-US" altLang="zh-CN"/>
              <a:t>(</a:t>
            </a:r>
            <a:r>
              <a:rPr lang="zh-CN" altLang="en-US"/>
              <a:t>不超</a:t>
            </a:r>
            <a:r>
              <a:rPr lang="en-US" altLang="zh-CN"/>
              <a:t>2</a:t>
            </a:r>
            <a:r>
              <a:rPr lang="zh-CN" altLang="en-US"/>
              <a:t>秒</a:t>
            </a:r>
            <a:r>
              <a:rPr lang="en-US" altLang="zh-CN"/>
              <a:t>)</a:t>
            </a:r>
            <a:r>
              <a:rPr lang="zh-CN" altLang="en-US"/>
              <a:t>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所以仿真</a:t>
            </a:r>
            <a:r>
              <a:rPr lang="zh-CN" altLang="en-US"/>
              <a:t>选择拨号间隔是定值，等间隔拨号，每次</a:t>
            </a:r>
            <a:r>
              <a:rPr lang="zh-CN" altLang="en-US"/>
              <a:t>一个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仿真的超参只有拨号</a:t>
            </a:r>
            <a:r>
              <a:rPr lang="zh-CN" altLang="en-US"/>
              <a:t>周期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990965" y="2520315"/>
          <a:ext cx="97155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showAsIcon="1" r:id="rId1" imgW="971550" imgH="952500" progId="Excel.Sheet.12">
                  <p:embed/>
                </p:oleObj>
              </mc:Choice>
              <mc:Fallback>
                <p:oleObj name="" showAsIcon="1" r:id="rId1" imgW="971550" imgH="952500" progId="Excel.Shee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990965" y="2520315"/>
                        <a:ext cx="971550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 descr="s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90" y="3011805"/>
            <a:ext cx="5613400" cy="39116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299835" y="3749040"/>
            <a:ext cx="56508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仿真分析：</a:t>
            </a:r>
            <a:endParaRPr lang="zh-CN" altLang="en-US"/>
          </a:p>
          <a:p>
            <a:r>
              <a:rPr lang="zh-CN" altLang="en-US">
                <a:sym typeface="+mn-ea"/>
              </a:rPr>
              <a:t>相比之前的方案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、方案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，在有相同的呼损时，进线时长劣势非常明显。例如：呼损在</a:t>
            </a:r>
            <a:r>
              <a:rPr lang="en-US" altLang="zh-CN">
                <a:sym typeface="+mn-ea"/>
              </a:rPr>
              <a:t>20%</a:t>
            </a:r>
            <a:r>
              <a:rPr lang="zh-CN" altLang="en-US">
                <a:sym typeface="+mn-ea"/>
              </a:rPr>
              <a:t>时，进线时长接近</a:t>
            </a:r>
            <a:r>
              <a:rPr lang="en-US" altLang="zh-CN">
                <a:sym typeface="+mn-ea"/>
              </a:rPr>
              <a:t>40</a:t>
            </a:r>
            <a:r>
              <a:rPr lang="zh-CN" altLang="en-US">
                <a:sym typeface="+mn-ea"/>
              </a:rPr>
              <a:t>秒以上，拨号间隔是</a:t>
            </a:r>
            <a:r>
              <a:rPr lang="en-US" altLang="zh-CN">
                <a:sym typeface="+mn-ea"/>
              </a:rPr>
              <a:t>22-24</a:t>
            </a:r>
            <a:r>
              <a:rPr lang="zh-CN" altLang="en-US">
                <a:sym typeface="+mn-ea"/>
              </a:rPr>
              <a:t>秒。</a:t>
            </a:r>
            <a:endParaRPr lang="zh-CN" altLang="en-US"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9835" y="5224145"/>
            <a:ext cx="3937000" cy="12636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26530" y="95250"/>
            <a:ext cx="5356225" cy="1325880"/>
          </a:xfrm>
        </p:spPr>
        <p:txBody>
          <a:bodyPr/>
          <a:p>
            <a:r>
              <a:rPr lang="zh-CN" altLang="en-US"/>
              <a:t>方案</a:t>
            </a:r>
            <a:r>
              <a:rPr lang="en-US" altLang="zh-CN"/>
              <a:t>1 </a:t>
            </a:r>
            <a:r>
              <a:rPr lang="zh-CN" altLang="en-US"/>
              <a:t>方案</a:t>
            </a:r>
            <a:r>
              <a:rPr lang="en-US" altLang="zh-CN"/>
              <a:t>3 </a:t>
            </a:r>
            <a:r>
              <a:rPr lang="zh-CN" altLang="en-US"/>
              <a:t>对比</a:t>
            </a:r>
            <a:endParaRPr lang="zh-CN" altLang="en-US"/>
          </a:p>
        </p:txBody>
      </p:sp>
      <p:pic>
        <p:nvPicPr>
          <p:cNvPr id="101" name="图片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268605" y="95250"/>
            <a:ext cx="5499100" cy="3911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5840730" y="1701165"/>
            <a:ext cx="619506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sym typeface="+mn-ea"/>
              </a:rPr>
              <a:t>分析点</a:t>
            </a:r>
            <a:r>
              <a:rPr lang="en-US" altLang="zh-CN" sz="1600" b="1">
                <a:sym typeface="+mn-ea"/>
              </a:rPr>
              <a:t>1</a:t>
            </a:r>
            <a:r>
              <a:rPr lang="zh-CN" altLang="en-US" sz="1600" b="1"/>
              <a:t>：</a:t>
            </a:r>
            <a:endParaRPr lang="zh-CN" altLang="en-US" sz="1600" b="1"/>
          </a:p>
          <a:p>
            <a:r>
              <a:rPr lang="zh-CN" altLang="en-US" sz="1600">
                <a:sym typeface="+mn-ea"/>
              </a:rPr>
              <a:t>绿圈</a:t>
            </a:r>
            <a:r>
              <a:rPr lang="zh-CN" altLang="en-US" sz="1600"/>
              <a:t>的数据与</a:t>
            </a:r>
            <a:r>
              <a:rPr lang="zh-CN" altLang="en-US" sz="1600">
                <a:sym typeface="+mn-ea"/>
              </a:rPr>
              <a:t>红</a:t>
            </a:r>
            <a:r>
              <a:rPr lang="zh-CN" altLang="en-US" sz="1600">
                <a:sym typeface="+mn-ea"/>
              </a:rPr>
              <a:t>圈</a:t>
            </a:r>
            <a:r>
              <a:rPr lang="zh-CN" altLang="en-US" sz="1600"/>
              <a:t>的数据相比。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>
                <a:sym typeface="+mn-ea"/>
              </a:rPr>
              <a:t>绿圈是方案</a:t>
            </a:r>
            <a:r>
              <a:rPr lang="en-US" altLang="zh-CN" sz="1600">
                <a:sym typeface="+mn-ea"/>
              </a:rPr>
              <a:t>1</a:t>
            </a:r>
            <a:r>
              <a:rPr lang="zh-CN" altLang="en-US" sz="1600">
                <a:sym typeface="+mn-ea"/>
              </a:rPr>
              <a:t>中，并发数</a:t>
            </a:r>
            <a:r>
              <a:rPr lang="en-US" altLang="zh-CN" sz="1600">
                <a:sym typeface="+mn-ea"/>
              </a:rPr>
              <a:t>=2</a:t>
            </a:r>
            <a:r>
              <a:rPr lang="zh-CN" altLang="en-US" sz="1600">
                <a:sym typeface="+mn-ea"/>
              </a:rPr>
              <a:t>，弹屏后延迟时间</a:t>
            </a:r>
            <a:r>
              <a:rPr lang="en-US" altLang="zh-CN" sz="1600">
                <a:sym typeface="+mn-ea"/>
              </a:rPr>
              <a:t>=21</a:t>
            </a:r>
            <a:r>
              <a:rPr lang="zh-CN" altLang="en-US" sz="1600">
                <a:sym typeface="+mn-ea"/>
              </a:rPr>
              <a:t>秒的仿真数据，</a:t>
            </a:r>
            <a:r>
              <a:rPr lang="zh-CN" altLang="en-US" sz="1600">
                <a:sym typeface="+mn-ea"/>
              </a:rPr>
              <a:t>呼损在</a:t>
            </a:r>
            <a:r>
              <a:rPr lang="en-US" altLang="zh-CN" sz="1600">
                <a:sym typeface="+mn-ea"/>
              </a:rPr>
              <a:t>24%</a:t>
            </a:r>
            <a:r>
              <a:rPr lang="zh-CN" altLang="en-US" sz="1600">
                <a:sym typeface="+mn-ea"/>
              </a:rPr>
              <a:t>左右，</a:t>
            </a:r>
            <a:r>
              <a:rPr lang="zh-CN" altLang="en-US" sz="1600">
                <a:sym typeface="+mn-ea"/>
              </a:rPr>
              <a:t>进线时长在</a:t>
            </a:r>
            <a:r>
              <a:rPr lang="en-US" altLang="zh-CN" sz="1600">
                <a:sym typeface="+mn-ea"/>
              </a:rPr>
              <a:t>20-22</a:t>
            </a:r>
            <a:r>
              <a:rPr lang="zh-CN" altLang="en-US" sz="1600">
                <a:sym typeface="+mn-ea"/>
              </a:rPr>
              <a:t>秒</a:t>
            </a:r>
            <a:r>
              <a:rPr lang="zh-CN" altLang="en-US" sz="1600">
                <a:sym typeface="+mn-ea"/>
              </a:rPr>
              <a:t>左右，详见左下方绿标</a:t>
            </a:r>
            <a:endParaRPr lang="zh-CN" altLang="en-US" sz="1600">
              <a:sym typeface="+mn-ea"/>
            </a:endParaRPr>
          </a:p>
          <a:p>
            <a:endParaRPr lang="zh-CN" altLang="en-US" sz="1600"/>
          </a:p>
          <a:p>
            <a:r>
              <a:rPr lang="zh-CN" altLang="en-US" sz="1600"/>
              <a:t>红圈为方案</a:t>
            </a:r>
            <a:r>
              <a:rPr lang="en-US" altLang="zh-CN" sz="1600"/>
              <a:t>3</a:t>
            </a:r>
            <a:r>
              <a:rPr lang="zh-CN" altLang="en-US" sz="1600"/>
              <a:t>中，</a:t>
            </a:r>
            <a:r>
              <a:rPr lang="zh-CN" altLang="en-US" sz="1600">
                <a:sym typeface="+mn-ea"/>
              </a:rPr>
              <a:t>并发数</a:t>
            </a:r>
            <a:r>
              <a:rPr lang="en-US" altLang="zh-CN" sz="1600">
                <a:sym typeface="+mn-ea"/>
              </a:rPr>
              <a:t>=2 </a:t>
            </a:r>
            <a:r>
              <a:rPr lang="zh-CN" altLang="en-US" sz="1600">
                <a:sym typeface="+mn-ea"/>
              </a:rPr>
              <a:t>的仿真数据，</a:t>
            </a:r>
            <a:r>
              <a:rPr lang="zh-CN" altLang="en-US" sz="1600"/>
              <a:t>呼损稳定在</a:t>
            </a:r>
            <a:r>
              <a:rPr lang="en-US" altLang="zh-CN" sz="1600"/>
              <a:t>20%</a:t>
            </a:r>
            <a:r>
              <a:rPr lang="zh-CN" altLang="en-US" sz="1600"/>
              <a:t>，进线时长稳定在</a:t>
            </a:r>
            <a:r>
              <a:rPr lang="en-US" altLang="zh-CN" sz="1600"/>
              <a:t>25</a:t>
            </a:r>
            <a:r>
              <a:rPr lang="zh-CN" altLang="en-US" sz="1600"/>
              <a:t>秒，详见右</a:t>
            </a:r>
            <a:r>
              <a:rPr lang="zh-CN" altLang="en-US" sz="1600"/>
              <a:t>下方红色</a:t>
            </a:r>
            <a:r>
              <a:rPr lang="zh-CN" altLang="en-US" sz="1600"/>
              <a:t>表</a:t>
            </a:r>
            <a:endParaRPr lang="zh-CN" altLang="en-US" sz="1600"/>
          </a:p>
          <a:p>
            <a:endParaRPr lang="zh-CN" altLang="en-US" sz="1600">
              <a:sym typeface="+mn-ea"/>
            </a:endParaRPr>
          </a:p>
          <a:p>
            <a:endParaRPr lang="zh-CN" altLang="en-US" sz="1600">
              <a:sym typeface="+mn-ea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534795" y="2411730"/>
            <a:ext cx="629285" cy="28067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1047115" y="2042160"/>
            <a:ext cx="629285" cy="32512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9050">
            <a:gradFill>
              <a:gsLst>
                <a:gs pos="0">
                  <a:srgbClr val="FE4444"/>
                </a:gs>
                <a:gs pos="100000">
                  <a:srgbClr val="832B2B"/>
                </a:gs>
              </a:gsLst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85" y="4510405"/>
            <a:ext cx="4667250" cy="16573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1870" y="3903980"/>
            <a:ext cx="5105400" cy="25908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OWI4NzU0ODUzMGM2Njk2ZWU2MzI5MTQyNDliNDFjNzE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1497</Words>
  <Application>WPS 演示</Application>
  <PresentationFormat>宽屏</PresentationFormat>
  <Paragraphs>120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Excel.Sheet.12</vt:lpstr>
      <vt:lpstr>Excel.Sheet.12</vt:lpstr>
      <vt:lpstr>Excel.Sheet.12</vt:lpstr>
      <vt:lpstr>预测试外呼</vt:lpstr>
      <vt:lpstr>PowerPoint 演示文稿</vt:lpstr>
      <vt:lpstr>方案1：弹屏后外呼 </vt:lpstr>
      <vt:lpstr>PowerPoint 演示文稿</vt:lpstr>
      <vt:lpstr>方案2：坐席自主外呼</vt:lpstr>
      <vt:lpstr>PowerPoint 演示文稿</vt:lpstr>
      <vt:lpstr>方案3：坐席空闲时外呼</vt:lpstr>
      <vt:lpstr>方案4：预测式外呼</vt:lpstr>
      <vt:lpstr>方案1 方案3 对比</vt:lpstr>
      <vt:lpstr>方案1 方案3 对比</vt:lpstr>
      <vt:lpstr>方案1 方案3 对比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liujia</dc:creator>
  <cp:lastModifiedBy>令狐大侠</cp:lastModifiedBy>
  <cp:revision>68</cp:revision>
  <dcterms:created xsi:type="dcterms:W3CDTF">2022-06-24T01:25:00Z</dcterms:created>
  <dcterms:modified xsi:type="dcterms:W3CDTF">2022-06-26T12:50:58Z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6E7907435EE74D578B69E32AEFDDF29C</vt:lpwstr>
  </property>
  <property fmtid="{D5CDD505-2E9C-101B-9397-08002B2CF9AE}" pid="3" name="KSOProductBuildVer">
    <vt:lpwstr>2052-11.1.0.11830</vt:lpwstr>
  </property>
</Properties>
</file>