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3"/>
    <p:sldId id="297" r:id="rId4"/>
    <p:sldId id="302" r:id="rId5"/>
    <p:sldId id="303" r:id="rId6"/>
    <p:sldId id="304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5310"/>
            <a:ext cx="10515600" cy="4351338"/>
          </a:xfrm>
        </p:spPr>
        <p:txBody>
          <a:bodyPr/>
          <a:p>
            <a:r>
              <a:rPr lang="zh-CN" altLang="en-US"/>
              <a:t>客户行为</a:t>
            </a:r>
            <a:r>
              <a:rPr lang="zh-CN" altLang="en-US"/>
              <a:t>假设：</a:t>
            </a:r>
            <a:endParaRPr lang="zh-CN" altLang="en-US"/>
          </a:p>
          <a:p>
            <a:r>
              <a:rPr lang="en-US" altLang="zh-CN"/>
              <a:t>1 </a:t>
            </a:r>
            <a:r>
              <a:rPr lang="zh-CN" altLang="en-US"/>
              <a:t>接通率：</a:t>
            </a:r>
            <a:r>
              <a:rPr lang="en-US" altLang="zh-CN"/>
              <a:t>58%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有意愿转人工率：</a:t>
            </a:r>
            <a:r>
              <a:rPr lang="en-US" altLang="zh-CN"/>
              <a:t>71%</a:t>
            </a:r>
            <a:endParaRPr lang="en-US" altLang="zh-CN"/>
          </a:p>
          <a:p>
            <a:r>
              <a:rPr lang="en-US" altLang="zh-CN"/>
              <a:t>3 </a:t>
            </a:r>
            <a:r>
              <a:rPr lang="zh-CN" altLang="en-US"/>
              <a:t>振铃模拟：均值为</a:t>
            </a:r>
            <a:r>
              <a:rPr lang="en-US" altLang="zh-CN"/>
              <a:t>5</a:t>
            </a:r>
            <a:r>
              <a:rPr lang="zh-CN" altLang="en-US"/>
              <a:t>秒。</a:t>
            </a:r>
            <a:r>
              <a:rPr lang="en-US" altLang="zh-CN"/>
              <a:t>(5</a:t>
            </a:r>
            <a:r>
              <a:rPr lang="zh-CN" altLang="en-US"/>
              <a:t>秒钟接起电话或者</a:t>
            </a:r>
            <a:r>
              <a:rPr lang="en-US" altLang="zh-CN"/>
              <a:t>5</a:t>
            </a:r>
            <a:r>
              <a:rPr lang="zh-CN" altLang="en-US"/>
              <a:t>秒钟挂机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4 </a:t>
            </a:r>
            <a:r>
              <a:rPr lang="zh-CN" altLang="en-US"/>
              <a:t>人工通话时长：均值</a:t>
            </a:r>
            <a:r>
              <a:rPr lang="en-US" altLang="zh-CN"/>
              <a:t>27</a:t>
            </a:r>
            <a:r>
              <a:rPr lang="zh-CN" altLang="en-US"/>
              <a:t>秒。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不需要人工坐席的情况，与</a:t>
            </a:r>
            <a:r>
              <a:rPr lang="en-US" altLang="zh-CN"/>
              <a:t>AI</a:t>
            </a:r>
            <a:r>
              <a:rPr lang="zh-CN" altLang="en-US"/>
              <a:t>聊天时长：均值</a:t>
            </a:r>
            <a:r>
              <a:rPr lang="en-US" altLang="zh-CN"/>
              <a:t>7</a:t>
            </a:r>
            <a:r>
              <a:rPr lang="zh-CN" altLang="en-US"/>
              <a:t>秒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4277360"/>
            <a:ext cx="4090035" cy="161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话术</a:t>
            </a:r>
            <a:r>
              <a:rPr lang="zh-CN" altLang="en-US"/>
              <a:t>信息：</a:t>
            </a:r>
            <a:endParaRPr lang="zh-CN" altLang="en-US"/>
          </a:p>
          <a:p>
            <a:r>
              <a:rPr lang="en-US" altLang="zh-CN"/>
              <a:t>1 </a:t>
            </a:r>
            <a:r>
              <a:rPr lang="zh-CN" altLang="en-US"/>
              <a:t>单节点转人工</a:t>
            </a:r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转人工节点在第</a:t>
            </a:r>
            <a:r>
              <a:rPr lang="en-US" altLang="zh-CN"/>
              <a:t>15</a:t>
            </a:r>
            <a:r>
              <a:rPr lang="zh-CN" altLang="en-US"/>
              <a:t>秒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ym typeface="+mn-ea"/>
              </a:rPr>
              <a:t>预测试外呼方案对比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43150"/>
            <a:ext cx="10515600" cy="256667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ym typeface="+mn-ea"/>
              </a:rPr>
              <a:t>情况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对呼损零容忍，呼损</a:t>
            </a:r>
            <a:r>
              <a:rPr lang="en-US" altLang="zh-CN" sz="2000">
                <a:sym typeface="+mn-ea"/>
              </a:rPr>
              <a:t>=0</a:t>
            </a:r>
            <a:r>
              <a:rPr lang="zh-CN" altLang="en-US" sz="2000">
                <a:sym typeface="+mn-ea"/>
              </a:rPr>
              <a:t>，选择方案</a:t>
            </a:r>
            <a:r>
              <a:rPr lang="en-US" altLang="zh-CN" sz="2000">
                <a:sym typeface="+mn-ea"/>
              </a:rPr>
              <a:t>3(坐席空闲时外呼)</a:t>
            </a:r>
            <a:r>
              <a:rPr lang="zh-CN" altLang="en-US" sz="2000">
                <a:sym typeface="+mn-ea"/>
              </a:rPr>
              <a:t>，此时进线时长在</a:t>
            </a:r>
            <a:r>
              <a:rPr lang="en-US" altLang="zh-CN" sz="2000">
                <a:sym typeface="+mn-ea"/>
              </a:rPr>
              <a:t>30-31</a:t>
            </a:r>
            <a:r>
              <a:rPr lang="zh-CN" altLang="en-US" sz="2000">
                <a:sym typeface="+mn-ea"/>
              </a:rPr>
              <a:t>秒。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此时，方案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中，并发数</a:t>
            </a:r>
            <a:r>
              <a:rPr lang="en-US" altLang="zh-CN" sz="2000">
                <a:sym typeface="+mn-ea"/>
              </a:rPr>
              <a:t>=1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其他方案中，呼损都不可能为</a:t>
            </a:r>
            <a:r>
              <a:rPr lang="en-US" altLang="zh-CN" sz="2000">
                <a:sym typeface="+mn-ea"/>
              </a:rPr>
              <a:t>0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4695" y="1334770"/>
            <a:ext cx="6377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下面针对呼损的情况，选择不同的方案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4405630"/>
            <a:ext cx="367665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1715" y="622935"/>
            <a:ext cx="10515600" cy="256667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ym typeface="+mn-ea"/>
              </a:rPr>
              <a:t>情况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呼损在</a:t>
            </a:r>
            <a:r>
              <a:rPr lang="en-US" altLang="zh-CN" sz="2000">
                <a:sym typeface="+mn-ea"/>
              </a:rPr>
              <a:t>5%</a:t>
            </a:r>
            <a:r>
              <a:rPr lang="zh-CN" altLang="en-US" sz="2000">
                <a:sym typeface="+mn-ea"/>
              </a:rPr>
              <a:t>时，选择方案</a:t>
            </a:r>
            <a:r>
              <a:rPr lang="en-US" altLang="zh-CN" sz="2000">
                <a:sym typeface="+mn-ea"/>
              </a:rPr>
              <a:t>1(弹屏后外呼)</a:t>
            </a:r>
            <a:r>
              <a:rPr lang="zh-CN" altLang="en-US" sz="2000">
                <a:sym typeface="+mn-ea"/>
              </a:rPr>
              <a:t>，此时进线时长在</a:t>
            </a:r>
            <a:r>
              <a:rPr lang="en-US" altLang="zh-CN" sz="2000">
                <a:sym typeface="+mn-ea"/>
              </a:rPr>
              <a:t>27-28</a:t>
            </a:r>
            <a:r>
              <a:rPr lang="zh-CN" altLang="en-US" sz="2000">
                <a:sym typeface="+mn-ea"/>
              </a:rPr>
              <a:t>秒。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此时，方案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中，并发数</a:t>
            </a:r>
            <a:r>
              <a:rPr lang="en-US" altLang="zh-CN" sz="2000">
                <a:sym typeface="+mn-ea"/>
              </a:rPr>
              <a:t>=1</a:t>
            </a:r>
            <a:r>
              <a:rPr lang="zh-CN" altLang="en-US" sz="2000">
                <a:sym typeface="+mn-ea"/>
              </a:rPr>
              <a:t>，弹屏后的延迟时间</a:t>
            </a:r>
            <a:r>
              <a:rPr lang="en-US" altLang="zh-CN" sz="2000">
                <a:sym typeface="+mn-ea"/>
              </a:rPr>
              <a:t>=21</a:t>
            </a:r>
            <a:r>
              <a:rPr lang="zh-CN" altLang="en-US" sz="2000">
                <a:sym typeface="+mn-ea"/>
              </a:rPr>
              <a:t>秒。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情况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呼损在</a:t>
            </a:r>
            <a:r>
              <a:rPr lang="en-US" altLang="zh-CN" sz="2000">
                <a:sym typeface="+mn-ea"/>
              </a:rPr>
              <a:t>10</a:t>
            </a:r>
            <a:r>
              <a:rPr lang="en-US" altLang="zh-CN" sz="2000">
                <a:sym typeface="+mn-ea"/>
              </a:rPr>
              <a:t>%-15%</a:t>
            </a:r>
            <a:r>
              <a:rPr lang="zh-CN" altLang="en-US" sz="2000">
                <a:sym typeface="+mn-ea"/>
              </a:rPr>
              <a:t>时，选择方案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，此时进线时长在</a:t>
            </a:r>
            <a:r>
              <a:rPr lang="en-US" altLang="zh-CN" sz="2000">
                <a:sym typeface="+mn-ea"/>
              </a:rPr>
              <a:t>25-26</a:t>
            </a:r>
            <a:r>
              <a:rPr lang="zh-CN" altLang="en-US" sz="2000">
                <a:sym typeface="+mn-ea"/>
              </a:rPr>
              <a:t>秒。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此时，方案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中，并发数</a:t>
            </a:r>
            <a:r>
              <a:rPr lang="en-US" altLang="zh-CN" sz="2000">
                <a:sym typeface="+mn-ea"/>
              </a:rPr>
              <a:t>=1</a:t>
            </a:r>
            <a:r>
              <a:rPr lang="zh-CN" altLang="en-US" sz="2000">
                <a:sym typeface="+mn-ea"/>
              </a:rPr>
              <a:t>，弹屏后的延迟时间</a:t>
            </a:r>
            <a:r>
              <a:rPr lang="en-US" altLang="zh-CN" sz="2000">
                <a:sym typeface="+mn-ea"/>
              </a:rPr>
              <a:t>=21</a:t>
            </a:r>
            <a:r>
              <a:rPr lang="zh-CN" altLang="en-US" sz="2000">
                <a:sym typeface="+mn-ea"/>
              </a:rPr>
              <a:t>秒。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3101340"/>
            <a:ext cx="4527550" cy="3054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1715" y="622935"/>
            <a:ext cx="10515600" cy="256667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ym typeface="+mn-ea"/>
              </a:rPr>
              <a:t>情况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呼损在</a:t>
            </a:r>
            <a:r>
              <a:rPr lang="en-US" altLang="zh-CN" sz="2000">
                <a:sym typeface="+mn-ea"/>
              </a:rPr>
              <a:t>25%</a:t>
            </a:r>
            <a:r>
              <a:rPr lang="zh-CN" altLang="en-US" sz="2000">
                <a:sym typeface="+mn-ea"/>
              </a:rPr>
              <a:t>时，选择方案</a:t>
            </a:r>
            <a:r>
              <a:rPr lang="en-US" altLang="zh-CN" sz="2000">
                <a:sym typeface="+mn-ea"/>
              </a:rPr>
              <a:t>1()</a:t>
            </a:r>
            <a:r>
              <a:rPr lang="zh-CN" altLang="en-US" sz="2000">
                <a:sym typeface="+mn-ea"/>
              </a:rPr>
              <a:t>，此时进线时长在</a:t>
            </a:r>
            <a:r>
              <a:rPr lang="en-US" altLang="zh-CN" sz="2000">
                <a:sym typeface="+mn-ea"/>
              </a:rPr>
              <a:t>22</a:t>
            </a:r>
            <a:r>
              <a:rPr lang="zh-CN" altLang="en-US" sz="2000">
                <a:sym typeface="+mn-ea"/>
              </a:rPr>
              <a:t>秒</a:t>
            </a:r>
            <a:r>
              <a:rPr lang="zh-CN" altLang="en-US" sz="2000">
                <a:sym typeface="+mn-ea"/>
              </a:rPr>
              <a:t>左右。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此时，方案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中，并发数</a:t>
            </a:r>
            <a:r>
              <a:rPr lang="en-US" altLang="zh-CN" sz="2000">
                <a:sym typeface="+mn-ea"/>
              </a:rPr>
              <a:t>=2</a:t>
            </a:r>
            <a:r>
              <a:rPr lang="zh-CN" altLang="en-US" sz="2000">
                <a:sym typeface="+mn-ea"/>
              </a:rPr>
              <a:t>，弹屏后的延迟时间</a:t>
            </a:r>
            <a:r>
              <a:rPr lang="en-US" altLang="zh-CN" sz="2000">
                <a:sym typeface="+mn-ea"/>
              </a:rPr>
              <a:t>=21</a:t>
            </a:r>
            <a:r>
              <a:rPr lang="zh-CN" altLang="en-US" sz="2000">
                <a:sym typeface="+mn-ea"/>
              </a:rPr>
              <a:t>秒。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相比情况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，呼损提高</a:t>
            </a:r>
            <a:r>
              <a:rPr lang="en-US" altLang="zh-CN" sz="2000">
                <a:sym typeface="+mn-ea"/>
              </a:rPr>
              <a:t>10%</a:t>
            </a:r>
            <a:r>
              <a:rPr lang="zh-CN" altLang="en-US" sz="2000">
                <a:sym typeface="+mn-ea"/>
              </a:rPr>
              <a:t>，进线时长减少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秒，意义</a:t>
            </a:r>
            <a:r>
              <a:rPr lang="zh-CN" altLang="en-US" sz="2000">
                <a:sym typeface="+mn-ea"/>
              </a:rPr>
              <a:t>不大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2672715"/>
            <a:ext cx="4572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91540" y="175260"/>
            <a:ext cx="7868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</a:t>
            </a:r>
            <a:endParaRPr lang="zh-CN" altLang="en-US"/>
          </a:p>
          <a:p>
            <a:r>
              <a:rPr lang="zh-CN" altLang="en-US"/>
              <a:t>与方案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相比，方案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在相同呼损时，进线时长不占优势，详见</a:t>
            </a:r>
            <a:r>
              <a:rPr lang="zh-CN" altLang="en-US"/>
              <a:t>下表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1521460"/>
            <a:ext cx="4330700" cy="4686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715" y="175260"/>
            <a:ext cx="2457450" cy="1346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830" y="1097280"/>
            <a:ext cx="3568700" cy="5391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I4NzU0ODUzMGM2Njk2ZWU2MzI5MTQyNDliNDFjNz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预测试外呼方案对比 </vt:lpstr>
      <vt:lpstr>预测试外呼方案对比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liujia</dc:creator>
  <cp:lastModifiedBy>令狐大侠</cp:lastModifiedBy>
  <cp:revision>93</cp:revision>
  <dcterms:created xsi:type="dcterms:W3CDTF">2022-06-24T01:25:00Z</dcterms:created>
  <dcterms:modified xsi:type="dcterms:W3CDTF">2022-06-28T07:15:37Z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6E7907435EE74D578B69E32AEFDDF29C</vt:lpwstr>
  </property>
  <property fmtid="{D5CDD505-2E9C-101B-9397-08002B2CF9AE}" pid="3" name="KSOProductBuildVer">
    <vt:lpwstr>2052-11.1.0.11830</vt:lpwstr>
  </property>
</Properties>
</file>