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81" r:id="rId3"/>
    <p:sldId id="368" r:id="rId4"/>
    <p:sldId id="379" r:id="rId5"/>
    <p:sldId id="382" r:id="rId7"/>
    <p:sldId id="386" r:id="rId8"/>
    <p:sldId id="383" r:id="rId9"/>
    <p:sldId id="387" r:id="rId10"/>
    <p:sldId id="672" r:id="rId11"/>
    <p:sldId id="388" r:id="rId12"/>
    <p:sldId id="393" r:id="rId13"/>
    <p:sldId id="391" r:id="rId14"/>
    <p:sldId id="394" r:id="rId15"/>
    <p:sldId id="395" r:id="rId16"/>
    <p:sldId id="397" r:id="rId17"/>
    <p:sldId id="398" r:id="rId18"/>
    <p:sldId id="396" r:id="rId19"/>
    <p:sldId id="400" r:id="rId20"/>
    <p:sldId id="409" r:id="rId21"/>
    <p:sldId id="863" r:id="rId22"/>
    <p:sldId id="420" r:id="rId23"/>
    <p:sldId id="392" r:id="rId24"/>
    <p:sldId id="421" r:id="rId25"/>
    <p:sldId id="422" r:id="rId26"/>
    <p:sldId id="430" r:id="rId27"/>
    <p:sldId id="423" r:id="rId28"/>
    <p:sldId id="431" r:id="rId29"/>
    <p:sldId id="424" r:id="rId30"/>
    <p:sldId id="432" r:id="rId31"/>
    <p:sldId id="425" r:id="rId32"/>
    <p:sldId id="433" r:id="rId33"/>
    <p:sldId id="434" r:id="rId34"/>
    <p:sldId id="435" r:id="rId35"/>
    <p:sldId id="436" r:id="rId36"/>
    <p:sldId id="438" r:id="rId37"/>
    <p:sldId id="439" r:id="rId38"/>
    <p:sldId id="440" r:id="rId39"/>
    <p:sldId id="437" r:id="rId40"/>
    <p:sldId id="441" r:id="rId41"/>
    <p:sldId id="442" r:id="rId42"/>
    <p:sldId id="443" r:id="rId43"/>
    <p:sldId id="444" r:id="rId44"/>
    <p:sldId id="445" r:id="rId45"/>
    <p:sldId id="447" r:id="rId46"/>
    <p:sldId id="446" r:id="rId47"/>
    <p:sldId id="448" r:id="rId48"/>
    <p:sldId id="426" r:id="rId49"/>
    <p:sldId id="449" r:id="rId50"/>
    <p:sldId id="450" r:id="rId51"/>
    <p:sldId id="451" r:id="rId52"/>
    <p:sldId id="452" r:id="rId53"/>
    <p:sldId id="453" r:id="rId54"/>
    <p:sldId id="455" r:id="rId55"/>
    <p:sldId id="456" r:id="rId56"/>
    <p:sldId id="454" r:id="rId57"/>
    <p:sldId id="457" r:id="rId58"/>
    <p:sldId id="459" r:id="rId59"/>
    <p:sldId id="460" r:id="rId60"/>
    <p:sldId id="461" r:id="rId61"/>
    <p:sldId id="458" r:id="rId62"/>
    <p:sldId id="462" r:id="rId63"/>
    <p:sldId id="463" r:id="rId64"/>
    <p:sldId id="464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  <p:sldId id="488" r:id="rId74"/>
    <p:sldId id="489" r:id="rId75"/>
    <p:sldId id="487" r:id="rId76"/>
    <p:sldId id="490" r:id="rId77"/>
    <p:sldId id="491" r:id="rId78"/>
    <p:sldId id="492" r:id="rId79"/>
    <p:sldId id="493" r:id="rId80"/>
    <p:sldId id="494" r:id="rId81"/>
    <p:sldId id="496" r:id="rId82"/>
    <p:sldId id="497" r:id="rId83"/>
    <p:sldId id="495" r:id="rId84"/>
    <p:sldId id="498" r:id="rId85"/>
    <p:sldId id="499" r:id="rId86"/>
    <p:sldId id="500" r:id="rId87"/>
    <p:sldId id="501" r:id="rId88"/>
    <p:sldId id="502" r:id="rId89"/>
    <p:sldId id="503" r:id="rId90"/>
    <p:sldId id="504" r:id="rId91"/>
    <p:sldId id="511" r:id="rId92"/>
    <p:sldId id="512" r:id="rId93"/>
    <p:sldId id="513" r:id="rId94"/>
    <p:sldId id="514" r:id="rId95"/>
    <p:sldId id="516" r:id="rId96"/>
    <p:sldId id="517" r:id="rId97"/>
    <p:sldId id="518" r:id="rId98"/>
    <p:sldId id="519" r:id="rId99"/>
    <p:sldId id="520" r:id="rId100"/>
    <p:sldId id="522" r:id="rId101"/>
    <p:sldId id="524" r:id="rId102"/>
    <p:sldId id="526" r:id="rId103"/>
    <p:sldId id="527" r:id="rId104"/>
    <p:sldId id="528" r:id="rId105"/>
    <p:sldId id="523" r:id="rId106"/>
    <p:sldId id="529" r:id="rId107"/>
    <p:sldId id="530" r:id="rId108"/>
    <p:sldId id="531" r:id="rId109"/>
    <p:sldId id="532" r:id="rId110"/>
    <p:sldId id="533" r:id="rId111"/>
    <p:sldId id="534" r:id="rId112"/>
    <p:sldId id="541" r:id="rId113"/>
    <p:sldId id="542" r:id="rId114"/>
    <p:sldId id="543" r:id="rId115"/>
    <p:sldId id="544" r:id="rId116"/>
    <p:sldId id="545" r:id="rId117"/>
    <p:sldId id="546" r:id="rId118"/>
    <p:sldId id="547" r:id="rId119"/>
    <p:sldId id="548" r:id="rId120"/>
    <p:sldId id="549" r:id="rId121"/>
    <p:sldId id="550" r:id="rId122"/>
    <p:sldId id="551" r:id="rId123"/>
    <p:sldId id="552" r:id="rId124"/>
    <p:sldId id="554" r:id="rId125"/>
    <p:sldId id="555" r:id="rId126"/>
    <p:sldId id="553" r:id="rId127"/>
    <p:sldId id="557" r:id="rId128"/>
    <p:sldId id="558" r:id="rId129"/>
    <p:sldId id="561" r:id="rId130"/>
    <p:sldId id="562" r:id="rId131"/>
    <p:sldId id="564" r:id="rId132"/>
    <p:sldId id="565" r:id="rId133"/>
    <p:sldId id="566" r:id="rId134"/>
    <p:sldId id="567" r:id="rId135"/>
    <p:sldId id="568" r:id="rId136"/>
    <p:sldId id="560" r:id="rId137"/>
    <p:sldId id="569" r:id="rId138"/>
    <p:sldId id="570" r:id="rId139"/>
    <p:sldId id="571" r:id="rId140"/>
    <p:sldId id="572" r:id="rId141"/>
    <p:sldId id="573" r:id="rId142"/>
    <p:sldId id="575" r:id="rId143"/>
    <p:sldId id="574" r:id="rId144"/>
    <p:sldId id="584" r:id="rId145"/>
    <p:sldId id="585" r:id="rId146"/>
    <p:sldId id="586" r:id="rId147"/>
    <p:sldId id="587" r:id="rId148"/>
    <p:sldId id="588" r:id="rId149"/>
    <p:sldId id="589" r:id="rId150"/>
    <p:sldId id="590" r:id="rId151"/>
    <p:sldId id="591" r:id="rId152"/>
    <p:sldId id="592" r:id="rId153"/>
    <p:sldId id="593" r:id="rId154"/>
    <p:sldId id="594" r:id="rId155"/>
    <p:sldId id="596" r:id="rId156"/>
    <p:sldId id="597" r:id="rId157"/>
    <p:sldId id="598" r:id="rId158"/>
    <p:sldId id="601" r:id="rId159"/>
    <p:sldId id="603" r:id="rId160"/>
    <p:sldId id="604" r:id="rId161"/>
    <p:sldId id="605" r:id="rId162"/>
    <p:sldId id="606" r:id="rId163"/>
    <p:sldId id="607" r:id="rId164"/>
    <p:sldId id="608" r:id="rId165"/>
    <p:sldId id="609" r:id="rId166"/>
    <p:sldId id="611" r:id="rId167"/>
    <p:sldId id="612" r:id="rId168"/>
    <p:sldId id="613" r:id="rId169"/>
    <p:sldId id="614" r:id="rId170"/>
    <p:sldId id="615" r:id="rId171"/>
    <p:sldId id="618" r:id="rId172"/>
    <p:sldId id="621" r:id="rId173"/>
    <p:sldId id="622" r:id="rId174"/>
    <p:sldId id="619" r:id="rId175"/>
    <p:sldId id="624" r:id="rId176"/>
    <p:sldId id="623" r:id="rId177"/>
    <p:sldId id="620" r:id="rId178"/>
    <p:sldId id="625" r:id="rId179"/>
    <p:sldId id="626" r:id="rId180"/>
    <p:sldId id="627" r:id="rId181"/>
    <p:sldId id="628" r:id="rId182"/>
    <p:sldId id="630" r:id="rId183"/>
    <p:sldId id="632" r:id="rId184"/>
    <p:sldId id="631" r:id="rId185"/>
    <p:sldId id="633" r:id="rId186"/>
    <p:sldId id="634" r:id="rId187"/>
    <p:sldId id="635" r:id="rId188"/>
    <p:sldId id="636" r:id="rId189"/>
    <p:sldId id="637" r:id="rId190"/>
    <p:sldId id="638" r:id="rId191"/>
    <p:sldId id="639" r:id="rId192"/>
    <p:sldId id="641" r:id="rId193"/>
    <p:sldId id="642" r:id="rId194"/>
    <p:sldId id="643" r:id="rId195"/>
    <p:sldId id="645" r:id="rId196"/>
    <p:sldId id="646" r:id="rId197"/>
    <p:sldId id="647" r:id="rId198"/>
    <p:sldId id="648" r:id="rId199"/>
    <p:sldId id="652" r:id="rId200"/>
    <p:sldId id="653" r:id="rId201"/>
    <p:sldId id="370" r:id="rId202"/>
  </p:sldIdLst>
  <p:sldSz cx="12192000" cy="6858000"/>
  <p:notesSz cx="6858000" cy="9144000"/>
  <p:custDataLst>
    <p:tags r:id="rId20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2" userDrawn="1">
          <p15:clr>
            <a:srgbClr val="A4A3A4"/>
          </p15:clr>
        </p15:guide>
        <p15:guide id="2" pos="36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93C"/>
    <a:srgbClr val="F2F2F2"/>
    <a:srgbClr val="F5DC40"/>
    <a:srgbClr val="EDDF46"/>
    <a:srgbClr val="FAD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5" autoAdjust="0"/>
    <p:restoredTop sz="86385" autoAdjust="0"/>
  </p:normalViewPr>
  <p:slideViewPr>
    <p:cSldViewPr snapToGrid="0" showGuides="1">
      <p:cViewPr varScale="1">
        <p:scale>
          <a:sx n="65" d="100"/>
          <a:sy n="65" d="100"/>
        </p:scale>
        <p:origin x="69" y="144"/>
      </p:cViewPr>
      <p:guideLst>
        <p:guide orient="horz" pos="1982"/>
        <p:guide pos="3694"/>
      </p:guideLst>
    </p:cSldViewPr>
  </p:slideViewPr>
  <p:outlineViewPr>
    <p:cViewPr>
      <p:scale>
        <a:sx n="33" d="100"/>
        <a:sy n="33" d="100"/>
      </p:scale>
      <p:origin x="0" y="-8863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6" Type="http://schemas.openxmlformats.org/officeDocument/2006/relationships/tags" Target="tags/tag6.xml"/><Relationship Id="rId205" Type="http://schemas.openxmlformats.org/officeDocument/2006/relationships/tableStyles" Target="tableStyles.xml"/><Relationship Id="rId204" Type="http://schemas.openxmlformats.org/officeDocument/2006/relationships/viewProps" Target="viewProps.xml"/><Relationship Id="rId203" Type="http://schemas.openxmlformats.org/officeDocument/2006/relationships/presProps" Target="presProps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B8F4-D64C-4D2C-9DEB-3EF397000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409FC-3977-4236-AC7C-5157C83D5D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0425430" y="0"/>
            <a:ext cx="855345" cy="14579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84480" y="252095"/>
            <a:ext cx="76200" cy="547370"/>
          </a:xfrm>
          <a:prstGeom prst="rect">
            <a:avLst/>
          </a:prstGeom>
          <a:gradFill>
            <a:gsLst>
              <a:gs pos="100000">
                <a:srgbClr val="EDDF46"/>
              </a:gs>
              <a:gs pos="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1">
          <a:gsLst>
            <a:gs pos="0">
              <a:srgbClr val="002060"/>
            </a:gs>
            <a:gs pos="100000">
              <a:srgbClr val="0E255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microsoft.com/office/2007/relationships/hdphoto" Target="../media/image2.wdp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GlowEdges trans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22DA94-38FB-4109-993A-38CBB61C80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5570" y="2661104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8BCE-61C6-4886-BE04-82EAC9A3C79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203815" y="0"/>
            <a:ext cx="1285240" cy="12693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成组"/>
          <p:cNvGrpSpPr/>
          <p:nvPr userDrawn="1"/>
        </p:nvGrpSpPr>
        <p:grpSpPr>
          <a:xfrm rot="5400000">
            <a:off x="5191406" y="-782672"/>
            <a:ext cx="1694886" cy="8432799"/>
            <a:chOff x="-4653" y="-5342259"/>
            <a:chExt cx="87250" cy="5790503"/>
          </a:xfrm>
        </p:grpSpPr>
        <p:sp>
          <p:nvSpPr>
            <p:cNvPr id="12" name="矩形"/>
            <p:cNvSpPr/>
            <p:nvPr/>
          </p:nvSpPr>
          <p:spPr>
            <a:xfrm>
              <a:off x="-4653" y="-5335720"/>
              <a:ext cx="82597" cy="5773832"/>
            </a:xfrm>
            <a:prstGeom prst="rect">
              <a:avLst/>
            </a:prstGeom>
            <a:gradFill flip="none" rotWithShape="1">
              <a:gsLst>
                <a:gs pos="0">
                  <a:srgbClr val="E95512">
                    <a:alpha val="11000"/>
                  </a:srgbClr>
                </a:gs>
                <a:gs pos="99000">
                  <a:srgbClr val="0068B6">
                    <a:alpha val="20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7735" tIns="67735" rIns="67735" bIns="67735" numCol="1" anchor="ctr">
              <a:noAutofit/>
            </a:bodyPr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935"/>
            </a:p>
          </p:txBody>
        </p:sp>
        <p:sp>
          <p:nvSpPr>
            <p:cNvPr id="13" name="矩形"/>
            <p:cNvSpPr/>
            <p:nvPr/>
          </p:nvSpPr>
          <p:spPr>
            <a:xfrm>
              <a:off x="0" y="-5342259"/>
              <a:ext cx="82597" cy="74040"/>
            </a:xfrm>
            <a:prstGeom prst="rect">
              <a:avLst/>
            </a:prstGeom>
            <a:gradFill>
              <a:gsLst>
                <a:gs pos="100000">
                  <a:srgbClr val="EDDF46"/>
                </a:gs>
                <a:gs pos="0">
                  <a:srgbClr val="FFC0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7735" tIns="67735" rIns="67735" bIns="67735" numCol="1" anchor="ctr">
              <a:noAutofit/>
            </a:bodyPr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935"/>
            </a:p>
          </p:txBody>
        </p:sp>
        <p:sp>
          <p:nvSpPr>
            <p:cNvPr id="14" name="矩形"/>
            <p:cNvSpPr/>
            <p:nvPr/>
          </p:nvSpPr>
          <p:spPr>
            <a:xfrm>
              <a:off x="0" y="374204"/>
              <a:ext cx="82597" cy="74040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EDDF4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7735" tIns="67735" rIns="67735" bIns="67735" numCol="1" anchor="ctr">
              <a:noAutofit/>
            </a:bodyPr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935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19985" y="2829560"/>
            <a:ext cx="7242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Python编程基础</a:t>
            </a:r>
            <a:endParaRPr lang="zh-CN" altLang="en-US" sz="72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045" y="226060"/>
            <a:ext cx="3008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>
                <a:gradFill>
                  <a:gsLst>
                    <a:gs pos="100000">
                      <a:srgbClr val="EDDF46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GenYoMin JP Heavy" panose="02020900000000000000" charset="-128"/>
                <a:ea typeface="GenYoMin JP Heavy" panose="02020900000000000000" charset="-128"/>
              </a:rPr>
              <a:t>Chapter 2</a:t>
            </a:r>
            <a:endParaRPr lang="en-US" altLang="zh-CN" sz="4000" b="1" i="1">
              <a:gradFill>
                <a:gsLst>
                  <a:gs pos="100000">
                    <a:srgbClr val="EDDF46"/>
                  </a:gs>
                  <a:gs pos="0">
                    <a:srgbClr val="FFC000"/>
                  </a:gs>
                </a:gsLst>
                <a:lin ang="5400000" scaled="0"/>
              </a:gradFill>
              <a:latin typeface="GenYoMin JP Heavy" panose="02020900000000000000" charset="-128"/>
              <a:ea typeface="GenYoMin JP Heavy" panose="0202090000000000000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Python的安装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614426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Anaconda是在Windows、Linux和Mac OS X上执行Python数据科学和机器学习的最方便的平台之一。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它自带数据分析和机器学习领域功能强大的第三方库，集数据分析、数据可视化、机器学习模型开发和训练于一体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安装包可以从官方网站（https://www.anaconda.com/distribution/）下载。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截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至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12月Anaconda的最新版本为基于Python 3.8的Anaconda4。使用者可根据自身的操作系统需要选择相应的版本进行下载安装。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57454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处理：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对于前面出现的异常和错误，我们需要在程序中设计异常捕捉和处理的语句，使得程序能够继续正常的运行下去。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捕捉异常，可以使用try/except语句。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try/except语句用来检测try语句中的错误，如果发生错误，except语句就会对其捕获并进行处理。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4775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try/except语法如下：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 try 语句可能包含多个except子句，分别来处理不同的特定的异常。最多只有一个分支会被执行。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77770" y="2094865"/>
            <a:ext cx="6593205" cy="230695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try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1&gt;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执行语句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except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名字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1&gt;: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如果语句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执行出现名字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的异常错误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2&gt;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执行语句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2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except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名字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2&gt;: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如果语句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执行出现名字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的异常错误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3&gt;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执行语句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3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finally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#try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except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执行完毕的最后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4&gt;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执行语句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4  </a:t>
            </a:r>
            <a:endParaRPr lang="en-US" altLang="en-US" b="0">
              <a:solidFill>
                <a:srgbClr val="0082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981710"/>
            <a:ext cx="10896600" cy="802703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面向对象编程（Object Oriented Programming 简称OOP），是一种程序设计思想，OOP把对象作为程序的基本单元，一个对象包含了数据和操作数据的函数。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面向过程编程（Produced Oriented Programing 简称POP）把计算机程序视为一系列的命令集合，即一组函数的顺序执行。为了简化程序设计，面向过程把函数继续切分为子函数，即把大块函数通过切割成小块函数来降低系统的复杂度。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在Python中，所有数据类型都可以视为对象，当然也可以自定义对象。自定义的对象数据类型就是面向对象中的类（class）的概念。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5340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类和示例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面向对象最重要的概念就是类（class）和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实例（instance），必须牢记类是抽象的模板，而实例是根据类创建出来的一个个具体的“对象”，每个对象都拥有相同的方法，但各自的数据可能不同。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在Python中，定义类是通过class关键字实现的：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4876165"/>
            <a:ext cx="5080000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Student(object):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68261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class后面紧接着是类名，即Student，类名通常是大写开头的单词，紧接着是（object），表示该类是从哪个类继承下来的，如果没有合适的继承类，就使用Object类，这是所有的类最后都会继承的类。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类可以起模板作用，因此，定义类后，可以将该类共同的属性通过初始化模块def__init__(self)进行设置，（注意：__为英文的双下划线），如设置姓名和分数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00" y="5442903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Student(0bject):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__init__(self):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self.name = name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self.score = score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25653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类的引用必须通过实例进行，创建实例是通过类名+（）实现的，如：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有了__init__方法后，在创建实例的时候，就不能传入空的参数，必须传入与__init__方法匹配的参数，但self不需要传，Python解释器自己会把实例变量传进去。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实例化后就可以用该实例名加“.”符号后直接引用其属性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44215" y="2697480"/>
            <a:ext cx="508000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 = Student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（）</a:t>
            </a:r>
            <a:r>
              <a:rPr lang="en-US" b="0">
                <a:ea typeface="宋体" panose="02010600030101010101" pitchFamily="2" charset="-122"/>
              </a:rPr>
              <a:t> </a:t>
            </a:r>
            <a:endParaRPr lang="en-US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8310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985" y="1998345"/>
            <a:ext cx="7773670" cy="230695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Student(object):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__init__(self,name,score):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self.name=name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self.score=score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St1=Student(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张三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,80)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St2=Student(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李四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,90)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姓名：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{0} 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{1}'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.format(St1.name,St1.score))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姓名：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{0} 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{1}'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.format(St2.name,St2.score))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7985" y="5589270"/>
            <a:ext cx="7773670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姓名：张三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80    2.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姓名：李四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90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8108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数据封装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面向对象编程的一个重要特点就是数据封装。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在上面的Student类中，每个实例就拥有各自的name和score这些数据。我们可以通过函数来访问这些数据。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但是，既然Student实例本身就拥有这些数据，要访问这些数据，就没有必要从外面的函数去访问，可以直接在Student类的内部定义访问数据的函数，这样，就把“数据”给封装起来了。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这些封装数据的函数是和Student类本身关联起来的，称为类的方法。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97471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比如打印一个学生的成绩：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54835" y="1922780"/>
            <a:ext cx="8481695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Student(object):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__init__(self,name,score):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self.name=name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self.score=score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print_score(self):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姓名：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{0} 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{1}'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.format(self.name,self.score))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St1=Student(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张三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,80)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St2=Student(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李四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,90)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St1.print_score()    10. St2.print_score()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4200" y="5878195"/>
            <a:ext cx="848296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姓名：张三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80    </a:t>
            </a:r>
            <a:endParaRPr lang="zh-CN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/>
            <a:r>
              <a:rPr lang="en-US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姓名：李四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分数：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90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5340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据处理必然涉及数据的导入与导出，将数据导入后才有了数据处理的对象，将数据导出是数据处理的最终方向与意义。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数据的导入导出在Python中称为文件的读写，针对不同数据格式，有不同的文件读写方式，我们将学习以下三类文件读写的方式：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Python的文件读写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NumPy的文件读写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Pandas的文件读写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Python的安装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4255135" cy="38201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双击下载好的Anaconda的.exe程序，将出现如下界面（以Anaconda3为例）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图片 2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8720" y="1224280"/>
            <a:ext cx="6439535" cy="499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1847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Python的文件读写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该方法是Python内置的数据读取方法，通过Python内置的读写文件的函数如open（），close（）等来进行文件的读写。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磁盘上读写文件的功能都是由操作系统提供的，现代操作系统不允许普通的程序直接操作磁盘，所以，读写文件就是请求操作系统打开一个文件对象（通常称为文件描述符），然后，通过操作系统提供的接口从这个文件对象中读取数据（读文件），或者把数据写入这个文件对象（写文件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40575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读文件open（）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要以读文件的模式打开一个文件对象，使用Python内置的open（）函数，传入文件名和标识符即可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代码中的'</a:t>
            </a:r>
            <a:r>
              <a:rPr 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'表示读，这样我们就成功地打开了一个文件。如果文件不存在的话，open（）函数就会抛出一个IOError的错误，并且给出错误码和详细的信息告诉你文件不存在。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21025" y="3405505"/>
            <a:ext cx="594995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f = open(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'/Users/michael/test.txt'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64928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读文件open（）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如果文件打开成功，接下来，调用read（）方法可以一次读取文件的全部内容，Python把内容读到内存，用一个str对象表示：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打开文件并完成读取操作后，最后一步就是要关闭文件，通过如下操作进行关闭：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21025" y="3405505"/>
            <a:ext cx="594995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f.read()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21025" y="5617210"/>
            <a:ext cx="594995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f.close()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5229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读文件open（）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为了无论出现何种情况下都能够正常关闭文件释放操作系统的资源，我们可以使用到异常处理方法：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7520" y="3355340"/>
            <a:ext cx="6156325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try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f = open(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'/Users/michael/test.txt'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(f.re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ad())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except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产生异常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finally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f: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f.close()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文件已关闭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1694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写文件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写文件与读文件的操作其实是一样的，唯一的区别在于写文件通过open（）函数打开文件后是传入'w'或者'wb'等标识符来进行文本文件或二进制文件的读写。：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46705" y="4606290"/>
            <a:ext cx="5930900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 = open(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'/Users/michael/test.txt'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'w'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f.write(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'Hello,World!'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f.close()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1694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读写文件的快捷方法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如果每次读写文件都需要进行try…except…finally的异常处理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操作显得有些烦琐和麻烦，因此在Python中我们可以使用with语句来实现上面的所有功能，并使得代码更加的简洁明了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0215" y="4516755"/>
            <a:ext cx="6014720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with open(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'C:/Users/qt/test.txt'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as f: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(f.readline())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85140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NumPy的文件读写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除了利用Python内置的open（）函数来进行文件的读写工作，NumPy这个Python强大的科学计算第三方库也提供了多种文件读写的方式。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savetxt（）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loadtxt（）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21018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savetxt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使用方式如下：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08860" y="2174240"/>
            <a:ext cx="67437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 = np.arange(1,21,0.5).reshape(5,8)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np.savetxt(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'D:/arr.txt'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8860" y="4613910"/>
            <a:ext cx="674370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[[ 1.   1.5  2.   2.5  3.   3.5  4.   4.5]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[ 5.   5.5  6.   6.5  7.   7.5  8.   8.5]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[ 9.   9.5 10.  10.5 11.  11.5 12.  12.5]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[13.  13.5 14.  14.5 15.  15.5 16.  16.5]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[17.  17.5 18.  18.5 19.  19.5 20.  20.5]]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348996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21018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通过loadtxt来读取上图中我们保存的arr数组，方式如下：：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8860" y="4613910"/>
            <a:ext cx="674370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[[ 1.   1.5  2.   2.5  3.   3.5  4.   4.5]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[ 5.   5.5  6.   6.5  7.   7.5  8.   8.5]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[ 9.   9.5 10.  10.5 11.  11.5 12.  12.5]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[13.  13.5 14.  14.5 15.  15.5 16.  16.5]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[17.  17.5 18.  18.5 19.  19.5 20.  20.5]]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348996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9495" y="2343150"/>
            <a:ext cx="674306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x = np.loadtxt(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'D:/arr.txt'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(x)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2099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save（）和load（）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save（）和load（）是NumPy中专门用于保存和读取二进制数据使用的方法，在调用时会自动保存处理数据的类型和形状等信息，保存的文件后缀为npy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96210" y="4271645"/>
            <a:ext cx="594868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 = np.arange(1,21,0.5).reshape(5,8)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np.save(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'arr.npy'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Python的安装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4255135" cy="13836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点击“Next”下一步进入如下界面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5" name="图片 8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9025" y="1332865"/>
            <a:ext cx="6690360" cy="519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4664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save（）和load（）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读取保存的数组：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输出结果为：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0080" y="2698115"/>
            <a:ext cx="7765415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np.load(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'arr.npy'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0715" y="4150995"/>
            <a:ext cx="776478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marL="226695"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array([[ 1. ,  1.5,  2. ,  2.5,  3. ,  3.5,  4. ,  4.5],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[ 5. ,  5.5,  6. ,  6.5,  7. ,  7.5,  8. ,  8.5],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[ 9. ,  9.5, 10. , 10.5, 11. , 11.5, 12. , 12.5],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[13. , 13.5, 14. , 14.5, 15. , 15.5, 16. , 16.5],           [17. , 17.5, 18. , 18.5, 19. , 19.5, 20. , 20.5]])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93915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批量保存 np.savez（）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如果我们需要保存的数组数据不止一个，那通过np.save（）方式一个个保存显得太过麻烦，此时我们就可以使用np.savez（）方法来进行数组的批量保存和命名管理，此时保存的文件后缀名为npz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87395" y="4099560"/>
            <a:ext cx="5419725" cy="175323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= np.arange(1,21).reshape(4,5)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= np.arange(1,21,0.5).reshape(5,8)    </a:t>
            </a:r>
            <a:r>
              <a:rPr lang="en-US" b="0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(arr1)    </a:t>
            </a:r>
            <a:r>
              <a:rPr lang="en-US" b="0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(arr2)    6. np.savez(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'D:/arr.npz'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,arr1,artwo=arr2)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8310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9715" y="1979930"/>
            <a:ext cx="6148705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  2  3  4  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[ 6  7  8  9 10]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[11 12 13 14 15]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[16 17 18 19 20]]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[[ 1.   1.5  2.   2.5  3.   3.5  4.   4.5]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[ 5.   5.5  6.   6.5  7.   7.5  8.   8.5]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[ 9.   9.5 10.  10.5 11.  11.5 12.  12.5]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[13.  13.5 14.  14.5 15.  15.5 16.  16.5]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[17.  17.5 18.  18.5 19.  19.5 20.  20.5]]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475615"/>
            <a:ext cx="10896600" cy="4831080"/>
          </a:xfrm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读取arrs.npz文件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38680" y="1997075"/>
            <a:ext cx="6619875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arrs = np.load(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'D:/arr.npz'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(arrs[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'arr_0'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3. 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(arrs[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'artwo'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680" y="3931920"/>
            <a:ext cx="6619875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  2  3  4  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[ 6  7  8  9 10]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[11 12 13 14 15]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[16 17 18 19 20]]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[[ 1.   1.5  2.   2.5  3.   3.5  4.   4.5]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[ 5.   5.5  6.   6.5  7.   7.5  8.   8.5]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[ 9.   9.5 10.  10.5 11.  11.5 12.  12.5]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[13.  13.5 14.  14.5 15.  15.5 16.  16.5]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[17.  17.5 18.  18.5 19.  19.5 20.  20.5]]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33819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Pandas的文件读写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Pandas是Python中用于数据处理和分析最重要的第三方库之一。它提供了许多便捷的文件读写工具，在使用前需要导入pandas库。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读取数据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87625" y="4075430"/>
            <a:ext cx="7017385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pandas as pd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pd.read_csv()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读取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csv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格式文件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pd.read_excel()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读取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excel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文件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48310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Pandas的文件读写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导出数据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8450" y="3001010"/>
            <a:ext cx="6515735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df = pd.DataFrame(np.random.rand(4,4)) 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0" fontAlgn="auto"/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df.to_csv('test1.csv')           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0" fontAlgn="auto"/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df.to_excel('test1.xlsx')  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0" fontAlgn="auto"/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df.to_csv('test1.tsv') 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0" fontAlgn="auto"/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df.to_csv('text1.txt')</a:t>
            </a:r>
            <a:r>
              <a:rPr lang="en-US" b="0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en-US" b="0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1270" y="315595"/>
            <a:ext cx="6694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gradFill>
                  <a:gsLst>
                    <a:gs pos="100000">
                      <a:srgbClr val="EDDF46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400" b="1">
              <a:gradFill>
                <a:gsLst>
                  <a:gs pos="100000">
                    <a:srgbClr val="EDDF46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1235" y="1855470"/>
            <a:ext cx="473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Python简介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9205" y="185674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</a:t>
            </a:r>
            <a:endParaRPr lang="en-US" altLang="zh-CN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8885" y="295910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08885" y="408178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10790" y="518033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rgbClr val="ECD9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</a:t>
            </a:r>
            <a:endParaRPr lang="en-US" altLang="zh-CN" sz="3600" b="1">
              <a:solidFill>
                <a:srgbClr val="ECD9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18535" y="2949575"/>
            <a:ext cx="6052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Python的环境搭建与安装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38550" y="4081780"/>
            <a:ext cx="8001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6480" y="5152390"/>
            <a:ext cx="653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solidFill>
                  <a:srgbClr val="ECD9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Python量化常用第三方库</a:t>
            </a:r>
            <a:endParaRPr lang="en-US" altLang="zh-CN" sz="3600" b="1">
              <a:solidFill>
                <a:srgbClr val="ECD9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07670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NumPy（Numerical Python）是一个开源的Python科学计算库，它是python科学计算库的基础库。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这个库的前身是1995年就开始开发的一个用于数组运算的库。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经过长时间的发展，基本上已经成为绝大部分Python科学计算的基础包。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507238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NumPy的数组对象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NumPy中的多维数组对象称为ndarray，这是NumPy中最常见的数组对象。该对象由两部分组成：ndarray数据本身和描述这些数据的元数据。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大部分的数组操作仅仅修改元数据部分，而不改变底层的实际数据。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NumPy数组通常是由相同种类的元素组成的，与Python中基础数据集合类型一样，NumPy数组的下标也是从0开始的。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NumPy能够运用向量运算来处理整个数组，从而提升了运行效率和运行速度，也使得编写的代码更加简洁。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我们可以通过list或tuple转换、np.arange（）或是某些特殊函数来创建1维或者多维的数组。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基于list或tuple转换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41414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8975" y="2189480"/>
            <a:ext cx="6903720" cy="175323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a=np.array([1,2,3,4])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b=np.array((5,6,7,8))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c=np.array([[1,2,3,4],[4,5,6,7],[7,8,9,10]])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(b)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(c)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8975" y="5115560"/>
            <a:ext cx="6903085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[1 2 3 4]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[5 6 7 8]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[[ 1  2  3  4]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[ 4  5  6  7]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[ 7  8  9 10]]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Python的安装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4255135" cy="461581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继续“Next”，选择just me即可，在“Destination Folder”目标路径中选择自己想要将Anaconda安装到的路径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图片 8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9610" y="1311275"/>
            <a:ext cx="5857875" cy="452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0925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数组的变形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eshape形状变换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NumPy利用reshape（）函数可以对数组的形状进行变形。常用于np.arange（）创建数组时通过reshape变换维度。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1005" y="3410903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= np.arange(10)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= arr1.reshape(2,5)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,arr2)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1005" y="5494972"/>
            <a:ext cx="5080000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[0 1 2 3 4 5 6 7 8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[[0 1 2 3 4]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[5 6 7 8 9]]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59473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数组的变形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矩阵转置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在线性代数中，转置矩阵是常见的变形操作之一。对于多维数组，我们可以使用T或者transpose函数进行转置。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7520" y="3886835"/>
            <a:ext cx="508000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= np.arange(10).reshape(2,5)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= np.arange(15).reshape(3,5)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'---T---'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(arr1.T)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23012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数组的变形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矩阵转置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结果输出：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74315" y="3162300"/>
            <a:ext cx="5702935" cy="230695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---T---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[[0 1 2 3 4]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[5 6 7 8 9]]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[[0 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 6]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[2 7]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[3 8]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[4 9]]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0925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数组的变形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eshape形状变换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NumPy利用reshape（）函数可以对数组的形状进行变形。常用于np.arange（）创建数组时通过reshape变换维度。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1005" y="3410903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= np.arange(10)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= arr1.reshape(2,5)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'arr2'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,arr2)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1005" y="5494972"/>
            <a:ext cx="5080000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[0 1 2 3 4 5 6 7 8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[[0 1 2 3 4]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[5 6 7 8 9]]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01510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数组的组合。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Numpy数组有水平组合、垂直组合和深度组合等多种组合方式，我们可以vstack、hstack、column_stack、row_stack以及concatenate函数来完成数组的组合，下面分别以水平组合和垂直组合为例介绍怎样实现数组的组合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水平组合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垂直组合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水平组合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hstack函数和concatenate函数可以实现数组的水平组合。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5560" y="2873375"/>
            <a:ext cx="6722745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= np.arange(6).reshape(2,-1)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= np.arange(7,13).reshape(2,3)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(arr2)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'---hstack---'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(np.hstack([arr1,arr2]))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'---concatenate---'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(np.concatenate([arr1,arr2],axis=1))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指定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axis=1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，向水平方向操作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水平组合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58185" y="2877820"/>
            <a:ext cx="5675630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[[0 1 2]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[3 4 5]]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[[ 7  8 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[10 11 12]]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---hstack---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[[ 0  1  2  7  8 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[ 3  4  5 10 11 12]]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---concatenate---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[[ 0  1  2  7  8  9]     [ 3  4  5 10 11 12]]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59473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组合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可以利用vstack函数或者concatenate函数的axis参数设置为0实现数组的垂直组合。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5395" y="3273425"/>
            <a:ext cx="6270625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arr1 = np.arange(6).reshape(2,-1)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arr2 = np.arange(7,13).reshape(2,3)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(arr2)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'---vstack---'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(np.vstack([arr1,arr2]))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'---concatenate---'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(np.concatenate([arr1,arr2],axis=0))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指定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axis=0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，向垂直方向操作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组合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7515" y="2554605"/>
            <a:ext cx="5919470" cy="396938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[[0 1 2]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[3 4 5]]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[[ 7  8 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[10 11 12]]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---vstack---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[[ 0  1  2]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[ 3  4  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[ 7  8 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[10 11 12]]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---concatenate---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[[ 0  1  2]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[ 3  4  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[ 7  8 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[10 11 12]]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67595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数组的分割：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跟NumPy数组的叠加类似，数组的拆分可以分为横向拆分、纵向拆分以及深度拆分。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涉及的函数为hsplit（）、vsplit（）、dsplit（） 以及split（）。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我们可以将数组分割成相同大小的子数组，也可以指定原数组中需要分割的位置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分割的方式有两种：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水平分割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垂直分割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142365" indent="-3429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Python的安装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63245" y="1271905"/>
            <a:ext cx="5190490" cy="461581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再次点击“Next”后，来到开始安装前的最后一步，上面的选项是将Anaconda加入到path环境变量中，可以选择；下面的选项是将Anaconda设置为默认的Python解释器，建议选择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图片 7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8825" y="1517650"/>
            <a:ext cx="5615305" cy="437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5"/>
          <p:cNvSpPr/>
          <p:nvPr/>
        </p:nvSpPr>
        <p:spPr>
          <a:xfrm>
            <a:off x="563245" y="5982970"/>
            <a:ext cx="11087100" cy="7372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点击“Installed”将开始进行安装，Anaconda便安装成功了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09689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水平分割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水平分割在水平方向上将数组分割为多个子数组，分割后的结果保存在list中返回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00" y="3679508"/>
            <a:ext cx="508000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a=np.random.randint(0,20,(4,4))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(np.hsplit(a,2))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5. 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(np.split(a,2,axis=1))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水平分割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02405" y="1494155"/>
            <a:ext cx="6497320" cy="50774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[[11 18 19  6]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[15 12 16  9]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[12 13 18 11]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[16 10 12  3]]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[array([[11, 18],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[15, 12],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[12, 13],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[16, 10]]), array([[19,  6],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[16,  9],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[18, 11],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[12,  3]])]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[array([[11, 18],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[15, 12],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[12, 13],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[16, 10]]), array([[19,  6],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[16,  9],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[18, 11],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[12,  3]])]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09689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垂直分割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垂直分割在垂直方向上将数组分割为多个子数组，并将结果保存在list中返回。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16605" y="3665220"/>
            <a:ext cx="524129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a=np.random.randint(0,20,(4,4))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(a)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(np.vsplit(a,2))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(np.split(a,2,axis=0))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分割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6075" y="2023110"/>
            <a:ext cx="4261485" cy="341503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[[18  2 14  3]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[ 6 17  5 11]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[19  7  0  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[11  4 18  1]]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[array([[18,  2, 14,  3],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[ 6, 17,  5, 11]]), array([[19,  7,  0,  5],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[11,  4, 18,  1]])]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[array([[18,  2, 14,  3],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[ 6, 17,  5, 11]]), array([[19,  7,  0,  5],    10.        [11,  4, 18,  1]])]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22084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NumPy常用统计函数：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142365" indent="-3429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66900" y="1998980"/>
          <a:ext cx="8952865" cy="4739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96105"/>
                <a:gridCol w="4556760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abs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计算绝对值。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sum、mean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求和、求均值。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std、var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标准差、方差。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min、max、argmin、argmax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最小和最大值、最小和最大元素的索引。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cumsum、cumprod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累计和、累计积。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sqrt、square、exp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计算各元素的平方根、平方、指数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lang="en-US" altLang="zh-CN" sz="1600" baseline="300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cos、cosh、sin、sinh、tan、tanh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一般和双曲型的三角函数。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arccos、arccosh、arcsin、arcsinh、arctan、arctanh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反三角函数。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log、log10、log2、log1p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自然对数、底数10的对数、底数2的对数、ln(1+x)。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sign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计算各元素的正负号：正1,零0,负-1。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ceil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向上取整。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floor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向下取整。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rint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四舍五入取整。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modf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将数组各元素的小数和整数部分以两个独立数组的形式返回。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50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isnan、isfinite、isinf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判断各元素是否为NaN、是否有穷、是否为无穷。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22084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NumPy常用统计函数：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142365" indent="-3429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063115" y="2151380"/>
          <a:ext cx="8370570" cy="42024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1715"/>
                <a:gridCol w="3307715"/>
                <a:gridCol w="1501140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类比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24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add、multiply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数组中对应的元素相加、相乘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+、×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substract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第一个数组减去第二个数组中的元素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591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divide、floor_divide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除法、向下圆整除法(余数直接舍弃)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/、//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power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求幂运算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**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maximum、fmax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元素级的最大值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max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minimum、fmin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元素级的最小值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min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mod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元素级取余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copysign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将第二个数组数值符号复制给第二个数组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636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greater、greater_equal、less、less_equal、equal、not_equal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元素级的比较运算，产生True或者False为元素的数组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&gt;、&gt;=、&lt;、&lt;=、==、!=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logical_and、logical_or、logical_xor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元素级的逻辑判断(且、或者、不等于)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and、or、^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50266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NumPy的random随机数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在Python的数据分析和应用过程中，经常需要使用到NumPy的random子模块的随机函数。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random子模块能够以各种形式生成随机数，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常用的比如：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random.rand、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random.randn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3429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random.randint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96430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np.random.rand（）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rand函数根据给定维度生成[0,1)的数据，具体格式为np.random.rand(d1,d2,…dn)，n表示总共数组的维度，dn表示每一个维度的大小。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4331335"/>
            <a:ext cx="508000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np.random.rand(4,3,2)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96430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np.random.rand（）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rand函数根据给定维度生成[0,1)的数据，具体格式为np.random.rand(d1,d2,…dn)，n表示总共数组的维度，dn表示每一个维度的大小。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4331335"/>
            <a:ext cx="508000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np.random.rand(4,3,2)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np.random.rand（）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97250" y="2556827"/>
            <a:ext cx="5080000" cy="341503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array([[[0.23323505, 0.9480728 ],            [0.66276675, 0.87949736],            [0.26022126, 0.85228519]],           [[0.46196844, 0.41435072],            [0.71976058, 0.11657892],            [0.06350545, 0.07020478]],           [[0.52532468, 0.34636916],            [0.7525037 , 0.02781149],            [0.7745802 , 0.73088734]],           [[0.77530714, 0.67455616],            [0.81184583, 0.93444825],            [0.83020665, 0.75051111]]])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Python环境搭建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1186815"/>
            <a:ext cx="10927715" cy="47440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在安装好Anaconda后，用户可从Windows开始菜单打开Anaconda3程序组，里面有Anaconda Navigator、Anaconda Prompt、Jupyter Notebook、Spyder等功能模块。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点击Anaconda Navigator，进入Home界面，它提供了多种Python开发环境工具的安装链接，点击相应图标的Install按钮即可一键安装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np.random.randn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标准正态分布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生成n个维度，每个维度数组大小为dn的随机数组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4331335"/>
            <a:ext cx="508000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np.random.randn(4,3,2)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np.random.rand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（）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1000" y="2651760"/>
            <a:ext cx="6032500" cy="341503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array([[[-1.71051485, -0.14259958],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[ 0.10192191, -0.41584379],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[-0.32475949,  0.61161525]],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[[ 1.3982986 , -0.79343608],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[-0.24238956, -0.05520345],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[-0.01870433,  0.29125999]],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[[ 0.80083629,  0.29529403],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[ 1.41216722,  0.57467011],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[-0.06223779,  0.48747831]],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[[-0.69213868, -0.19745108],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[-0.56433919,  2.07104433],    12.         [ 1.35816825,  1.11560839]]])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545719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np.random.randint（）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该函数返回指定范围内的随机整数，数值范围为[low,high)，包含low而不包含high。函数接受三个参数，low为最小值，high为最大值，size为数组维度大小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4007485"/>
            <a:ext cx="508000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np.random.randint(1,11,(3,3))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00" y="5327333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array([[4, 4, 6],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[7, 7, 4],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[1, 1, 6]])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np.random.choice([1,2,3])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科学计算之NumPy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2251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np.random子模块常用的随机函数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457200" fontAlgn="auto"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095500" y="2200275"/>
          <a:ext cx="7799705" cy="4373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265"/>
                <a:gridCol w="6187440"/>
              </a:tblGrid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6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seed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随机数生成器的种子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72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permutation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序列的随机排列或者随机排列的范围，不改变原数组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6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shuffle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序列就地随机排列，改变原数组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rand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均匀分布样本值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6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randint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给定上下限随机产生整数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randn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正态分布样本值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binomial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二项分布样本值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6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normal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正态分布样本值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beta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beta分布样本值</a:t>
                      </a:r>
                      <a:endParaRPr lang="en-US" altLang="en-US" sz="18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72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chisquare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卡方分布样本值</a:t>
                      </a:r>
                      <a:endParaRPr lang="en-US" altLang="en-US" sz="18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gamma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Gamma分布样本值</a:t>
                      </a:r>
                      <a:endParaRPr lang="en-US" altLang="en-US" sz="18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6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uniform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[0,1)均匀分布样本值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choice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从数组中随机选择若干个元素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549783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Pandas是一个开源的、基于NumPy的一种数据处理分析工具，它的主要功能是解决数据处理和数据分析的任务。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Pandas吸纳了大量库和一些标准的数据模型，提供了高效操作大型数据集所需的工具，Pandas中的函数和方法能够使我们更为方便快捷地处理数据。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Pandas中最为经典的两类数据结构为Series和DataFrame，能够处理金融、统计、社会科学和许多工程领域中绝大多数典型用例。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17449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的创建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Series的创建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Seires是标量scalar的容器，它是带有标签的数组，可以保存任何数据类型。Series的创建能够通过传入列表、array和字典的形式来创建，针对传入的数据容器类型不同，创建的形式有所差异。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list和array较为相似，传入同时需要再传入index来实现自定义Series行标签，而通过dict创建Series时，字典的键即为行标签，值则为Series的值。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9170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的创建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Series的创建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46860" y="2686050"/>
            <a:ext cx="9098915" cy="369252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pandas as pd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list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 = pd.Series([1,2,3,4,5],index=list(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),name=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'series1'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array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s2 = pd.Series(np.random.random(5),index=[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'one'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'two'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'three'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'five'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],name=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'series2'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(s2)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dict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s3 = pd.Series({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'h'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:1,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'j'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:3,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'k'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:4,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:5},name=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'series3'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(s3)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9170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的创建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结果输出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5075" y="886460"/>
            <a:ext cx="5661025" cy="590804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1.---通过list创建---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2.a    1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3.b    2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4.c    3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5.d    4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6.e    5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7.Name: series1, dtype: int64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8.---通过array创建---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9.one      0.758577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10.two      0.502129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11.three    0.263450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12.four     0.086344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13.five     0.362972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14.Name: series2, dtype: float64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15.---通过dict创建---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16.h    1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17.i    2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18.j    3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19.k    4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20.l    5    </a:t>
            </a:r>
            <a:endParaRPr lang="en-US">
              <a:solidFill>
                <a:schemeClr val="bg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21.Name: series3, dtype: int64 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  </a:t>
            </a:r>
            <a:endParaRPr lang="en-US" b="1">
              <a:solidFill>
                <a:srgbClr val="006699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396430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的创建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DataFrame（数据框）的创建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DataFrame是Pandas中二维及二维以上的数据容器，它是最常用的Pandas对象。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在二维情况下，它主要是由行标签、列标签、名字和值等组成，类似于Excel里面的表格。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DataFrame能够以list、array和dict的形式创建。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91706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的创建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DataFrame（数据框）的创建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90675" y="2605405"/>
            <a:ext cx="9102090" cy="396938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marL="10795"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pandas as pd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list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df1 = pd.DataFrame([[1,2,3,4,],[2,3,4,5],[3,4,5,6]], index=[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'one'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'two'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'three'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],columns=list(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array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df2 = pd.DataFrame(np.random.rand(3,4),index=[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一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二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三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],columns=list(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(df2)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dict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df3 = pd.DataFrame({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'col1'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:[1,1,1],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'col2'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:[2,2,2],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'col3'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:[3,3,3],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'col4'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:[4,4,4]},index=[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(df3)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Python环境搭建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318770" y="904240"/>
            <a:ext cx="5257165" cy="590804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“Environments”界面中，显示了“Anaconda”在本机建立起来的Python环境，Anaconda可以在本机建立起多个不同的环境，中间栏的base（root）就是Anaconda安装目录下的环境，点击“Create”可创建一个新环境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" name="图片 7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5935" y="1673860"/>
            <a:ext cx="6323330" cy="403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的创建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DataFrame（数据框）的创建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65850" y="1066483"/>
            <a:ext cx="5080000" cy="53543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marL="226695"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list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a  b  c  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one    1  2  3  4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two    2  3  4  5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three  3  4  5  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array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A         B         C         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一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0.777725  0.300563  0.345163  0.232357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二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0.865544  0.296389  0.719982  0.395112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三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0.053925  0.933841  0.257648  0.507185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dict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创建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col1  col2  col3  col4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     1     2     3     4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     1     2     3     4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 1     2     3     4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41490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65425" y="2780665"/>
            <a:ext cx="5765800" cy="369252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pandas as pd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 = pd.Series(np.random.randint(1,100,100),name=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'series1'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标签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(s1.index)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的值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(s1.values)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的类型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(s1.dtypes)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的描述性统计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11. 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(s1.describe())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3625" y="2786380"/>
            <a:ext cx="7022465" cy="396938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标签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RangeIndex(start=0, stop=100, step=1)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的值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[86 37  3 83 27 45 25 30  5  4 66 91 25 53 74 48 32 51 50 93 88 61 44 69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50 29 41 51 63 75 13 59 58 29  7 19 66 81 95 67 85 25 49 48 47 85 98 12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83 75 12 48 53 81 93 30 49 94 36 25 12  2 49 39 74 62 72 93 98 54 99 99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16 94 78 36 19 97 55 11 44 54 77 63 62 43 82 65 61 93 43 85 81  8 48 20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38 11 97 65]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的类型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int32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2300" y="3386455"/>
            <a:ext cx="8089265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的描述性统计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count    100.000000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mean      54.200000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std       28.031728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min        2.000000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25%       31.500000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50%       53.000000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75%       78.750000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max       99.000000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float64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41490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87395" y="2638425"/>
            <a:ext cx="5299075" cy="396938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 = pd.DataFrame(np.random.randint(1, 100,(4,4)),columns=list(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标签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(df.index)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columns---'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(df.columns)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的值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(df.values)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的类型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(df.dtypes)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的信息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info---'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(df.info())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'---df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的描述性统计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---'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(df.describe())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18000" y="2477770"/>
            <a:ext cx="7213600" cy="424624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标签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RangeIndex(start=0, stop=4, step=1)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columns---    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Index([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], dtype=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'object'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的值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[[24 27  2 90]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[50 58 36 87]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[83 51 93 52]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[63 15 35 29]]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的类型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   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   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dtype: object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60675" y="3163570"/>
            <a:ext cx="7213600" cy="313817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的信息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info---    17.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'pandas.core.frame.DataFrame'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&gt;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RangeIndex: 4 entries, 0 to 3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Data columns (total 4 columns):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    4 non-null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    4 non-null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4 non-null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4 non-null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dtypes: int32(4)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memory usage: 144.0 bytes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None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DataFrame的属性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60675" y="3277870"/>
            <a:ext cx="7213600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的描述性统计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---    28.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A          B          C          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count   4.000000   4.000000   4.000000   4.000000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mean   55.000000  37.750000  41.500000  64.500000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std    24.725156  20.155644  37.793297  29.285947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min    24.000000  15.000000   2.000000  29.000000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25%    43.500000  24.000000  26.750000  46.250000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50%    56.500000  39.000000  35.500000  69.500000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75%    68.000000  52.750000  50.250000  87.750000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max    83.000000  58.000000  93.000000  90.000000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82003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采用方括号[]的常规取值和切片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使用loc[],或iloc[]函数来进行数据选取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75485" y="3642360"/>
            <a:ext cx="7041515" cy="313817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 = pd.Series(np.random.randint(1,100,10), index=list(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'abcdefghij'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),name=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'series1'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(s1)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,s1[0])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到第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,s1[1:4])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,s1.iloc[1])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个值，第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,s1.iloc[[1,3]])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到第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,s1.iloc[2:6])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标签为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g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,s1.loc[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'g'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标签为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的值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标签为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c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,s1.loc[[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10. 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标签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到标签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,s1.loc[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5331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0175" y="3194050"/>
            <a:ext cx="5585460" cy="313817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    10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    65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16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88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    86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    90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g    96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h    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    11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j    39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int32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Python环境搭建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318770" y="904240"/>
            <a:ext cx="5257165" cy="590804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右边栏显示了在该环境下已经安装的各种Python程序和第三方库，点击右边栏左上角的‘Installed’下拉选项，可以查看已安装、未安装、所有可通过Anaconda安装的库以及可更新的库，当前Anaconda已经安装261个库或者程序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" name="图片 7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2145" y="1728470"/>
            <a:ext cx="6195060" cy="395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5050" y="2660650"/>
            <a:ext cx="5585460" cy="396938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10    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到第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    65    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16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88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65    18.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个值，第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    65    19.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88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到第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c    16    22.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88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    86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    90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int32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38442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Series的数据选取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4520" y="3460750"/>
            <a:ext cx="5585460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标签为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g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96    27.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标签为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的值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标签为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c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f    90    28.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16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int32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标签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e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到标签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e    86    31.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    90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g    96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h    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    11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series1, dtype: int32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256349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以DataFrame选取行为例，DataFrame选取行的方法可以根据行标签采用loc方法，也可以根据行索引采用iloc方法，选取的结果既可以是某一行，也可以是某几行或者连续的某几行。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8555" y="4004310"/>
            <a:ext cx="7374255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 = pd.DataFrame(np.random.randint(1,100,(4,4)), index=[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'one'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'two'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'three'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],columns=list(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行：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(df.iloc[0])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行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行：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(df.iloc[[0,1]])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'df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行到第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行：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(df.iloc[0:3])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88658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51175" y="3234373"/>
            <a:ext cx="5080000" cy="313817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A   B   C   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one    60  77   6  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two    54  26  16  16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three  56  17  72  79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four   36  46  91  85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行：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    60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    77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     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    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Name: one, dtype: int32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88658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数据选取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DataFrame的数据选取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60700" y="3301048"/>
            <a:ext cx="5080000" cy="258445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行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行：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A   B   C   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one  60  77   6  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two  54  26  16  16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df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行到第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行：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17.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A   B   C   D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one    60  77   6  47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two    54  26  16  16    20. three  56  17  72  79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464121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缺失值处理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检查缺失值：pd.isnull（）、pd.notnull（）、pd.isna（）、pd.notna（）检查DataFrame对象中的空值，并根据是否空值而返回True\False的bool值DataFrame。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删除缺失值：df.dropna(axis=0/1,thresh=n),根据axis=0或1删除存在na值（空值）的行或列，根据thresh参数设置该行或该列na值超过n个才丢弃该行或该列。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填充缺失值：df.fillna(x)，用x来替代DataFrame中的na值。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61700" cy="55746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移除重复数据：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df.duplicated（）查找重复行，如果前面出现过该行，则该行会变为True；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df.drop_duplicates (subset= None,  keep='last')移除重复行，subset是指参照df的哪一列或者哪几列来移除重复行，keep是指对于重复行的保留顺序，是保留前者'first'还是后者'last'。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移除指定轴行或列上的项：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可以通过df.drop(label=None,  axis=0/1)来丢弃指定的某些行或列，label是行标签和列标签。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52362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操作行索引或列索引：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pd.rename(index=dict1,columns=dict2)传入字典的形式，将轴索引的名称进行对应更改替换；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pd.set_index（）可以设置某一列数据为索引，选取多列设置为索引时将会产生多层次索引；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pd.reindex（）能够重新排列、显示轴索引；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pd.reset_index（）能够重置索引，使得索引变成range(len(df))的形式，并通过参数drop=True/False，对原索引保留或者丢弃。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102235" y="1052830"/>
            <a:ext cx="11537315" cy="54927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替换数值：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df.replace（）能够传入对应数值，将DataFrame中的数值替换为指定的数值，同时能够指定行或列的某个值替换为某个值，十分灵活。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字符串操作：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df.str.upper（）、df.str.lower（）可对df进行字符串大小写操作。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df.str.replace（）能够实现DataFrame值的元素替换。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df.str.split（）能够实现值的拆分。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df.str.strip（）能够去除值两端的空格。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df.str.contain（）能够判断值中是否包括某个元素。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23533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pandas字符串方法见下表。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08480" y="3190875"/>
          <a:ext cx="8575040" cy="35134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2320"/>
                <a:gridCol w="5252720"/>
              </a:tblGrid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get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获取各元素的第i个字符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jon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根据指定的分隔符将字符串连接起来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len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计算各字符串长度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lower、upper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小写、大写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pad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在字符串左右边添加字符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replace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用指定字符串替换找到的模式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72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split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根据分隔符或正则表达式对字符串进行拆分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strip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去除字符串两边空白符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contain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判断字符串中是否含有某元素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Python环境搭建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318770" y="904240"/>
            <a:ext cx="4917440" cy="526224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在右上角的搜索框中输入“scipy”搜索scipy库，点击库名前面的我们可以卸载scipy库，或者将scipy库回滚到以前的版本。库后面的版本号为蓝色表示该库可更新，我们可以点击并进行更新。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5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3210" y="1426845"/>
            <a:ext cx="6594475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54514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过滤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通过设置过滤的条件来对df的数值进行过滤，如df[df[col]&gt;0.5]，即选择col这一列大于0.5的行，df[df&gt;0]显示df大于0的元素。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排序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df.sort_index（）能够按照轴向索引标签进行升序或降序排序。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df.sort_values能够按照轴向数值进行升序或降序排序。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df.sort_values(col1,ascending=True)，就是按照列col1进行升序排列。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df.sort_values([col1,col2],ascending=[True,False])，就是先按照col1进行升序排列，然后按照col2进行降序排列。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443103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分组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df.groupby（）能够实现将df按照数据进行分组，并可以附加计算。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df.groupby([col1]):返回一个按列col1进行分组的Groupby对象。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df.groupby([col1,col2]):返回一个按多列进行分组的对象。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df.groupby([col1])[col2].mean（）:返回按列col1分组后，列col2的均值。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df.pivot_table(index=col1,values=[col2,col3],aggfunc=max)：按照col1分组，然后col2，col3分别求最大值。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47282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数据合并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Pandas中数据框（DataFrame）支持内连接、外连接、左连接和右连接四种常用的类似于SQL数据库的连接方式。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df.append（）：用法为df1.append(df2,ignore_index=True)，按照列名将df1和df2连接在一起，用于两个DataFrame的纵向堆叠，按行进行合并两个DataFrame，ignore_index=True将忽略df2的索引号，默认从df1的尾行索引号继续开始排序。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df.join（）：用法为df1.join(df2,on=None,how= 'left')，该方法主要应用于按照索引进行连接合并，默认连接方式为左连接。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336931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数据合并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pd.concat（）：用法为pd.concat([df1,df2],axis=0,join= 'outer',ignore_index=True)，该方法强调拼接作用，即轴向连接，默认按行(axis=0)进行连接合并，默认连接方式为外连接。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pd.merge（）：用法为pd.merge(df1,df2,how= 'inner',on=None)，该方法常用于两个DataFrame具有相同列，按照该列进行合并的情况。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417449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数据合并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df.join（）：用法为df1.join(df2,on=None,how= 'left')，该方法主要应用于按照索引进行连接合并，默认连接方式为左连接。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pd.concat（）：用法为pd.concat([df1,df2],axis=0,join= 'outer',ignore_index=True)，该方法强调拼接作用，即轴向连接，默认按行(axis=0)进行连接合并，默认连接方式为外连接。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pd.merge（）：用法为pd.merge(df1,df2,how= 'inner',on=None)，该方法常用于两个DataFrame具有相同列，按照该列进行合并的情况。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数据处理之Pandas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562102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数据统计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Pandas提供了系列计算数组统计指标的函数调用，使用十分简单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df.describe（）：查看数据值列的汇总统计。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df.mean（）：返回所有列的均值。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df.corr（）：返回列与列之间的相关系数。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df.count（）：返回每一列中的非空值的个数。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df.max（）：返回每一列的最大值。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df.min（）：返回每一列的最小值。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df.median（）：返回每一列的中位数。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df.std（）：返回每一列的标准差。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df.var（）：返回每一列的方差。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36766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Matplotlib是一个用于Python中绘制数组的2D图形库。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Matplotlib大量使用NumPy和其他扩展代码，即使对于大型数组也能提供良好的性能。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它起源于模仿MATLAB的图形命令，但现如今它独立于MATLAB，可以以Pythonic和面向对象的方式使用。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312293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绘制第一个图形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通过导入Matplotlib的子模块pyplot，我们能够用几行代码便画出一个简单的图形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03550" y="3831908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matplotlib.pyplot as plt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plt.plot([1,2,3,4])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plt.ylabel(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'some number'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plt.show()    </a:t>
            </a:r>
            <a:endParaRPr lang="zh-CN" alt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25685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绘制第一个图形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5" name="图片 4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6070" y="2486025"/>
            <a:ext cx="6499860" cy="42094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312293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控制线条属性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Matplotlib 绘制的曲线具有许多线条属性，例如：linewidth、dash style、antialiased等，有多种方法可以设置曲线的属性。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9750" y="3741420"/>
            <a:ext cx="603250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matplotlib.pyplot as plt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t=np.arange(0.,5.,0.2)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lines=plt.plot(t,t*2,linewidth=5.0)[0]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lines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10638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建议安装</a:t>
            </a:r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pycharm(Community Edition)+anaconda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rcRect r="16435"/>
          <a:stretch>
            <a:fillRect/>
          </a:stretch>
        </p:blipFill>
        <p:spPr>
          <a:xfrm>
            <a:off x="289560" y="1426845"/>
            <a:ext cx="4933315" cy="4200525"/>
          </a:xfrm>
          <a:prstGeom prst="rect">
            <a:avLst/>
          </a:prstGeom>
        </p:spPr>
      </p:pic>
      <p:pic>
        <p:nvPicPr>
          <p:cNvPr id="50" name="图片 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3210" y="1426845"/>
            <a:ext cx="6594475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25685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控制线条属性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7525" y="2890520"/>
            <a:ext cx="4610100" cy="31369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25685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控制线条属性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Line2D常用属性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247775" y="2667000"/>
          <a:ext cx="9695815" cy="3863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55010"/>
                <a:gridCol w="6440805"/>
              </a:tblGrid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值类型或描述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alpha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浮点值，表示透明度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animated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bool值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antialiased or aa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bool值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color or c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字符串，颜色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linestyle or ls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字符串，['-' / '--' / '-.' / ':' / 'steps' …] 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label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字符串，标签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linewidth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浮点数，曲线宽度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marker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字符串，标记[ '+' / ',' / '.' / '1' / '2' / '3'…]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markeredgecolor or mec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字符串，标记的边框颜色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markerfacecolor or mfc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字符串，标记的表面颜色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markeredgewidth or mew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浮点数，标记的宽度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markersize or ms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浮点数，标记大小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482092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多个图形和坐标轴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pyplot具有当前图形和当前坐标轴的概念，所有的绘图命令适用于当前的坐标轴。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在前面我们通过plot命令直接进行画图，实际上以面向对象的格式画图，首先需要定义一块画布，然后再定义一个坐标轴，然后再进行画图命令操作。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创建画布和坐标轴的方法有两种分别为通过plt.figure（）以及通过plt.subplots（）创建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24403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多个图形和坐标轴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首先通过plt.figure（）定义了一块画布，再通过fig.add_subplot（）的方式往画布中添加了两个子坐标轴。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16580" y="3664585"/>
            <a:ext cx="5965190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fig = plt.figure(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num=1,  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画布的标号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figsize=(7,7),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画布的大小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dpi=100,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画布的分辨率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facecolor=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'w'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画布的背景色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edgecolor=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'w'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画布的边框色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ax1=fig.add_subplot(211)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ax1.plot([1,2,3,4])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ax2=fig.add_subplot(212)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ax2.plot([2,6,7,15],color=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18865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多个图形和坐标轴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1" name="图片 4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1205" y="2314575"/>
            <a:ext cx="4571365" cy="440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18865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散点图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12745" y="2100580"/>
            <a:ext cx="6365875" cy="452310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matplotlib.pyplot as plt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 = 50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x = np.random.rand(N)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y = np.random.rand(N)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colors = np.random.rand(N)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area = np.pi*(15*np.random.rand(N))**2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plt.scatter(x, 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#x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  y, 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#y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  s=area,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点的大小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  c=colors,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颜色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  alpha=0.5)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透明度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plt.title(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'scatter'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设置标题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plt.xlabel(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'x'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设置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x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轴标签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plt.ylabel(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设置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y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轴标签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plt.show()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18865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散点图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755" y="2557780"/>
            <a:ext cx="5161915" cy="368681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18865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极坐标图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61135" y="2091055"/>
            <a:ext cx="9003030" cy="396938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numpy as np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matplotlib.pyplot as plt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np.random.seed(0)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 = 20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theta = np.linspace(0.0,2 * np.pi,N,endpoint=False)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#x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值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radii = 10 * np.random.rand(N)              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#y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值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width = np.pi / 4 * np.random.rand(N)          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条状图宽度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ax = plt.subplot(111,projection=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'polar'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    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定义极坐标轴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bars = ax.bar(theta,radii,width=width,bottom=0.0)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画条形图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               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自定义颜色及透明度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r,bar,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zip(radii,bars):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bar.set_facecolor(plt.cm.viridis(r/10.))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bar.set_alpha(0.5)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plt.show() 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数据可视化之Matplotlib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1080750" cy="18865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极坐标图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421765" indent="-457200" fontAlgn="auto">
              <a:buClr>
                <a:srgbClr val="EDDF46"/>
              </a:buClr>
              <a:buFont typeface="Wingdings" panose="05000000000000000000" charset="0"/>
              <a:buChar char="p"/>
            </a:pP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750" y="2091055"/>
            <a:ext cx="4772025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0635" y="2687320"/>
            <a:ext cx="6694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b="1" i="1">
                <a:gradFill>
                  <a:gsLst>
                    <a:gs pos="100000">
                      <a:srgbClr val="EDDF46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GenYoMin JP Heavy" panose="02020900000000000000" charset="-128"/>
                <a:ea typeface="GenYoMin JP Heavy" panose="02020900000000000000" charset="-128"/>
              </a:rPr>
              <a:t>Thanks!</a:t>
            </a:r>
            <a:endParaRPr lang="en-US" altLang="zh-CN" sz="7200" b="1" i="1">
              <a:gradFill>
                <a:gsLst>
                  <a:gs pos="100000">
                    <a:srgbClr val="EDDF46"/>
                  </a:gs>
                  <a:gs pos="0">
                    <a:srgbClr val="FFC000"/>
                  </a:gs>
                </a:gsLst>
                <a:lin ang="5400000" scaled="0"/>
              </a:gradFill>
              <a:latin typeface="GenYoMin JP Heavy" panose="02020900000000000000" charset="-128"/>
              <a:ea typeface="GenYoMin JP Heavy" panose="0202090000000000000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1270" y="315595"/>
            <a:ext cx="6694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gradFill>
                  <a:gsLst>
                    <a:gs pos="100000">
                      <a:srgbClr val="EDDF46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400" b="1">
              <a:gradFill>
                <a:gsLst>
                  <a:gs pos="100000">
                    <a:srgbClr val="EDDF46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1235" y="1855470"/>
            <a:ext cx="473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Python简介</a:t>
            </a:r>
            <a:endParaRPr lang="zh-CN" altLang="en-US" sz="3600" b="1">
              <a:solidFill>
                <a:srgbClr val="F5DC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9205" y="185674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</a:t>
            </a:r>
            <a:endParaRPr lang="en-US" altLang="zh-CN" sz="3600" b="1">
              <a:solidFill>
                <a:srgbClr val="F5DC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8885" y="295910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08885" y="408178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10790" y="518033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18535" y="2949575"/>
            <a:ext cx="6052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Python的环境搭建与安装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38550" y="4081780"/>
            <a:ext cx="8001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6480" y="5152390"/>
            <a:ext cx="653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Python量化常用第三方库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1270" y="315595"/>
            <a:ext cx="6694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gradFill>
                  <a:gsLst>
                    <a:gs pos="100000">
                      <a:srgbClr val="EDDF46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400" b="1">
              <a:gradFill>
                <a:gsLst>
                  <a:gs pos="100000">
                    <a:srgbClr val="EDDF46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1235" y="1855470"/>
            <a:ext cx="473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Python简介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9205" y="185674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</a:t>
            </a:r>
            <a:endParaRPr lang="en-US" altLang="zh-CN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8885" y="295910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08885" y="408178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</a:t>
            </a:r>
            <a:endParaRPr lang="en-US" altLang="zh-CN" sz="3600" b="1">
              <a:solidFill>
                <a:srgbClr val="F5DC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10790" y="518033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18535" y="2949575"/>
            <a:ext cx="6052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Python的环境搭建与安装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38550" y="4081780"/>
            <a:ext cx="8001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</a:t>
            </a:r>
            <a:r>
              <a:rPr lang="zh-CN" altLang="en-US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sz="3600" b="1">
              <a:solidFill>
                <a:srgbClr val="F5DC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6480" y="5152390"/>
            <a:ext cx="653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Python量化常用第三方库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556958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在计算机编程语言中，标识符是用户编程时使用的名字，用于给变量、常量、函数、语句块等命名，标识符通常由字母和数字以及其他字符构成。在Python中，标识符要符合以下规则：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第一个字符必须是字母表中的字母或者下划线_。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标识符的其他部分由字母、数字和下划线组成。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标识符对大小写敏感。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标识符命名不能用Python中的关键字。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2270" y="2388235"/>
            <a:ext cx="6752590" cy="175323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	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_=0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a=1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b=2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'_='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,_)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,a)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,b)  </a:t>
            </a:r>
            <a:endParaRPr lang="zh-CN" altLang="en-US"/>
          </a:p>
        </p:txBody>
      </p:sp>
      <p:sp>
        <p:nvSpPr>
          <p:cNvPr id="4" name="内容占位符 5"/>
          <p:cNvSpPr/>
          <p:nvPr/>
        </p:nvSpPr>
        <p:spPr>
          <a:xfrm>
            <a:off x="485775" y="41414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2270" y="5153660"/>
            <a:ext cx="6752590" cy="92202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	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_= 0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a= 1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b= 2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但是如果采用的标识符是Python中的关键字，那么程序将报错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3565525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19630" y="4649787"/>
            <a:ext cx="5080000" cy="14763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1.File "&lt;ipython-input-2-be588876fcc2&gt;", line 1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2.   class=6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3.        ^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4.syntaxError: invalid syntax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9630" y="2531745"/>
            <a:ext cx="5080000" cy="6451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marL="226695" indent="-226695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=6    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6695" indent="-226695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37077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关键字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我们知道标识符不能用Python中的关键字，通俗的理解就是Python中自带的一些已经具有含义的一些名称，因此就不能再用这些名称来命名了。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Python有一个标准库(即Python自带的库)，其中的keyword模块，可以输出当前Python版本下所有的关键字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关键字范例：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2270" y="2388235"/>
            <a:ext cx="6752590" cy="6451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1.import keyword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2.print(keyword.kwlist) </a:t>
            </a:r>
            <a:endParaRPr lang="zh-CN" altLang="en-US"/>
          </a:p>
        </p:txBody>
      </p:sp>
      <p:sp>
        <p:nvSpPr>
          <p:cNvPr id="4" name="内容占位符 5"/>
          <p:cNvSpPr/>
          <p:nvPr/>
        </p:nvSpPr>
        <p:spPr>
          <a:xfrm>
            <a:off x="485775" y="33286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2905" y="4374515"/>
            <a:ext cx="6751320" cy="14763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'yield']  </a:t>
            </a:r>
            <a:endParaRPr lang="en-US" altLang="en-US" b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497967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代码是给编译器和解释器来读的，注释就是夹杂在代码中的注解，是给看代码的人读的。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注释在代码中不会被执行，在Python中注释可以是单行注释，也可以是多行注释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单行注释用井号（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）标识</a:t>
            </a:r>
            <a:endParaRPr lang="en-US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多行注释用英文的单引号（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）或双引号（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）标识</a:t>
            </a:r>
            <a:endParaRPr sz="216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2460" y="2459355"/>
            <a:ext cx="6157595" cy="230695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第一个注释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'''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第二个注释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"""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第三个注释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"""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'Hello,Python!'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第四个注释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438975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行与缩进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在Python中，使用缩进来代表代码块，不需要使用{}。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缩进的空格数并没有做强制的规定，只要同属于一个代码块的语句都具有相同的缩进数即可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但是默认都是以4个空格为一个缩进，建议初学者遵循此规则，方便日后的代码交流和使用。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行与缩进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41414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4310" y="5182552"/>
            <a:ext cx="5080000" cy="3683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true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34310" y="2459038"/>
            <a:ext cx="5080000" cy="119888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2&gt;1: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'True'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'False'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1.Python简介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33805"/>
            <a:ext cx="10756900" cy="5629275"/>
          </a:xfrm>
        </p:spPr>
        <p:txBody>
          <a:bodyPr>
            <a:normAutofit lnSpcReduction="20000"/>
          </a:bodyPr>
          <a:p>
            <a:pPr marL="342900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是一门简单易学且功能强大的编程语言。它开发方便，工具库丰富，尤其是科学计算方面的功能十分强大，所以目前在量化投资领域的使用非常广泛。近几年，以Python语言为基础的量化投资平台也大量涌现，为投资者利用Python语言进行量化策略的开发、测试和交易提供了极大地的便利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Python基础语法和变量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19735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多行语句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在Python中，通常是写完一行语句写下一行语句，但是如果语句很长的话，我们可以使用反斜杠\来实现多行语句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24150" y="3306128"/>
            <a:ext cx="5080000" cy="119888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total=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+\   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+\   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(total)   </a:t>
            </a:r>
            <a:endParaRPr lang="zh-CN" altLang="en-US"/>
          </a:p>
        </p:txBody>
      </p:sp>
      <p:sp>
        <p:nvSpPr>
          <p:cNvPr id="7" name="内容占位符 5"/>
          <p:cNvSpPr/>
          <p:nvPr/>
        </p:nvSpPr>
        <p:spPr>
          <a:xfrm>
            <a:off x="495935" y="451612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4310" y="5548947"/>
            <a:ext cx="5080000" cy="3683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true 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50006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变量是存储在计算机内存中的数据，创建变量时计算机会在内存中为其开辟一个空间。基于变量的类型，解释器会分配内存，并决定什么数据可以被存储在内存中。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在Python中，数据类型无须事先定义，只需在赋值时根据赋值内容自动判断数据类型。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在Python中，能够直接处理的基础数据类型有数字、字符串、布尔值和None。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485140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数字(number)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顾名思义，Python数字数据类型适用于存储数值的，数据类型是不可变类型，这就意味着如果改变数字数据类型的值，将会重新分配不同的内存空间。Python支持三种不同的数值类型：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整型（int）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浮点数（float）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复数（complex）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9735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Python数字类型转换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有时候我们需要在不同的数值类型之间进行转换，数值类型的转换函数如下：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35760" y="3482975"/>
          <a:ext cx="8233410" cy="24822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7650"/>
                <a:gridCol w="5445760"/>
              </a:tblGrid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72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int(x)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将x转换为整数，向下取整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float(x)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将x转换成一个浮点数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72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complex(x)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将x转换为一个复数，实部为x，虚部为0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complex(x,y)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将x和y转换为一个复数，实部为x，虚部为y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9735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数字最大的一个特点就是能够进行运算，在Python中数字运算与数学上的运算符基本一致：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068955" y="3385185"/>
          <a:ext cx="5594985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4240"/>
                <a:gridCol w="1016635"/>
                <a:gridCol w="3674110"/>
              </a:tblGrid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1+1=2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1-1=0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减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1*2=2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乘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1/2=0.5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除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//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3//2=1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整除，返回商的整数部分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%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3%2=1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取模，返回余数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**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2**2=4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幂运算，前者为底数，后者为指数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赋值运算符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Python中的赋值运算符如下表所示：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820035" y="2724150"/>
          <a:ext cx="6285230" cy="29317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5835"/>
                <a:gridCol w="2198370"/>
                <a:gridCol w="3121025"/>
              </a:tblGrid>
              <a:tr h="471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示例（a=10,b=5）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540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c=a+b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将a+b的运算结果赋值给c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+=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a+=1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等效于a=a+1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-=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a-=1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等效于a=a-1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*=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a*=2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等效于a=a*2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a/=2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等效于a=a/2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//=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a//=2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等效于a=a//2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%=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a%=2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等效于a=a%2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**=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a**=2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等效于a=a**2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比较运算符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Python中的比较运算符如下表所示：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386330" y="2895600"/>
          <a:ext cx="6643370" cy="32492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2355"/>
                <a:gridCol w="2287270"/>
                <a:gridCol w="3293745"/>
              </a:tblGrid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运算符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示例（a=1,b=2）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==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a==b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a等于b，返回False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!=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a!=b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a不等于b，返回True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a&gt;b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a大于b，返回False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&lt;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a&lt;b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a小于b，返回True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&gt;=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a&gt;=b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a大于等于b，返回False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64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&lt;=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a&lt;=b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a小于等于b，返回True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916920" cy="284099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字符串（str）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在Python中进行文本数据处理的对象是str对象，也称为字符串。字符串是由Unicode码位构成的不可变序列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9735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字符串可通过一对单引号’、一对双引号”和一对三个单引号’或双引号”括起来进行创建：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01595" y="3887787"/>
            <a:ext cx="5080000" cy="92202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str1=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str2=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"bc"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str3=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'''abc '''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1178560"/>
            <a:ext cx="10633710" cy="38925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字符串的索引和切片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字符串是一个不可变的序列，既然是序列那么就有顺序，因而就有索引，就能通过索引进行切片取值。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在Python中索引是从0开始计数的，序列的末尾从-1开始，表示倒数的序号。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265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8210" y="5186045"/>
            <a:ext cx="4777740" cy="119888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'str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的第一个字符：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,str[0])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'str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的长度为：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,len(str))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'str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的倒数第二个字符：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,str[-2])  </a:t>
            </a:r>
            <a:endParaRPr lang="zh-CN" altLang="en-US"/>
          </a:p>
        </p:txBody>
      </p:sp>
      <p:sp>
        <p:nvSpPr>
          <p:cNvPr id="4" name="内容占位符 5"/>
          <p:cNvSpPr/>
          <p:nvPr/>
        </p:nvSpPr>
        <p:spPr>
          <a:xfrm>
            <a:off x="6089650" y="4425950"/>
            <a:ext cx="4944745" cy="6451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02045" y="5186362"/>
            <a:ext cx="5080000" cy="92202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的第一个字符：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a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的长度为：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2    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的倒数第二个字符：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a  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2.Python的发展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33805"/>
            <a:ext cx="10756900" cy="551815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1989年的圣诞节，一位名叫吉多·范罗苏姆（Guido von Rossum）的荷兰程序员为了打发无聊的圣诞节假期，开始写Python语言的编译器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Python这个名字就来自他喜爱的电视连续剧的名字《Monty Python’s Flying Circus》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他希望新的语言Python能够满足他在C和Shell之间创建全功能、易学、可扩展的语言的愿景。最终于1991年，第一个Python编译器诞生。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1178560"/>
            <a:ext cx="10633710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字符串的“运算”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字符串能够进行“加法”连接两个字符串，能够进行“乘法”来生成重复字符串，能够通过Python关键字in判断成员关系。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265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5948045" y="3189605"/>
            <a:ext cx="4944745" cy="6451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9435" y="4056697"/>
            <a:ext cx="5080000" cy="230695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str1=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'ab'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2. str2=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'bc'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3. #1.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加法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4. print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字符串拼接：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,str1+str2)      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5. #2.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乘法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6. print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字符串重复：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,str1*3)      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7. #3.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成员关系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8. print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是否在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str1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中：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1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str1)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8045" y="4056697"/>
            <a:ext cx="5080000" cy="92202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1. </a:t>
            </a:r>
            <a:r>
              <a:rPr lang="zh-CN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字符串拼接：</a:t>
            </a:r>
            <a:r>
              <a:rPr lang="en-US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 abbc    2. </a:t>
            </a:r>
            <a:r>
              <a:rPr lang="zh-CN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字符串重复：</a:t>
            </a:r>
            <a:r>
              <a:rPr lang="en-US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 ababab    3. a</a:t>
            </a:r>
            <a:r>
              <a:rPr lang="zh-CN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是否在</a:t>
            </a:r>
            <a:r>
              <a:rPr lang="en-US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str1</a:t>
            </a:r>
            <a:r>
              <a:rPr lang="zh-CN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中：</a:t>
            </a:r>
            <a:r>
              <a:rPr lang="en-US" b="0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 True 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1178560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字符串的“运算”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判断成员关系的成员运算符如下表所示：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026920" y="3048000"/>
          <a:ext cx="7874000" cy="26689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6935"/>
                <a:gridCol w="3556635"/>
                <a:gridCol w="3440430"/>
              </a:tblGrid>
              <a:tr h="889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889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in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如果在指定的序列中找到值返回True，否则返回False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str1='ab'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'a' in str1 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#True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889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not in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如果在指定的序列中没有找到值返回True，否则返回False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str1='ab'  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'a' not in str1 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#False 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1178560"/>
            <a:ext cx="10633710" cy="50006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转义字符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265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通过单引号’和双引号”能够很快速地创建一个字符串对象，但是如果字符串内部的内容有单引号’或者双引号”时，需要在前面加上反斜杠\进行转义。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1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反斜杠\即称为转义字符，关于转义字符在多行语句中有所介绍，它充当的是续行符的功能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1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字符串中的\，它能够将单引号’或者双引号”进行转义，使其单纯的变为一个字符，而不再具有创建字符串的功能。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转义字符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3376295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0190" y="2243137"/>
            <a:ext cx="5080000" cy="92202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"I'm a boy!"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'I\'m a girl.'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''I love "Python"!'''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0190" y="4611687"/>
            <a:ext cx="5080000" cy="92202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I'm a boy!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I'm a girl.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''I love "Python"!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85775" y="1178560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转义字符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通过反斜杠加上字母可以构成各种转义字符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81580" y="2875280"/>
          <a:ext cx="6642100" cy="3208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4720"/>
                <a:gridCol w="4437380"/>
              </a:tblGrid>
              <a:tr h="358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转义字符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58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在行尾时表示续行符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58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\\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表示反斜杠\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\’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表示单引号’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\”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表示双引号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\n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换行符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\v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纵向制表符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\t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横向制表符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\r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\f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翻页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35229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字符串格式化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字符串格式化就是按一定的格式来输出字符串， Python中实现字符串格式化的方法目前有两种：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旧方法：通过在字符串中加入格式化字符%，并在字符串末尾加上%。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新方法：通过在字符串中加入{},并在字符串末尾加上.format。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%格式化字符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41414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2270" y="5144770"/>
            <a:ext cx="7375525" cy="6451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1.我叫小明,今年24岁了。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6695" indent="-226695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2.5乘以0.12等于0.60 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2270" y="2313940"/>
            <a:ext cx="7375525" cy="119888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print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我叫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%s,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今年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%d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岁了。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'%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小明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,24))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#%s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是字符串格式化字符，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%d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是整数格式化字符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2. print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'%d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乘以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%.2f</a:t>
            </a:r>
            <a:r>
              <a:rPr lang="zh-CN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等于</a:t>
            </a:r>
            <a:r>
              <a:rPr lang="en-US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%.2f'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%(5,0.12,5*0.12))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#%f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是浮点数格式化字符，通过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.2f</a:t>
            </a:r>
            <a:r>
              <a:rPr lang="zh-CN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指定小数点后精度为</a:t>
            </a:r>
            <a:r>
              <a:rPr lang="en-US" b="0">
                <a:solidFill>
                  <a:srgbClr val="0082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284099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字符串格式化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其中的%s、%d就是格式化字符，更多常用的Python格式化字符见下表：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765425" y="3634105"/>
          <a:ext cx="6201410" cy="22498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1235"/>
                <a:gridCol w="5210175"/>
              </a:tblGrid>
              <a:tr h="494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符号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%s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格式化字符串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94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%d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格式化整数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93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%f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格式化浮点数，可通过%.2f指定小数点精度为2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94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%e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科学计数法格式化浮点数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21945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字符串常用函数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字符串包含以下重要方法，如下表所示：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52575" y="2770505"/>
          <a:ext cx="9053830" cy="3658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6230"/>
                <a:gridCol w="6197600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常用函数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方法及描述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31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str.capitalize（）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将字符串首字母大写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str.count(x)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子字符串x在字符串中出现的次数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str.split(x)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以指定分隔符x拆分字符串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80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x.join(seq)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以指定分隔符x将序列seq中的所有元素连接成一个字符串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str.lower（）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将字符串所有字母小写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str.upper（）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将字符串所有字母大写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321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str.title（）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返回标题化字符串，每一个字符串首字母大写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321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str.stripe（）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去除字符串两端的空格或者指定字符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31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str.replace(old,new)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以子字符串new替换字符串中的old子字符串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80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str.center(width,x)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以子字符串x填充字符串长度到width，使得字符串居中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34867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布尔值（bool）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布尔值只有True（真）和False（假）两种值，在Python中可以直接用True、False表示布尔值，另外在Python中True的值为1，False的值为0。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布尔值能够进行逻辑运算，如下表所示。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036320" y="4806950"/>
          <a:ext cx="9659620" cy="16021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995"/>
                <a:gridCol w="2477135"/>
                <a:gridCol w="2475230"/>
                <a:gridCol w="3096260"/>
              </a:tblGrid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逻辑表达式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示例（a=1,b=2）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502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x and y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布尔“与”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a&gt;1 and b&lt;3返回False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x or y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布尔“或”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a&gt;1 or b&lt;3 返回True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29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not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not x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布尔“非”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not(a and b)返回False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2.Python的发展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890905"/>
            <a:ext cx="10756900" cy="330263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根据最新的TIOBE Index for July 2019排行榜，Python一往直前，排名已经赶超C++位居第3名。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截至2020年12月17日，最新的Python版本为3.9.1。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Python3.x系列和Python2.x系列版本并不完全兼容，且Python2.x系列版本已于2020年停止维护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5" name="图片 1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51"/>
          <a:stretch>
            <a:fillRect/>
          </a:stretch>
        </p:blipFill>
        <p:spPr>
          <a:xfrm>
            <a:off x="1043305" y="4193540"/>
            <a:ext cx="9003665" cy="266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534924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Python当中等于False的值并不只有False一个。对于基本类型来说，基本上每个类型都存在一个值会被判定为False。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布尔型，False就表示False，True表示True。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数值型，0表示False，其他表示True。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字符串类型，‘’表示False，其他表示True。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序列类型（tuple、list、dict、set等），空序列表示False，其他表示True。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None，永远表示False。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Python基础数据类型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206629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同时布尔值是Python中运用身份运算符进行身份对象判断的返回结果，Python的身份运算符如下表所示：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83005" y="3254375"/>
          <a:ext cx="9366885" cy="28054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1720"/>
                <a:gridCol w="3057525"/>
                <a:gridCol w="5247640"/>
              </a:tblGrid>
              <a:tr h="668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140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is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is是判断两个标识符是不是引用自同一个对象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 is y，类似id(x)==id(y),如果引用的是同一个对象则返回True，否则返回False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122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is not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 not是判断两个标识符是不是引用自不同对象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 is not y,类似id(a)!=id(b)。如果引用的不是同一个对象则返回结果True，否则返回False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466661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用Python进行数据分析和金融量化投资，需要掌握以下6种数据集合类型：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列表[list]：最常用的数据类型之一，以方括号[]为标志。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元组(tuple)：和list类似，但是不支持二次赋值，用圆括号（）标识。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集合{set}：和list类似，但是set中无重复元素，常用于进行集合间的运算，用花{}表示。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509270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用Python进行数据分析和金融量化投资，需要掌握以下6种数据集合类型：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字典{dict}：是一个无序的对象集合，字典中的对象为键值对，元素值value通过键key调用，用花括号{}标识。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数组array：科学计算代数运算最常用的数据类型，通过导入NumPy库创建。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数据框DataFrame：数据处理与分析最常用的数据类型，类似于Excel中的表格，通过导入pandas库创建。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542607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列表[list]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ython中能够通过组合一些值得到多种复合数据类型，list就是其中使用最频繁的一种。列表通过方括号“[]”括起来，并用逗号“,”分隔一些值来创建。一个列表能够包含不同类型的元素，但通常使用时会保持各个元素类型相同。列表是一种存储数据的有序容器，它支持数字、字符、字符串甚至可以包含列表（即嵌套）。</a:t>
            </a:r>
            <a:endParaRPr 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在Python中一切内置的序列（sequence）类型（如list、tuple、str等）都支持索引取值、切片、加（序列连接）、乘（序列重复）、检查成员资格等操作。</a:t>
            </a:r>
            <a:endParaRPr 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457454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其中的l3是列表生成式，遵循[元素 for 元素 in 元素序列 if 元素筛选条件]的格式，意即将元素集合中的元素一个个拿出来通过后面的if条件进行判断，满足条件的留下，由此组成一个新列表。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35785" y="2209800"/>
            <a:ext cx="6185535" cy="119888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l1=[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,4,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l2=[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]]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使用列表生成式生成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l3=[x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range(10)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x % 2 == 0]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252793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访问列表的值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访问列表的值可通过索引取值或者切片取值，索引取出列表对应索引位置上的单个值，切片取出列表中切片范围内的值，注意在Python中序列切片操作“含头不含尾”。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8980" y="4527550"/>
            <a:ext cx="6870065" cy="14763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,l1[3])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个元素到第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,l1[0:-1])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,l2[2])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,l2[2][1])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'l3='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,l3)  </a:t>
            </a:r>
            <a:endParaRPr lang="zh-CN" altLang="en-US"/>
          </a:p>
        </p:txBody>
      </p:sp>
      <p:sp>
        <p:nvSpPr>
          <p:cNvPr id="5" name="内容占位符 5"/>
          <p:cNvSpPr/>
          <p:nvPr/>
        </p:nvSpPr>
        <p:spPr>
          <a:xfrm>
            <a:off x="549275" y="353695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4386580" cy="47440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列表的运算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Python中的序列包括列表list，都支持“+”号进行同类型序列的连接，“*”号进行序列的重复，判断成员关系利用“元素 in 序列”的格式判断该元素是否在序列中。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11825" y="1998345"/>
            <a:ext cx="5760085" cy="230695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l1=[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,4,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l2=[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]]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列表相加（连接）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'l1+l2='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,l1+l2)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列表乘法（重复）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'l1*2='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,l1*2)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判断成员关系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'4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是否在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l1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中：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,4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l1)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11825" y="4976495"/>
            <a:ext cx="5760085" cy="14763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l1+l2= 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4,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'五'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l1*2= 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4,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4,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    4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是否在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l1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中：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True </a:t>
            </a:r>
            <a:endParaRPr lang="zh-CN" altLang="en-US"/>
          </a:p>
        </p:txBody>
      </p:sp>
      <p:sp>
        <p:nvSpPr>
          <p:cNvPr id="5" name="内容占位符 5"/>
          <p:cNvSpPr/>
          <p:nvPr/>
        </p:nvSpPr>
        <p:spPr>
          <a:xfrm>
            <a:off x="5069205" y="111760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5"/>
          <p:cNvSpPr/>
          <p:nvPr/>
        </p:nvSpPr>
        <p:spPr>
          <a:xfrm>
            <a:off x="5002530" y="4178300"/>
            <a:ext cx="3517265" cy="12350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826135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列表常用函数和方法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以下列举在Python中列表list的一些常用函数和方法，如下表所示：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965960" y="2228850"/>
          <a:ext cx="7828915" cy="4613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4510"/>
                <a:gridCol w="6034405"/>
              </a:tblGrid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函数或方法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len（）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求列表元素个数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max（）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求列表最大元素（列表元素都是数值类型）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min（）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求列表最小元素（同上）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list（）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将序列转化为列表类型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sort（）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对列表元素进行排序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reverse（）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对列表元素进行反向排序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sorted（）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对序列包括列表进行排序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append（）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在列表末尾添加元素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extend（）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在列表末尾拼接列表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insert（）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向列表指定索引处出入元素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index（）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返回列表中某一个值第一次出现的元素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pop（）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按索引删除列表中元素，默认从末尾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remove（）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按值移除列表中对应的第一个元素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32099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元组（tuple）</a:t>
            </a:r>
            <a:endParaRPr 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元组是不可变序列，通常用于储存异构数据的多项集，元组也被用于需要同构数据的不可变序列情况。</a:t>
            </a:r>
            <a:endParaRPr 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在Python中的元组和列表十分相似，较大的不同点在于元组的元素不能修改。</a:t>
            </a:r>
            <a:endParaRPr 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Python的特点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33805"/>
            <a:ext cx="10756900" cy="414909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Python定位是“优雅”“明确”“简单”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，因此具有以下特点：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简单易学。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可移植性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可扩展性和可嵌入性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强大的标准库和第三方库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50723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元组使用小括号（）表示，创建也十分简单，通过在（）内添加元素，并以逗号隔开实现。请注意决定生成元组的其实是逗号而不是圆括号。元组的创建有以下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种形式：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使用一对圆括号表示空元组：（）。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使用一个后缀的逗号来表示单元组: a, 或 (a,)。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使用以逗号分隔的多个项: a, b, c 或 (a, b, c)。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使用内置的 tuple（）: tuple（） 或 tuple(iterable)。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92505" y="2214245"/>
            <a:ext cx="9318625" cy="396938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tup1=(1,2,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元组中的元素不需要统一类型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tup2=(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元组中可以嵌套元组组成列表等其他数据容器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tup3=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'2'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不加括号也可以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tup4=tuple([6,7,8,9])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'tup1:'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'tup2:'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,tup2)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'tup3:'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,tup3)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(tup4)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如果要创建一个只含一个元素的元组，在括号内也要加入逗号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tup4=(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(type(tup4))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tup5=(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(type(tup5))   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71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输出结果为：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3450" y="3241675"/>
            <a:ext cx="7088505" cy="175323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tup1: (1,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tup2: 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tup3: 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(6, 7, 8, 9)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'tuple'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&gt;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'str'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&gt;   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4424045" cy="376428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访问元组中的值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与列表相似，作为有序序列，元组也是通过索引取值或者索引切片范围取值的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97830" y="2075815"/>
            <a:ext cx="5854700" cy="230695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类似于列表，作为有序序列，元组也是通过索引来进行访问取值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tup1=(1,2,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tup2=(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,tup1[4])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至第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,tup1[1:4])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个元素中的第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,tup2[2][1])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97830" y="5317490"/>
            <a:ext cx="5854700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至第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个元素中的第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个元素：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pandas    </a:t>
            </a:r>
            <a:endParaRPr lang="zh-CN" altLang="en-US"/>
          </a:p>
        </p:txBody>
      </p:sp>
      <p:sp>
        <p:nvSpPr>
          <p:cNvPr id="7" name="内容占位符 5"/>
          <p:cNvSpPr/>
          <p:nvPr/>
        </p:nvSpPr>
        <p:spPr>
          <a:xfrm>
            <a:off x="5488940" y="4306570"/>
            <a:ext cx="3517265" cy="7372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5718810" y="1083310"/>
            <a:ext cx="4057015" cy="7372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4405630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元组的运算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作为序列，元组与list一样支持基本的序列操作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320" y="4949825"/>
            <a:ext cx="612267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1.tup1+tup2= (1, 2, '3', 'four', '五', 'python', 'iquant', ['numpy', 'pandas'])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2.tup1*2= (1, 2, '3', 'four', '五', 1, 2, '3', 'four', '五')  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3.4是否在tup1中： False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endParaRPr lang="zh-CN" altLang="en-US"/>
          </a:p>
        </p:txBody>
      </p:sp>
      <p:sp>
        <p:nvSpPr>
          <p:cNvPr id="5" name="内容占位符 5"/>
          <p:cNvSpPr/>
          <p:nvPr/>
        </p:nvSpPr>
        <p:spPr>
          <a:xfrm>
            <a:off x="5170805" y="1016635"/>
            <a:ext cx="4057015" cy="12350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5"/>
          <p:cNvSpPr/>
          <p:nvPr/>
        </p:nvSpPr>
        <p:spPr>
          <a:xfrm>
            <a:off x="5100320" y="4107180"/>
            <a:ext cx="3517265" cy="12350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0805" y="1859280"/>
            <a:ext cx="6052820" cy="230695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tup1=(1,2,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tup2=(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'iquant'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'numpy'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'pandas'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元组相加（连接）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'tup1+tup2='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,tup1+tup2)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元组乘法（重复）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6. 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'tup1*2='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,tup1*2)  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7. #判断成员关系  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8. </a:t>
            </a:r>
            <a:r>
              <a:rPr lang="zh-CN" altLang="en-US"/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print</a:t>
            </a:r>
            <a:r>
              <a:rPr lang="en-US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'4是否在tup1中：'</a:t>
            </a:r>
            <a:r>
              <a:rPr lang="en-US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,4 in tup1)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9877425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元组的操作和方法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元组是不可变序列，意即元组中的元素一经确定，便不可更改。如果对元组进行像前述列表一样的赋值修改操作，程序将会抛出异常。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内容占位符 5"/>
          <p:cNvSpPr/>
          <p:nvPr/>
        </p:nvSpPr>
        <p:spPr>
          <a:xfrm>
            <a:off x="549275" y="3435985"/>
            <a:ext cx="4057015" cy="12350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97455" y="4581843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元组不能像列表一样修改元素的值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tup1=(1,2,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'four'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五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tup1[0]=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将报错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元组也没有对应的直接删除元素的操作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997204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元组作为典型的序列，其支持所有通用序列的操作如下：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841375" y="2136775"/>
          <a:ext cx="10508615" cy="4373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1775"/>
                <a:gridCol w="7736840"/>
              </a:tblGrid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53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x in s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 s 中的某项等于 x 则结果为 True，否则为 False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53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x not in s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 s 中的某项等于 x 则结果为 False，否则为 True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 + t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与 t 相拼接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* n 或 n * s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相当于 s 与自身进行 n 次拼接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s[i]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的第 i 项，起始为 0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s[i:j]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从 i 到 j 的切片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s[i:j:k]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从 i 到 j 步长为 k 的切片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len(s)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的长度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min(s)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的最小项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max(s)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 的最大项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415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s.index(x[, i[, j]])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 在 s 中首次出现项的索引号（索引号在 i 或其后且在 j 之前）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s.count(x)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 在 s 中出现的总次数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9877425" cy="51282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range对象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range 类型表示不可变的数字序列，通常用于在 for 循环中指定循环的次数。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range构造器的格式为range(start,stop,step), 三个参数必须都为整数。其中start参数代表序列起始数字，stop为序列结尾数字，step表示序列步长。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range生成的数字序列与切片类似，也是“含头不含尾”的。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10633075" cy="525653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range参数规则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如果省略start，默认为0；如果省略step，默认为1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如果step设置为0将会抛出ValueError异常。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如果step为正整数，则range（）对象r的值r[i]=start+step*i，其中i&gt;0且r[i]&lt;stop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如果step为负整数，仍有r[i]=start+step*i，其中i&gt;=0且r[i]&gt;stop。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range参数规则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41414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6735" y="2200910"/>
            <a:ext cx="685673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#step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为正整数，此时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start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要小于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stop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'step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为正整数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,list(range(0,7,2)))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#step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为负整数，此时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start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要大于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stop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4. 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'step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为负整数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,list(range(7,0,-3)))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16735" y="5225415"/>
            <a:ext cx="685609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step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为正整数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[0, 2, 4, 6]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2. step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为负整数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[7, 4, 1]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Python的应用方向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859790"/>
            <a:ext cx="10756900" cy="598043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近年来， Python的热度越来越高，这不仅仅是由于Python简单易学的特点，主要还因为它广泛的应用领域和实用的强大功能，热门的Python应用方向包括Web开发、网络爬虫数据采集、大数据分析、人工智能、自动化运维、游戏开发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目前在许多量化策略研究与开发中，Python常用于进行前期的策略生成和回测，生产效率显著高于Java、C、C++等其他编程语言。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对于那些追求速度的策略，投资者可先通过Python形成策略逻辑，验证思想，等到实盘运行时再重写为C++等编程语言程序。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9877425" cy="457454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集合{set}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 对象是由具有唯一性的对象所组成的可变无序序列。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常见的用途包括成员检测、从序列中去除重复项以及数学中的集合类计算，如交集、并集、差集与对称差集等。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与其他序列一样，集合也支持一些通用序列的操作如x in set、len(set)、for x in set等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作为一种无序序列，集合并不记录元素位置或插入顺序。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9877425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集合能够通过将以逗号分隔的元素包含于花括号之内来创建，或者通过集合构造器set（）来创建。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内容占位符 5"/>
          <p:cNvSpPr/>
          <p:nvPr/>
        </p:nvSpPr>
        <p:spPr>
          <a:xfrm>
            <a:off x="549275" y="2916555"/>
            <a:ext cx="4057015" cy="12350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3655695"/>
            <a:ext cx="5080000" cy="313817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set1={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,2,2,4,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'6'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七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set2=set([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set3=set()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空集合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set4={}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空字典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set5={x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range(10)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x%2!=0}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'set1='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,set1)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'set2='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,set2)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(type(set3))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(type(set4))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'set5='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,set5)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6515100" y="2916555"/>
            <a:ext cx="3291205" cy="12350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6410" y="3655695"/>
            <a:ext cx="442849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set1= {2, 4,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'6'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七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set2= 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'python'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&gt;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&gt;    5. set5= {1, 3, 5, 7, 9}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3625"/>
            <a:ext cx="10434320" cy="58108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集合的运算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在Python中，集合的运算与数学中的集合运算完全相同。以set1与set2两个集合为例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set1与set2的并集在Python中表示为：set1|set2；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set1和set2的交集表示为：set1&amp;set2；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set1和set2的差集表示为set1-set2,即set1中有而set2中没有的元素；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set1与set2的补集表示为：set1^set2，即set1与set2的并集中不含set1和set2交集的部分。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集合的运算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474599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00580" y="2008505"/>
            <a:ext cx="7252970" cy="286131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set1={1,2,3,4,5}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set2={2,3,5,6,7}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集合的交集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-set1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的公共元素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与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的交集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,set1&amp;set2)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集合的并集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-set1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的所有无重复元素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与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的并集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,set1|set2)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集合的差集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-set1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有而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没有的元素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有而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没有的元素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,set1-set2)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集合交集的补集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-set1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公共元素之外的所有无重复元素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'set1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与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交集的补集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='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,set1^set2)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9945" y="5546725"/>
            <a:ext cx="7253605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的交集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 {2, 3, 5}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的并集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 {1, 2, 3, 4, 5, 6, 7}    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有而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没有的元素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 {1, 4}    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set1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set2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交集的补集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 {1, 4, 6, 7}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188085"/>
            <a:ext cx="997204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集合常用方法和函数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057275" y="2134870"/>
          <a:ext cx="10077450" cy="43643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7370"/>
                <a:gridCol w="6990080"/>
              </a:tblGrid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函数及方法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add（）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向集合中添加单个元素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update（）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向集合中添加多个元素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pop（）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随机删除集合中元素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discard（）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随机删除集合中指定元素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remove（）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随机删除集合中指定元素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clear（）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清空集合中的元素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4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issubset(other)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检查集合中的每个元素是否都在other中。（相当于x&lt;=other）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3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issuperset(other)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检查other中的每个元素是否都在集合中。（相当于x&gt;=other）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isdisjoint(other)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如果集合中与other共有的元素则返回True。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union（）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返回集合的并集。（相当于x|y）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intersection（）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返回集合的交集。（相当于x&amp;y）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difference（）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返回集合的差集。（相当于x-y）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symmetric_difference（）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返回集合的补集。（相当于x^y）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3625"/>
            <a:ext cx="10434320" cy="498983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字典{dict}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dict是与列表有共同点，它们都是Python中的一个可变的容器，都可以存储任意类型的对象。不同点在于，字典采用键值对的形式来存储对象，键值对之间以冒号“:”分隔，每个键值对之间用逗号“,”分隔，所有键值对包括在{ }中。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字典的键不能随意选取，取值是有要求的。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在一个字典中，键必须唯一</a:t>
            </a: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键不能随意选取数据类型</a:t>
            </a: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，只能是不可变的类型。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字典可以通过将以逗号分隔的键:值对列表包含于花括号之内来创建，也可以通过 dict 构造器来创建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35710" y="3333750"/>
            <a:ext cx="9720580" cy="341503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{}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创建一个字典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dict1={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:1,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:3,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:4,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:5}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通过向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dict()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中传入等式创建字典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dict2=dict(a2=1,b2=2)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dict3=dict({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:1,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:2})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dict4=dict([(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,1),(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,2),(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,5)])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dict5=dict(zip([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'a5'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'b5'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'c5'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],[5,6,7]))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通过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dict.fromkeys()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创建字典，字典的值相同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dict6=dict.fromkeys(list(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'abcde'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),2)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#\n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是我们之前学过的换行符，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str.format()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是我们之前学过的格式化字符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11.print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'dict1:{0}\ndict2:{1}\ndict3:{2}\ndict4:{3}\ndict5:{4}\ndict6:{5}'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.format(dict1,dict2,dict3,dict4,dict5,dict6))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0800" y="1062000"/>
            <a:ext cx="10434320" cy="21018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2836545"/>
            <a:ext cx="9721215" cy="175323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dict1:{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1,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3,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4,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5}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dict2:{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1,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dict3:{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1,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dict4:{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1,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'c4'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5}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dict5:{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'a5'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5,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'b5'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6,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'c5'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7}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dict6:{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2}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14198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访问字典的值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字典通过dict[‘key’]的方式访问字典中对应键的值。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1330" y="2776855"/>
            <a:ext cx="6903720" cy="369252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通过键访问字典的值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dict1={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:1,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:2,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:3,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:4,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:5}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dict2=dict(a2=1,b2=2)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dict3=dict({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:1,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:2})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键名为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A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对应的值：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,dict1[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键名为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b2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对应的值：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,dict2[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'b2'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7.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'dict3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键名为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d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应的值：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,dict3[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'b3'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8.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字典的值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9.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所有的值：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,dict1.values())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10.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字典的键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所有的键：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,dict1.keys())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12.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字典的键值对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13.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'dict1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所有的键值对：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,dict1.items())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0800" y="1062000"/>
            <a:ext cx="10434320" cy="21018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4535" y="2413635"/>
            <a:ext cx="7546340" cy="203009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键名为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A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对应的值：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1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键名为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b2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对应的值：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2    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dict3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键名为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b3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对应的值：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2    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所有的值：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dict_values([1, 2, 3, 4, 5])    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dict1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所有的键：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dict_keys([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])    6. dict1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所有的键值对：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dict_items([(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1), 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2), 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'C'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3), 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4), 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5)])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1270" y="315595"/>
            <a:ext cx="6694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gradFill>
                  <a:gsLst>
                    <a:gs pos="100000">
                      <a:srgbClr val="EDDF46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400" b="1">
              <a:gradFill>
                <a:gsLst>
                  <a:gs pos="100000">
                    <a:srgbClr val="EDDF46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1235" y="1855470"/>
            <a:ext cx="473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Python简介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9205" y="185674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</a:t>
            </a:r>
            <a:endParaRPr lang="en-US" altLang="zh-CN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8885" y="295910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</a:t>
            </a:r>
            <a:endParaRPr lang="zh-CN" altLang="en-US" sz="3600" b="1">
              <a:solidFill>
                <a:srgbClr val="F5DC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08885" y="408178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10790" y="5180330"/>
            <a:ext cx="7467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18535" y="2949575"/>
            <a:ext cx="6052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5DC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Python的环境搭建与安装</a:t>
            </a:r>
            <a:endParaRPr lang="zh-CN" altLang="en-US" sz="3600" b="1">
              <a:solidFill>
                <a:srgbClr val="F5DC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38550" y="4081780"/>
            <a:ext cx="8001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Python基础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6480" y="5152390"/>
            <a:ext cx="653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Python量化常用第三方库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Python数据集合类型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0800" y="1062000"/>
            <a:ext cx="10434320" cy="21018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字典常用方法函数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17245" y="1957070"/>
          <a:ext cx="10105390" cy="44354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23945"/>
                <a:gridCol w="6481445"/>
              </a:tblGrid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方法和函数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clear（）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清空字典所有键值对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fromkeys(seq,value)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以seq中所有元素为键，value为值创建字典。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get(key,default)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根据key获取字典中的值，不存在返回default值。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返回字典所有键值对。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keys（）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返回字典所有键。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values（）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返回字典所有值。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pop(key)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根据键名删除键值对。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popitem（）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删除最后一个键值对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setdeafult(key,default)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为字典中不存在的键设置默认值。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update（）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更新字典，增加新键值对或更改已有键值对。</a:t>
                      </a:r>
                      <a:endParaRPr lang="en-US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4.条件与循环</a:t>
            </a:r>
            <a:endParaRPr 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38925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条件语句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在前面的学习中，我们都是一行一行语句顺序执行，这种代码结构通常称为顺序结构，然而仅有顺序结构明显不能满足编程的需求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在Python中用if语句构造条件判断分支结构，分支结构中涉及的关键字有if、elif和else。Python中条件语句的基本形式如下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6320" y="4619625"/>
            <a:ext cx="4380865" cy="175323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condition1: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statement1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elif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condition2: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statement2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statement3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4.条件与循环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1235075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输入整数判断奇偶数的程序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范例：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5"/>
          <p:cNvSpPr/>
          <p:nvPr/>
        </p:nvSpPr>
        <p:spPr>
          <a:xfrm>
            <a:off x="485775" y="4141470"/>
            <a:ext cx="10756900" cy="123507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1710" y="2298700"/>
            <a:ext cx="5080000" cy="147637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a=int(input(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请输入一个整数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a%2==0: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是一个偶数。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'a</a:t>
            </a:r>
            <a:r>
              <a:rPr lang="zh-CN" b="0">
                <a:solidFill>
                  <a:srgbClr val="0000FF"/>
                </a:solidFill>
                <a:ea typeface="宋体" panose="02010600030101010101" pitchFamily="2" charset="-122"/>
              </a:rPr>
              <a:t>是一个奇数。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</a:rPr>
              <a:t>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1710" y="5376545"/>
            <a:ext cx="5080000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请输入一个整数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4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是一个偶数。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4.条件与循环</a:t>
            </a:r>
            <a:endParaRPr 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38925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使用循环语句可以实现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重复的执行某段或某些代码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的功能。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在Python中，循环结构分为for循环和while循环两种，循环语句的关键字除了两个循环结构所必需的for、in、while，还有可能存在的else、continue、pass、break等。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4.条件与循环</a:t>
            </a:r>
            <a:endParaRPr 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for循环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如果明确地知道循环执行的次数或者要对一个容器进行迭代，那么最好使用for循环，for循环的基本结构如下：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26435" y="3717608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i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序列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:  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4.条件与循环</a:t>
            </a:r>
            <a:endParaRPr 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265620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while循环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while循环语句只要条件满足，就不断循环，条件不满足时就退出循环，while循环的基本结构如下：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6435" y="3589973"/>
            <a:ext cx="508000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判断条件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:      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语句块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2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4.条件与循环</a:t>
            </a:r>
            <a:endParaRPr 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901980"/>
            <a:ext cx="10434320" cy="593915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条件与循环语句结合使用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通过条件语句和循环语句并用，我们能够实现更加功能丰富、结构完善的程序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例：寻找水仙花数（水仙花数是指一个 3 位数，它的每个位上的数字的 3次幂之和等于它本身。例如：1^3 + 5^3+ 3^3 = 153）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输出结果：153,370,371,407, 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02610" y="4270375"/>
            <a:ext cx="8317865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marL="226695"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range(100,1000):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y = str(x)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int(y[0])**3+int(y[1])**3+int(y[2])**3 == x: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(x,end=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2000"/>
            <a:ext cx="10434320" cy="597471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函数是可重复使用，具有特定功能，组织好的代码段。 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函数能够提高应用的模块性和代码的重复利用率。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它最重要的目的就是方便我们重复使用相同的一段程序。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 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86280" y="4459605"/>
            <a:ext cx="664845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func(x):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这是一个函数，函数名为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func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，函数参数为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x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函数体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  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返回结果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684212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求两个数的平方和函数的范例：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def这个关键字通知Python：我在定义一个函数。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square_sum是函数名，括号中的a、b是函数的参数，是对函数的输入。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冒号和缩进表示隶属关系，return c返回c的值，是函数输出的功能。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Python的函数允许不返回值，也就是可以不用return，return可以返回多个值，用逗号分隔，相当于返回一个tuple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5330" y="2016125"/>
            <a:ext cx="6648450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square_sum(a,b):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c = a**2+b**2  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c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634428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函数的调用：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Python在此通过位置传递参数，知道5对应的是函数定义中的第一个参数a，6对应的是第二个参数b，然后把参数传递给函数square_sum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98470" y="2257425"/>
            <a:ext cx="6195060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'square_sum(5,6)'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,square_sum(5,6))  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'quare_sum(8,9)'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,square_sum(8,9))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8470" y="4715510"/>
            <a:ext cx="613854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square_sum(5,6) 61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quare_sum(8,9) 145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Python的安装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58800" y="1224280"/>
            <a:ext cx="10756900" cy="5369560"/>
          </a:xfrm>
        </p:spPr>
        <p:txBody>
          <a:bodyPr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Windows环境下，Python环境可以在Web下使用，也可以在本地计算机上搭建。在本地搭建Python环境可以直接下载相关软件安装和利用一些安装软件进行安装。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Python语言有许多由其他人和机构开发的功能包和功能框架可供调用，因此它的本地环境的直接搭建较为复杂。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对于Python语言的初学者来说，最好的选择是利用专门的Python安装软件进行环境搭建。</a:t>
            </a:r>
            <a:endParaRPr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>
                <a:srgbClr val="EDDF46"/>
              </a:buClr>
              <a:buFont typeface="Wingdings" panose="05000000000000000000" charset="0"/>
              <a:buChar char="n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84619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匿名函数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在Python中除了像以上定义、调用函数，我们也可以使用lambda匿名函数来定义一个函数。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lambda相较于def定义函数，它一般用于定义函数功能比较简单的函数，且如匿名函数其名，通过lambda定义的函数是匿名的。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r>
              <a:rPr 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lambda匿名函数表达式为：lambda  参数:表达式</a:t>
            </a:r>
            <a:endParaRPr 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7905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用lambda定义一个加法函数：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8470" y="2002790"/>
            <a:ext cx="632714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用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lambda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定义一个求和函数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f7=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x,y:x+y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将匿名函数这个对象赋给了变量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f7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(type(f7))    f7(2,3)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传入参数调用函数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b="0">
              <a:solidFill>
                <a:srgbClr val="0082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8470" y="4469765"/>
            <a:ext cx="632777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'function'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&gt;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5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46227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在前面的学习中，我们了解了变量和函数的概念，当我们退出Python解释器再重新进入时，这些变量和函数就会消失，下次要使用就要全部重新运行一次。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为了节省时间，方便多次使用，我们可以将这些代码保存为.py文件后，通过import导入这些文件的内容，就可以直接使用里面的变量和函数了，这个保存大量变量、函数的文件，就称为</a:t>
            </a:r>
            <a:r>
              <a:rPr 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7905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import语句：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2430" y="4507865"/>
            <a:ext cx="6327775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1. 0.991529225063905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32430" y="2355215"/>
            <a:ext cx="632777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random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导入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Python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内置的库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random.random()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生成一个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到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的随机数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7905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对Python库进行命名：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2430" y="4498340"/>
            <a:ext cx="5749925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1. 4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2430" y="2207895"/>
            <a:ext cx="574992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random as r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导入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Python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库并命名为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r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2. r.randint(0,10)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5790565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from … import语句：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5395" y="4498340"/>
            <a:ext cx="7045325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datetime.datetime(2019, 6, 26, 10, 58, 40, 557924)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5395" y="2231390"/>
            <a:ext cx="7178675" cy="92202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datetime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datetime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从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datetime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库中导入了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datetime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这个子模块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2. datetime.now()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调用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datetime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子模块的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datetime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函数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b="0">
              <a:solidFill>
                <a:srgbClr val="0082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endParaRPr lang="en-US" altLang="zh-CN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721106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from … import *语句：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使用该方法，可以直接将库中的函数和方法导入，并且在使用时无须加库名。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1595" y="3618865"/>
            <a:ext cx="7045325" cy="64516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random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从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random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库中的所有内容导入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random() 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无须加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random.</a:t>
            </a:r>
            <a:r>
              <a:rPr lang="zh-CN" b="0">
                <a:solidFill>
                  <a:srgbClr val="008200"/>
                </a:solidFill>
                <a:ea typeface="宋体" panose="02010600030101010101" pitchFamily="2" charset="-122"/>
              </a:rPr>
              <a:t>前缀，直接使用即可</a:t>
            </a:r>
            <a:r>
              <a:rPr lang="en-US" b="0">
                <a:solidFill>
                  <a:srgbClr val="0082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1595" y="5878195"/>
            <a:ext cx="7045325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1. 0.6203011619242708 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732409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作为Python入门的初学者，在刚开始编程的过程中，我们常常会遇到一些程序报错的情况，经常会看到各种各样的报错信息。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Python中有两种错误是很容易识别的，一是语法错误，二是异常。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语法错误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：Python的语法错误又称为解析错误，在初学Python时经常容易遇到此类错误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即便Python的语法没有出现错误，在运行它时，也有可能会发生错误。运行期间检测到的错误被称为异常。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6512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语法错误：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01595" y="2140585"/>
            <a:ext cx="6497955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1. while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True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'Hello world'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1595" y="4174490"/>
            <a:ext cx="6497320" cy="119888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File 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"&lt;ipython-input-24-2b688bc740d7&gt;"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, line 1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True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b="0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'Hello world'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^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ntaxError: invalid syntax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179705"/>
            <a:ext cx="656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000" b="1">
                <a:gradFill>
                  <a:gsLst>
                    <a:gs pos="100000">
                      <a:srgbClr val="ECD93C"/>
                    </a:gs>
                    <a:gs pos="0">
                      <a:srgbClr val="FFC000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endParaRPr lang="zh-CN" altLang="en-US" sz="4000" b="1">
              <a:gradFill>
                <a:gsLst>
                  <a:gs pos="100000">
                    <a:srgbClr val="ECD93C"/>
                  </a:gs>
                  <a:gs pos="0">
                    <a:srgbClr val="FFC000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49275" y="1061720"/>
            <a:ext cx="10896600" cy="3651250"/>
          </a:xfrm>
        </p:spPr>
        <p:txBody>
          <a:bodyPr wrap="square">
            <a:spAutoFit/>
          </a:bodyPr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异常：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n"/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输出结果：</a:t>
            </a:r>
            <a:endParaRPr 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9465" indent="-4572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u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6665" indent="-342900" fontAlgn="auto">
              <a:lnSpc>
                <a:spcPct val="150000"/>
              </a:lnSpc>
              <a:buClr>
                <a:srgbClr val="EDDF46"/>
              </a:buClr>
              <a:buFont typeface="Wingdings" panose="05000000000000000000" charset="0"/>
              <a:buChar char="p"/>
            </a:pP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1595" y="2027555"/>
            <a:ext cx="6497320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10 * (1/0)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1595" y="3606165"/>
            <a:ext cx="6497955" cy="230695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1.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---------------------------------------------------------------------------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2.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ZeroDivisionError                         Traceback (most recent call last)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3.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&lt;ipython-input-25-0b280f36835c&gt; </a:t>
            </a:r>
            <a:r>
              <a:rPr lang="en-US" b="1">
                <a:solidFill>
                  <a:srgbClr val="006699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&lt;module&gt;()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4.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----&gt; 1 10 * (1/0)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5.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6. </a:t>
            </a:r>
            <a:r>
              <a:rPr lang="en-US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  <a:cs typeface="宋体" panose="02010600030101010101" pitchFamily="2" charset="-122"/>
              </a:rPr>
              <a:t>ZeroDivisionError: division by zero    </a:t>
            </a:r>
            <a:endParaRPr lang="en-US" altLang="en-US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b95c61a-1907-448f-9081-3da5a7f53fcf}"/>
</p:tagLst>
</file>

<file path=ppt/tags/tag2.xml><?xml version="1.0" encoding="utf-8"?>
<p:tagLst xmlns:p="http://schemas.openxmlformats.org/presentationml/2006/main">
  <p:tag name="KSO_WM_UNIT_TABLE_BEAUTIFY" val="smartTable{6fcde859-ba77-4ac4-bf9f-f3a422e2b47f}"/>
</p:tagLst>
</file>

<file path=ppt/tags/tag3.xml><?xml version="1.0" encoding="utf-8"?>
<p:tagLst xmlns:p="http://schemas.openxmlformats.org/presentationml/2006/main">
  <p:tag name="KSO_WM_UNIT_TABLE_BEAUTIFY" val="smartTable{a6b28d7f-90a5-4dba-a4fe-af7715d82f1b}"/>
</p:tagLst>
</file>

<file path=ppt/tags/tag4.xml><?xml version="1.0" encoding="utf-8"?>
<p:tagLst xmlns:p="http://schemas.openxmlformats.org/presentationml/2006/main">
  <p:tag name="KSO_WM_UNIT_TABLE_BEAUTIFY" val="smartTable{94740ce9-3c29-498d-a022-f2ff323deff1}"/>
</p:tagLst>
</file>

<file path=ppt/tags/tag5.xml><?xml version="1.0" encoding="utf-8"?>
<p:tagLst xmlns:p="http://schemas.openxmlformats.org/presentationml/2006/main">
  <p:tag name="KSO_WM_UNIT_TABLE_BEAUTIFY" val="smartTable{30fe7b71-d3a0-4472-bbcc-57542f5c650c}"/>
</p:tagLst>
</file>

<file path=ppt/tags/tag6.xml><?xml version="1.0" encoding="utf-8"?>
<p:tagLst xmlns:p="http://schemas.openxmlformats.org/presentationml/2006/main">
  <p:tag name="KSO_WPP_MARK_KEY" val="2f30f9f6-ede2-4884-9a0d-fc52798463eb"/>
  <p:tag name="COMMONDATA" val="eyJoZGlkIjoiNmJiZjkzNDU1MWM1ZjgyMWQ5OWY5YTZmNTVmYTVkZD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47092</Words>
  <Application>WPS 演示</Application>
  <PresentationFormat>宽屏</PresentationFormat>
  <Paragraphs>3336</Paragraphs>
  <Slides>199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199</vt:i4>
      </vt:variant>
    </vt:vector>
  </HeadingPairs>
  <TitlesOfParts>
    <vt:vector size="214" baseType="lpstr">
      <vt:lpstr>Arial</vt:lpstr>
      <vt:lpstr>宋体</vt:lpstr>
      <vt:lpstr>Wingdings</vt:lpstr>
      <vt:lpstr>Wingdings 3</vt:lpstr>
      <vt:lpstr>Arial</vt:lpstr>
      <vt:lpstr>Helvetica Neue Medium</vt:lpstr>
      <vt:lpstr>微软雅黑</vt:lpstr>
      <vt:lpstr>GenYoMin JP Heavy</vt:lpstr>
      <vt:lpstr>Yu Gothic UI Semibold</vt:lpstr>
      <vt:lpstr>Wingdings</vt:lpstr>
      <vt:lpstr>Century Gothic</vt:lpstr>
      <vt:lpstr>Arial Unicode MS</vt:lpstr>
      <vt:lpstr>等线</vt:lpstr>
      <vt:lpstr>Consolas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深度强化学习 在金融交易中的应用</dc:title>
  <dc:creator>chenxb</dc:creator>
  <cp:lastModifiedBy>吴道子</cp:lastModifiedBy>
  <cp:revision>240</cp:revision>
  <dcterms:created xsi:type="dcterms:W3CDTF">2021-06-19T08:26:00Z</dcterms:created>
  <dcterms:modified xsi:type="dcterms:W3CDTF">2025-02-18T13:36:28Z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0C282B366D5242EA8CBD7BF4A45C5C5C_12</vt:lpwstr>
  </property>
</Properties>
</file>