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88952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7.jpeg" />
	<Relationship Id="rId3" Type="http://schemas.openxmlformats.org/officeDocument/2006/relationships/image" Target="../media/image28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	<Relationship Id="rId3" Type="http://schemas.openxmlformats.org/officeDocument/2006/relationships/image" Target="../media/image4.jpeg" />
	<Relationship Id="rId4" Type="http://schemas.openxmlformats.org/officeDocument/2006/relationships/image" Target="../media/image5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	<Relationship Id="rId3" Type="http://schemas.openxmlformats.org/officeDocument/2006/relationships/image" Target="../media/image7.jpeg" />
	<Relationship Id="rId4" Type="http://schemas.openxmlformats.org/officeDocument/2006/relationships/image" Target="../media/image8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	<Relationship Id="rId3" Type="http://schemas.openxmlformats.org/officeDocument/2006/relationships/image" Target="../media/image10.jpeg" />
	<Relationship Id="rId4" Type="http://schemas.openxmlformats.org/officeDocument/2006/relationships/image" Target="../media/image11.jpeg" />
	<Relationship Id="rId5" Type="http://schemas.openxmlformats.org/officeDocument/2006/relationships/image" Target="../media/image12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	<Relationship Id="rId3" Type="http://schemas.openxmlformats.org/officeDocument/2006/relationships/image" Target="../media/image14.jpeg" />
	<Relationship Id="rId4" Type="http://schemas.openxmlformats.org/officeDocument/2006/relationships/image" Target="../media/image15.jpeg" />
	<Relationship Id="rId5" Type="http://schemas.openxmlformats.org/officeDocument/2006/relationships/image" Target="../media/image16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	<Relationship Id="rId3" Type="http://schemas.openxmlformats.org/officeDocument/2006/relationships/image" Target="../media/image18.jpeg" />
	<Relationship Id="rId4" Type="http://schemas.openxmlformats.org/officeDocument/2006/relationships/image" Target="../media/image19.jpeg" />
	<Relationship Id="rId5" Type="http://schemas.openxmlformats.org/officeDocument/2006/relationships/image" Target="../media/image20.jpeg" />
	<Relationship Id="rId6" Type="http://schemas.openxmlformats.org/officeDocument/2006/relationships/image" Target="../media/image21.jpeg" />
	<Relationship Id="rId7" Type="http://schemas.openxmlformats.org/officeDocument/2006/relationships/image" Target="../media/image22.jpeg" />
	<Relationship Id="rId8" Type="http://schemas.openxmlformats.org/officeDocument/2006/relationships/image" Target="../media/image23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00" y="0"/>
            <a:ext cx="6156452" cy="6858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0" y="65024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155700"/>
            <a:ext cx="55118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							</a:tabLst>
            </a:pPr>
            <a:r>
              <a:rPr lang="en-US" altLang="zh-CN" sz="48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《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48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语言程序设计》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2971800"/>
            <a:ext cx="8128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3204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丁盟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3403600"/>
            <a:ext cx="2298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3206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3206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语言课程组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600" y="1866900"/>
            <a:ext cx="8509000" cy="2019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0" y="65024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189732" y="3215639"/>
            <a:ext cx="6233160" cy="537972"/>
          </a:xfrm>
          <a:custGeom>
            <a:avLst/>
            <a:gdLst>
              <a:gd name="connsiteX0" fmla="*/ 14477 w 6233160"/>
              <a:gd name="connsiteY0" fmla="*/ 268986 h 537972"/>
              <a:gd name="connsiteX1" fmla="*/ 268985 w 6233160"/>
              <a:gd name="connsiteY1" fmla="*/ 14477 h 537972"/>
              <a:gd name="connsiteX2" fmla="*/ 5964174 w 6233160"/>
              <a:gd name="connsiteY2" fmla="*/ 14477 h 537972"/>
              <a:gd name="connsiteX3" fmla="*/ 6218682 w 6233160"/>
              <a:gd name="connsiteY3" fmla="*/ 268986 h 537972"/>
              <a:gd name="connsiteX4" fmla="*/ 6218682 w 6233160"/>
              <a:gd name="connsiteY4" fmla="*/ 268986 h 537972"/>
              <a:gd name="connsiteX5" fmla="*/ 5964174 w 6233160"/>
              <a:gd name="connsiteY5" fmla="*/ 523494 h 537972"/>
              <a:gd name="connsiteX6" fmla="*/ 268985 w 6233160"/>
              <a:gd name="connsiteY6" fmla="*/ 523494 h 537972"/>
              <a:gd name="connsiteX7" fmla="*/ 14477 w 6233160"/>
              <a:gd name="connsiteY7" fmla="*/ 268986 h 5379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233160" h="537972">
                <a:moveTo>
                  <a:pt x="14477" y="268986"/>
                </a:moveTo>
                <a:cubicBezTo>
                  <a:pt x="14477" y="128397"/>
                  <a:pt x="128396" y="14477"/>
                  <a:pt x="268985" y="14477"/>
                </a:cubicBezTo>
                <a:lnTo>
                  <a:pt x="5964174" y="14477"/>
                </a:lnTo>
                <a:cubicBezTo>
                  <a:pt x="6104762" y="14477"/>
                  <a:pt x="6218682" y="128397"/>
                  <a:pt x="6218682" y="268986"/>
                </a:cubicBezTo>
                <a:lnTo>
                  <a:pt x="6218682" y="268986"/>
                </a:lnTo>
                <a:cubicBezTo>
                  <a:pt x="6218682" y="409575"/>
                  <a:pt x="6104762" y="523494"/>
                  <a:pt x="5964174" y="523494"/>
                </a:cubicBezTo>
                <a:lnTo>
                  <a:pt x="268985" y="523494"/>
                </a:lnTo>
                <a:cubicBezTo>
                  <a:pt x="128396" y="523494"/>
                  <a:pt x="14477" y="409575"/>
                  <a:pt x="14477" y="268986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262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467088" y="3235451"/>
            <a:ext cx="533400" cy="449580"/>
          </a:xfrm>
          <a:custGeom>
            <a:avLst/>
            <a:gdLst>
              <a:gd name="connsiteX0" fmla="*/ 0 w 533400"/>
              <a:gd name="connsiteY0" fmla="*/ 0 h 449580"/>
              <a:gd name="connsiteX1" fmla="*/ 297306 w 533400"/>
              <a:gd name="connsiteY1" fmla="*/ 0 h 449580"/>
              <a:gd name="connsiteX2" fmla="*/ 533400 w 533400"/>
              <a:gd name="connsiteY2" fmla="*/ 224789 h 449580"/>
              <a:gd name="connsiteX3" fmla="*/ 297306 w 533400"/>
              <a:gd name="connsiteY3" fmla="*/ 449580 h 449580"/>
              <a:gd name="connsiteX4" fmla="*/ 0 w 533400"/>
              <a:gd name="connsiteY4" fmla="*/ 449580 h 449580"/>
              <a:gd name="connsiteX5" fmla="*/ 236093 w 533400"/>
              <a:gd name="connsiteY5" fmla="*/ 224789 h 449580"/>
              <a:gd name="connsiteX6" fmla="*/ 0 w 533400"/>
              <a:gd name="connsiteY6" fmla="*/ 0 h 4495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33400" h="449580">
                <a:moveTo>
                  <a:pt x="0" y="0"/>
                </a:moveTo>
                <a:lnTo>
                  <a:pt x="297306" y="0"/>
                </a:lnTo>
                <a:lnTo>
                  <a:pt x="533400" y="224789"/>
                </a:lnTo>
                <a:lnTo>
                  <a:pt x="297306" y="449580"/>
                </a:lnTo>
                <a:lnTo>
                  <a:pt x="0" y="449580"/>
                </a:lnTo>
                <a:lnTo>
                  <a:pt x="236093" y="224789"/>
                </a:lnTo>
                <a:lnTo>
                  <a:pt x="0" y="0"/>
                </a:lnTo>
              </a:path>
            </a:pathLst>
          </a:custGeom>
          <a:solidFill>
            <a:srgbClr val="3952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43159" y="3235451"/>
            <a:ext cx="533400" cy="449580"/>
          </a:xfrm>
          <a:custGeom>
            <a:avLst/>
            <a:gdLst>
              <a:gd name="connsiteX0" fmla="*/ 0 w 533400"/>
              <a:gd name="connsiteY0" fmla="*/ 0 h 449580"/>
              <a:gd name="connsiteX1" fmla="*/ 297307 w 533400"/>
              <a:gd name="connsiteY1" fmla="*/ 0 h 449580"/>
              <a:gd name="connsiteX2" fmla="*/ 533400 w 533400"/>
              <a:gd name="connsiteY2" fmla="*/ 224789 h 449580"/>
              <a:gd name="connsiteX3" fmla="*/ 297307 w 533400"/>
              <a:gd name="connsiteY3" fmla="*/ 449580 h 449580"/>
              <a:gd name="connsiteX4" fmla="*/ 0 w 533400"/>
              <a:gd name="connsiteY4" fmla="*/ 449580 h 449580"/>
              <a:gd name="connsiteX5" fmla="*/ 236093 w 533400"/>
              <a:gd name="connsiteY5" fmla="*/ 224789 h 449580"/>
              <a:gd name="connsiteX6" fmla="*/ 0 w 533400"/>
              <a:gd name="connsiteY6" fmla="*/ 0 h 4495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33400" h="449580">
                <a:moveTo>
                  <a:pt x="0" y="0"/>
                </a:moveTo>
                <a:lnTo>
                  <a:pt x="297307" y="0"/>
                </a:lnTo>
                <a:lnTo>
                  <a:pt x="533400" y="224789"/>
                </a:lnTo>
                <a:lnTo>
                  <a:pt x="297307" y="449580"/>
                </a:lnTo>
                <a:lnTo>
                  <a:pt x="0" y="449580"/>
                </a:lnTo>
                <a:lnTo>
                  <a:pt x="236093" y="224789"/>
                </a:lnTo>
                <a:lnTo>
                  <a:pt x="0" y="0"/>
                </a:lnTo>
              </a:path>
            </a:pathLst>
          </a:custGeom>
          <a:solidFill>
            <a:srgbClr val="3952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617707" y="3235451"/>
            <a:ext cx="533400" cy="449580"/>
          </a:xfrm>
          <a:custGeom>
            <a:avLst/>
            <a:gdLst>
              <a:gd name="connsiteX0" fmla="*/ 0 w 533400"/>
              <a:gd name="connsiteY0" fmla="*/ 0 h 449580"/>
              <a:gd name="connsiteX1" fmla="*/ 297307 w 533400"/>
              <a:gd name="connsiteY1" fmla="*/ 0 h 449580"/>
              <a:gd name="connsiteX2" fmla="*/ 533400 w 533400"/>
              <a:gd name="connsiteY2" fmla="*/ 224789 h 449580"/>
              <a:gd name="connsiteX3" fmla="*/ 297307 w 533400"/>
              <a:gd name="connsiteY3" fmla="*/ 449580 h 449580"/>
              <a:gd name="connsiteX4" fmla="*/ 0 w 533400"/>
              <a:gd name="connsiteY4" fmla="*/ 449580 h 449580"/>
              <a:gd name="connsiteX5" fmla="*/ 236093 w 533400"/>
              <a:gd name="connsiteY5" fmla="*/ 224789 h 449580"/>
              <a:gd name="connsiteX6" fmla="*/ 0 w 533400"/>
              <a:gd name="connsiteY6" fmla="*/ 0 h 4495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33400" h="449580">
                <a:moveTo>
                  <a:pt x="0" y="0"/>
                </a:moveTo>
                <a:lnTo>
                  <a:pt x="297307" y="0"/>
                </a:lnTo>
                <a:lnTo>
                  <a:pt x="533400" y="224789"/>
                </a:lnTo>
                <a:lnTo>
                  <a:pt x="297307" y="449580"/>
                </a:lnTo>
                <a:lnTo>
                  <a:pt x="0" y="449580"/>
                </a:lnTo>
                <a:lnTo>
                  <a:pt x="236093" y="224789"/>
                </a:lnTo>
                <a:lnTo>
                  <a:pt x="0" y="0"/>
                </a:lnTo>
              </a:path>
            </a:pathLst>
          </a:custGeom>
          <a:solidFill>
            <a:srgbClr val="39527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09700"/>
            <a:ext cx="3314700" cy="4953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3400" y="3200400"/>
            <a:ext cx="1816100" cy="571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0" y="6502400"/>
            <a:ext cx="63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2743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本章授课内容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65500" y="3327400"/>
            <a:ext cx="1600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指针与二维数组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0100" y="5715000"/>
            <a:ext cx="965200" cy="596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0" y="1422400"/>
            <a:ext cx="1155700" cy="812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406400"/>
            <a:ext cx="6845300" cy="243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571500" algn="l"/>
                <a:tab pos="1092200" algn="l"/>
              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指针与二维数组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5715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224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指向由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个元素组成的一维数组的指针</a:t>
            </a:r>
          </a:p>
          <a:p>
            <a:pPr>
              <a:lnSpc>
                <a:spcPts val="4500"/>
              </a:lnSpc>
              <a:tabLst>
                <a:tab pos="571500" algn="l"/>
                <a:tab pos="10922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定义：数据类型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(*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指针名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2795" dirty="0" smtClean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[m];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5715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224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示例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3086100"/>
            <a:ext cx="1905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20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920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89100" y="2997200"/>
            <a:ext cx="73152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a[4];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(*p)[4]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&amp;a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含义：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是一个指向由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4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个整型元素构成的数组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的指针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5041900"/>
            <a:ext cx="104267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22300" algn="l"/>
                <a:tab pos="10363200" algn="l"/>
              </a:tabLst>
            </a:pPr>
            <a:r>
              <a:rPr lang="en-US" altLang="zh-CN" sz="2246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错误的赋值方式：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622300" algn="l"/>
                <a:tab pos="103632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a;</a:t>
            </a:r>
          </a:p>
          <a:p>
            <a:pPr>
              <a:lnSpc>
                <a:spcPts val="2800"/>
              </a:lnSpc>
              <a:tabLst>
                <a:tab pos="622300" algn="l"/>
                <a:tab pos="10363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&amp;a[0]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22300" algn="l"/>
                <a:tab pos="103632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523731" y="2703576"/>
            <a:ext cx="739140" cy="76200"/>
          </a:xfrm>
          <a:custGeom>
            <a:avLst/>
            <a:gdLst>
              <a:gd name="connsiteX0" fmla="*/ 19050 w 739140"/>
              <a:gd name="connsiteY0" fmla="*/ 19050 h 76200"/>
              <a:gd name="connsiteX1" fmla="*/ 720090 w 73914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9140" h="76200">
                <a:moveTo>
                  <a:pt x="19050" y="19050"/>
                </a:moveTo>
                <a:lnTo>
                  <a:pt x="720090" y="19050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38971" y="4308347"/>
            <a:ext cx="737616" cy="76200"/>
          </a:xfrm>
          <a:custGeom>
            <a:avLst/>
            <a:gdLst>
              <a:gd name="connsiteX0" fmla="*/ 19050 w 737616"/>
              <a:gd name="connsiteY0" fmla="*/ 19050 h 76200"/>
              <a:gd name="connsiteX1" fmla="*/ 718566 w 737616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7616" h="76200">
                <a:moveTo>
                  <a:pt x="19050" y="19050"/>
                </a:moveTo>
                <a:lnTo>
                  <a:pt x="718566" y="19050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23731" y="935736"/>
            <a:ext cx="739140" cy="5222748"/>
          </a:xfrm>
          <a:custGeom>
            <a:avLst/>
            <a:gdLst>
              <a:gd name="connsiteX0" fmla="*/ 19050 w 739140"/>
              <a:gd name="connsiteY0" fmla="*/ 5203698 h 5222748"/>
              <a:gd name="connsiteX1" fmla="*/ 720090 w 739140"/>
              <a:gd name="connsiteY1" fmla="*/ 5203698 h 5222748"/>
              <a:gd name="connsiteX2" fmla="*/ 720090 w 739140"/>
              <a:gd name="connsiteY2" fmla="*/ 19050 h 5222748"/>
              <a:gd name="connsiteX3" fmla="*/ 19050 w 739140"/>
              <a:gd name="connsiteY3" fmla="*/ 19050 h 5222748"/>
              <a:gd name="connsiteX4" fmla="*/ 19050 w 739140"/>
              <a:gd name="connsiteY4" fmla="*/ 5203698 h 5222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9140" h="5222748">
                <a:moveTo>
                  <a:pt x="19050" y="5203698"/>
                </a:moveTo>
                <a:lnTo>
                  <a:pt x="720090" y="5203698"/>
                </a:lnTo>
                <a:lnTo>
                  <a:pt x="720090" y="19050"/>
                </a:lnTo>
                <a:lnTo>
                  <a:pt x="19050" y="19050"/>
                </a:lnTo>
                <a:lnTo>
                  <a:pt x="19050" y="520369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404040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2490" y="933958"/>
            <a:ext cx="1045971" cy="5145532"/>
          </a:xfrm>
          <a:custGeom>
            <a:avLst/>
            <a:gdLst>
              <a:gd name="connsiteX0" fmla="*/ 6350 w 1045971"/>
              <a:gd name="connsiteY0" fmla="*/ 5139182 h 5145532"/>
              <a:gd name="connsiteX1" fmla="*/ 1039621 w 1045971"/>
              <a:gd name="connsiteY1" fmla="*/ 5139182 h 5145532"/>
              <a:gd name="connsiteX2" fmla="*/ 1039621 w 1045971"/>
              <a:gd name="connsiteY2" fmla="*/ 6350 h 5145532"/>
              <a:gd name="connsiteX3" fmla="*/ 6350 w 1045971"/>
              <a:gd name="connsiteY3" fmla="*/ 6350 h 5145532"/>
              <a:gd name="connsiteX4" fmla="*/ 6350 w 1045971"/>
              <a:gd name="connsiteY4" fmla="*/ 5139182 h 51455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5971" h="5145532">
                <a:moveTo>
                  <a:pt x="6350" y="5139182"/>
                </a:moveTo>
                <a:lnTo>
                  <a:pt x="1039621" y="5139182"/>
                </a:lnTo>
                <a:lnTo>
                  <a:pt x="1039621" y="6350"/>
                </a:lnTo>
                <a:lnTo>
                  <a:pt x="6350" y="6350"/>
                </a:lnTo>
                <a:lnTo>
                  <a:pt x="6350" y="513918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82302" y="1331722"/>
            <a:ext cx="1045972" cy="21844"/>
          </a:xfrm>
          <a:custGeom>
            <a:avLst/>
            <a:gdLst>
              <a:gd name="connsiteX0" fmla="*/ 6350 w 1045972"/>
              <a:gd name="connsiteY0" fmla="*/ 6350 h 21844"/>
              <a:gd name="connsiteX1" fmla="*/ 1039621 w 1045972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5972" h="21844">
                <a:moveTo>
                  <a:pt x="6350" y="6350"/>
                </a:moveTo>
                <a:lnTo>
                  <a:pt x="10396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5538" y="1767585"/>
            <a:ext cx="1045972" cy="21844"/>
          </a:xfrm>
          <a:custGeom>
            <a:avLst/>
            <a:gdLst>
              <a:gd name="connsiteX0" fmla="*/ 6350 w 1045972"/>
              <a:gd name="connsiteY0" fmla="*/ 6350 h 21844"/>
              <a:gd name="connsiteX1" fmla="*/ 1039621 w 1045972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5972" h="21844">
                <a:moveTo>
                  <a:pt x="6350" y="6350"/>
                </a:moveTo>
                <a:lnTo>
                  <a:pt x="10396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5538" y="2640838"/>
            <a:ext cx="1045972" cy="21844"/>
          </a:xfrm>
          <a:custGeom>
            <a:avLst/>
            <a:gdLst>
              <a:gd name="connsiteX0" fmla="*/ 6350 w 1045972"/>
              <a:gd name="connsiteY0" fmla="*/ 6350 h 21844"/>
              <a:gd name="connsiteX1" fmla="*/ 1039621 w 1045972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5972" h="21844">
                <a:moveTo>
                  <a:pt x="6350" y="6350"/>
                </a:moveTo>
                <a:lnTo>
                  <a:pt x="10396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5538" y="3078226"/>
            <a:ext cx="1035303" cy="21844"/>
          </a:xfrm>
          <a:custGeom>
            <a:avLst/>
            <a:gdLst>
              <a:gd name="connsiteX0" fmla="*/ 6350 w 1035303"/>
              <a:gd name="connsiteY0" fmla="*/ 6350 h 21844"/>
              <a:gd name="connsiteX1" fmla="*/ 1028954 w 1035303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35303" h="21844">
                <a:moveTo>
                  <a:pt x="6350" y="6350"/>
                </a:moveTo>
                <a:lnTo>
                  <a:pt x="1028954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5538" y="3515614"/>
            <a:ext cx="1045972" cy="21844"/>
          </a:xfrm>
          <a:custGeom>
            <a:avLst/>
            <a:gdLst>
              <a:gd name="connsiteX0" fmla="*/ 6350 w 1045972"/>
              <a:gd name="connsiteY0" fmla="*/ 6350 h 21844"/>
              <a:gd name="connsiteX1" fmla="*/ 1039621 w 1045972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5972" h="21844">
                <a:moveTo>
                  <a:pt x="6350" y="6350"/>
                </a:moveTo>
                <a:lnTo>
                  <a:pt x="10396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5538" y="4390390"/>
            <a:ext cx="1045972" cy="21844"/>
          </a:xfrm>
          <a:custGeom>
            <a:avLst/>
            <a:gdLst>
              <a:gd name="connsiteX0" fmla="*/ 6350 w 1045972"/>
              <a:gd name="connsiteY0" fmla="*/ 6350 h 21844"/>
              <a:gd name="connsiteX1" fmla="*/ 1039621 w 1045972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5972" h="21844">
                <a:moveTo>
                  <a:pt x="6350" y="6350"/>
                </a:moveTo>
                <a:lnTo>
                  <a:pt x="10396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5538" y="4826253"/>
            <a:ext cx="1056639" cy="21844"/>
          </a:xfrm>
          <a:custGeom>
            <a:avLst/>
            <a:gdLst>
              <a:gd name="connsiteX0" fmla="*/ 6350 w 1056639"/>
              <a:gd name="connsiteY0" fmla="*/ 7874 h 21844"/>
              <a:gd name="connsiteX1" fmla="*/ 1050290 w 1056639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6639" h="21844">
                <a:moveTo>
                  <a:pt x="6350" y="7874"/>
                </a:moveTo>
                <a:lnTo>
                  <a:pt x="1050290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5538" y="5265165"/>
            <a:ext cx="1045972" cy="21844"/>
          </a:xfrm>
          <a:custGeom>
            <a:avLst/>
            <a:gdLst>
              <a:gd name="connsiteX0" fmla="*/ 6350 w 1045972"/>
              <a:gd name="connsiteY0" fmla="*/ 6350 h 21844"/>
              <a:gd name="connsiteX1" fmla="*/ 1039621 w 1045972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5972" h="21844">
                <a:moveTo>
                  <a:pt x="6350" y="6350"/>
                </a:moveTo>
                <a:lnTo>
                  <a:pt x="10396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5538" y="2204973"/>
            <a:ext cx="1045972" cy="21844"/>
          </a:xfrm>
          <a:custGeom>
            <a:avLst/>
            <a:gdLst>
              <a:gd name="connsiteX0" fmla="*/ 6350 w 1045972"/>
              <a:gd name="connsiteY0" fmla="*/ 6350 h 21844"/>
              <a:gd name="connsiteX1" fmla="*/ 1039621 w 1045972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5972" h="21844">
                <a:moveTo>
                  <a:pt x="6350" y="6350"/>
                </a:moveTo>
                <a:lnTo>
                  <a:pt x="10396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5538" y="3951478"/>
            <a:ext cx="1045972" cy="21844"/>
          </a:xfrm>
          <a:custGeom>
            <a:avLst/>
            <a:gdLst>
              <a:gd name="connsiteX0" fmla="*/ 6350 w 1045972"/>
              <a:gd name="connsiteY0" fmla="*/ 6350 h 21844"/>
              <a:gd name="connsiteX1" fmla="*/ 1039621 w 1045972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5972" h="21844">
                <a:moveTo>
                  <a:pt x="6350" y="6350"/>
                </a:moveTo>
                <a:lnTo>
                  <a:pt x="10396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82302" y="5702553"/>
            <a:ext cx="1045972" cy="21844"/>
          </a:xfrm>
          <a:custGeom>
            <a:avLst/>
            <a:gdLst>
              <a:gd name="connsiteX0" fmla="*/ 6350 w 1045972"/>
              <a:gd name="connsiteY0" fmla="*/ 6350 h 21844"/>
              <a:gd name="connsiteX1" fmla="*/ 1039621 w 1045972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5972" h="21844">
                <a:moveTo>
                  <a:pt x="6350" y="6350"/>
                </a:moveTo>
                <a:lnTo>
                  <a:pt x="10396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435083" y="1077468"/>
            <a:ext cx="344423" cy="1591056"/>
          </a:xfrm>
          <a:custGeom>
            <a:avLst/>
            <a:gdLst>
              <a:gd name="connsiteX0" fmla="*/ 334518 w 344423"/>
              <a:gd name="connsiteY0" fmla="*/ 1581149 h 1591056"/>
              <a:gd name="connsiteX1" fmla="*/ 172211 w 344423"/>
              <a:gd name="connsiteY1" fmla="*/ 1554099 h 1591056"/>
              <a:gd name="connsiteX2" fmla="*/ 172211 w 344423"/>
              <a:gd name="connsiteY2" fmla="*/ 822578 h 1591056"/>
              <a:gd name="connsiteX3" fmla="*/ 9906 w 344423"/>
              <a:gd name="connsiteY3" fmla="*/ 795527 h 1591056"/>
              <a:gd name="connsiteX4" fmla="*/ 172211 w 344423"/>
              <a:gd name="connsiteY4" fmla="*/ 768477 h 1591056"/>
              <a:gd name="connsiteX5" fmla="*/ 172211 w 344423"/>
              <a:gd name="connsiteY5" fmla="*/ 36956 h 1591056"/>
              <a:gd name="connsiteX6" fmla="*/ 334518 w 344423"/>
              <a:gd name="connsiteY6" fmla="*/ 9905 h 15910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4423" h="1591056">
                <a:moveTo>
                  <a:pt x="334518" y="1581149"/>
                </a:moveTo>
                <a:cubicBezTo>
                  <a:pt x="244856" y="1581149"/>
                  <a:pt x="172211" y="1569084"/>
                  <a:pt x="172211" y="1554099"/>
                </a:cubicBezTo>
                <a:lnTo>
                  <a:pt x="172211" y="822578"/>
                </a:lnTo>
                <a:cubicBezTo>
                  <a:pt x="172211" y="807592"/>
                  <a:pt x="99568" y="795527"/>
                  <a:pt x="9906" y="795527"/>
                </a:cubicBezTo>
                <a:cubicBezTo>
                  <a:pt x="99568" y="795527"/>
                  <a:pt x="172211" y="783462"/>
                  <a:pt x="172211" y="768477"/>
                </a:cubicBezTo>
                <a:lnTo>
                  <a:pt x="172211" y="36956"/>
                </a:lnTo>
                <a:cubicBezTo>
                  <a:pt x="172211" y="21970"/>
                  <a:pt x="244856" y="9905"/>
                  <a:pt x="334518" y="9905"/>
                </a:cubicBezTo>
              </a:path>
            </a:pathLst>
          </a:custGeom>
          <a:ln w="25400">
            <a:solidFill>
              <a:srgbClr val="39527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384791" y="2726436"/>
            <a:ext cx="341376" cy="1592579"/>
          </a:xfrm>
          <a:custGeom>
            <a:avLst/>
            <a:gdLst>
              <a:gd name="connsiteX0" fmla="*/ 331470 w 341376"/>
              <a:gd name="connsiteY0" fmla="*/ 1582673 h 1592579"/>
              <a:gd name="connsiteX1" fmla="*/ 170688 w 341376"/>
              <a:gd name="connsiteY1" fmla="*/ 1555876 h 1592579"/>
              <a:gd name="connsiteX2" fmla="*/ 170688 w 341376"/>
              <a:gd name="connsiteY2" fmla="*/ 823086 h 1592579"/>
              <a:gd name="connsiteX3" fmla="*/ 9906 w 341376"/>
              <a:gd name="connsiteY3" fmla="*/ 796289 h 1592579"/>
              <a:gd name="connsiteX4" fmla="*/ 170688 w 341376"/>
              <a:gd name="connsiteY4" fmla="*/ 769492 h 1592579"/>
              <a:gd name="connsiteX5" fmla="*/ 170688 w 341376"/>
              <a:gd name="connsiteY5" fmla="*/ 36702 h 1592579"/>
              <a:gd name="connsiteX6" fmla="*/ 331470 w 341376"/>
              <a:gd name="connsiteY6" fmla="*/ 9905 h 1592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1376" h="1592579">
                <a:moveTo>
                  <a:pt x="331470" y="1582673"/>
                </a:moveTo>
                <a:cubicBezTo>
                  <a:pt x="242697" y="1582673"/>
                  <a:pt x="170688" y="1570735"/>
                  <a:pt x="170688" y="1555876"/>
                </a:cubicBezTo>
                <a:lnTo>
                  <a:pt x="170688" y="823086"/>
                </a:lnTo>
                <a:cubicBezTo>
                  <a:pt x="170688" y="808227"/>
                  <a:pt x="98679" y="796289"/>
                  <a:pt x="9906" y="796289"/>
                </a:cubicBezTo>
                <a:cubicBezTo>
                  <a:pt x="98679" y="796289"/>
                  <a:pt x="170688" y="784351"/>
                  <a:pt x="170688" y="769492"/>
                </a:cubicBezTo>
                <a:lnTo>
                  <a:pt x="170688" y="36702"/>
                </a:lnTo>
                <a:cubicBezTo>
                  <a:pt x="170688" y="21843"/>
                  <a:pt x="242697" y="9905"/>
                  <a:pt x="331470" y="9905"/>
                </a:cubicBezTo>
              </a:path>
            </a:pathLst>
          </a:custGeom>
          <a:ln w="25400">
            <a:solidFill>
              <a:srgbClr val="39527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337547" y="4437888"/>
            <a:ext cx="342899" cy="1591055"/>
          </a:xfrm>
          <a:custGeom>
            <a:avLst/>
            <a:gdLst>
              <a:gd name="connsiteX0" fmla="*/ 332994 w 342899"/>
              <a:gd name="connsiteY0" fmla="*/ 1581150 h 1591055"/>
              <a:gd name="connsiteX1" fmla="*/ 171450 w 342899"/>
              <a:gd name="connsiteY1" fmla="*/ 1554226 h 1591055"/>
              <a:gd name="connsiteX2" fmla="*/ 171450 w 342899"/>
              <a:gd name="connsiteY2" fmla="*/ 822452 h 1591055"/>
              <a:gd name="connsiteX3" fmla="*/ 9906 w 342899"/>
              <a:gd name="connsiteY3" fmla="*/ 795527 h 1591055"/>
              <a:gd name="connsiteX4" fmla="*/ 171450 w 342899"/>
              <a:gd name="connsiteY4" fmla="*/ 768603 h 1591055"/>
              <a:gd name="connsiteX5" fmla="*/ 171450 w 342899"/>
              <a:gd name="connsiteY5" fmla="*/ 36829 h 1591055"/>
              <a:gd name="connsiteX6" fmla="*/ 332994 w 342899"/>
              <a:gd name="connsiteY6" fmla="*/ 9905 h 15910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899" h="1591055">
                <a:moveTo>
                  <a:pt x="332994" y="1581150"/>
                </a:moveTo>
                <a:cubicBezTo>
                  <a:pt x="243713" y="1581150"/>
                  <a:pt x="171450" y="1569097"/>
                  <a:pt x="171450" y="1554226"/>
                </a:cubicBezTo>
                <a:lnTo>
                  <a:pt x="171450" y="822452"/>
                </a:lnTo>
                <a:cubicBezTo>
                  <a:pt x="171450" y="807592"/>
                  <a:pt x="99186" y="795527"/>
                  <a:pt x="9906" y="795527"/>
                </a:cubicBezTo>
                <a:cubicBezTo>
                  <a:pt x="99186" y="795527"/>
                  <a:pt x="171450" y="783463"/>
                  <a:pt x="171450" y="768603"/>
                </a:cubicBezTo>
                <a:lnTo>
                  <a:pt x="171450" y="36829"/>
                </a:lnTo>
                <a:cubicBezTo>
                  <a:pt x="171450" y="21971"/>
                  <a:pt x="243713" y="9905"/>
                  <a:pt x="332994" y="9905"/>
                </a:cubicBezTo>
              </a:path>
            </a:pathLst>
          </a:custGeom>
          <a:ln w="25400">
            <a:solidFill>
              <a:srgbClr val="39527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1700" y="1511300"/>
            <a:ext cx="787400" cy="596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96300" y="3124200"/>
            <a:ext cx="800100" cy="596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4927600"/>
            <a:ext cx="787400" cy="584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0" y="6502400"/>
            <a:ext cx="63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32004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指针与二维数组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27100" y="1155700"/>
            <a:ext cx="67056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30200" algn="l"/>
                <a:tab pos="609600" algn="l"/>
              </a:tabLst>
            </a:pPr>
            <a:r>
              <a:rPr lang="en-US" altLang="zh-CN" sz="2246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a[3][4];</a:t>
            </a:r>
          </a:p>
          <a:p>
            <a:pPr>
              <a:lnSpc>
                <a:spcPts val="3400"/>
              </a:lnSpc>
              <a:tabLst>
                <a:tab pos="3302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000066"/>
                </a:solidFill>
                <a:latin typeface="Corbel" pitchFamily="18" charset="0"/>
                <a:cs typeface="Corbel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66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66"/>
                </a:solidFill>
                <a:latin typeface="Microsoft YaHei UI" pitchFamily="18" charset="0"/>
                <a:cs typeface="Microsoft YaHei UI" pitchFamily="18" charset="0"/>
              </a:rPr>
              <a:t>代表二维数组的首地址，第</a:t>
            </a:r>
            <a:r>
              <a:rPr lang="en-US" altLang="zh-CN" sz="2400" dirty="0" smtClean="0">
                <a:solidFill>
                  <a:srgbClr val="c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2400" dirty="0" smtClean="0">
                <a:solidFill>
                  <a:srgbClr val="c00000"/>
                </a:solidFill>
                <a:latin typeface="Microsoft YaHei UI" pitchFamily="18" charset="0"/>
                <a:cs typeface="Microsoft YaHei UI" pitchFamily="18" charset="0"/>
              </a:rPr>
              <a:t>行</a:t>
            </a:r>
            <a:r>
              <a:rPr lang="en-US" altLang="zh-CN" sz="2400" dirty="0" smtClean="0">
                <a:solidFill>
                  <a:srgbClr val="000066"/>
                </a:solidFill>
                <a:latin typeface="Microsoft YaHei UI" pitchFamily="18" charset="0"/>
                <a:cs typeface="Microsoft YaHei UI" pitchFamily="18" charset="0"/>
              </a:rPr>
              <a:t>的地址，</a:t>
            </a:r>
            <a:r>
              <a:rPr lang="en-US" altLang="zh-CN" sz="2400" b="1" dirty="0" smtClean="0">
                <a:solidFill>
                  <a:srgbClr val="c00000"/>
                </a:solidFill>
                <a:latin typeface="Microsoft YaHei UI" pitchFamily="18" charset="0"/>
                <a:cs typeface="Microsoft YaHei UI" pitchFamily="18" charset="0"/>
              </a:rPr>
              <a:t>行</a:t>
            </a:r>
          </a:p>
          <a:p>
            <a:pPr>
              <a:lnSpc>
                <a:spcPts val="2800"/>
              </a:lnSpc>
              <a:tabLst>
                <a:tab pos="3302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c00000"/>
                </a:solidFill>
                <a:latin typeface="Microsoft YaHei UI" pitchFamily="18" charset="0"/>
                <a:cs typeface="Microsoft YaHei UI" pitchFamily="18" charset="0"/>
              </a:rPr>
              <a:t>地址</a:t>
            </a:r>
          </a:p>
          <a:p>
            <a:pPr>
              <a:lnSpc>
                <a:spcPts val="4000"/>
              </a:lnSpc>
              <a:tabLst>
                <a:tab pos="3302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1922" dirty="0" smtClean="0">
                <a:solidFill>
                  <a:srgbClr val="ff0000"/>
                </a:solidFill>
                <a:latin typeface="Corbel" pitchFamily="18" charset="0"/>
                <a:cs typeface="Corbel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代表第</a:t>
            </a:r>
            <a:r>
              <a:rPr lang="en-US" altLang="zh-CN" sz="2402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2402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行的地址，但并非增加</a:t>
            </a:r>
            <a:r>
              <a:rPr lang="en-US" altLang="zh-CN" sz="2402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2402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个字节！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3149600"/>
            <a:ext cx="114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20" dirty="0" smtClean="0">
                <a:solidFill>
                  <a:srgbClr val="ff0000"/>
                </a:solidFill>
                <a:latin typeface="Corbel" pitchFamily="18" charset="0"/>
                <a:cs typeface="Corbel" pitchFamily="18" charset="0"/>
              </a:rPr>
              <a:t>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36700" y="3035300"/>
            <a:ext cx="59690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行地址表示的是一个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指向由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4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列元素组成的一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维数组的指针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0" y="4013200"/>
            <a:ext cx="3644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(*p)[4];</a:t>
            </a:r>
            <a:r>
              <a:rPr lang="en-US" altLang="zh-CN" sz="2795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可以这样赋值：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27100" y="4025900"/>
            <a:ext cx="17653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723900" algn="l"/>
              </a:tabLst>
            </a:pPr>
            <a:r>
              <a:rPr lang="en-US" altLang="zh-CN" sz="2244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如果有</a:t>
            </a:r>
            <a:r>
              <a:rPr lang="en-US" altLang="zh-CN" sz="2795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66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66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66"/>
                </a:solidFill>
                <a:latin typeface="Microsoft YaHei UI" pitchFamily="18" charset="0"/>
                <a:cs typeface="Microsoft YaHei UI" pitchFamily="18" charset="0"/>
              </a:rPr>
              <a:t>a;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12100" y="838200"/>
            <a:ext cx="190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8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86800" y="1676400"/>
            <a:ext cx="43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a+0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74100" y="3302000"/>
            <a:ext cx="43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a+1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99500" y="5092700"/>
            <a:ext cx="43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a+2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0" y="1117600"/>
            <a:ext cx="698500" cy="194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[1]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[2]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[3]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8c8c8c"/>
                </a:solidFill>
                <a:latin typeface="Times New Roman" pitchFamily="18" charset="0"/>
                <a:cs typeface="Times New Roman" pitchFamily="18" charset="0"/>
              </a:rPr>
              <a:t>a[1]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[0]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0" y="3213100"/>
            <a:ext cx="6985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8c8c8c"/>
                </a:solidFill>
                <a:latin typeface="Times New Roman" pitchFamily="18" charset="0"/>
                <a:cs typeface="Times New Roman" pitchFamily="18" charset="0"/>
              </a:rPr>
              <a:t>a[1]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[1]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8c8c8c"/>
                </a:solidFill>
                <a:latin typeface="Times New Roman" pitchFamily="18" charset="0"/>
                <a:cs typeface="Times New Roman" pitchFamily="18" charset="0"/>
              </a:rPr>
              <a:t>a[1]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[2]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0" y="4114800"/>
            <a:ext cx="698500" cy="194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dirty="0" smtClean="0">
                <a:solidFill>
                  <a:srgbClr val="8c8c8c"/>
                </a:solidFill>
                <a:latin typeface="Times New Roman" pitchFamily="18" charset="0"/>
                <a:cs typeface="Times New Roman" pitchFamily="18" charset="0"/>
              </a:rPr>
              <a:t>a[1]</a:t>
            </a:r>
            <a:r>
              <a:rPr lang="en-US" altLang="zh-CN" sz="2006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[3]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[1]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lang="en-US" altLang="zh-CN" sz="2006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[2]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[3]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386571" y="2659379"/>
            <a:ext cx="737616" cy="76200"/>
          </a:xfrm>
          <a:custGeom>
            <a:avLst/>
            <a:gdLst>
              <a:gd name="connsiteX0" fmla="*/ 19050 w 737616"/>
              <a:gd name="connsiteY0" fmla="*/ 19050 h 76200"/>
              <a:gd name="connsiteX1" fmla="*/ 718566 w 737616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7616" h="76200">
                <a:moveTo>
                  <a:pt x="19050" y="19050"/>
                </a:moveTo>
                <a:lnTo>
                  <a:pt x="718566" y="19050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00288" y="4264152"/>
            <a:ext cx="737616" cy="76200"/>
          </a:xfrm>
          <a:custGeom>
            <a:avLst/>
            <a:gdLst>
              <a:gd name="connsiteX0" fmla="*/ 19050 w 737616"/>
              <a:gd name="connsiteY0" fmla="*/ 19050 h 76200"/>
              <a:gd name="connsiteX1" fmla="*/ 718566 w 737616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7616" h="76200">
                <a:moveTo>
                  <a:pt x="19050" y="19050"/>
                </a:moveTo>
                <a:lnTo>
                  <a:pt x="718566" y="19050"/>
                </a:lnTo>
              </a:path>
            </a:pathLst>
          </a:custGeom>
          <a:ln w="38100">
            <a:solidFill>
              <a:srgbClr val="404040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86571" y="890016"/>
            <a:ext cx="737616" cy="5222747"/>
          </a:xfrm>
          <a:custGeom>
            <a:avLst/>
            <a:gdLst>
              <a:gd name="connsiteX0" fmla="*/ 19050 w 737616"/>
              <a:gd name="connsiteY0" fmla="*/ 5203698 h 5222747"/>
              <a:gd name="connsiteX1" fmla="*/ 718566 w 737616"/>
              <a:gd name="connsiteY1" fmla="*/ 5203698 h 5222747"/>
              <a:gd name="connsiteX2" fmla="*/ 718566 w 737616"/>
              <a:gd name="connsiteY2" fmla="*/ 19050 h 5222747"/>
              <a:gd name="connsiteX3" fmla="*/ 19050 w 737616"/>
              <a:gd name="connsiteY3" fmla="*/ 19050 h 5222747"/>
              <a:gd name="connsiteX4" fmla="*/ 19050 w 737616"/>
              <a:gd name="connsiteY4" fmla="*/ 5203698 h 5222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7616" h="5222747">
                <a:moveTo>
                  <a:pt x="19050" y="5203698"/>
                </a:moveTo>
                <a:lnTo>
                  <a:pt x="718566" y="5203698"/>
                </a:lnTo>
                <a:lnTo>
                  <a:pt x="718566" y="19050"/>
                </a:lnTo>
                <a:lnTo>
                  <a:pt x="19050" y="19050"/>
                </a:lnTo>
                <a:lnTo>
                  <a:pt x="19050" y="520369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404040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20630" y="889761"/>
            <a:ext cx="1047495" cy="5145532"/>
          </a:xfrm>
          <a:custGeom>
            <a:avLst/>
            <a:gdLst>
              <a:gd name="connsiteX0" fmla="*/ 6350 w 1047495"/>
              <a:gd name="connsiteY0" fmla="*/ 5139182 h 5145532"/>
              <a:gd name="connsiteX1" fmla="*/ 1041145 w 1047495"/>
              <a:gd name="connsiteY1" fmla="*/ 5139182 h 5145532"/>
              <a:gd name="connsiteX2" fmla="*/ 1041145 w 1047495"/>
              <a:gd name="connsiteY2" fmla="*/ 6350 h 5145532"/>
              <a:gd name="connsiteX3" fmla="*/ 6350 w 1047495"/>
              <a:gd name="connsiteY3" fmla="*/ 6350 h 5145532"/>
              <a:gd name="connsiteX4" fmla="*/ 6350 w 1047495"/>
              <a:gd name="connsiteY4" fmla="*/ 5139182 h 51455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7495" h="5145532">
                <a:moveTo>
                  <a:pt x="6350" y="5139182"/>
                </a:moveTo>
                <a:lnTo>
                  <a:pt x="1041145" y="5139182"/>
                </a:lnTo>
                <a:lnTo>
                  <a:pt x="1041145" y="6350"/>
                </a:lnTo>
                <a:lnTo>
                  <a:pt x="6350" y="6350"/>
                </a:lnTo>
                <a:lnTo>
                  <a:pt x="6350" y="513918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41966" y="1286002"/>
            <a:ext cx="1045972" cy="21844"/>
          </a:xfrm>
          <a:custGeom>
            <a:avLst/>
            <a:gdLst>
              <a:gd name="connsiteX0" fmla="*/ 6350 w 1045972"/>
              <a:gd name="connsiteY0" fmla="*/ 6350 h 21844"/>
              <a:gd name="connsiteX1" fmla="*/ 1039621 w 1045972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5972" h="21844">
                <a:moveTo>
                  <a:pt x="6350" y="6350"/>
                </a:moveTo>
                <a:lnTo>
                  <a:pt x="10396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25202" y="1723389"/>
            <a:ext cx="1045972" cy="21844"/>
          </a:xfrm>
          <a:custGeom>
            <a:avLst/>
            <a:gdLst>
              <a:gd name="connsiteX0" fmla="*/ 6350 w 1045972"/>
              <a:gd name="connsiteY0" fmla="*/ 6350 h 21844"/>
              <a:gd name="connsiteX1" fmla="*/ 1039621 w 1045972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5972" h="21844">
                <a:moveTo>
                  <a:pt x="6350" y="6350"/>
                </a:moveTo>
                <a:lnTo>
                  <a:pt x="10396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25202" y="2596642"/>
            <a:ext cx="1045972" cy="21844"/>
          </a:xfrm>
          <a:custGeom>
            <a:avLst/>
            <a:gdLst>
              <a:gd name="connsiteX0" fmla="*/ 6350 w 1045972"/>
              <a:gd name="connsiteY0" fmla="*/ 6350 h 21844"/>
              <a:gd name="connsiteX1" fmla="*/ 1039621 w 1045972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5972" h="21844">
                <a:moveTo>
                  <a:pt x="6350" y="6350"/>
                </a:moveTo>
                <a:lnTo>
                  <a:pt x="10396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25202" y="3034029"/>
            <a:ext cx="1035303" cy="21844"/>
          </a:xfrm>
          <a:custGeom>
            <a:avLst/>
            <a:gdLst>
              <a:gd name="connsiteX0" fmla="*/ 6350 w 1035303"/>
              <a:gd name="connsiteY0" fmla="*/ 6350 h 21844"/>
              <a:gd name="connsiteX1" fmla="*/ 1028954 w 1035303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35303" h="21844">
                <a:moveTo>
                  <a:pt x="6350" y="6350"/>
                </a:moveTo>
                <a:lnTo>
                  <a:pt x="1028954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25202" y="3471417"/>
            <a:ext cx="1045972" cy="21844"/>
          </a:xfrm>
          <a:custGeom>
            <a:avLst/>
            <a:gdLst>
              <a:gd name="connsiteX0" fmla="*/ 6350 w 1045972"/>
              <a:gd name="connsiteY0" fmla="*/ 6350 h 21844"/>
              <a:gd name="connsiteX1" fmla="*/ 1039621 w 1045972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5972" h="21844">
                <a:moveTo>
                  <a:pt x="6350" y="6350"/>
                </a:moveTo>
                <a:lnTo>
                  <a:pt x="10396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25202" y="4346194"/>
            <a:ext cx="1045972" cy="21844"/>
          </a:xfrm>
          <a:custGeom>
            <a:avLst/>
            <a:gdLst>
              <a:gd name="connsiteX0" fmla="*/ 6350 w 1045972"/>
              <a:gd name="connsiteY0" fmla="*/ 6350 h 21844"/>
              <a:gd name="connsiteX1" fmla="*/ 1039621 w 1045972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5972" h="21844">
                <a:moveTo>
                  <a:pt x="6350" y="6350"/>
                </a:moveTo>
                <a:lnTo>
                  <a:pt x="10396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25202" y="4782058"/>
            <a:ext cx="1056639" cy="21844"/>
          </a:xfrm>
          <a:custGeom>
            <a:avLst/>
            <a:gdLst>
              <a:gd name="connsiteX0" fmla="*/ 6350 w 1056639"/>
              <a:gd name="connsiteY0" fmla="*/ 7873 h 21844"/>
              <a:gd name="connsiteX1" fmla="*/ 1050290 w 1056639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6639" h="21844">
                <a:moveTo>
                  <a:pt x="6350" y="7873"/>
                </a:moveTo>
                <a:lnTo>
                  <a:pt x="1050290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25202" y="5219446"/>
            <a:ext cx="1045972" cy="21844"/>
          </a:xfrm>
          <a:custGeom>
            <a:avLst/>
            <a:gdLst>
              <a:gd name="connsiteX0" fmla="*/ 6350 w 1045972"/>
              <a:gd name="connsiteY0" fmla="*/ 6350 h 21844"/>
              <a:gd name="connsiteX1" fmla="*/ 1039621 w 1045972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5972" h="21844">
                <a:moveTo>
                  <a:pt x="6350" y="6350"/>
                </a:moveTo>
                <a:lnTo>
                  <a:pt x="10396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25202" y="2159254"/>
            <a:ext cx="1045972" cy="21844"/>
          </a:xfrm>
          <a:custGeom>
            <a:avLst/>
            <a:gdLst>
              <a:gd name="connsiteX0" fmla="*/ 6350 w 1045972"/>
              <a:gd name="connsiteY0" fmla="*/ 6350 h 21844"/>
              <a:gd name="connsiteX1" fmla="*/ 1039621 w 1045972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5972" h="21844">
                <a:moveTo>
                  <a:pt x="6350" y="6350"/>
                </a:moveTo>
                <a:lnTo>
                  <a:pt x="10396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25202" y="3907282"/>
            <a:ext cx="1045972" cy="21844"/>
          </a:xfrm>
          <a:custGeom>
            <a:avLst/>
            <a:gdLst>
              <a:gd name="connsiteX0" fmla="*/ 6350 w 1045972"/>
              <a:gd name="connsiteY0" fmla="*/ 6350 h 21844"/>
              <a:gd name="connsiteX1" fmla="*/ 1039621 w 1045972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5972" h="21844">
                <a:moveTo>
                  <a:pt x="6350" y="6350"/>
                </a:moveTo>
                <a:lnTo>
                  <a:pt x="10396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41966" y="5658358"/>
            <a:ext cx="1045972" cy="21844"/>
          </a:xfrm>
          <a:custGeom>
            <a:avLst/>
            <a:gdLst>
              <a:gd name="connsiteX0" fmla="*/ 6350 w 1045972"/>
              <a:gd name="connsiteY0" fmla="*/ 6350 h 21844"/>
              <a:gd name="connsiteX1" fmla="*/ 1039621 w 1045972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5972" h="21844">
                <a:moveTo>
                  <a:pt x="6350" y="6350"/>
                </a:moveTo>
                <a:lnTo>
                  <a:pt x="1039621" y="6350"/>
                </a:lnTo>
              </a:path>
            </a:pathLst>
          </a:custGeom>
          <a:ln w="12700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9100" y="927100"/>
            <a:ext cx="7493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9100" y="2641600"/>
            <a:ext cx="7366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09100" y="4368800"/>
            <a:ext cx="7366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342900"/>
            <a:ext cx="32004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指针与二维数组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92200"/>
            <a:ext cx="64643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30200" algn="l"/>
                <a:tab pos="609600" algn="l"/>
              </a:tabLst>
            </a:pPr>
            <a:r>
              <a:rPr lang="en-US" altLang="zh-CN" sz="2246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a[3][4];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302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1920" dirty="0" smtClean="0">
                <a:solidFill>
                  <a:srgbClr val="ca1204"/>
                </a:solidFill>
                <a:latin typeface="Corbel" pitchFamily="18" charset="0"/>
                <a:cs typeface="Corbel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ca1204"/>
                </a:solidFill>
                <a:latin typeface="Microsoft YaHei UI" pitchFamily="18" charset="0"/>
                <a:cs typeface="Microsoft YaHei UI" pitchFamily="18" charset="0"/>
              </a:rPr>
              <a:t>a[i]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即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*(a+i)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代表第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行第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列元素的地址，</a:t>
            </a:r>
            <a:r>
              <a:rPr lang="en-US" altLang="zh-CN" sz="2400" b="1" dirty="0" smtClean="0">
                <a:solidFill>
                  <a:srgbClr val="ca1204"/>
                </a:solidFill>
                <a:latin typeface="Microsoft YaHei UI" pitchFamily="18" charset="0"/>
                <a:cs typeface="Microsoft YaHei UI" pitchFamily="18" charset="0"/>
              </a:rPr>
              <a:t>行</a:t>
            </a:r>
          </a:p>
          <a:p>
            <a:pPr>
              <a:lnSpc>
                <a:spcPts val="2800"/>
              </a:lnSpc>
              <a:tabLst>
                <a:tab pos="3302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ca1204"/>
                </a:solidFill>
                <a:latin typeface="Microsoft YaHei UI" pitchFamily="18" charset="0"/>
                <a:cs typeface="Microsoft YaHei UI" pitchFamily="18" charset="0"/>
              </a:rPr>
              <a:t>首元素地址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2730500"/>
            <a:ext cx="114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22" dirty="0" smtClean="0">
                <a:solidFill>
                  <a:srgbClr val="404040"/>
                </a:solidFill>
                <a:latin typeface="Corbel" pitchFamily="18" charset="0"/>
                <a:cs typeface="Corbel" pitchFamily="18" charset="0"/>
              </a:rPr>
              <a:t>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2603500"/>
            <a:ext cx="5270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*(a+i)+j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即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a[i]+j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代表第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行第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j</a:t>
            </a:r>
            <a:r>
              <a:rPr lang="en-US" altLang="zh-CN" sz="2402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列的地址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&amp;a[i][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j]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3619500"/>
            <a:ext cx="114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20" dirty="0" smtClean="0">
                <a:solidFill>
                  <a:srgbClr val="404040"/>
                </a:solidFill>
                <a:latin typeface="Corbel" pitchFamily="18" charset="0"/>
                <a:cs typeface="Corbel" pitchFamily="18" charset="0"/>
              </a:rPr>
              <a:t>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3479800"/>
            <a:ext cx="5626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*(*(a+i)+j)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a[i][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j]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代表第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行第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j</a:t>
            </a: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列的内容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24800" y="1473200"/>
            <a:ext cx="165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59700" y="3035300"/>
            <a:ext cx="508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a+1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47100" y="1447800"/>
            <a:ext cx="419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8c8c8c"/>
                </a:solidFill>
                <a:latin typeface="Times New Roman" pitchFamily="18" charset="0"/>
                <a:cs typeface="Times New Roman" pitchFamily="18" charset="0"/>
              </a:rPr>
              <a:t>a[0]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96300" y="3238500"/>
            <a:ext cx="419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dirty="0" smtClean="0">
                <a:solidFill>
                  <a:srgbClr val="8c8c8c"/>
                </a:solidFill>
                <a:latin typeface="Times New Roman" pitchFamily="18" charset="0"/>
                <a:cs typeface="Times New Roman" pitchFamily="18" charset="0"/>
              </a:rPr>
              <a:t>a[1]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59700" y="4749800"/>
            <a:ext cx="1155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a+2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8c8c8c"/>
                </a:solidFill>
                <a:latin typeface="Times New Roman" pitchFamily="18" charset="0"/>
                <a:cs typeface="Times New Roman" pitchFamily="18" charset="0"/>
              </a:rPr>
              <a:t>a[2]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388600" y="2743200"/>
            <a:ext cx="6985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a[1]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a[1]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[1]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388600" y="4457700"/>
            <a:ext cx="6985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[1]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388600" y="1054100"/>
            <a:ext cx="6985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[1]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[2]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[3]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388600" y="3594100"/>
            <a:ext cx="6985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a[1]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[2]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a[1]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[3]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388600" y="5334000"/>
            <a:ext cx="11049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041400" algn="l"/>
              </a:tabLst>
            </a:pPr>
            <a:r>
              <a:rPr lang="en-US" altLang="zh-CN" sz="2006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lang="en-US" altLang="zh-CN" sz="2006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[2]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041400" algn="l"/>
              </a:tabLst>
            </a:pPr>
            <a:r>
              <a:rPr lang="en-US" altLang="zh-CN" sz="2004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lang="en-US" altLang="zh-CN" sz="2004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[3]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041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94800" y="1155700"/>
            <a:ext cx="787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&amp;a[0][0]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271000" y="2870200"/>
            <a:ext cx="787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&amp;a[1][0]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321800" y="4533900"/>
            <a:ext cx="698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&amp;a[2][0]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4470400"/>
            <a:ext cx="4470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a[i]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&lt;=&gt;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*(a+i)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&lt;=&gt;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&amp;a[i][0]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557017" y="3443985"/>
            <a:ext cx="928624" cy="21844"/>
          </a:xfrm>
          <a:custGeom>
            <a:avLst/>
            <a:gdLst>
              <a:gd name="connsiteX0" fmla="*/ 6350 w 928624"/>
              <a:gd name="connsiteY0" fmla="*/ 6350 h 21844"/>
              <a:gd name="connsiteX1" fmla="*/ 922273 w 928624"/>
              <a:gd name="connsiteY1" fmla="*/ 7873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28624" h="21844">
                <a:moveTo>
                  <a:pt x="6350" y="6350"/>
                </a:moveTo>
                <a:lnTo>
                  <a:pt x="922273" y="78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41777" y="4588509"/>
            <a:ext cx="928624" cy="21844"/>
          </a:xfrm>
          <a:custGeom>
            <a:avLst/>
            <a:gdLst>
              <a:gd name="connsiteX0" fmla="*/ 6350 w 928624"/>
              <a:gd name="connsiteY0" fmla="*/ 6350 h 21844"/>
              <a:gd name="connsiteX1" fmla="*/ 922274 w 928624"/>
              <a:gd name="connsiteY1" fmla="*/ 7874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28624" h="21844">
                <a:moveTo>
                  <a:pt x="6350" y="6350"/>
                </a:moveTo>
                <a:lnTo>
                  <a:pt x="922274" y="787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6628" y="2520695"/>
            <a:ext cx="4268723" cy="630936"/>
          </a:xfrm>
          <a:custGeom>
            <a:avLst/>
            <a:gdLst>
              <a:gd name="connsiteX0" fmla="*/ 0 w 4268723"/>
              <a:gd name="connsiteY0" fmla="*/ 630936 h 630936"/>
              <a:gd name="connsiteX1" fmla="*/ 4268723 w 4268723"/>
              <a:gd name="connsiteY1" fmla="*/ 630936 h 630936"/>
              <a:gd name="connsiteX2" fmla="*/ 4268723 w 4268723"/>
              <a:gd name="connsiteY2" fmla="*/ 0 h 630936"/>
              <a:gd name="connsiteX3" fmla="*/ 0 w 4268723"/>
              <a:gd name="connsiteY3" fmla="*/ 0 h 630936"/>
              <a:gd name="connsiteX4" fmla="*/ 0 w 4268723"/>
              <a:gd name="connsiteY4" fmla="*/ 630936 h 6309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68723" h="630936">
                <a:moveTo>
                  <a:pt x="0" y="630936"/>
                </a:moveTo>
                <a:lnTo>
                  <a:pt x="4268723" y="630936"/>
                </a:lnTo>
                <a:lnTo>
                  <a:pt x="4268723" y="0"/>
                </a:lnTo>
                <a:lnTo>
                  <a:pt x="0" y="0"/>
                </a:lnTo>
                <a:lnTo>
                  <a:pt x="0" y="63093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0278" y="2514345"/>
            <a:ext cx="4281423" cy="643636"/>
          </a:xfrm>
          <a:custGeom>
            <a:avLst/>
            <a:gdLst>
              <a:gd name="connsiteX0" fmla="*/ 6350 w 4281423"/>
              <a:gd name="connsiteY0" fmla="*/ 637286 h 643636"/>
              <a:gd name="connsiteX1" fmla="*/ 4275073 w 4281423"/>
              <a:gd name="connsiteY1" fmla="*/ 637286 h 643636"/>
              <a:gd name="connsiteX2" fmla="*/ 4275073 w 4281423"/>
              <a:gd name="connsiteY2" fmla="*/ 6350 h 643636"/>
              <a:gd name="connsiteX3" fmla="*/ 6350 w 4281423"/>
              <a:gd name="connsiteY3" fmla="*/ 6350 h 643636"/>
              <a:gd name="connsiteX4" fmla="*/ 6350 w 4281423"/>
              <a:gd name="connsiteY4" fmla="*/ 637286 h 6436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81423" h="643636">
                <a:moveTo>
                  <a:pt x="6350" y="637286"/>
                </a:moveTo>
                <a:lnTo>
                  <a:pt x="4275073" y="637286"/>
                </a:lnTo>
                <a:lnTo>
                  <a:pt x="4275073" y="6350"/>
                </a:lnTo>
                <a:lnTo>
                  <a:pt x="6350" y="6350"/>
                </a:lnTo>
                <a:lnTo>
                  <a:pt x="6350" y="63728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13878" y="2514345"/>
            <a:ext cx="21844" cy="643636"/>
          </a:xfrm>
          <a:custGeom>
            <a:avLst/>
            <a:gdLst>
              <a:gd name="connsiteX0" fmla="*/ 6350 w 21844"/>
              <a:gd name="connsiteY0" fmla="*/ 6350 h 643636"/>
              <a:gd name="connsiteX1" fmla="*/ 6350 w 21844"/>
              <a:gd name="connsiteY1" fmla="*/ 637286 h 6436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643636">
                <a:moveTo>
                  <a:pt x="6350" y="6350"/>
                </a:moveTo>
                <a:lnTo>
                  <a:pt x="6350" y="63728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47078" y="2514345"/>
            <a:ext cx="21844" cy="643636"/>
          </a:xfrm>
          <a:custGeom>
            <a:avLst/>
            <a:gdLst>
              <a:gd name="connsiteX0" fmla="*/ 6350 w 21844"/>
              <a:gd name="connsiteY0" fmla="*/ 6350 h 643636"/>
              <a:gd name="connsiteX1" fmla="*/ 6350 w 21844"/>
              <a:gd name="connsiteY1" fmla="*/ 637286 h 6436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643636">
                <a:moveTo>
                  <a:pt x="6350" y="6350"/>
                </a:moveTo>
                <a:lnTo>
                  <a:pt x="6350" y="63728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80678" y="2514345"/>
            <a:ext cx="21844" cy="643636"/>
          </a:xfrm>
          <a:custGeom>
            <a:avLst/>
            <a:gdLst>
              <a:gd name="connsiteX0" fmla="*/ 6350 w 21844"/>
              <a:gd name="connsiteY0" fmla="*/ 6350 h 643636"/>
              <a:gd name="connsiteX1" fmla="*/ 6350 w 21844"/>
              <a:gd name="connsiteY1" fmla="*/ 637286 h 6436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643636">
                <a:moveTo>
                  <a:pt x="6350" y="6350"/>
                </a:moveTo>
                <a:lnTo>
                  <a:pt x="6350" y="63728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6628" y="3892296"/>
            <a:ext cx="4268723" cy="630935"/>
          </a:xfrm>
          <a:custGeom>
            <a:avLst/>
            <a:gdLst>
              <a:gd name="connsiteX0" fmla="*/ 0 w 4268723"/>
              <a:gd name="connsiteY0" fmla="*/ 630935 h 630935"/>
              <a:gd name="connsiteX1" fmla="*/ 4268723 w 4268723"/>
              <a:gd name="connsiteY1" fmla="*/ 630935 h 630935"/>
              <a:gd name="connsiteX2" fmla="*/ 4268723 w 4268723"/>
              <a:gd name="connsiteY2" fmla="*/ 0 h 630935"/>
              <a:gd name="connsiteX3" fmla="*/ 0 w 4268723"/>
              <a:gd name="connsiteY3" fmla="*/ 0 h 630935"/>
              <a:gd name="connsiteX4" fmla="*/ 0 w 4268723"/>
              <a:gd name="connsiteY4" fmla="*/ 630935 h 6309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68723" h="630935">
                <a:moveTo>
                  <a:pt x="0" y="630935"/>
                </a:moveTo>
                <a:lnTo>
                  <a:pt x="4268723" y="630935"/>
                </a:lnTo>
                <a:lnTo>
                  <a:pt x="4268723" y="0"/>
                </a:lnTo>
                <a:lnTo>
                  <a:pt x="0" y="0"/>
                </a:lnTo>
                <a:lnTo>
                  <a:pt x="0" y="63093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0278" y="3885946"/>
            <a:ext cx="4281423" cy="643635"/>
          </a:xfrm>
          <a:custGeom>
            <a:avLst/>
            <a:gdLst>
              <a:gd name="connsiteX0" fmla="*/ 6350 w 4281423"/>
              <a:gd name="connsiteY0" fmla="*/ 637285 h 643635"/>
              <a:gd name="connsiteX1" fmla="*/ 4275073 w 4281423"/>
              <a:gd name="connsiteY1" fmla="*/ 637285 h 643635"/>
              <a:gd name="connsiteX2" fmla="*/ 4275073 w 4281423"/>
              <a:gd name="connsiteY2" fmla="*/ 6350 h 643635"/>
              <a:gd name="connsiteX3" fmla="*/ 6350 w 4281423"/>
              <a:gd name="connsiteY3" fmla="*/ 6350 h 643635"/>
              <a:gd name="connsiteX4" fmla="*/ 6350 w 4281423"/>
              <a:gd name="connsiteY4" fmla="*/ 637285 h 6436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81423" h="643635">
                <a:moveTo>
                  <a:pt x="6350" y="637285"/>
                </a:moveTo>
                <a:lnTo>
                  <a:pt x="4275073" y="637285"/>
                </a:lnTo>
                <a:lnTo>
                  <a:pt x="4275073" y="6350"/>
                </a:lnTo>
                <a:lnTo>
                  <a:pt x="6350" y="6350"/>
                </a:lnTo>
                <a:lnTo>
                  <a:pt x="6350" y="63728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13878" y="3885946"/>
            <a:ext cx="21844" cy="643636"/>
          </a:xfrm>
          <a:custGeom>
            <a:avLst/>
            <a:gdLst>
              <a:gd name="connsiteX0" fmla="*/ 6350 w 21844"/>
              <a:gd name="connsiteY0" fmla="*/ 6350 h 643636"/>
              <a:gd name="connsiteX1" fmla="*/ 6350 w 21844"/>
              <a:gd name="connsiteY1" fmla="*/ 637285 h 6436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643636">
                <a:moveTo>
                  <a:pt x="6350" y="6350"/>
                </a:moveTo>
                <a:lnTo>
                  <a:pt x="6350" y="63728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47078" y="3885946"/>
            <a:ext cx="21844" cy="643636"/>
          </a:xfrm>
          <a:custGeom>
            <a:avLst/>
            <a:gdLst>
              <a:gd name="connsiteX0" fmla="*/ 6350 w 21844"/>
              <a:gd name="connsiteY0" fmla="*/ 6350 h 643636"/>
              <a:gd name="connsiteX1" fmla="*/ 6350 w 21844"/>
              <a:gd name="connsiteY1" fmla="*/ 637285 h 6436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643636">
                <a:moveTo>
                  <a:pt x="6350" y="6350"/>
                </a:moveTo>
                <a:lnTo>
                  <a:pt x="6350" y="63728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80678" y="3885946"/>
            <a:ext cx="21844" cy="643636"/>
          </a:xfrm>
          <a:custGeom>
            <a:avLst/>
            <a:gdLst>
              <a:gd name="connsiteX0" fmla="*/ 6350 w 21844"/>
              <a:gd name="connsiteY0" fmla="*/ 6350 h 643636"/>
              <a:gd name="connsiteX1" fmla="*/ 6350 w 21844"/>
              <a:gd name="connsiteY1" fmla="*/ 637285 h 6436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643636">
                <a:moveTo>
                  <a:pt x="6350" y="6350"/>
                </a:moveTo>
                <a:lnTo>
                  <a:pt x="6350" y="63728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6628" y="5292852"/>
            <a:ext cx="4268723" cy="630935"/>
          </a:xfrm>
          <a:custGeom>
            <a:avLst/>
            <a:gdLst>
              <a:gd name="connsiteX0" fmla="*/ 0 w 4268723"/>
              <a:gd name="connsiteY0" fmla="*/ 630935 h 630935"/>
              <a:gd name="connsiteX1" fmla="*/ 4268723 w 4268723"/>
              <a:gd name="connsiteY1" fmla="*/ 630935 h 630935"/>
              <a:gd name="connsiteX2" fmla="*/ 4268723 w 4268723"/>
              <a:gd name="connsiteY2" fmla="*/ 0 h 630935"/>
              <a:gd name="connsiteX3" fmla="*/ 0 w 4268723"/>
              <a:gd name="connsiteY3" fmla="*/ 0 h 630935"/>
              <a:gd name="connsiteX4" fmla="*/ 0 w 4268723"/>
              <a:gd name="connsiteY4" fmla="*/ 630935 h 6309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68723" h="630935">
                <a:moveTo>
                  <a:pt x="0" y="630935"/>
                </a:moveTo>
                <a:lnTo>
                  <a:pt x="4268723" y="630935"/>
                </a:lnTo>
                <a:lnTo>
                  <a:pt x="4268723" y="0"/>
                </a:lnTo>
                <a:lnTo>
                  <a:pt x="0" y="0"/>
                </a:lnTo>
                <a:lnTo>
                  <a:pt x="0" y="63093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0278" y="5286502"/>
            <a:ext cx="4281423" cy="643635"/>
          </a:xfrm>
          <a:custGeom>
            <a:avLst/>
            <a:gdLst>
              <a:gd name="connsiteX0" fmla="*/ 6350 w 4281423"/>
              <a:gd name="connsiteY0" fmla="*/ 637285 h 643635"/>
              <a:gd name="connsiteX1" fmla="*/ 4275073 w 4281423"/>
              <a:gd name="connsiteY1" fmla="*/ 637285 h 643635"/>
              <a:gd name="connsiteX2" fmla="*/ 4275073 w 4281423"/>
              <a:gd name="connsiteY2" fmla="*/ 6350 h 643635"/>
              <a:gd name="connsiteX3" fmla="*/ 6350 w 4281423"/>
              <a:gd name="connsiteY3" fmla="*/ 6350 h 643635"/>
              <a:gd name="connsiteX4" fmla="*/ 6350 w 4281423"/>
              <a:gd name="connsiteY4" fmla="*/ 637285 h 6436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81423" h="643635">
                <a:moveTo>
                  <a:pt x="6350" y="637285"/>
                </a:moveTo>
                <a:lnTo>
                  <a:pt x="4275073" y="637285"/>
                </a:lnTo>
                <a:lnTo>
                  <a:pt x="4275073" y="6350"/>
                </a:lnTo>
                <a:lnTo>
                  <a:pt x="6350" y="6350"/>
                </a:lnTo>
                <a:lnTo>
                  <a:pt x="6350" y="63728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13878" y="5286502"/>
            <a:ext cx="21844" cy="643636"/>
          </a:xfrm>
          <a:custGeom>
            <a:avLst/>
            <a:gdLst>
              <a:gd name="connsiteX0" fmla="*/ 6350 w 21844"/>
              <a:gd name="connsiteY0" fmla="*/ 6350 h 643636"/>
              <a:gd name="connsiteX1" fmla="*/ 6350 w 21844"/>
              <a:gd name="connsiteY1" fmla="*/ 637285 h 6436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643636">
                <a:moveTo>
                  <a:pt x="6350" y="6350"/>
                </a:moveTo>
                <a:lnTo>
                  <a:pt x="6350" y="63728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47078" y="5286502"/>
            <a:ext cx="21844" cy="643636"/>
          </a:xfrm>
          <a:custGeom>
            <a:avLst/>
            <a:gdLst>
              <a:gd name="connsiteX0" fmla="*/ 6350 w 21844"/>
              <a:gd name="connsiteY0" fmla="*/ 6350 h 643636"/>
              <a:gd name="connsiteX1" fmla="*/ 6350 w 21844"/>
              <a:gd name="connsiteY1" fmla="*/ 637285 h 6436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643636">
                <a:moveTo>
                  <a:pt x="6350" y="6350"/>
                </a:moveTo>
                <a:lnTo>
                  <a:pt x="6350" y="63728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80678" y="5286502"/>
            <a:ext cx="21844" cy="643636"/>
          </a:xfrm>
          <a:custGeom>
            <a:avLst/>
            <a:gdLst>
              <a:gd name="connsiteX0" fmla="*/ 6350 w 21844"/>
              <a:gd name="connsiteY0" fmla="*/ 6350 h 643636"/>
              <a:gd name="connsiteX1" fmla="*/ 6350 w 21844"/>
              <a:gd name="connsiteY1" fmla="*/ 637285 h 6436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643636">
                <a:moveTo>
                  <a:pt x="6350" y="6350"/>
                </a:moveTo>
                <a:lnTo>
                  <a:pt x="6350" y="63728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57122" y="1154430"/>
            <a:ext cx="1207007" cy="1304671"/>
          </a:xfrm>
          <a:custGeom>
            <a:avLst/>
            <a:gdLst>
              <a:gd name="connsiteX0" fmla="*/ 0 w 1207007"/>
              <a:gd name="connsiteY0" fmla="*/ 104394 h 1304671"/>
              <a:gd name="connsiteX1" fmla="*/ 104394 w 1207007"/>
              <a:gd name="connsiteY1" fmla="*/ 0 h 1304671"/>
              <a:gd name="connsiteX2" fmla="*/ 704088 w 1207007"/>
              <a:gd name="connsiteY2" fmla="*/ 0 h 1304671"/>
              <a:gd name="connsiteX3" fmla="*/ 704088 w 1207007"/>
              <a:gd name="connsiteY3" fmla="*/ 0 h 1304671"/>
              <a:gd name="connsiteX4" fmla="*/ 1005839 w 1207007"/>
              <a:gd name="connsiteY4" fmla="*/ 0 h 1304671"/>
              <a:gd name="connsiteX5" fmla="*/ 1102613 w 1207007"/>
              <a:gd name="connsiteY5" fmla="*/ 0 h 1304671"/>
              <a:gd name="connsiteX6" fmla="*/ 1207007 w 1207007"/>
              <a:gd name="connsiteY6" fmla="*/ 104394 h 1304671"/>
              <a:gd name="connsiteX7" fmla="*/ 1207007 w 1207007"/>
              <a:gd name="connsiteY7" fmla="*/ 365378 h 1304671"/>
              <a:gd name="connsiteX8" fmla="*/ 1207007 w 1207007"/>
              <a:gd name="connsiteY8" fmla="*/ 365378 h 1304671"/>
              <a:gd name="connsiteX9" fmla="*/ 1207007 w 1207007"/>
              <a:gd name="connsiteY9" fmla="*/ 521969 h 1304671"/>
              <a:gd name="connsiteX10" fmla="*/ 1207007 w 1207007"/>
              <a:gd name="connsiteY10" fmla="*/ 521969 h 1304671"/>
              <a:gd name="connsiteX11" fmla="*/ 1102613 w 1207007"/>
              <a:gd name="connsiteY11" fmla="*/ 626363 h 1304671"/>
              <a:gd name="connsiteX12" fmla="*/ 1005839 w 1207007"/>
              <a:gd name="connsiteY12" fmla="*/ 626363 h 1304671"/>
              <a:gd name="connsiteX13" fmla="*/ 686054 w 1207007"/>
              <a:gd name="connsiteY13" fmla="*/ 1304671 h 1304671"/>
              <a:gd name="connsiteX14" fmla="*/ 704088 w 1207007"/>
              <a:gd name="connsiteY14" fmla="*/ 626363 h 1304671"/>
              <a:gd name="connsiteX15" fmla="*/ 104394 w 1207007"/>
              <a:gd name="connsiteY15" fmla="*/ 626363 h 1304671"/>
              <a:gd name="connsiteX16" fmla="*/ 0 w 1207007"/>
              <a:gd name="connsiteY16" fmla="*/ 521969 h 1304671"/>
              <a:gd name="connsiteX17" fmla="*/ 0 w 1207007"/>
              <a:gd name="connsiteY17" fmla="*/ 521969 h 1304671"/>
              <a:gd name="connsiteX18" fmla="*/ 0 w 1207007"/>
              <a:gd name="connsiteY18" fmla="*/ 365378 h 1304671"/>
              <a:gd name="connsiteX19" fmla="*/ 0 w 1207007"/>
              <a:gd name="connsiteY19" fmla="*/ 365378 h 1304671"/>
              <a:gd name="connsiteX20" fmla="*/ 0 w 1207007"/>
              <a:gd name="connsiteY20" fmla="*/ 104394 h 1304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207007" h="1304671">
                <a:moveTo>
                  <a:pt x="0" y="104394"/>
                </a:moveTo>
                <a:cubicBezTo>
                  <a:pt x="0" y="46736"/>
                  <a:pt x="46736" y="0"/>
                  <a:pt x="104394" y="0"/>
                </a:cubicBezTo>
                <a:lnTo>
                  <a:pt x="704088" y="0"/>
                </a:lnTo>
                <a:lnTo>
                  <a:pt x="704088" y="0"/>
                </a:lnTo>
                <a:lnTo>
                  <a:pt x="1005839" y="0"/>
                </a:lnTo>
                <a:lnTo>
                  <a:pt x="1102613" y="0"/>
                </a:lnTo>
                <a:cubicBezTo>
                  <a:pt x="1160272" y="0"/>
                  <a:pt x="1207007" y="46736"/>
                  <a:pt x="1207007" y="104394"/>
                </a:cubicBezTo>
                <a:lnTo>
                  <a:pt x="1207007" y="365378"/>
                </a:lnTo>
                <a:lnTo>
                  <a:pt x="1207007" y="365378"/>
                </a:lnTo>
                <a:lnTo>
                  <a:pt x="1207007" y="521969"/>
                </a:lnTo>
                <a:lnTo>
                  <a:pt x="1207007" y="521969"/>
                </a:lnTo>
                <a:cubicBezTo>
                  <a:pt x="1207007" y="579627"/>
                  <a:pt x="1160272" y="626363"/>
                  <a:pt x="1102613" y="626363"/>
                </a:cubicBezTo>
                <a:lnTo>
                  <a:pt x="1005839" y="626363"/>
                </a:lnTo>
                <a:lnTo>
                  <a:pt x="686054" y="1304671"/>
                </a:lnTo>
                <a:lnTo>
                  <a:pt x="704088" y="626363"/>
                </a:lnTo>
                <a:lnTo>
                  <a:pt x="104394" y="626363"/>
                </a:lnTo>
                <a:cubicBezTo>
                  <a:pt x="46736" y="626363"/>
                  <a:pt x="0" y="579627"/>
                  <a:pt x="0" y="521969"/>
                </a:cubicBezTo>
                <a:lnTo>
                  <a:pt x="0" y="521969"/>
                </a:lnTo>
                <a:lnTo>
                  <a:pt x="0" y="365378"/>
                </a:lnTo>
                <a:lnTo>
                  <a:pt x="0" y="365378"/>
                </a:lnTo>
                <a:lnTo>
                  <a:pt x="0" y="104394"/>
                </a:lnTo>
              </a:path>
            </a:pathLst>
          </a:custGeom>
          <a:solidFill>
            <a:srgbClr val="c7d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42644" y="1139952"/>
            <a:ext cx="1235963" cy="1333627"/>
          </a:xfrm>
          <a:custGeom>
            <a:avLst/>
            <a:gdLst>
              <a:gd name="connsiteX0" fmla="*/ 14477 w 1235963"/>
              <a:gd name="connsiteY0" fmla="*/ 118872 h 1333627"/>
              <a:gd name="connsiteX1" fmla="*/ 118872 w 1235963"/>
              <a:gd name="connsiteY1" fmla="*/ 14477 h 1333627"/>
              <a:gd name="connsiteX2" fmla="*/ 718566 w 1235963"/>
              <a:gd name="connsiteY2" fmla="*/ 14477 h 1333627"/>
              <a:gd name="connsiteX3" fmla="*/ 718566 w 1235963"/>
              <a:gd name="connsiteY3" fmla="*/ 14477 h 1333627"/>
              <a:gd name="connsiteX4" fmla="*/ 1020317 w 1235963"/>
              <a:gd name="connsiteY4" fmla="*/ 14477 h 1333627"/>
              <a:gd name="connsiteX5" fmla="*/ 1117091 w 1235963"/>
              <a:gd name="connsiteY5" fmla="*/ 14477 h 1333627"/>
              <a:gd name="connsiteX6" fmla="*/ 1221485 w 1235963"/>
              <a:gd name="connsiteY6" fmla="*/ 118872 h 1333627"/>
              <a:gd name="connsiteX7" fmla="*/ 1221485 w 1235963"/>
              <a:gd name="connsiteY7" fmla="*/ 379856 h 1333627"/>
              <a:gd name="connsiteX8" fmla="*/ 1221485 w 1235963"/>
              <a:gd name="connsiteY8" fmla="*/ 379856 h 1333627"/>
              <a:gd name="connsiteX9" fmla="*/ 1221485 w 1235963"/>
              <a:gd name="connsiteY9" fmla="*/ 536447 h 1333627"/>
              <a:gd name="connsiteX10" fmla="*/ 1221485 w 1235963"/>
              <a:gd name="connsiteY10" fmla="*/ 536447 h 1333627"/>
              <a:gd name="connsiteX11" fmla="*/ 1117091 w 1235963"/>
              <a:gd name="connsiteY11" fmla="*/ 640841 h 1333627"/>
              <a:gd name="connsiteX12" fmla="*/ 1020317 w 1235963"/>
              <a:gd name="connsiteY12" fmla="*/ 640841 h 1333627"/>
              <a:gd name="connsiteX13" fmla="*/ 700532 w 1235963"/>
              <a:gd name="connsiteY13" fmla="*/ 1319149 h 1333627"/>
              <a:gd name="connsiteX14" fmla="*/ 718566 w 1235963"/>
              <a:gd name="connsiteY14" fmla="*/ 640841 h 1333627"/>
              <a:gd name="connsiteX15" fmla="*/ 118872 w 1235963"/>
              <a:gd name="connsiteY15" fmla="*/ 640841 h 1333627"/>
              <a:gd name="connsiteX16" fmla="*/ 14477 w 1235963"/>
              <a:gd name="connsiteY16" fmla="*/ 536447 h 1333627"/>
              <a:gd name="connsiteX17" fmla="*/ 14477 w 1235963"/>
              <a:gd name="connsiteY17" fmla="*/ 536447 h 1333627"/>
              <a:gd name="connsiteX18" fmla="*/ 14477 w 1235963"/>
              <a:gd name="connsiteY18" fmla="*/ 379856 h 1333627"/>
              <a:gd name="connsiteX19" fmla="*/ 14477 w 1235963"/>
              <a:gd name="connsiteY19" fmla="*/ 379856 h 1333627"/>
              <a:gd name="connsiteX20" fmla="*/ 14477 w 1235963"/>
              <a:gd name="connsiteY20" fmla="*/ 118872 h 13336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235963" h="1333627">
                <a:moveTo>
                  <a:pt x="14477" y="118872"/>
                </a:moveTo>
                <a:cubicBezTo>
                  <a:pt x="14477" y="61213"/>
                  <a:pt x="61213" y="14477"/>
                  <a:pt x="118872" y="14477"/>
                </a:cubicBezTo>
                <a:lnTo>
                  <a:pt x="718566" y="14477"/>
                </a:lnTo>
                <a:lnTo>
                  <a:pt x="718566" y="14477"/>
                </a:lnTo>
                <a:lnTo>
                  <a:pt x="1020317" y="14477"/>
                </a:lnTo>
                <a:lnTo>
                  <a:pt x="1117091" y="14477"/>
                </a:lnTo>
                <a:cubicBezTo>
                  <a:pt x="1174750" y="14477"/>
                  <a:pt x="1221485" y="61213"/>
                  <a:pt x="1221485" y="118872"/>
                </a:cubicBezTo>
                <a:lnTo>
                  <a:pt x="1221485" y="379856"/>
                </a:lnTo>
                <a:lnTo>
                  <a:pt x="1221485" y="379856"/>
                </a:lnTo>
                <a:lnTo>
                  <a:pt x="1221485" y="536447"/>
                </a:lnTo>
                <a:lnTo>
                  <a:pt x="1221485" y="536447"/>
                </a:lnTo>
                <a:cubicBezTo>
                  <a:pt x="1221485" y="594105"/>
                  <a:pt x="1174750" y="640841"/>
                  <a:pt x="1117091" y="640841"/>
                </a:cubicBezTo>
                <a:lnTo>
                  <a:pt x="1020317" y="640841"/>
                </a:lnTo>
                <a:lnTo>
                  <a:pt x="700532" y="1319149"/>
                </a:lnTo>
                <a:lnTo>
                  <a:pt x="718566" y="640841"/>
                </a:lnTo>
                <a:lnTo>
                  <a:pt x="118872" y="640841"/>
                </a:lnTo>
                <a:cubicBezTo>
                  <a:pt x="61213" y="640841"/>
                  <a:pt x="14477" y="594105"/>
                  <a:pt x="14477" y="536447"/>
                </a:cubicBezTo>
                <a:lnTo>
                  <a:pt x="14477" y="536447"/>
                </a:lnTo>
                <a:lnTo>
                  <a:pt x="14477" y="379856"/>
                </a:lnTo>
                <a:lnTo>
                  <a:pt x="14477" y="379856"/>
                </a:lnTo>
                <a:lnTo>
                  <a:pt x="14477" y="11887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30245" y="1134617"/>
            <a:ext cx="2282952" cy="1173860"/>
          </a:xfrm>
          <a:custGeom>
            <a:avLst/>
            <a:gdLst>
              <a:gd name="connsiteX0" fmla="*/ 0 w 2282952"/>
              <a:gd name="connsiteY0" fmla="*/ 104140 h 1173860"/>
              <a:gd name="connsiteX1" fmla="*/ 104139 w 2282952"/>
              <a:gd name="connsiteY1" fmla="*/ 0 h 1173860"/>
              <a:gd name="connsiteX2" fmla="*/ 380492 w 2282952"/>
              <a:gd name="connsiteY2" fmla="*/ 0 h 1173860"/>
              <a:gd name="connsiteX3" fmla="*/ 380492 w 2282952"/>
              <a:gd name="connsiteY3" fmla="*/ 0 h 1173860"/>
              <a:gd name="connsiteX4" fmla="*/ 951230 w 2282952"/>
              <a:gd name="connsiteY4" fmla="*/ 0 h 1173860"/>
              <a:gd name="connsiteX5" fmla="*/ 2178812 w 2282952"/>
              <a:gd name="connsiteY5" fmla="*/ 0 h 1173860"/>
              <a:gd name="connsiteX6" fmla="*/ 2282951 w 2282952"/>
              <a:gd name="connsiteY6" fmla="*/ 104140 h 1173860"/>
              <a:gd name="connsiteX7" fmla="*/ 2282951 w 2282952"/>
              <a:gd name="connsiteY7" fmla="*/ 364490 h 1173860"/>
              <a:gd name="connsiteX8" fmla="*/ 2282951 w 2282952"/>
              <a:gd name="connsiteY8" fmla="*/ 364490 h 1173860"/>
              <a:gd name="connsiteX9" fmla="*/ 2282951 w 2282952"/>
              <a:gd name="connsiteY9" fmla="*/ 520700 h 1173860"/>
              <a:gd name="connsiteX10" fmla="*/ 2282951 w 2282952"/>
              <a:gd name="connsiteY10" fmla="*/ 520700 h 1173860"/>
              <a:gd name="connsiteX11" fmla="*/ 2178812 w 2282952"/>
              <a:gd name="connsiteY11" fmla="*/ 624839 h 1173860"/>
              <a:gd name="connsiteX12" fmla="*/ 951230 w 2282952"/>
              <a:gd name="connsiteY12" fmla="*/ 624839 h 1173860"/>
              <a:gd name="connsiteX13" fmla="*/ 329819 w 2282952"/>
              <a:gd name="connsiteY13" fmla="*/ 1173861 h 1173860"/>
              <a:gd name="connsiteX14" fmla="*/ 380492 w 2282952"/>
              <a:gd name="connsiteY14" fmla="*/ 624839 h 1173860"/>
              <a:gd name="connsiteX15" fmla="*/ 104139 w 2282952"/>
              <a:gd name="connsiteY15" fmla="*/ 624839 h 1173860"/>
              <a:gd name="connsiteX16" fmla="*/ 0 w 2282952"/>
              <a:gd name="connsiteY16" fmla="*/ 520700 h 1173860"/>
              <a:gd name="connsiteX17" fmla="*/ 0 w 2282952"/>
              <a:gd name="connsiteY17" fmla="*/ 520700 h 1173860"/>
              <a:gd name="connsiteX18" fmla="*/ 0 w 2282952"/>
              <a:gd name="connsiteY18" fmla="*/ 364490 h 1173860"/>
              <a:gd name="connsiteX19" fmla="*/ 0 w 2282952"/>
              <a:gd name="connsiteY19" fmla="*/ 364490 h 1173860"/>
              <a:gd name="connsiteX20" fmla="*/ 0 w 2282952"/>
              <a:gd name="connsiteY20" fmla="*/ 104140 h 1173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282952" h="1173860">
                <a:moveTo>
                  <a:pt x="0" y="104140"/>
                </a:moveTo>
                <a:cubicBezTo>
                  <a:pt x="0" y="46609"/>
                  <a:pt x="46608" y="0"/>
                  <a:pt x="104139" y="0"/>
                </a:cubicBezTo>
                <a:lnTo>
                  <a:pt x="380492" y="0"/>
                </a:lnTo>
                <a:lnTo>
                  <a:pt x="380492" y="0"/>
                </a:lnTo>
                <a:lnTo>
                  <a:pt x="951230" y="0"/>
                </a:lnTo>
                <a:lnTo>
                  <a:pt x="2178812" y="0"/>
                </a:lnTo>
                <a:cubicBezTo>
                  <a:pt x="2236343" y="0"/>
                  <a:pt x="2282951" y="46609"/>
                  <a:pt x="2282951" y="104140"/>
                </a:cubicBezTo>
                <a:lnTo>
                  <a:pt x="2282951" y="364490"/>
                </a:lnTo>
                <a:lnTo>
                  <a:pt x="2282951" y="364490"/>
                </a:lnTo>
                <a:lnTo>
                  <a:pt x="2282951" y="520700"/>
                </a:lnTo>
                <a:lnTo>
                  <a:pt x="2282951" y="520700"/>
                </a:lnTo>
                <a:cubicBezTo>
                  <a:pt x="2282951" y="578230"/>
                  <a:pt x="2236343" y="624839"/>
                  <a:pt x="2178812" y="624839"/>
                </a:cubicBezTo>
                <a:lnTo>
                  <a:pt x="951230" y="624839"/>
                </a:lnTo>
                <a:lnTo>
                  <a:pt x="329819" y="1173861"/>
                </a:lnTo>
                <a:lnTo>
                  <a:pt x="380492" y="624839"/>
                </a:lnTo>
                <a:lnTo>
                  <a:pt x="104139" y="624839"/>
                </a:lnTo>
                <a:cubicBezTo>
                  <a:pt x="46608" y="624839"/>
                  <a:pt x="0" y="578230"/>
                  <a:pt x="0" y="520700"/>
                </a:cubicBezTo>
                <a:lnTo>
                  <a:pt x="0" y="520700"/>
                </a:lnTo>
                <a:lnTo>
                  <a:pt x="0" y="364490"/>
                </a:lnTo>
                <a:lnTo>
                  <a:pt x="0" y="364490"/>
                </a:lnTo>
                <a:lnTo>
                  <a:pt x="0" y="104140"/>
                </a:lnTo>
              </a:path>
            </a:pathLst>
          </a:custGeom>
          <a:solidFill>
            <a:srgbClr val="c7da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5767" y="1120139"/>
            <a:ext cx="2311908" cy="1202816"/>
          </a:xfrm>
          <a:custGeom>
            <a:avLst/>
            <a:gdLst>
              <a:gd name="connsiteX0" fmla="*/ 14477 w 2311908"/>
              <a:gd name="connsiteY0" fmla="*/ 118618 h 1202816"/>
              <a:gd name="connsiteX1" fmla="*/ 118617 w 2311908"/>
              <a:gd name="connsiteY1" fmla="*/ 14477 h 1202816"/>
              <a:gd name="connsiteX2" fmla="*/ 394970 w 2311908"/>
              <a:gd name="connsiteY2" fmla="*/ 14477 h 1202816"/>
              <a:gd name="connsiteX3" fmla="*/ 394970 w 2311908"/>
              <a:gd name="connsiteY3" fmla="*/ 14477 h 1202816"/>
              <a:gd name="connsiteX4" fmla="*/ 965708 w 2311908"/>
              <a:gd name="connsiteY4" fmla="*/ 14477 h 1202816"/>
              <a:gd name="connsiteX5" fmla="*/ 2193290 w 2311908"/>
              <a:gd name="connsiteY5" fmla="*/ 14477 h 1202816"/>
              <a:gd name="connsiteX6" fmla="*/ 2297429 w 2311908"/>
              <a:gd name="connsiteY6" fmla="*/ 118618 h 1202816"/>
              <a:gd name="connsiteX7" fmla="*/ 2297429 w 2311908"/>
              <a:gd name="connsiteY7" fmla="*/ 378968 h 1202816"/>
              <a:gd name="connsiteX8" fmla="*/ 2297429 w 2311908"/>
              <a:gd name="connsiteY8" fmla="*/ 378968 h 1202816"/>
              <a:gd name="connsiteX9" fmla="*/ 2297429 w 2311908"/>
              <a:gd name="connsiteY9" fmla="*/ 535177 h 1202816"/>
              <a:gd name="connsiteX10" fmla="*/ 2297429 w 2311908"/>
              <a:gd name="connsiteY10" fmla="*/ 535177 h 1202816"/>
              <a:gd name="connsiteX11" fmla="*/ 2193290 w 2311908"/>
              <a:gd name="connsiteY11" fmla="*/ 639317 h 1202816"/>
              <a:gd name="connsiteX12" fmla="*/ 965708 w 2311908"/>
              <a:gd name="connsiteY12" fmla="*/ 639317 h 1202816"/>
              <a:gd name="connsiteX13" fmla="*/ 344297 w 2311908"/>
              <a:gd name="connsiteY13" fmla="*/ 1188339 h 1202816"/>
              <a:gd name="connsiteX14" fmla="*/ 394970 w 2311908"/>
              <a:gd name="connsiteY14" fmla="*/ 639317 h 1202816"/>
              <a:gd name="connsiteX15" fmla="*/ 118617 w 2311908"/>
              <a:gd name="connsiteY15" fmla="*/ 639317 h 1202816"/>
              <a:gd name="connsiteX16" fmla="*/ 14477 w 2311908"/>
              <a:gd name="connsiteY16" fmla="*/ 535177 h 1202816"/>
              <a:gd name="connsiteX17" fmla="*/ 14477 w 2311908"/>
              <a:gd name="connsiteY17" fmla="*/ 535177 h 1202816"/>
              <a:gd name="connsiteX18" fmla="*/ 14477 w 2311908"/>
              <a:gd name="connsiteY18" fmla="*/ 378968 h 1202816"/>
              <a:gd name="connsiteX19" fmla="*/ 14477 w 2311908"/>
              <a:gd name="connsiteY19" fmla="*/ 378968 h 1202816"/>
              <a:gd name="connsiteX20" fmla="*/ 14477 w 2311908"/>
              <a:gd name="connsiteY20" fmla="*/ 118618 h 12028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311908" h="1202816">
                <a:moveTo>
                  <a:pt x="14477" y="118618"/>
                </a:moveTo>
                <a:cubicBezTo>
                  <a:pt x="14477" y="61087"/>
                  <a:pt x="61086" y="14477"/>
                  <a:pt x="118617" y="14477"/>
                </a:cubicBezTo>
                <a:lnTo>
                  <a:pt x="394970" y="14477"/>
                </a:lnTo>
                <a:lnTo>
                  <a:pt x="394970" y="14477"/>
                </a:lnTo>
                <a:lnTo>
                  <a:pt x="965708" y="14477"/>
                </a:lnTo>
                <a:lnTo>
                  <a:pt x="2193290" y="14477"/>
                </a:lnTo>
                <a:cubicBezTo>
                  <a:pt x="2250821" y="14477"/>
                  <a:pt x="2297429" y="61087"/>
                  <a:pt x="2297429" y="118618"/>
                </a:cubicBezTo>
                <a:lnTo>
                  <a:pt x="2297429" y="378968"/>
                </a:lnTo>
                <a:lnTo>
                  <a:pt x="2297429" y="378968"/>
                </a:lnTo>
                <a:lnTo>
                  <a:pt x="2297429" y="535177"/>
                </a:lnTo>
                <a:lnTo>
                  <a:pt x="2297429" y="535177"/>
                </a:lnTo>
                <a:cubicBezTo>
                  <a:pt x="2297429" y="592708"/>
                  <a:pt x="2250821" y="639317"/>
                  <a:pt x="2193290" y="639317"/>
                </a:cubicBezTo>
                <a:lnTo>
                  <a:pt x="965708" y="639317"/>
                </a:lnTo>
                <a:lnTo>
                  <a:pt x="344297" y="1188339"/>
                </a:lnTo>
                <a:lnTo>
                  <a:pt x="394970" y="639317"/>
                </a:lnTo>
                <a:lnTo>
                  <a:pt x="118617" y="639317"/>
                </a:lnTo>
                <a:cubicBezTo>
                  <a:pt x="61086" y="639317"/>
                  <a:pt x="14477" y="592708"/>
                  <a:pt x="14477" y="535177"/>
                </a:cubicBezTo>
                <a:lnTo>
                  <a:pt x="14477" y="535177"/>
                </a:lnTo>
                <a:lnTo>
                  <a:pt x="14477" y="378968"/>
                </a:lnTo>
                <a:lnTo>
                  <a:pt x="14477" y="378968"/>
                </a:lnTo>
                <a:lnTo>
                  <a:pt x="14477" y="11861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06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29585" y="2346705"/>
            <a:ext cx="983488" cy="3351784"/>
          </a:xfrm>
          <a:custGeom>
            <a:avLst/>
            <a:gdLst>
              <a:gd name="connsiteX0" fmla="*/ 6350 w 983488"/>
              <a:gd name="connsiteY0" fmla="*/ 3345434 h 3351784"/>
              <a:gd name="connsiteX1" fmla="*/ 977138 w 983488"/>
              <a:gd name="connsiteY1" fmla="*/ 3345434 h 3351784"/>
              <a:gd name="connsiteX2" fmla="*/ 977138 w 983488"/>
              <a:gd name="connsiteY2" fmla="*/ 6350 h 3351784"/>
              <a:gd name="connsiteX3" fmla="*/ 6350 w 983488"/>
              <a:gd name="connsiteY3" fmla="*/ 6350 h 3351784"/>
              <a:gd name="connsiteX4" fmla="*/ 6350 w 983488"/>
              <a:gd name="connsiteY4" fmla="*/ 3345434 h 33517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83488" h="3351784">
                <a:moveTo>
                  <a:pt x="6350" y="3345434"/>
                </a:moveTo>
                <a:lnTo>
                  <a:pt x="977138" y="3345434"/>
                </a:lnTo>
                <a:lnTo>
                  <a:pt x="977138" y="6350"/>
                </a:lnTo>
                <a:lnTo>
                  <a:pt x="6350" y="6350"/>
                </a:lnTo>
                <a:lnTo>
                  <a:pt x="6350" y="33454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667000"/>
            <a:ext cx="5207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733800"/>
            <a:ext cx="5207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4978400"/>
            <a:ext cx="520700" cy="7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2500" y="2844800"/>
            <a:ext cx="23241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92500" y="4165600"/>
            <a:ext cx="23241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92500" y="5461000"/>
            <a:ext cx="23241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342900"/>
            <a:ext cx="32004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指针与二维数组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25700" y="5803900"/>
            <a:ext cx="90678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004300" algn="l"/>
              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一维数组</a:t>
            </a:r>
            <a:r>
              <a:rPr lang="en-US" altLang="zh-CN" sz="2004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0043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1206500"/>
            <a:ext cx="914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2" b="1" dirty="0" smtClean="0">
                <a:solidFill>
                  <a:srgbClr val="880000"/>
                </a:solidFill>
                <a:latin typeface="Microsoft YaHei UI" pitchFamily="18" charset="0"/>
                <a:cs typeface="Microsoft YaHei UI" pitchFamily="18" charset="0"/>
              </a:rPr>
              <a:t>行地址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44800" y="1193800"/>
            <a:ext cx="1828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b="1" dirty="0" smtClean="0">
                <a:solidFill>
                  <a:srgbClr val="880000"/>
                </a:solidFill>
                <a:latin typeface="Microsoft YaHei UI" pitchFamily="18" charset="0"/>
                <a:cs typeface="Microsoft YaHei UI" pitchFamily="18" charset="0"/>
              </a:rPr>
              <a:t>行首元素地址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0" y="2095500"/>
            <a:ext cx="698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a[0]+0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08800" y="2095500"/>
            <a:ext cx="698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a[0]+1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88300" y="2095500"/>
            <a:ext cx="698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a[0]+2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67800" y="2095500"/>
            <a:ext cx="698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a[0]+3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43600" y="4064000"/>
            <a:ext cx="17399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a[1][0]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a[1][1]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a[2]+0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a[2]+1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a[2][0]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a[2][1]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26400" y="4064000"/>
            <a:ext cx="7493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a[1][2]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a[2]+2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a[2][2]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42400" y="4064000"/>
            <a:ext cx="8382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a[1][3]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270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a[2]+3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a[2][3]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0" y="2667000"/>
            <a:ext cx="8763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a[0][0]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a[1]+0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0" y="2667000"/>
            <a:ext cx="9017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a[0][1]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778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a[1]+1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24800" y="2667000"/>
            <a:ext cx="8636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a[0][2]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397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a[1]+2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04300" y="2667000"/>
            <a:ext cx="8890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a[0][3]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651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a[1]+3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3962400"/>
            <a:ext cx="13589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一维数组</a:t>
            </a:r>
            <a:r>
              <a:rPr lang="en-US" altLang="zh-CN" sz="18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a[1]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802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一维数组</a:t>
            </a:r>
            <a:r>
              <a:rPr lang="en-US" altLang="zh-CN" sz="1802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a[2]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2514600"/>
            <a:ext cx="1358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一维数组</a:t>
            </a:r>
            <a:r>
              <a:rPr lang="en-US" altLang="zh-CN" sz="18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a[0]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17800" y="2730500"/>
            <a:ext cx="508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a[0]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43200" y="3873500"/>
            <a:ext cx="5207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a[1]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402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a[2]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2540000"/>
            <a:ext cx="6350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27000" algn="l"/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a+0</a:t>
            </a:r>
          </a:p>
          <a:p>
            <a:pPr>
              <a:lnSpc>
                <a:spcPts val="2400"/>
              </a:lnSpc>
              <a:tabLst>
                <a:tab pos="127000" algn="l"/>
                <a:tab pos="1397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&amp;a[0]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270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a+1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3924300"/>
            <a:ext cx="6477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270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&amp;a[1]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a+2</a:t>
            </a:r>
          </a:p>
          <a:p>
            <a:pPr>
              <a:lnSpc>
                <a:spcPts val="2300"/>
              </a:lnSpc>
              <a:tabLst>
                <a:tab pos="127000" algn="l"/>
              </a:tabLst>
            </a:pPr>
            <a:r>
              <a:rPr lang="en-US" altLang="zh-CN" sz="2004" b="1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&amp;a[2]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0" y="65024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32004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指针与二维数组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1028700"/>
            <a:ext cx="1765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4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已知：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17800" y="1028700"/>
            <a:ext cx="472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a[2][3];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下列各表达式的含义：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905000"/>
            <a:ext cx="114300" cy="336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22" dirty="0" smtClean="0">
                <a:solidFill>
                  <a:srgbClr val="404040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920" dirty="0" smtClean="0">
                <a:solidFill>
                  <a:srgbClr val="404040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920" dirty="0" smtClean="0">
                <a:solidFill>
                  <a:srgbClr val="404040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920" dirty="0" smtClean="0">
                <a:solidFill>
                  <a:srgbClr val="404040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920" dirty="0" smtClean="0">
                <a:solidFill>
                  <a:srgbClr val="404040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920" dirty="0" smtClean="0">
                <a:solidFill>
                  <a:srgbClr val="404040"/>
                </a:solidFill>
                <a:latin typeface="Corbel" pitchFamily="18" charset="0"/>
                <a:cs typeface="Corbel" pitchFamily="18" charset="0"/>
              </a:rPr>
              <a:t>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1765300"/>
            <a:ext cx="1295400" cy="351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2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&amp;a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24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2402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&amp;a[0]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24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a[0]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24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a[0][0]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24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&amp;a[0][0]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342900"/>
            <a:ext cx="32004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指针与二维数组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17800" y="1028700"/>
            <a:ext cx="7289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a[3][4]={{1,3,5,7},{9,11,13,15},{17,19,21,23}};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1054100"/>
            <a:ext cx="17653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4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已知：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则：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489200"/>
            <a:ext cx="114300" cy="274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20" dirty="0" smtClean="0">
                <a:solidFill>
                  <a:srgbClr val="404040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920" dirty="0" smtClean="0">
                <a:solidFill>
                  <a:srgbClr val="404040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920" dirty="0" smtClean="0">
                <a:solidFill>
                  <a:srgbClr val="404040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920" dirty="0" smtClean="0">
                <a:solidFill>
                  <a:srgbClr val="404040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920" dirty="0" smtClean="0">
                <a:solidFill>
                  <a:srgbClr val="404040"/>
                </a:solidFill>
                <a:latin typeface="Corbel" pitchFamily="18" charset="0"/>
                <a:cs typeface="Corbel" pitchFamily="18" charset="0"/>
              </a:rPr>
              <a:t>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2362200"/>
            <a:ext cx="1778000" cy="289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a[1]+2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2402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*(a+1)+2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24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*(a[1]+2)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24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*(*(a+1)+2)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24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(*(a+1))[2]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5422900"/>
            <a:ext cx="103124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0261600" algn="l"/>
              </a:tabLst>
            </a:pPr>
            <a:r>
              <a:rPr lang="en-US" altLang="zh-CN" sz="2400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以上表达上表示什么？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0261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88952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0" y="65024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8c8c8c"/>
                </a:solidFill>
                <a:latin typeface="Corbel" pitchFamily="18" charset="0"/>
                <a:cs typeface="Corbel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42900"/>
            <a:ext cx="32004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600" dirty="0" smtClean="0">
                <a:solidFill>
                  <a:srgbClr val="39527b"/>
                </a:solidFill>
                <a:latin typeface="Microsoft YaHei UI" pitchFamily="18" charset="0"/>
                <a:cs typeface="Microsoft YaHei UI" pitchFamily="18" charset="0"/>
              </a:rPr>
              <a:t>指针与二维数组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1028700"/>
            <a:ext cx="1765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244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已知：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17800" y="1028700"/>
            <a:ext cx="7696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a[3][4]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={{1,3,5,7},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{9,11,13,15},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{17,19,21,23}};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09800" y="1663700"/>
            <a:ext cx="80264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(*p)[4]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int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*q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&amp;a[0][0];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请用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p,q</a:t>
            </a:r>
            <a:r>
              <a:rPr lang="en-US" altLang="zh-CN" sz="2795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分别表示下面的表达式：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086100"/>
            <a:ext cx="114300" cy="210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20" dirty="0" smtClean="0">
                <a:solidFill>
                  <a:srgbClr val="404040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920" dirty="0" smtClean="0">
                <a:solidFill>
                  <a:srgbClr val="404040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920" dirty="0" smtClean="0">
                <a:solidFill>
                  <a:srgbClr val="404040"/>
                </a:solidFill>
                <a:latin typeface="Corbel" pitchFamily="18" charset="0"/>
                <a:cs typeface="Corbel" pitchFamily="18" charset="0"/>
              </a:rPr>
              <a:t>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920" dirty="0" smtClean="0">
                <a:solidFill>
                  <a:srgbClr val="404040"/>
                </a:solidFill>
                <a:latin typeface="Corbel" pitchFamily="18" charset="0"/>
                <a:cs typeface="Corbel" pitchFamily="18" charset="0"/>
              </a:rPr>
              <a:t>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2946400"/>
            <a:ext cx="1016000" cy="227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2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a[1]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24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a+2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24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a[2][2]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2400" b="1" dirty="0" smtClean="0">
                <a:solidFill>
                  <a:srgbClr val="404040"/>
                </a:solidFill>
                <a:latin typeface="Microsoft YaHei UI" pitchFamily="18" charset="0"/>
                <a:cs typeface="Microsoft YaHei UI" pitchFamily="18" charset="0"/>
              </a:rPr>
              <a:t>a[3][1]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