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8099" y="464439"/>
            <a:ext cx="11315801" cy="33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4783" y="3428949"/>
            <a:ext cx="5280660" cy="2772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png"/><Relationship Id="rId11" Type="http://schemas.openxmlformats.org/officeDocument/2006/relationships/image" Target="../media/image10.jpg"/><Relationship Id="rId12" Type="http://schemas.openxmlformats.org/officeDocument/2006/relationships/image" Target="../media/image11.jpg"/><Relationship Id="rId13" Type="http://schemas.openxmlformats.org/officeDocument/2006/relationships/image" Target="../media/image12.jpg"/><Relationship Id="rId14" Type="http://schemas.openxmlformats.org/officeDocument/2006/relationships/image" Target="../media/image13.jpg"/><Relationship Id="rId15" Type="http://schemas.openxmlformats.org/officeDocument/2006/relationships/image" Target="../media/image14.jpg"/><Relationship Id="rId16" Type="http://schemas.openxmlformats.org/officeDocument/2006/relationships/image" Target="../media/image15.jpg"/><Relationship Id="rId17" Type="http://schemas.openxmlformats.org/officeDocument/2006/relationships/image" Target="../media/image16.jpg"/><Relationship Id="rId18" Type="http://schemas.openxmlformats.org/officeDocument/2006/relationships/image" Target="../media/image17.jpg"/><Relationship Id="rId19" Type="http://schemas.openxmlformats.org/officeDocument/2006/relationships/image" Target="../media/image18.jpg"/><Relationship Id="rId20" Type="http://schemas.openxmlformats.org/officeDocument/2006/relationships/image" Target="../media/image19.jpg"/><Relationship Id="rId21" Type="http://schemas.openxmlformats.org/officeDocument/2006/relationships/image" Target="../media/image20.jpg"/><Relationship Id="rId22" Type="http://schemas.openxmlformats.org/officeDocument/2006/relationships/image" Target="../media/image21.jpg"/><Relationship Id="rId23" Type="http://schemas.openxmlformats.org/officeDocument/2006/relationships/image" Target="../media/image22.png"/><Relationship Id="rId24" Type="http://schemas.openxmlformats.org/officeDocument/2006/relationships/image" Target="../media/image23.jp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jp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jpg"/><Relationship Id="rId32" Type="http://schemas.openxmlformats.org/officeDocument/2006/relationships/image" Target="../media/image31.jpg"/><Relationship Id="rId33" Type="http://schemas.openxmlformats.org/officeDocument/2006/relationships/image" Target="../media/image32.jp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Relationship Id="rId12" Type="http://schemas.openxmlformats.org/officeDocument/2006/relationships/image" Target="../media/image63.png"/><Relationship Id="rId13" Type="http://schemas.openxmlformats.org/officeDocument/2006/relationships/image" Target="../media/image64.png"/><Relationship Id="rId14" Type="http://schemas.openxmlformats.org/officeDocument/2006/relationships/image" Target="../media/image65.png"/><Relationship Id="rId15" Type="http://schemas.openxmlformats.org/officeDocument/2006/relationships/image" Target="../media/image66.png"/><Relationship Id="rId16" Type="http://schemas.openxmlformats.org/officeDocument/2006/relationships/image" Target="../media/image67.png"/><Relationship Id="rId17" Type="http://schemas.openxmlformats.org/officeDocument/2006/relationships/image" Target="../media/image68.png"/><Relationship Id="rId18" Type="http://schemas.openxmlformats.org/officeDocument/2006/relationships/image" Target="../media/image69.png"/><Relationship Id="rId19" Type="http://schemas.openxmlformats.org/officeDocument/2006/relationships/image" Target="../media/image70.png"/><Relationship Id="rId20" Type="http://schemas.openxmlformats.org/officeDocument/2006/relationships/image" Target="../media/image71.png"/><Relationship Id="rId21" Type="http://schemas.openxmlformats.org/officeDocument/2006/relationships/image" Target="../media/image72.png"/><Relationship Id="rId22" Type="http://schemas.openxmlformats.org/officeDocument/2006/relationships/image" Target="../media/image7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Relationship Id="rId13" Type="http://schemas.openxmlformats.org/officeDocument/2006/relationships/image" Target="../media/image95.png"/><Relationship Id="rId14" Type="http://schemas.openxmlformats.org/officeDocument/2006/relationships/image" Target="../media/image96.png"/><Relationship Id="rId15" Type="http://schemas.openxmlformats.org/officeDocument/2006/relationships/image" Target="../media/image97.png"/><Relationship Id="rId16" Type="http://schemas.openxmlformats.org/officeDocument/2006/relationships/image" Target="../media/image98.png"/><Relationship Id="rId17" Type="http://schemas.openxmlformats.org/officeDocument/2006/relationships/image" Target="../media/image99.png"/><Relationship Id="rId18" Type="http://schemas.openxmlformats.org/officeDocument/2006/relationships/image" Target="../media/image100.png"/><Relationship Id="rId19" Type="http://schemas.openxmlformats.org/officeDocument/2006/relationships/image" Target="../media/image101.png"/><Relationship Id="rId20" Type="http://schemas.openxmlformats.org/officeDocument/2006/relationships/image" Target="../media/image102.png"/><Relationship Id="rId21" Type="http://schemas.openxmlformats.org/officeDocument/2006/relationships/image" Target="../media/image103.png"/><Relationship Id="rId22" Type="http://schemas.openxmlformats.org/officeDocument/2006/relationships/image" Target="../media/image10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Relationship Id="rId10" Type="http://schemas.openxmlformats.org/officeDocument/2006/relationships/image" Target="../media/image113.png"/><Relationship Id="rId11" Type="http://schemas.openxmlformats.org/officeDocument/2006/relationships/image" Target="../media/image114.png"/><Relationship Id="rId12" Type="http://schemas.openxmlformats.org/officeDocument/2006/relationships/image" Target="../media/image115.png"/><Relationship Id="rId13" Type="http://schemas.openxmlformats.org/officeDocument/2006/relationships/image" Target="../media/image116.png"/><Relationship Id="rId14" Type="http://schemas.openxmlformats.org/officeDocument/2006/relationships/image" Target="../media/image117.png"/><Relationship Id="rId15" Type="http://schemas.openxmlformats.org/officeDocument/2006/relationships/image" Target="../media/image118.png"/><Relationship Id="rId16" Type="http://schemas.openxmlformats.org/officeDocument/2006/relationships/image" Target="../media/image119.png"/><Relationship Id="rId17" Type="http://schemas.openxmlformats.org/officeDocument/2006/relationships/image" Target="../media/image120.png"/><Relationship Id="rId18" Type="http://schemas.openxmlformats.org/officeDocument/2006/relationships/image" Target="../media/image121.png"/><Relationship Id="rId19" Type="http://schemas.openxmlformats.org/officeDocument/2006/relationships/image" Target="../media/image122.png"/><Relationship Id="rId20" Type="http://schemas.openxmlformats.org/officeDocument/2006/relationships/image" Target="../media/image123.png"/><Relationship Id="rId21" Type="http://schemas.openxmlformats.org/officeDocument/2006/relationships/image" Target="../media/image124.png"/><Relationship Id="rId22" Type="http://schemas.openxmlformats.org/officeDocument/2006/relationships/image" Target="../media/image125.png"/><Relationship Id="rId23" Type="http://schemas.openxmlformats.org/officeDocument/2006/relationships/image" Target="../media/image126.png"/><Relationship Id="rId24" Type="http://schemas.openxmlformats.org/officeDocument/2006/relationships/image" Target="../media/image127.png"/><Relationship Id="rId25" Type="http://schemas.openxmlformats.org/officeDocument/2006/relationships/image" Target="../media/image128.png"/><Relationship Id="rId26" Type="http://schemas.openxmlformats.org/officeDocument/2006/relationships/image" Target="../media/image129.png"/><Relationship Id="rId27" Type="http://schemas.openxmlformats.org/officeDocument/2006/relationships/image" Target="../media/image130.png"/><Relationship Id="rId28" Type="http://schemas.openxmlformats.org/officeDocument/2006/relationships/image" Target="../media/image131.png"/><Relationship Id="rId29" Type="http://schemas.openxmlformats.org/officeDocument/2006/relationships/image" Target="../media/image132.png"/><Relationship Id="rId30" Type="http://schemas.openxmlformats.org/officeDocument/2006/relationships/image" Target="../media/image133.png"/><Relationship Id="rId31" Type="http://schemas.openxmlformats.org/officeDocument/2006/relationships/image" Target="../media/image134.png"/><Relationship Id="rId32" Type="http://schemas.openxmlformats.org/officeDocument/2006/relationships/image" Target="../media/image135.png"/><Relationship Id="rId33" Type="http://schemas.openxmlformats.org/officeDocument/2006/relationships/image" Target="../media/image136.png"/><Relationship Id="rId34" Type="http://schemas.openxmlformats.org/officeDocument/2006/relationships/image" Target="../media/image137.png"/><Relationship Id="rId35" Type="http://schemas.openxmlformats.org/officeDocument/2006/relationships/image" Target="../media/image138.png"/><Relationship Id="rId36" Type="http://schemas.openxmlformats.org/officeDocument/2006/relationships/image" Target="../media/image13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172" y="379095"/>
            <a:ext cx="1297940" cy="33337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华特迪士尼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9425" y="3115182"/>
          <a:ext cx="5965190" cy="3289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999"/>
                <a:gridCol w="5006975"/>
              </a:tblGrid>
              <a:tr h="6409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algn="ctr" marL="10795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传媒网络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12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ts val="1420"/>
                        </a:lnSpc>
                      </a:pPr>
                      <a:r>
                        <a:rPr dirty="0" sz="12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主题公园、度 假村及消费品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692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3556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dirty="0" sz="12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影视娱乐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49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2225">
                        <a:lnSpc>
                          <a:spcPts val="1420"/>
                        </a:lnSpc>
                        <a:spcBef>
                          <a:spcPts val="5"/>
                        </a:spcBef>
                      </a:pPr>
                      <a:r>
                        <a:rPr dirty="0" sz="12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直接面向消费 者</a:t>
                      </a:r>
                      <a:r>
                        <a:rPr dirty="0" sz="1200" spc="-5" b="1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200" b="1">
                          <a:solidFill>
                            <a:srgbClr val="C00000"/>
                          </a:solidFill>
                          <a:latin typeface="微软雅黑"/>
                          <a:cs typeface="微软雅黑"/>
                        </a:rPr>
                        <a:t>国际业务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539239" y="3287267"/>
            <a:ext cx="597408" cy="318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02179" y="3235451"/>
            <a:ext cx="454151" cy="42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43200" y="3308603"/>
            <a:ext cx="876300" cy="272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59708" y="3287267"/>
            <a:ext cx="755903" cy="3078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04003" y="3282696"/>
            <a:ext cx="457200" cy="3078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46547" y="3268979"/>
            <a:ext cx="839724" cy="3078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57527" y="3948684"/>
            <a:ext cx="755904" cy="2834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03348" y="3966971"/>
            <a:ext cx="766572" cy="2240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62884" y="3820667"/>
            <a:ext cx="755903" cy="4465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79747" y="3902964"/>
            <a:ext cx="749808" cy="3535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895088" y="3963923"/>
            <a:ext cx="600456" cy="2316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83935" y="3825240"/>
            <a:ext cx="598932" cy="4312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73351" y="4405884"/>
            <a:ext cx="614172" cy="2499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36292" y="4410455"/>
            <a:ext cx="670559" cy="25450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18104" y="4294632"/>
            <a:ext cx="413004" cy="3992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93591" y="4437888"/>
            <a:ext cx="949451" cy="18592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78096" y="4346447"/>
            <a:ext cx="598931" cy="30937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25796" y="4306823"/>
            <a:ext cx="454151" cy="3124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745479" y="4331208"/>
            <a:ext cx="530351" cy="3124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431036" y="4861559"/>
            <a:ext cx="1181100" cy="33528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580132" y="4831079"/>
            <a:ext cx="598932" cy="42062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39439" y="4869179"/>
            <a:ext cx="1002791" cy="32003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30040" y="4785359"/>
            <a:ext cx="534924" cy="44653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71059" y="4870703"/>
            <a:ext cx="755903" cy="25146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426964" y="4872228"/>
            <a:ext cx="839724" cy="26365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572767" y="5314188"/>
            <a:ext cx="763524" cy="34594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415539" y="5320284"/>
            <a:ext cx="723900" cy="32613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50107" y="5318759"/>
            <a:ext cx="1194816" cy="33985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34255" y="5317235"/>
            <a:ext cx="1197864" cy="32308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558028" y="5359908"/>
            <a:ext cx="601979" cy="23012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71244" y="5835396"/>
            <a:ext cx="2171700" cy="3855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861815" y="5850635"/>
            <a:ext cx="1086612" cy="37642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452359" y="5172455"/>
            <a:ext cx="472440" cy="67208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633459" y="5152644"/>
            <a:ext cx="470916" cy="69189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813035" y="5061203"/>
            <a:ext cx="470916" cy="78333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992611" y="4948428"/>
            <a:ext cx="470916" cy="89611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452359" y="4445508"/>
            <a:ext cx="472440" cy="726948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633459" y="4373879"/>
            <a:ext cx="470916" cy="77876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813035" y="4233671"/>
            <a:ext cx="470916" cy="82753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992611" y="4427220"/>
            <a:ext cx="470916" cy="521207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452359" y="4181855"/>
            <a:ext cx="472440" cy="26365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633459" y="4055364"/>
            <a:ext cx="470916" cy="31851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813035" y="3883152"/>
            <a:ext cx="470916" cy="35051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992611" y="4123944"/>
            <a:ext cx="470916" cy="303275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452359" y="4085844"/>
            <a:ext cx="472440" cy="9601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633459" y="3948684"/>
            <a:ext cx="470916" cy="10668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813035" y="3587496"/>
            <a:ext cx="470916" cy="295655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0992611" y="3589020"/>
            <a:ext cx="470916" cy="53492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098792" y="5844540"/>
            <a:ext cx="4719955" cy="0"/>
          </a:xfrm>
          <a:custGeom>
            <a:avLst/>
            <a:gdLst/>
            <a:ahLst/>
            <a:cxnLst/>
            <a:rect l="l" t="t" r="r" b="b"/>
            <a:pathLst>
              <a:path w="4719955" h="0">
                <a:moveTo>
                  <a:pt x="0" y="0"/>
                </a:moveTo>
                <a:lnTo>
                  <a:pt x="4719828" y="0"/>
                </a:lnTo>
              </a:path>
            </a:pathLst>
          </a:custGeom>
          <a:ln w="9525">
            <a:solidFill>
              <a:srgbClr val="DFE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7500619" y="5428233"/>
            <a:ext cx="37655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212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9</a:t>
            </a:r>
            <a:r>
              <a:rPr dirty="0" sz="1000" spc="-5">
                <a:latin typeface="Times New Roman"/>
                <a:cs typeface="Times New Roman"/>
              </a:rPr>
              <a:t>9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680450" y="5418582"/>
            <a:ext cx="37655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219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2</a:t>
            </a:r>
            <a:r>
              <a:rPr dirty="0" sz="1000" spc="-5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860406" y="5372480"/>
            <a:ext cx="37655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Times New Roman"/>
                <a:cs typeface="Times New Roman"/>
              </a:rPr>
              <a:t>248.</a:t>
            </a:r>
            <a:r>
              <a:rPr dirty="0" sz="1000">
                <a:latin typeface="Times New Roman"/>
                <a:cs typeface="Times New Roman"/>
              </a:rPr>
              <a:t>2</a:t>
            </a:r>
            <a:r>
              <a:rPr dirty="0" sz="1000" spc="-5">
                <a:latin typeface="Times New Roman"/>
                <a:cs typeface="Times New Roman"/>
              </a:rPr>
              <a:t>7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040618" y="5316473"/>
            <a:ext cx="37655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283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9</a:t>
            </a:r>
            <a:r>
              <a:rPr dirty="0" sz="1000" spc="-5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500619" y="4729098"/>
            <a:ext cx="37655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230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2</a:t>
            </a:r>
            <a:r>
              <a:rPr dirty="0" sz="1000" spc="-5">
                <a:latin typeface="Times New Roman"/>
                <a:cs typeface="Times New Roman"/>
              </a:rPr>
              <a:t>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680450" y="4682997"/>
            <a:ext cx="37655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247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0</a:t>
            </a:r>
            <a:r>
              <a:rPr dirty="0" sz="1000" spc="-5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860406" y="4567173"/>
            <a:ext cx="37655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262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2</a:t>
            </a:r>
            <a:r>
              <a:rPr dirty="0" sz="1000" spc="-5"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040618" y="4608067"/>
            <a:ext cx="37655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165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0</a:t>
            </a:r>
            <a:r>
              <a:rPr dirty="0" sz="1000" spc="-5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860406" y="3978020"/>
            <a:ext cx="37655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111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2</a:t>
            </a:r>
            <a:r>
              <a:rPr dirty="0" sz="1000" spc="-5">
                <a:latin typeface="Times New Roman"/>
                <a:cs typeface="Times New Roman"/>
              </a:rPr>
              <a:t>7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1072621" y="4195698"/>
            <a:ext cx="31305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Times New Roman"/>
                <a:cs typeface="Times New Roman"/>
              </a:rPr>
              <a:t>96.</a:t>
            </a:r>
            <a:r>
              <a:rPr dirty="0" sz="1000">
                <a:latin typeface="Times New Roman"/>
                <a:cs typeface="Times New Roman"/>
              </a:rPr>
              <a:t>3</a:t>
            </a:r>
            <a:r>
              <a:rPr dirty="0" sz="1000" spc="-5"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532623" y="4053967"/>
            <a:ext cx="312420" cy="347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30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7</a:t>
            </a:r>
            <a:r>
              <a:rPr dirty="0" sz="1000" spc="-5"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000">
                <a:latin typeface="Times New Roman"/>
                <a:cs typeface="Times New Roman"/>
              </a:rPr>
              <a:t>83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5</a:t>
            </a:r>
            <a:r>
              <a:rPr dirty="0" sz="1000" spc="-5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680450" y="3922014"/>
            <a:ext cx="376555" cy="3797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445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34.14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000">
                <a:latin typeface="Times New Roman"/>
                <a:cs typeface="Times New Roman"/>
              </a:rPr>
              <a:t>100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6</a:t>
            </a:r>
            <a:r>
              <a:rPr dirty="0" sz="1000" spc="-5"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892410" y="3654932"/>
            <a:ext cx="31242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93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4</a:t>
            </a:r>
            <a:r>
              <a:rPr dirty="0" sz="1000" spc="-5">
                <a:latin typeface="Times New Roman"/>
                <a:cs typeface="Times New Roman"/>
              </a:rPr>
              <a:t>9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1040618" y="3776217"/>
            <a:ext cx="37655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169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6</a:t>
            </a:r>
            <a:r>
              <a:rPr dirty="0" sz="1000" spc="-5">
                <a:latin typeface="Times New Roman"/>
                <a:cs typeface="Times New Roman"/>
              </a:rPr>
              <a:t>7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898640" y="5749645"/>
            <a:ext cx="9588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758685" y="5434203"/>
            <a:ext cx="23622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100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758685" y="5118734"/>
            <a:ext cx="23622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200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758685" y="4803267"/>
            <a:ext cx="23622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300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758685" y="4487417"/>
            <a:ext cx="23622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5">
                <a:latin typeface="Times New Roman"/>
                <a:cs typeface="Times New Roman"/>
              </a:rPr>
              <a:t>400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758685" y="4171950"/>
            <a:ext cx="23622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500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758685" y="3856482"/>
            <a:ext cx="23622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600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758685" y="3541014"/>
            <a:ext cx="23622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700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758685" y="3225546"/>
            <a:ext cx="23622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800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49707" y="903985"/>
            <a:ext cx="11315065" cy="2329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299085" marR="6350" indent="-286385">
              <a:lnSpc>
                <a:spcPct val="100000"/>
              </a:lnSpc>
              <a:buClr>
                <a:srgbClr val="1F3863"/>
              </a:buClr>
              <a:buSzPct val="150000"/>
              <a:buFont typeface="Microsoft Sans Serif"/>
              <a:buChar char="▪"/>
              <a:tabLst>
                <a:tab pos="299720" algn="l"/>
              </a:tabLst>
            </a:pPr>
            <a:r>
              <a:rPr dirty="0" sz="1400" spc="20">
                <a:latin typeface="微软雅黑"/>
                <a:cs typeface="微软雅黑"/>
              </a:rPr>
              <a:t>华</a:t>
            </a:r>
            <a:r>
              <a:rPr dirty="0" sz="1400" spc="10">
                <a:latin typeface="微软雅黑"/>
                <a:cs typeface="微软雅黑"/>
              </a:rPr>
              <a:t>特</a:t>
            </a:r>
            <a:r>
              <a:rPr dirty="0" sz="1400" spc="20">
                <a:latin typeface="微软雅黑"/>
                <a:cs typeface="微软雅黑"/>
              </a:rPr>
              <a:t>迪</a:t>
            </a:r>
            <a:r>
              <a:rPr dirty="0" sz="1400" spc="10">
                <a:latin typeface="微软雅黑"/>
                <a:cs typeface="微软雅黑"/>
              </a:rPr>
              <a:t>士尼</a:t>
            </a:r>
            <a:r>
              <a:rPr dirty="0" sz="1400" spc="20">
                <a:latin typeface="微软雅黑"/>
                <a:cs typeface="微软雅黑"/>
              </a:rPr>
              <a:t>公</a:t>
            </a:r>
            <a:r>
              <a:rPr dirty="0" sz="1400" spc="10">
                <a:latin typeface="微软雅黑"/>
                <a:cs typeface="微软雅黑"/>
              </a:rPr>
              <a:t>司成</a:t>
            </a:r>
            <a:r>
              <a:rPr dirty="0" sz="1400" spc="20">
                <a:latin typeface="微软雅黑"/>
                <a:cs typeface="微软雅黑"/>
              </a:rPr>
              <a:t>立于</a:t>
            </a:r>
            <a:r>
              <a:rPr dirty="0" sz="1400">
                <a:latin typeface="Times New Roman"/>
                <a:cs typeface="Times New Roman"/>
              </a:rPr>
              <a:t>1923</a:t>
            </a:r>
            <a:r>
              <a:rPr dirty="0" sz="1400" spc="25">
                <a:latin typeface="微软雅黑"/>
                <a:cs typeface="微软雅黑"/>
              </a:rPr>
              <a:t>年</a:t>
            </a:r>
            <a:r>
              <a:rPr dirty="0" sz="1400" spc="10">
                <a:latin typeface="微软雅黑"/>
                <a:cs typeface="微软雅黑"/>
              </a:rPr>
              <a:t>，起初</a:t>
            </a:r>
            <a:r>
              <a:rPr dirty="0" sz="1400" spc="20">
                <a:latin typeface="微软雅黑"/>
                <a:cs typeface="微软雅黑"/>
              </a:rPr>
              <a:t>名</a:t>
            </a:r>
            <a:r>
              <a:rPr dirty="0" sz="1400" spc="15">
                <a:latin typeface="微软雅黑"/>
                <a:cs typeface="微软雅黑"/>
              </a:rPr>
              <a:t>为</a:t>
            </a:r>
            <a:r>
              <a:rPr dirty="0" sz="1400" spc="10">
                <a:latin typeface="微软雅黑"/>
                <a:cs typeface="微软雅黑"/>
              </a:rPr>
              <a:t>“</a:t>
            </a:r>
            <a:r>
              <a:rPr dirty="0" sz="1400" spc="20">
                <a:latin typeface="微软雅黑"/>
                <a:cs typeface="微软雅黑"/>
              </a:rPr>
              <a:t>迪</a:t>
            </a:r>
            <a:r>
              <a:rPr dirty="0" sz="1400" spc="10">
                <a:latin typeface="微软雅黑"/>
                <a:cs typeface="微软雅黑"/>
              </a:rPr>
              <a:t>士</a:t>
            </a:r>
            <a:r>
              <a:rPr dirty="0" sz="1400" spc="20">
                <a:latin typeface="微软雅黑"/>
                <a:cs typeface="微软雅黑"/>
              </a:rPr>
              <a:t>尼</a:t>
            </a:r>
            <a:r>
              <a:rPr dirty="0" sz="1400" spc="10">
                <a:latin typeface="微软雅黑"/>
                <a:cs typeface="微软雅黑"/>
              </a:rPr>
              <a:t>兄弟</a:t>
            </a:r>
            <a:r>
              <a:rPr dirty="0" sz="1400" spc="20">
                <a:latin typeface="微软雅黑"/>
                <a:cs typeface="微软雅黑"/>
              </a:rPr>
              <a:t>卡</a:t>
            </a:r>
            <a:r>
              <a:rPr dirty="0" sz="1400" spc="10">
                <a:latin typeface="微软雅黑"/>
                <a:cs typeface="微软雅黑"/>
              </a:rPr>
              <a:t>通制</a:t>
            </a:r>
            <a:r>
              <a:rPr dirty="0" sz="1400" spc="20">
                <a:latin typeface="微软雅黑"/>
                <a:cs typeface="微软雅黑"/>
              </a:rPr>
              <a:t>片</a:t>
            </a:r>
            <a:r>
              <a:rPr dirty="0" sz="1400" spc="25">
                <a:latin typeface="微软雅黑"/>
                <a:cs typeface="微软雅黑"/>
              </a:rPr>
              <a:t>厂</a:t>
            </a:r>
            <a:r>
              <a:rPr dirty="0" sz="1400" spc="15">
                <a:latin typeface="微软雅黑"/>
                <a:cs typeface="微软雅黑"/>
              </a:rPr>
              <a:t>”，</a:t>
            </a:r>
            <a:r>
              <a:rPr dirty="0" sz="1400" spc="10">
                <a:latin typeface="微软雅黑"/>
                <a:cs typeface="微软雅黑"/>
              </a:rPr>
              <a:t>自</a:t>
            </a:r>
            <a:r>
              <a:rPr dirty="0" sz="1400" spc="20">
                <a:latin typeface="微软雅黑"/>
                <a:cs typeface="微软雅黑"/>
              </a:rPr>
              <a:t>成</a:t>
            </a:r>
            <a:r>
              <a:rPr dirty="0" sz="1400" spc="10">
                <a:latin typeface="微软雅黑"/>
                <a:cs typeface="微软雅黑"/>
              </a:rPr>
              <a:t>立后</a:t>
            </a:r>
            <a:r>
              <a:rPr dirty="0" sz="1400" spc="20">
                <a:latin typeface="微软雅黑"/>
                <a:cs typeface="微软雅黑"/>
              </a:rPr>
              <a:t>不</a:t>
            </a:r>
            <a:r>
              <a:rPr dirty="0" sz="1400" spc="10">
                <a:latin typeface="微软雅黑"/>
                <a:cs typeface="微软雅黑"/>
              </a:rPr>
              <a:t>断</a:t>
            </a:r>
            <a:r>
              <a:rPr dirty="0" sz="1400" spc="20">
                <a:latin typeface="微软雅黑"/>
                <a:cs typeface="微软雅黑"/>
              </a:rPr>
              <a:t>扩</a:t>
            </a:r>
            <a:r>
              <a:rPr dirty="0" sz="1400" spc="10">
                <a:latin typeface="微软雅黑"/>
                <a:cs typeface="微软雅黑"/>
              </a:rPr>
              <a:t>大其</a:t>
            </a:r>
            <a:r>
              <a:rPr dirty="0" sz="1400" spc="20">
                <a:latin typeface="微软雅黑"/>
                <a:cs typeface="微软雅黑"/>
              </a:rPr>
              <a:t>经</a:t>
            </a:r>
            <a:r>
              <a:rPr dirty="0" sz="1400" spc="10">
                <a:latin typeface="微软雅黑"/>
                <a:cs typeface="微软雅黑"/>
              </a:rPr>
              <a:t>营范</a:t>
            </a:r>
            <a:r>
              <a:rPr dirty="0" sz="1400" spc="35">
                <a:latin typeface="微软雅黑"/>
                <a:cs typeface="微软雅黑"/>
              </a:rPr>
              <a:t>围</a:t>
            </a:r>
            <a:r>
              <a:rPr dirty="0" sz="1400" spc="10">
                <a:latin typeface="微软雅黑"/>
                <a:cs typeface="微软雅黑"/>
              </a:rPr>
              <a:t>，</a:t>
            </a:r>
            <a:r>
              <a:rPr dirty="0" sz="1400" spc="20">
                <a:latin typeface="微软雅黑"/>
                <a:cs typeface="微软雅黑"/>
              </a:rPr>
              <a:t>目</a:t>
            </a:r>
            <a:r>
              <a:rPr dirty="0" sz="1400" spc="10">
                <a:latin typeface="微软雅黑"/>
                <a:cs typeface="微软雅黑"/>
              </a:rPr>
              <a:t>前是</a:t>
            </a:r>
            <a:r>
              <a:rPr dirty="0" sz="1400" spc="20">
                <a:latin typeface="微软雅黑"/>
                <a:cs typeface="微软雅黑"/>
              </a:rPr>
              <a:t>一</a:t>
            </a:r>
            <a:r>
              <a:rPr dirty="0" sz="1400" spc="10">
                <a:latin typeface="微软雅黑"/>
                <a:cs typeface="微软雅黑"/>
              </a:rPr>
              <a:t>家多</a:t>
            </a:r>
            <a:r>
              <a:rPr dirty="0" sz="1400" spc="20">
                <a:latin typeface="微软雅黑"/>
                <a:cs typeface="微软雅黑"/>
              </a:rPr>
              <a:t>元</a:t>
            </a:r>
            <a:r>
              <a:rPr dirty="0" sz="1400" spc="10">
                <a:latin typeface="微软雅黑"/>
                <a:cs typeface="微软雅黑"/>
              </a:rPr>
              <a:t>化</a:t>
            </a:r>
            <a:r>
              <a:rPr dirty="0" sz="1400" spc="20">
                <a:latin typeface="微软雅黑"/>
                <a:cs typeface="微软雅黑"/>
              </a:rPr>
              <a:t>的</a:t>
            </a:r>
            <a:r>
              <a:rPr dirty="0" sz="1400" spc="10">
                <a:latin typeface="微软雅黑"/>
                <a:cs typeface="微软雅黑"/>
              </a:rPr>
              <a:t>全球</a:t>
            </a:r>
            <a:r>
              <a:rPr dirty="0" sz="1400" spc="20">
                <a:latin typeface="微软雅黑"/>
                <a:cs typeface="微软雅黑"/>
              </a:rPr>
              <a:t>娱</a:t>
            </a:r>
            <a:r>
              <a:rPr dirty="0" sz="1400" spc="10">
                <a:latin typeface="微软雅黑"/>
                <a:cs typeface="微软雅黑"/>
              </a:rPr>
              <a:t>乐公</a:t>
            </a:r>
            <a:r>
              <a:rPr dirty="0" sz="1400" spc="40">
                <a:latin typeface="微软雅黑"/>
                <a:cs typeface="微软雅黑"/>
              </a:rPr>
              <a:t>司</a:t>
            </a:r>
            <a:r>
              <a:rPr dirty="0" sz="1400">
                <a:latin typeface="微软雅黑"/>
                <a:cs typeface="微软雅黑"/>
              </a:rPr>
              <a:t>，  拥有四</a:t>
            </a:r>
            <a:r>
              <a:rPr dirty="0" sz="1400" spc="-15">
                <a:latin typeface="微软雅黑"/>
                <a:cs typeface="微软雅黑"/>
              </a:rPr>
              <a:t>个</a:t>
            </a:r>
            <a:r>
              <a:rPr dirty="0" sz="1400">
                <a:latin typeface="微软雅黑"/>
                <a:cs typeface="微软雅黑"/>
              </a:rPr>
              <a:t>业务</a:t>
            </a:r>
            <a:r>
              <a:rPr dirty="0" sz="1400" spc="-15">
                <a:latin typeface="微软雅黑"/>
                <a:cs typeface="微软雅黑"/>
              </a:rPr>
              <a:t>部门</a:t>
            </a:r>
            <a:r>
              <a:rPr dirty="0" sz="1400">
                <a:latin typeface="微软雅黑"/>
                <a:cs typeface="微软雅黑"/>
              </a:rPr>
              <a:t>：传媒</a:t>
            </a:r>
            <a:r>
              <a:rPr dirty="0" sz="1400" spc="-15">
                <a:latin typeface="微软雅黑"/>
                <a:cs typeface="微软雅黑"/>
              </a:rPr>
              <a:t>网</a:t>
            </a:r>
            <a:r>
              <a:rPr dirty="0" sz="1400">
                <a:latin typeface="微软雅黑"/>
                <a:cs typeface="微软雅黑"/>
              </a:rPr>
              <a:t>络</a:t>
            </a:r>
            <a:r>
              <a:rPr dirty="0" sz="1400">
                <a:latin typeface="Times New Roman"/>
                <a:cs typeface="Times New Roman"/>
              </a:rPr>
              <a:t>(Media</a:t>
            </a:r>
            <a:r>
              <a:rPr dirty="0" sz="1400" spc="17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Networks)</a:t>
            </a:r>
            <a:r>
              <a:rPr dirty="0" sz="1400" spc="-5">
                <a:latin typeface="微软雅黑"/>
                <a:cs typeface="微软雅黑"/>
              </a:rPr>
              <a:t>，</a:t>
            </a:r>
            <a:r>
              <a:rPr dirty="0" sz="1400">
                <a:latin typeface="微软雅黑"/>
                <a:cs typeface="微软雅黑"/>
              </a:rPr>
              <a:t>乐</a:t>
            </a:r>
            <a:r>
              <a:rPr dirty="0" sz="1400" spc="-15">
                <a:latin typeface="微软雅黑"/>
                <a:cs typeface="微软雅黑"/>
              </a:rPr>
              <a:t>园、</a:t>
            </a:r>
            <a:r>
              <a:rPr dirty="0" sz="1400">
                <a:latin typeface="微软雅黑"/>
                <a:cs typeface="微软雅黑"/>
              </a:rPr>
              <a:t>体验与</a:t>
            </a:r>
            <a:r>
              <a:rPr dirty="0" sz="1400" spc="-15">
                <a:latin typeface="微软雅黑"/>
                <a:cs typeface="微软雅黑"/>
              </a:rPr>
              <a:t>产</a:t>
            </a:r>
            <a:r>
              <a:rPr dirty="0" sz="1400">
                <a:latin typeface="微软雅黑"/>
                <a:cs typeface="微软雅黑"/>
              </a:rPr>
              <a:t>品</a:t>
            </a:r>
            <a:r>
              <a:rPr dirty="0" sz="1400" spc="-5">
                <a:latin typeface="Times New Roman"/>
                <a:cs typeface="Times New Roman"/>
              </a:rPr>
              <a:t>(Parks,</a:t>
            </a:r>
            <a:r>
              <a:rPr dirty="0" sz="1400" spc="19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Experiences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18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Products)</a:t>
            </a:r>
            <a:r>
              <a:rPr dirty="0" sz="1400" spc="-5">
                <a:latin typeface="微软雅黑"/>
                <a:cs typeface="微软雅黑"/>
              </a:rPr>
              <a:t>，</a:t>
            </a:r>
            <a:r>
              <a:rPr dirty="0" sz="1400" spc="-15">
                <a:latin typeface="微软雅黑"/>
                <a:cs typeface="微软雅黑"/>
              </a:rPr>
              <a:t>影</a:t>
            </a:r>
            <a:r>
              <a:rPr dirty="0" sz="1400">
                <a:latin typeface="微软雅黑"/>
                <a:cs typeface="微软雅黑"/>
              </a:rPr>
              <a:t>视娱</a:t>
            </a:r>
            <a:r>
              <a:rPr dirty="0" sz="1400" spc="-15">
                <a:latin typeface="微软雅黑"/>
                <a:cs typeface="微软雅黑"/>
              </a:rPr>
              <a:t>乐</a:t>
            </a:r>
            <a:r>
              <a:rPr dirty="0" sz="1400" spc="-5">
                <a:latin typeface="Times New Roman"/>
                <a:cs typeface="Times New Roman"/>
              </a:rPr>
              <a:t>(Studio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Entertainment)</a:t>
            </a:r>
            <a:r>
              <a:rPr dirty="0" sz="1400" spc="-5">
                <a:latin typeface="微软雅黑"/>
                <a:cs typeface="微软雅黑"/>
              </a:rPr>
              <a:t>，</a:t>
            </a:r>
            <a:r>
              <a:rPr dirty="0" sz="1400">
                <a:latin typeface="微软雅黑"/>
                <a:cs typeface="微软雅黑"/>
              </a:rPr>
              <a:t>直接面 向消费者与国际业务</a:t>
            </a:r>
            <a:r>
              <a:rPr dirty="0" sz="1400" spc="-5">
                <a:latin typeface="Times New Roman"/>
                <a:cs typeface="Times New Roman"/>
              </a:rPr>
              <a:t>(Direct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to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Consumer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&amp;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International)</a:t>
            </a:r>
            <a:r>
              <a:rPr dirty="0" sz="1400" spc="5"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algn="just" marL="299085" marR="5080" indent="-286385">
              <a:lnSpc>
                <a:spcPct val="100000"/>
              </a:lnSpc>
              <a:buClr>
                <a:srgbClr val="1F3863"/>
              </a:buClr>
              <a:buSzPct val="150000"/>
              <a:buFont typeface="Microsoft Sans Serif"/>
              <a:buChar char="▪"/>
              <a:tabLst>
                <a:tab pos="299720" algn="l"/>
              </a:tabLst>
            </a:pPr>
            <a:r>
              <a:rPr dirty="0" sz="1400" spc="10">
                <a:latin typeface="微软雅黑"/>
                <a:cs typeface="微软雅黑"/>
              </a:rPr>
              <a:t>此</a:t>
            </a:r>
            <a:r>
              <a:rPr dirty="0" sz="1400">
                <a:latin typeface="微软雅黑"/>
                <a:cs typeface="微软雅黑"/>
              </a:rPr>
              <a:t>前，</a:t>
            </a:r>
            <a:r>
              <a:rPr dirty="0" sz="1400" spc="10">
                <a:latin typeface="微软雅黑"/>
                <a:cs typeface="微软雅黑"/>
              </a:rPr>
              <a:t>迪</a:t>
            </a:r>
            <a:r>
              <a:rPr dirty="0" sz="1400">
                <a:latin typeface="微软雅黑"/>
                <a:cs typeface="微软雅黑"/>
              </a:rPr>
              <a:t>士尼</a:t>
            </a:r>
            <a:r>
              <a:rPr dirty="0" sz="1400" spc="10">
                <a:latin typeface="微软雅黑"/>
                <a:cs typeface="微软雅黑"/>
              </a:rPr>
              <a:t>主</a:t>
            </a:r>
            <a:r>
              <a:rPr dirty="0" sz="1400">
                <a:latin typeface="微软雅黑"/>
                <a:cs typeface="微软雅黑"/>
              </a:rPr>
              <a:t>题</a:t>
            </a:r>
            <a:r>
              <a:rPr dirty="0" sz="1400" spc="10">
                <a:latin typeface="微软雅黑"/>
                <a:cs typeface="微软雅黑"/>
              </a:rPr>
              <a:t>公</a:t>
            </a:r>
            <a:r>
              <a:rPr dirty="0" sz="1400">
                <a:latin typeface="微软雅黑"/>
                <a:cs typeface="微软雅黑"/>
              </a:rPr>
              <a:t>园业务</a:t>
            </a:r>
            <a:r>
              <a:rPr dirty="0" sz="1400" spc="10">
                <a:latin typeface="微软雅黑"/>
                <a:cs typeface="微软雅黑"/>
              </a:rPr>
              <a:t>是</a:t>
            </a:r>
            <a:r>
              <a:rPr dirty="0" sz="1400">
                <a:latin typeface="微软雅黑"/>
                <a:cs typeface="微软雅黑"/>
              </a:rPr>
              <a:t>公司收</a:t>
            </a:r>
            <a:r>
              <a:rPr dirty="0" sz="1400" spc="10">
                <a:latin typeface="微软雅黑"/>
                <a:cs typeface="微软雅黑"/>
              </a:rPr>
              <a:t>入</a:t>
            </a:r>
            <a:r>
              <a:rPr dirty="0" sz="1400">
                <a:latin typeface="微软雅黑"/>
                <a:cs typeface="微软雅黑"/>
              </a:rPr>
              <a:t>的主要</a:t>
            </a:r>
            <a:r>
              <a:rPr dirty="0" sz="1400" spc="10">
                <a:latin typeface="微软雅黑"/>
                <a:cs typeface="微软雅黑"/>
              </a:rPr>
              <a:t>来</a:t>
            </a:r>
            <a:r>
              <a:rPr dirty="0" sz="1400" spc="5">
                <a:latin typeface="微软雅黑"/>
                <a:cs typeface="微软雅黑"/>
              </a:rPr>
              <a:t>源</a:t>
            </a:r>
            <a:r>
              <a:rPr dirty="0" sz="1400" spc="-5">
                <a:latin typeface="微软雅黑"/>
                <a:cs typeface="微软雅黑"/>
              </a:rPr>
              <a:t>，</a:t>
            </a:r>
            <a:r>
              <a:rPr dirty="0" sz="1400" spc="-5">
                <a:latin typeface="Times New Roman"/>
                <a:cs typeface="Times New Roman"/>
              </a:rPr>
              <a:t>2019</a:t>
            </a:r>
            <a:r>
              <a:rPr dirty="0" sz="1400" spc="10">
                <a:latin typeface="微软雅黑"/>
                <a:cs typeface="微软雅黑"/>
              </a:rPr>
              <a:t>年</a:t>
            </a:r>
            <a:r>
              <a:rPr dirty="0" sz="1400">
                <a:latin typeface="微软雅黑"/>
                <a:cs typeface="微软雅黑"/>
              </a:rPr>
              <a:t>占据公</a:t>
            </a:r>
            <a:r>
              <a:rPr dirty="0" sz="1400" spc="10">
                <a:latin typeface="微软雅黑"/>
                <a:cs typeface="微软雅黑"/>
              </a:rPr>
              <a:t>司</a:t>
            </a:r>
            <a:r>
              <a:rPr dirty="0" sz="1400">
                <a:latin typeface="微软雅黑"/>
                <a:cs typeface="微软雅黑"/>
              </a:rPr>
              <a:t>营业收</a:t>
            </a:r>
            <a:r>
              <a:rPr dirty="0" sz="1400" spc="10">
                <a:latin typeface="微软雅黑"/>
                <a:cs typeface="微软雅黑"/>
              </a:rPr>
              <a:t>入</a:t>
            </a:r>
            <a:r>
              <a:rPr dirty="0" sz="1400" spc="5">
                <a:latin typeface="微软雅黑"/>
                <a:cs typeface="微软雅黑"/>
              </a:rPr>
              <a:t>的</a:t>
            </a:r>
            <a:r>
              <a:rPr dirty="0" sz="1400" spc="-5">
                <a:latin typeface="Times New Roman"/>
                <a:cs typeface="Times New Roman"/>
              </a:rPr>
              <a:t>36.66%</a:t>
            </a:r>
            <a:r>
              <a:rPr dirty="0" sz="1400">
                <a:latin typeface="微软雅黑"/>
                <a:cs typeface="微软雅黑"/>
              </a:rPr>
              <a:t>。</a:t>
            </a:r>
            <a:r>
              <a:rPr dirty="0" sz="1400">
                <a:latin typeface="Times New Roman"/>
                <a:cs typeface="Times New Roman"/>
              </a:rPr>
              <a:t>2020</a:t>
            </a:r>
            <a:r>
              <a:rPr dirty="0" sz="1400" spc="10">
                <a:latin typeface="微软雅黑"/>
                <a:cs typeface="微软雅黑"/>
              </a:rPr>
              <a:t>年</a:t>
            </a:r>
            <a:r>
              <a:rPr dirty="0" sz="1400">
                <a:latin typeface="微软雅黑"/>
                <a:cs typeface="微软雅黑"/>
              </a:rPr>
              <a:t>受到全</a:t>
            </a:r>
            <a:r>
              <a:rPr dirty="0" sz="1400" spc="10">
                <a:latin typeface="微软雅黑"/>
                <a:cs typeface="微软雅黑"/>
              </a:rPr>
              <a:t>球</a:t>
            </a:r>
            <a:r>
              <a:rPr dirty="0" sz="1400" spc="-5">
                <a:latin typeface="Times New Roman"/>
                <a:cs typeface="Times New Roman"/>
              </a:rPr>
              <a:t>COVID-19</a:t>
            </a:r>
            <a:r>
              <a:rPr dirty="0" sz="1400">
                <a:latin typeface="微软雅黑"/>
                <a:cs typeface="微软雅黑"/>
              </a:rPr>
              <a:t>疫情的</a:t>
            </a:r>
            <a:r>
              <a:rPr dirty="0" sz="1400" spc="10">
                <a:latin typeface="微软雅黑"/>
                <a:cs typeface="微软雅黑"/>
              </a:rPr>
              <a:t>影</a:t>
            </a:r>
            <a:r>
              <a:rPr dirty="0" sz="1400">
                <a:latin typeface="微软雅黑"/>
                <a:cs typeface="微软雅黑"/>
              </a:rPr>
              <a:t>响，其</a:t>
            </a:r>
            <a:r>
              <a:rPr dirty="0" sz="1400" spc="10">
                <a:latin typeface="微软雅黑"/>
                <a:cs typeface="微软雅黑"/>
              </a:rPr>
              <a:t>主</a:t>
            </a:r>
            <a:r>
              <a:rPr dirty="0" sz="1400">
                <a:latin typeface="微软雅黑"/>
                <a:cs typeface="微软雅黑"/>
              </a:rPr>
              <a:t>题</a:t>
            </a:r>
            <a:r>
              <a:rPr dirty="0" sz="1400" spc="10">
                <a:latin typeface="微软雅黑"/>
                <a:cs typeface="微软雅黑"/>
              </a:rPr>
              <a:t>公</a:t>
            </a:r>
            <a:r>
              <a:rPr dirty="0" sz="1400">
                <a:latin typeface="微软雅黑"/>
                <a:cs typeface="微软雅黑"/>
              </a:rPr>
              <a:t>园 </a:t>
            </a:r>
            <a:r>
              <a:rPr dirty="0" sz="1400" spc="10">
                <a:latin typeface="微软雅黑"/>
                <a:cs typeface="微软雅黑"/>
              </a:rPr>
              <a:t>业务收入显著下</a:t>
            </a:r>
            <a:r>
              <a:rPr dirty="0" sz="1400">
                <a:latin typeface="微软雅黑"/>
                <a:cs typeface="微软雅黑"/>
              </a:rPr>
              <a:t>滑</a:t>
            </a:r>
            <a:r>
              <a:rPr dirty="0" sz="1400" spc="10">
                <a:latin typeface="微软雅黑"/>
                <a:cs typeface="微软雅黑"/>
              </a:rPr>
              <a:t>，这部分收入被</a:t>
            </a:r>
            <a:r>
              <a:rPr dirty="0" sz="1400" spc="-5">
                <a:latin typeface="Times New Roman"/>
                <a:cs typeface="Times New Roman"/>
              </a:rPr>
              <a:t>Disney+</a:t>
            </a:r>
            <a:r>
              <a:rPr dirty="0" sz="1400" spc="10">
                <a:latin typeface="微软雅黑"/>
                <a:cs typeface="微软雅黑"/>
              </a:rPr>
              <a:t>和</a:t>
            </a:r>
            <a:r>
              <a:rPr dirty="0" sz="1400">
                <a:latin typeface="Times New Roman"/>
                <a:cs typeface="Times New Roman"/>
              </a:rPr>
              <a:t>Hulu</a:t>
            </a:r>
            <a:r>
              <a:rPr dirty="0" sz="1400" spc="10">
                <a:latin typeface="微软雅黑"/>
                <a:cs typeface="微软雅黑"/>
              </a:rPr>
              <a:t>的显</a:t>
            </a:r>
            <a:r>
              <a:rPr dirty="0" sz="1400">
                <a:latin typeface="微软雅黑"/>
                <a:cs typeface="微软雅黑"/>
              </a:rPr>
              <a:t>著</a:t>
            </a:r>
            <a:r>
              <a:rPr dirty="0" sz="1400" spc="10">
                <a:latin typeface="微软雅黑"/>
                <a:cs typeface="微软雅黑"/>
              </a:rPr>
              <a:t>提高而抵</a:t>
            </a:r>
            <a:r>
              <a:rPr dirty="0" sz="1400" spc="15">
                <a:latin typeface="微软雅黑"/>
                <a:cs typeface="微软雅黑"/>
              </a:rPr>
              <a:t>消</a:t>
            </a:r>
            <a:r>
              <a:rPr dirty="0" sz="1400">
                <a:latin typeface="微软雅黑"/>
                <a:cs typeface="微软雅黑"/>
              </a:rPr>
              <a:t>，</a:t>
            </a:r>
            <a:r>
              <a:rPr dirty="0" sz="1400">
                <a:latin typeface="Times New Roman"/>
                <a:cs typeface="Times New Roman"/>
              </a:rPr>
              <a:t>2020</a:t>
            </a:r>
            <a:r>
              <a:rPr dirty="0" sz="1400" spc="10">
                <a:latin typeface="微软雅黑"/>
                <a:cs typeface="微软雅黑"/>
              </a:rPr>
              <a:t>财年</a:t>
            </a:r>
            <a:r>
              <a:rPr dirty="0" sz="1400" spc="-5">
                <a:latin typeface="Times New Roman"/>
                <a:cs typeface="Times New Roman"/>
              </a:rPr>
              <a:t>DTCI</a:t>
            </a:r>
            <a:r>
              <a:rPr dirty="0" sz="1400" spc="10">
                <a:latin typeface="微软雅黑"/>
                <a:cs typeface="微软雅黑"/>
              </a:rPr>
              <a:t>收入达到</a:t>
            </a:r>
            <a:r>
              <a:rPr dirty="0" sz="1400">
                <a:latin typeface="Times New Roman"/>
                <a:cs typeface="Times New Roman"/>
              </a:rPr>
              <a:t>169.67</a:t>
            </a:r>
            <a:r>
              <a:rPr dirty="0" sz="1400" spc="10">
                <a:latin typeface="微软雅黑"/>
                <a:cs typeface="微软雅黑"/>
              </a:rPr>
              <a:t>亿美元，</a:t>
            </a:r>
            <a:r>
              <a:rPr dirty="0" sz="1400">
                <a:latin typeface="微软雅黑"/>
                <a:cs typeface="微软雅黑"/>
              </a:rPr>
              <a:t>同</a:t>
            </a:r>
            <a:r>
              <a:rPr dirty="0" sz="1400" spc="10">
                <a:latin typeface="微软雅黑"/>
                <a:cs typeface="微软雅黑"/>
              </a:rPr>
              <a:t>比增长</a:t>
            </a:r>
            <a:r>
              <a:rPr dirty="0" sz="1400">
                <a:latin typeface="Times New Roman"/>
                <a:cs typeface="Times New Roman"/>
              </a:rPr>
              <a:t>81%</a:t>
            </a:r>
            <a:r>
              <a:rPr dirty="0" sz="1400" spc="10">
                <a:latin typeface="微软雅黑"/>
                <a:cs typeface="微软雅黑"/>
              </a:rPr>
              <a:t>。由</a:t>
            </a:r>
            <a:r>
              <a:rPr dirty="0" sz="1400">
                <a:latin typeface="微软雅黑"/>
                <a:cs typeface="微软雅黑"/>
              </a:rPr>
              <a:t>于</a:t>
            </a:r>
            <a:r>
              <a:rPr dirty="0" sz="1400" spc="10">
                <a:latin typeface="微软雅黑"/>
                <a:cs typeface="微软雅黑"/>
              </a:rPr>
              <a:t>迪士尼集</a:t>
            </a:r>
            <a:r>
              <a:rPr dirty="0" sz="1400">
                <a:latin typeface="微软雅黑"/>
                <a:cs typeface="微软雅黑"/>
              </a:rPr>
              <a:t>团 </a:t>
            </a:r>
            <a:r>
              <a:rPr dirty="0" sz="1400" spc="20">
                <a:latin typeface="微软雅黑"/>
                <a:cs typeface="微软雅黑"/>
              </a:rPr>
              <a:t>的</a:t>
            </a:r>
            <a:r>
              <a:rPr dirty="0" sz="1400" spc="10">
                <a:latin typeface="微软雅黑"/>
                <a:cs typeface="微软雅黑"/>
              </a:rPr>
              <a:t>业务</a:t>
            </a:r>
            <a:r>
              <a:rPr dirty="0" sz="1400" spc="20">
                <a:latin typeface="微软雅黑"/>
                <a:cs typeface="微软雅黑"/>
              </a:rPr>
              <a:t>涉</a:t>
            </a:r>
            <a:r>
              <a:rPr dirty="0" sz="1400" spc="10">
                <a:latin typeface="微软雅黑"/>
                <a:cs typeface="微软雅黑"/>
              </a:rPr>
              <a:t>及</a:t>
            </a:r>
            <a:r>
              <a:rPr dirty="0" sz="1400" spc="20">
                <a:latin typeface="微软雅黑"/>
                <a:cs typeface="微软雅黑"/>
              </a:rPr>
              <a:t>内</a:t>
            </a:r>
            <a:r>
              <a:rPr dirty="0" sz="1400" spc="10">
                <a:latin typeface="微软雅黑"/>
                <a:cs typeface="微软雅黑"/>
              </a:rPr>
              <a:t>容制</a:t>
            </a:r>
            <a:r>
              <a:rPr dirty="0" sz="1400" spc="30">
                <a:latin typeface="微软雅黑"/>
                <a:cs typeface="微软雅黑"/>
              </a:rPr>
              <a:t>作</a:t>
            </a:r>
            <a:r>
              <a:rPr dirty="0" sz="1400" spc="10">
                <a:latin typeface="微软雅黑"/>
                <a:cs typeface="微软雅黑"/>
              </a:rPr>
              <a:t>、发</a:t>
            </a:r>
            <a:r>
              <a:rPr dirty="0" sz="1400" spc="20">
                <a:latin typeface="微软雅黑"/>
                <a:cs typeface="微软雅黑"/>
              </a:rPr>
              <a:t>行</a:t>
            </a:r>
            <a:r>
              <a:rPr dirty="0" sz="1400" spc="10">
                <a:latin typeface="微软雅黑"/>
                <a:cs typeface="微软雅黑"/>
              </a:rPr>
              <a:t>、</a:t>
            </a:r>
            <a:r>
              <a:rPr dirty="0" sz="1400" spc="20">
                <a:latin typeface="微软雅黑"/>
                <a:cs typeface="微软雅黑"/>
              </a:rPr>
              <a:t>渠</a:t>
            </a:r>
            <a:r>
              <a:rPr dirty="0" sz="1400" spc="10">
                <a:latin typeface="微软雅黑"/>
                <a:cs typeface="微软雅黑"/>
              </a:rPr>
              <a:t>道等</a:t>
            </a:r>
            <a:r>
              <a:rPr dirty="0" sz="1400" spc="20">
                <a:latin typeface="微软雅黑"/>
                <a:cs typeface="微软雅黑"/>
              </a:rPr>
              <a:t>多</a:t>
            </a:r>
            <a:r>
              <a:rPr dirty="0" sz="1400" spc="10">
                <a:latin typeface="微软雅黑"/>
                <a:cs typeface="微软雅黑"/>
              </a:rPr>
              <a:t>个方</a:t>
            </a:r>
            <a:r>
              <a:rPr dirty="0" sz="1400" spc="30">
                <a:latin typeface="微软雅黑"/>
                <a:cs typeface="微软雅黑"/>
              </a:rPr>
              <a:t>面</a:t>
            </a:r>
            <a:r>
              <a:rPr dirty="0" sz="1400" spc="10">
                <a:latin typeface="微软雅黑"/>
                <a:cs typeface="微软雅黑"/>
              </a:rPr>
              <a:t>，</a:t>
            </a:r>
            <a:r>
              <a:rPr dirty="0" sz="1400" spc="20">
                <a:latin typeface="微软雅黑"/>
                <a:cs typeface="微软雅黑"/>
              </a:rPr>
              <a:t>在</a:t>
            </a:r>
            <a:r>
              <a:rPr dirty="0" sz="1400" spc="10">
                <a:latin typeface="微软雅黑"/>
                <a:cs typeface="微软雅黑"/>
              </a:rPr>
              <a:t>跨部</a:t>
            </a:r>
            <a:r>
              <a:rPr dirty="0" sz="1400" spc="20">
                <a:latin typeface="微软雅黑"/>
                <a:cs typeface="微软雅黑"/>
              </a:rPr>
              <a:t>门</a:t>
            </a:r>
            <a:r>
              <a:rPr dirty="0" sz="1400" spc="10">
                <a:latin typeface="微软雅黑"/>
                <a:cs typeface="微软雅黑"/>
              </a:rPr>
              <a:t>交易</a:t>
            </a:r>
            <a:r>
              <a:rPr dirty="0" sz="1400" spc="30">
                <a:latin typeface="微软雅黑"/>
                <a:cs typeface="微软雅黑"/>
              </a:rPr>
              <a:t>上</a:t>
            </a:r>
            <a:r>
              <a:rPr dirty="0" sz="1400" spc="10">
                <a:latin typeface="微软雅黑"/>
                <a:cs typeface="微软雅黑"/>
              </a:rPr>
              <a:t>，内</a:t>
            </a:r>
            <a:r>
              <a:rPr dirty="0" sz="1400" spc="20">
                <a:latin typeface="微软雅黑"/>
                <a:cs typeface="微软雅黑"/>
              </a:rPr>
              <a:t>容</a:t>
            </a:r>
            <a:r>
              <a:rPr dirty="0" sz="1400" spc="10">
                <a:latin typeface="微软雅黑"/>
                <a:cs typeface="微软雅黑"/>
              </a:rPr>
              <a:t>生</a:t>
            </a:r>
            <a:r>
              <a:rPr dirty="0" sz="1400" spc="20">
                <a:latin typeface="微软雅黑"/>
                <a:cs typeface="微软雅黑"/>
              </a:rPr>
              <a:t>产</a:t>
            </a:r>
            <a:r>
              <a:rPr dirty="0" sz="1400" spc="10">
                <a:latin typeface="微软雅黑"/>
                <a:cs typeface="微软雅黑"/>
              </a:rPr>
              <a:t>部门</a:t>
            </a:r>
            <a:r>
              <a:rPr dirty="0" sz="1400" spc="20">
                <a:latin typeface="微软雅黑"/>
                <a:cs typeface="微软雅黑"/>
              </a:rPr>
              <a:t>按</a:t>
            </a:r>
            <a:r>
              <a:rPr dirty="0" sz="1400" spc="10">
                <a:latin typeface="微软雅黑"/>
                <a:cs typeface="微软雅黑"/>
              </a:rPr>
              <a:t>照类</a:t>
            </a:r>
            <a:r>
              <a:rPr dirty="0" sz="1400" spc="20">
                <a:latin typeface="微软雅黑"/>
                <a:cs typeface="微软雅黑"/>
              </a:rPr>
              <a:t>似</a:t>
            </a:r>
            <a:r>
              <a:rPr dirty="0" sz="1400" spc="10">
                <a:latin typeface="微软雅黑"/>
                <a:cs typeface="微软雅黑"/>
              </a:rPr>
              <a:t>于</a:t>
            </a:r>
            <a:r>
              <a:rPr dirty="0" sz="1400" spc="20">
                <a:latin typeface="微软雅黑"/>
                <a:cs typeface="微软雅黑"/>
              </a:rPr>
              <a:t>与</a:t>
            </a:r>
            <a:r>
              <a:rPr dirty="0" sz="1400" spc="10">
                <a:latin typeface="微软雅黑"/>
                <a:cs typeface="微软雅黑"/>
              </a:rPr>
              <a:t>第三</a:t>
            </a:r>
            <a:r>
              <a:rPr dirty="0" sz="1400" spc="20">
                <a:latin typeface="微软雅黑"/>
                <a:cs typeface="微软雅黑"/>
              </a:rPr>
              <a:t>方</a:t>
            </a:r>
            <a:r>
              <a:rPr dirty="0" sz="1400" spc="10">
                <a:latin typeface="微软雅黑"/>
                <a:cs typeface="微软雅黑"/>
              </a:rPr>
              <a:t>交易</a:t>
            </a:r>
            <a:r>
              <a:rPr dirty="0" sz="1400" spc="20">
                <a:latin typeface="微软雅黑"/>
                <a:cs typeface="微软雅黑"/>
              </a:rPr>
              <a:t>的</a:t>
            </a:r>
            <a:r>
              <a:rPr dirty="0" sz="1400" spc="10">
                <a:latin typeface="微软雅黑"/>
                <a:cs typeface="微软雅黑"/>
              </a:rPr>
              <a:t>方</a:t>
            </a:r>
            <a:r>
              <a:rPr dirty="0" sz="1400" spc="20">
                <a:latin typeface="微软雅黑"/>
                <a:cs typeface="微软雅黑"/>
              </a:rPr>
              <a:t>式</a:t>
            </a:r>
            <a:r>
              <a:rPr dirty="0" sz="1400" spc="10">
                <a:latin typeface="微软雅黑"/>
                <a:cs typeface="微软雅黑"/>
              </a:rPr>
              <a:t>来报</a:t>
            </a:r>
            <a:r>
              <a:rPr dirty="0" sz="1400" spc="20">
                <a:latin typeface="微软雅黑"/>
                <a:cs typeface="微软雅黑"/>
              </a:rPr>
              <a:t>告</a:t>
            </a:r>
            <a:r>
              <a:rPr dirty="0" sz="1400" spc="10">
                <a:latin typeface="微软雅黑"/>
                <a:cs typeface="微软雅黑"/>
              </a:rPr>
              <a:t>跨部</a:t>
            </a:r>
            <a:r>
              <a:rPr dirty="0" sz="1400" spc="20">
                <a:latin typeface="微软雅黑"/>
                <a:cs typeface="微软雅黑"/>
              </a:rPr>
              <a:t>门</a:t>
            </a:r>
            <a:r>
              <a:rPr dirty="0" sz="1400" spc="10">
                <a:latin typeface="微软雅黑"/>
                <a:cs typeface="微软雅黑"/>
              </a:rPr>
              <a:t>的</a:t>
            </a:r>
            <a:r>
              <a:rPr dirty="0" sz="1400" spc="20">
                <a:latin typeface="微软雅黑"/>
                <a:cs typeface="微软雅黑"/>
              </a:rPr>
              <a:t>内</a:t>
            </a:r>
            <a:r>
              <a:rPr dirty="0" sz="1400" spc="10">
                <a:latin typeface="微软雅黑"/>
                <a:cs typeface="微软雅黑"/>
              </a:rPr>
              <a:t>部交易</a:t>
            </a:r>
            <a:r>
              <a:rPr dirty="0" sz="1400">
                <a:latin typeface="微软雅黑"/>
                <a:cs typeface="微软雅黑"/>
              </a:rPr>
              <a:t>的 收入和利润，并</a:t>
            </a:r>
            <a:r>
              <a:rPr dirty="0" sz="1400" spc="-15">
                <a:latin typeface="微软雅黑"/>
                <a:cs typeface="微软雅黑"/>
              </a:rPr>
              <a:t>在</a:t>
            </a:r>
            <a:r>
              <a:rPr dirty="0" sz="1400">
                <a:latin typeface="微软雅黑"/>
                <a:cs typeface="微软雅黑"/>
              </a:rPr>
              <a:t>汇总时，以单独</a:t>
            </a:r>
            <a:r>
              <a:rPr dirty="0" sz="1400" spc="-15">
                <a:latin typeface="微软雅黑"/>
                <a:cs typeface="微软雅黑"/>
              </a:rPr>
              <a:t>的</a:t>
            </a:r>
            <a:r>
              <a:rPr dirty="0" sz="1400">
                <a:latin typeface="微软雅黑"/>
                <a:cs typeface="微软雅黑"/>
              </a:rPr>
              <a:t>抵消项报告相应</a:t>
            </a:r>
            <a:r>
              <a:rPr dirty="0" sz="1400" spc="-15">
                <a:latin typeface="微软雅黑"/>
                <a:cs typeface="微软雅黑"/>
              </a:rPr>
              <a:t>部</a:t>
            </a:r>
            <a:r>
              <a:rPr dirty="0" sz="1400">
                <a:latin typeface="微软雅黑"/>
                <a:cs typeface="微软雅黑"/>
              </a:rPr>
              <a:t>分。</a:t>
            </a:r>
            <a:r>
              <a:rPr dirty="0" sz="1400">
                <a:latin typeface="Times New Roman"/>
                <a:cs typeface="Times New Roman"/>
              </a:rPr>
              <a:t>2020</a:t>
            </a:r>
            <a:r>
              <a:rPr dirty="0" sz="1400">
                <a:latin typeface="微软雅黑"/>
                <a:cs typeface="微软雅黑"/>
              </a:rPr>
              <a:t>财年的</a:t>
            </a:r>
            <a:r>
              <a:rPr dirty="0" sz="1400" spc="-15">
                <a:latin typeface="微软雅黑"/>
                <a:cs typeface="微软雅黑"/>
              </a:rPr>
              <a:t>内</a:t>
            </a:r>
            <a:r>
              <a:rPr dirty="0" sz="1400">
                <a:latin typeface="微软雅黑"/>
                <a:cs typeface="微软雅黑"/>
              </a:rPr>
              <a:t>部抵消大约</a:t>
            </a:r>
            <a:r>
              <a:rPr dirty="0" sz="1400">
                <a:latin typeface="Times New Roman"/>
                <a:cs typeface="Times New Roman"/>
              </a:rPr>
              <a:t>61.1</a:t>
            </a:r>
            <a:r>
              <a:rPr dirty="0" sz="1400" spc="-15">
                <a:latin typeface="微软雅黑"/>
                <a:cs typeface="微软雅黑"/>
              </a:rPr>
              <a:t>亿美</a:t>
            </a:r>
            <a:r>
              <a:rPr dirty="0" sz="1400">
                <a:latin typeface="微软雅黑"/>
                <a:cs typeface="微软雅黑"/>
              </a:rPr>
              <a:t>元，主要来自公</a:t>
            </a:r>
            <a:r>
              <a:rPr dirty="0" sz="1400" spc="-15">
                <a:latin typeface="微软雅黑"/>
                <a:cs typeface="微软雅黑"/>
              </a:rPr>
              <a:t>司</a:t>
            </a:r>
            <a:r>
              <a:rPr dirty="0" sz="1400">
                <a:latin typeface="微软雅黑"/>
                <a:cs typeface="微软雅黑"/>
              </a:rPr>
              <a:t>的流媒体从广播</a:t>
            </a:r>
            <a:r>
              <a:rPr dirty="0" sz="1400" spc="-15">
                <a:latin typeface="微软雅黑"/>
                <a:cs typeface="微软雅黑"/>
              </a:rPr>
              <a:t>和</a:t>
            </a:r>
            <a:r>
              <a:rPr dirty="0" sz="1400">
                <a:latin typeface="微软雅黑"/>
                <a:cs typeface="微软雅黑"/>
              </a:rPr>
              <a:t>有线电视渠 道、广播和有线电视从</a:t>
            </a:r>
            <a:r>
              <a:rPr dirty="0" sz="1400" spc="-15">
                <a:latin typeface="微软雅黑"/>
                <a:cs typeface="微软雅黑"/>
              </a:rPr>
              <a:t>电</a:t>
            </a:r>
            <a:r>
              <a:rPr dirty="0" sz="1400">
                <a:latin typeface="微软雅黑"/>
                <a:cs typeface="微软雅黑"/>
              </a:rPr>
              <a:t>影工</a:t>
            </a:r>
            <a:r>
              <a:rPr dirty="0" sz="1400" spc="-15">
                <a:latin typeface="微软雅黑"/>
                <a:cs typeface="微软雅黑"/>
              </a:rPr>
              <a:t>作</a:t>
            </a:r>
            <a:r>
              <a:rPr dirty="0" sz="1400">
                <a:latin typeface="微软雅黑"/>
                <a:cs typeface="微软雅黑"/>
              </a:rPr>
              <a:t>室、</a:t>
            </a:r>
            <a:r>
              <a:rPr dirty="0" sz="1400" spc="-15">
                <a:latin typeface="微软雅黑"/>
                <a:cs typeface="微软雅黑"/>
              </a:rPr>
              <a:t>流</a:t>
            </a:r>
            <a:r>
              <a:rPr dirty="0" sz="1400">
                <a:latin typeface="微软雅黑"/>
                <a:cs typeface="微软雅黑"/>
              </a:rPr>
              <a:t>媒体</a:t>
            </a:r>
            <a:r>
              <a:rPr dirty="0" sz="1400" spc="-15">
                <a:latin typeface="微软雅黑"/>
                <a:cs typeface="微软雅黑"/>
              </a:rPr>
              <a:t>从</a:t>
            </a:r>
            <a:r>
              <a:rPr dirty="0" sz="1400">
                <a:latin typeface="微软雅黑"/>
                <a:cs typeface="微软雅黑"/>
              </a:rPr>
              <a:t>电影</a:t>
            </a:r>
            <a:r>
              <a:rPr dirty="0" sz="1400" spc="-15">
                <a:latin typeface="微软雅黑"/>
                <a:cs typeface="微软雅黑"/>
              </a:rPr>
              <a:t>电</a:t>
            </a:r>
            <a:r>
              <a:rPr dirty="0" sz="1400">
                <a:latin typeface="微软雅黑"/>
                <a:cs typeface="微软雅黑"/>
              </a:rPr>
              <a:t>视工</a:t>
            </a:r>
            <a:r>
              <a:rPr dirty="0" sz="1400" spc="-15">
                <a:latin typeface="微软雅黑"/>
                <a:cs typeface="微软雅黑"/>
              </a:rPr>
              <a:t>作</a:t>
            </a:r>
            <a:r>
              <a:rPr dirty="0" sz="1400">
                <a:latin typeface="微软雅黑"/>
                <a:cs typeface="微软雅黑"/>
              </a:rPr>
              <a:t>室获</a:t>
            </a:r>
            <a:r>
              <a:rPr dirty="0" sz="1400" spc="-15">
                <a:latin typeface="微软雅黑"/>
                <a:cs typeface="微软雅黑"/>
              </a:rPr>
              <a:t>得</a:t>
            </a:r>
            <a:r>
              <a:rPr dirty="0" sz="1400">
                <a:latin typeface="微软雅黑"/>
                <a:cs typeface="微软雅黑"/>
              </a:rPr>
              <a:t>内容</a:t>
            </a:r>
            <a:r>
              <a:rPr dirty="0" sz="1400" spc="-15">
                <a:latin typeface="微软雅黑"/>
                <a:cs typeface="微软雅黑"/>
              </a:rPr>
              <a:t>的</a:t>
            </a:r>
            <a:r>
              <a:rPr dirty="0" sz="1400">
                <a:latin typeface="微软雅黑"/>
                <a:cs typeface="微软雅黑"/>
              </a:rPr>
              <a:t>授</a:t>
            </a:r>
            <a:r>
              <a:rPr dirty="0" sz="1400" spc="5">
                <a:latin typeface="微软雅黑"/>
                <a:cs typeface="微软雅黑"/>
              </a:rPr>
              <a:t>权</a:t>
            </a:r>
            <a:r>
              <a:rPr dirty="0" sz="1400"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marL="1527175">
              <a:lnSpc>
                <a:spcPct val="100000"/>
              </a:lnSpc>
              <a:spcBef>
                <a:spcPts val="894"/>
              </a:spcBef>
              <a:tabLst>
                <a:tab pos="7837805" algn="l"/>
              </a:tabLst>
            </a:pPr>
            <a:r>
              <a:rPr dirty="0" sz="1600" spc="-10" b="1">
                <a:latin typeface="微软雅黑"/>
                <a:cs typeface="微软雅黑"/>
              </a:rPr>
              <a:t>华特迪士尼四大业务部门主要品</a:t>
            </a:r>
            <a:r>
              <a:rPr dirty="0" sz="1600" spc="-5" b="1">
                <a:latin typeface="微软雅黑"/>
                <a:cs typeface="微软雅黑"/>
              </a:rPr>
              <a:t>牌</a:t>
            </a:r>
            <a:r>
              <a:rPr dirty="0" sz="1600" b="1">
                <a:latin typeface="微软雅黑"/>
                <a:cs typeface="微软雅黑"/>
              </a:rPr>
              <a:t>	</a:t>
            </a:r>
            <a:r>
              <a:rPr dirty="0" sz="1600" spc="-5" b="1">
                <a:latin typeface="微软雅黑"/>
                <a:cs typeface="微软雅黑"/>
              </a:rPr>
              <a:t>迪士尼四大事业部收入情况</a:t>
            </a:r>
            <a:endParaRPr sz="1600">
              <a:latin typeface="微软雅黑"/>
              <a:cs typeface="微软雅黑"/>
            </a:endParaRPr>
          </a:p>
          <a:p>
            <a:pPr algn="r" marR="6350">
              <a:lnSpc>
                <a:spcPct val="100000"/>
              </a:lnSpc>
              <a:spcBef>
                <a:spcPts val="585"/>
              </a:spcBef>
            </a:pPr>
            <a:r>
              <a:rPr dirty="0" sz="1100">
                <a:latin typeface="微软雅黑"/>
                <a:cs typeface="微软雅黑"/>
              </a:rPr>
              <a:t>单位</a:t>
            </a:r>
            <a:r>
              <a:rPr dirty="0" sz="1100" spc="-5">
                <a:latin typeface="微软雅黑"/>
                <a:cs typeface="微软雅黑"/>
              </a:rPr>
              <a:t>:</a:t>
            </a:r>
            <a:r>
              <a:rPr dirty="0" sz="1100">
                <a:latin typeface="微软雅黑"/>
                <a:cs typeface="微软雅黑"/>
              </a:rPr>
              <a:t>亿美元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097268" y="6182867"/>
            <a:ext cx="68579" cy="70103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7184517" y="5913628"/>
            <a:ext cx="659130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65125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2017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100">
                <a:latin typeface="微软雅黑"/>
                <a:cs typeface="微软雅黑"/>
              </a:rPr>
              <a:t>传媒网络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7839456" y="6182867"/>
            <a:ext cx="68579" cy="70103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7926705" y="5913628"/>
            <a:ext cx="1149985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 marR="57785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2018</a:t>
            </a:r>
            <a:endParaRPr sz="1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395"/>
              </a:spcBef>
            </a:pPr>
            <a:r>
              <a:rPr dirty="0" sz="1100">
                <a:latin typeface="微软雅黑"/>
                <a:cs typeface="微软雅黑"/>
              </a:rPr>
              <a:t>乐园、体验与产品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9139428" y="6182867"/>
            <a:ext cx="70103" cy="70103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9227946" y="6131864"/>
            <a:ext cx="586740" cy="189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微软雅黑"/>
                <a:cs typeface="微软雅黑"/>
              </a:rPr>
              <a:t>影视娱乐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9881616" y="6182867"/>
            <a:ext cx="70103" cy="7010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9897236" y="5913628"/>
            <a:ext cx="1779270" cy="407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92530" algn="l"/>
              </a:tabLst>
            </a:pPr>
            <a:r>
              <a:rPr dirty="0" sz="1100">
                <a:latin typeface="Times New Roman"/>
                <a:cs typeface="Times New Roman"/>
              </a:rPr>
              <a:t>2019	2020</a:t>
            </a:r>
            <a:endParaRPr sz="110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  <a:spcBef>
                <a:spcPts val="395"/>
              </a:spcBef>
            </a:pPr>
            <a:r>
              <a:rPr dirty="0" sz="1100">
                <a:latin typeface="微软雅黑"/>
                <a:cs typeface="微软雅黑"/>
              </a:rPr>
              <a:t>直接面向消费者与国际</a:t>
            </a:r>
            <a:r>
              <a:rPr dirty="0" sz="1100" spc="-15">
                <a:latin typeface="微软雅黑"/>
                <a:cs typeface="微软雅黑"/>
              </a:rPr>
              <a:t>业</a:t>
            </a:r>
            <a:r>
              <a:rPr dirty="0" sz="1100">
                <a:latin typeface="微软雅黑"/>
                <a:cs typeface="微软雅黑"/>
              </a:rPr>
              <a:t>务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057900" y="6397799"/>
            <a:ext cx="76200" cy="128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宋体"/>
                <a:cs typeface="宋体"/>
              </a:rPr>
              <a:t>1</a:t>
            </a:r>
            <a:endParaRPr sz="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83552" y="4908803"/>
            <a:ext cx="313944" cy="943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869935" y="4892040"/>
            <a:ext cx="313944" cy="960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56319" y="4860035"/>
            <a:ext cx="315468" cy="9921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442704" y="4919471"/>
            <a:ext cx="315468" cy="932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230611" y="4799076"/>
            <a:ext cx="313944" cy="10530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16995" y="4675632"/>
            <a:ext cx="313944" cy="11765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83552" y="4253484"/>
            <a:ext cx="313944" cy="6553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869935" y="4224528"/>
            <a:ext cx="313944" cy="6675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656319" y="4223003"/>
            <a:ext cx="315468" cy="6370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442704" y="4402835"/>
            <a:ext cx="315468" cy="5166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230611" y="4253484"/>
            <a:ext cx="313944" cy="5455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016995" y="4175759"/>
            <a:ext cx="313944" cy="4998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83552" y="4027932"/>
            <a:ext cx="313944" cy="2255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69935" y="3995928"/>
            <a:ext cx="313944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656319" y="4009644"/>
            <a:ext cx="315468" cy="2133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442704" y="4134611"/>
            <a:ext cx="315468" cy="2682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230611" y="3906011"/>
            <a:ext cx="313944" cy="34747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016995" y="3627120"/>
            <a:ext cx="313944" cy="5486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083932" y="4501642"/>
            <a:ext cx="31242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83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6</a:t>
            </a:r>
            <a:r>
              <a:rPr dirty="0" sz="1000" spc="-5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70952" y="4477892"/>
            <a:ext cx="31242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85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0</a:t>
            </a:r>
            <a:r>
              <a:rPr dirty="0" sz="1000" spc="-5">
                <a:latin typeface="Times New Roman"/>
                <a:cs typeface="Times New Roman"/>
              </a:rPr>
              <a:t>9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57590" y="4461509"/>
            <a:ext cx="31242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81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2</a:t>
            </a:r>
            <a:r>
              <a:rPr dirty="0" sz="1000" spc="-5">
                <a:latin typeface="Times New Roman"/>
                <a:cs typeface="Times New Roman"/>
              </a:rPr>
              <a:t>9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31373" y="4446270"/>
            <a:ext cx="31242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69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6</a:t>
            </a:r>
            <a:r>
              <a:rPr dirty="0" sz="1000" spc="-5"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76821" y="5365877"/>
            <a:ext cx="16573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5">
                <a:latin typeface="Times New Roman"/>
                <a:cs typeface="Times New Roman"/>
              </a:rPr>
              <a:t>50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248143" y="6256020"/>
            <a:ext cx="76200" cy="76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31707" y="6256020"/>
            <a:ext cx="76200" cy="762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262871" y="6256020"/>
            <a:ext cx="76200" cy="762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602691" y="464439"/>
            <a:ext cx="1807210" cy="3048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迪士尼传媒网络</a:t>
            </a:r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734783" y="3428949"/>
          <a:ext cx="5280660" cy="2772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5707"/>
                <a:gridCol w="597023"/>
                <a:gridCol w="2379741"/>
                <a:gridCol w="898547"/>
              </a:tblGrid>
              <a:tr h="307644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500" spc="-5" b="1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Disney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500" spc="-5" b="1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ESPN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9E0F1"/>
                    </a:solidFill>
                  </a:tcPr>
                </a:tc>
              </a:tr>
              <a:tr h="307670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500" spc="-5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Disney</a:t>
                      </a:r>
                      <a:r>
                        <a:rPr dirty="0" sz="1500" spc="-90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5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Channel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 algn="ctr"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500" spc="5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850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500" spc="-5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ESPN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500" spc="5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840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/>
                </a:tc>
              </a:tr>
              <a:tr h="307644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500" spc="-5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Disney</a:t>
                      </a:r>
                      <a:r>
                        <a:rPr dirty="0" sz="1500" spc="-85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Junior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500" spc="5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660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500" spc="-5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ESPN2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500" spc="5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840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solidFill>
                      <a:srgbClr val="D9E0F1"/>
                    </a:solidFill>
                  </a:tcPr>
                </a:tc>
              </a:tr>
              <a:tr h="307670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500" spc="-5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Disney</a:t>
                      </a:r>
                      <a:r>
                        <a:rPr dirty="0" sz="1500" spc="-85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10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XD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 algn="ctr"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500" spc="5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660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500" spc="-5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ESPNU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500" spc="5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620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/>
                </a:tc>
              </a:tr>
              <a:tr h="307644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500" spc="-10" b="1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Freeform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7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500" spc="5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850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500" spc="-5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ESPNEWS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500" spc="5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620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solidFill>
                      <a:srgbClr val="D9E0F1"/>
                    </a:solidFill>
                  </a:tcPr>
                </a:tc>
              </a:tr>
              <a:tr h="307670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500" spc="-10" b="1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FX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/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500" spc="-5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SEC</a:t>
                      </a:r>
                      <a:r>
                        <a:rPr dirty="0" sz="1500" spc="-85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5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Network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500" spc="5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570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/>
                </a:tc>
              </a:tr>
              <a:tr h="307644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500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FX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500" spc="5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860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500" b="1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National</a:t>
                      </a:r>
                      <a:r>
                        <a:rPr dirty="0" sz="1500" spc="-90" b="1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5" b="1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Geographic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9E0F1"/>
                    </a:solidFill>
                  </a:tcPr>
                </a:tc>
              </a:tr>
              <a:tr h="307594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500" spc="-5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FXM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 algn="ctr"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500" spc="5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570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500" spc="-5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National</a:t>
                      </a:r>
                      <a:r>
                        <a:rPr dirty="0" sz="1500" spc="-70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5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Geographic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500" spc="5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850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/>
                </a:tc>
              </a:tr>
              <a:tr h="307644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500" spc="-5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FXX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73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500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830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500" spc="-5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National Geographic</a:t>
                      </a:r>
                      <a:r>
                        <a:rPr dirty="0" sz="1500" spc="-100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15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Wild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500">
                          <a:solidFill>
                            <a:srgbClr val="2F5395"/>
                          </a:solidFill>
                          <a:latin typeface="Times New Roman"/>
                          <a:cs typeface="Times New Roman"/>
                        </a:rPr>
                        <a:t>600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B w="6350">
                      <a:solidFill>
                        <a:srgbClr val="4471C4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6487667" y="3015848"/>
          <a:ext cx="5080000" cy="3498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663"/>
                <a:gridCol w="786124"/>
                <a:gridCol w="786828"/>
                <a:gridCol w="786828"/>
                <a:gridCol w="2360046"/>
              </a:tblGrid>
              <a:tr h="350140">
                <a:tc gridSpan="5">
                  <a:txBody>
                    <a:bodyPr/>
                    <a:lstStyle/>
                    <a:p>
                      <a:pPr marL="13906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500" spc="-5" b="1">
                          <a:latin typeface="微软雅黑"/>
                          <a:cs typeface="微软雅黑"/>
                        </a:rPr>
                        <a:t>迪士尼传媒网络业务收入构成</a:t>
                      </a:r>
                      <a:endParaRPr sz="1500">
                        <a:latin typeface="微软雅黑"/>
                        <a:cs typeface="微软雅黑"/>
                      </a:endParaRPr>
                    </a:p>
                  </a:txBody>
                  <a:tcPr marL="0" marR="0" marB="0" marT="4699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2796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100" spc="-5">
                          <a:latin typeface="Times New Roman"/>
                          <a:cs typeface="Times New Roman"/>
                        </a:rPr>
                        <a:t>300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/>
                </a:tc>
                <a:tc gridSpan="4">
                  <a:txBody>
                    <a:bodyPr/>
                    <a:lstStyle/>
                    <a:p>
                      <a:pPr algn="r" marR="3606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100">
                          <a:latin typeface="微软雅黑"/>
                          <a:cs typeface="微软雅黑"/>
                        </a:rPr>
                        <a:t>单位:</a:t>
                      </a:r>
                      <a:endParaRPr sz="1100">
                        <a:latin typeface="微软雅黑"/>
                        <a:cs typeface="微软雅黑"/>
                      </a:endParaRPr>
                    </a:p>
                  </a:txBody>
                  <a:tcPr marL="0" marR="0" marB="0" marT="825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12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250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3505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241300">
                        <a:lnSpc>
                          <a:spcPct val="100000"/>
                        </a:lnSpc>
                      </a:pPr>
                      <a:r>
                        <a:rPr dirty="0" sz="1000" spc="5">
                          <a:latin typeface="Times New Roman"/>
                          <a:cs typeface="Times New Roman"/>
                        </a:rPr>
                        <a:t>70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50430">
                <a:tc gridSpan="5">
                  <a:txBody>
                    <a:bodyPr/>
                    <a:lstStyle/>
                    <a:p>
                      <a:pPr marL="608330">
                        <a:lnSpc>
                          <a:spcPts val="1150"/>
                        </a:lnSpc>
                        <a:spcBef>
                          <a:spcPts val="475"/>
                        </a:spcBef>
                        <a:tabLst>
                          <a:tab pos="1395730" algn="l"/>
                          <a:tab pos="2182495" algn="l"/>
                          <a:tab pos="3756025" algn="l"/>
                        </a:tabLst>
                      </a:pPr>
                      <a:r>
                        <a:rPr dirty="0" baseline="-11111" sz="1500">
                          <a:latin typeface="Times New Roman"/>
                          <a:cs typeface="Times New Roman"/>
                        </a:rPr>
                        <a:t>28.74	</a:t>
                      </a:r>
                      <a:r>
                        <a:rPr dirty="0" baseline="2777" sz="1500">
                          <a:latin typeface="Times New Roman"/>
                          <a:cs typeface="Times New Roman"/>
                        </a:rPr>
                        <a:t>29.21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27.22	</a:t>
                      </a:r>
                      <a:r>
                        <a:rPr dirty="0" baseline="16666" sz="1500">
                          <a:latin typeface="Times New Roman"/>
                          <a:cs typeface="Times New Roman"/>
                        </a:rPr>
                        <a:t>44.29</a:t>
                      </a:r>
                      <a:endParaRPr baseline="16666" sz="15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270"/>
                        </a:lnSpc>
                        <a:tabLst>
                          <a:tab pos="2969260" algn="l"/>
                        </a:tabLst>
                      </a:pPr>
                      <a:r>
                        <a:rPr dirty="0" baseline="-5050" sz="1650">
                          <a:latin typeface="Times New Roman"/>
                          <a:cs typeface="Times New Roman"/>
                        </a:rPr>
                        <a:t>200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34.29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24130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000" spc="5">
                          <a:latin typeface="Times New Roman"/>
                          <a:cs typeface="Times New Roman"/>
                        </a:rPr>
                        <a:t>63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32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6395">
                <a:tc gridSpan="2">
                  <a:txBody>
                    <a:bodyPr/>
                    <a:lstStyle/>
                    <a:p>
                      <a:pPr marL="31750">
                        <a:lnSpc>
                          <a:spcPts val="975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150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850"/>
                        </a:lnSpc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65.86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98732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100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7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91444">
                <a:tc gridSpan="2">
                  <a:txBody>
                    <a:bodyPr/>
                    <a:lstStyle/>
                    <a:p>
                      <a:pPr marL="57658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120.29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71450">
                        <a:lnSpc>
                          <a:spcPts val="940"/>
                        </a:lnSpc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122.59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B w="9525">
                      <a:solidFill>
                        <a:srgbClr val="DFE4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126.59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B w="9525">
                      <a:solidFill>
                        <a:srgbClr val="DFE4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9550">
                        <a:lnSpc>
                          <a:spcPts val="595"/>
                        </a:lnSpc>
                        <a:tabLst>
                          <a:tab pos="786130" algn="l"/>
                          <a:tab pos="1573530" algn="l"/>
                        </a:tabLst>
                      </a:pPr>
                      <a:r>
                        <a:rPr dirty="0" baseline="-52777" sz="1500" spc="7">
                          <a:latin typeface="Times New Roman"/>
                          <a:cs typeface="Times New Roman"/>
                        </a:rPr>
                        <a:t>119</a:t>
                      </a:r>
                      <a:r>
                        <a:rPr dirty="0" baseline="-52777" sz="15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baseline="-52777" sz="1500" spc="7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baseline="-52777" sz="150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baseline="-52777" sz="15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-27777" sz="1500" spc="7">
                          <a:latin typeface="Times New Roman"/>
                          <a:cs typeface="Times New Roman"/>
                        </a:rPr>
                        <a:t>134</a:t>
                      </a:r>
                      <a:r>
                        <a:rPr dirty="0" baseline="-27777" sz="150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baseline="-27777" sz="1500" spc="7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baseline="-27777" sz="150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baseline="-27777" sz="15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150.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DFE4EB"/>
                      </a:solidFill>
                      <a:prstDash val="solid"/>
                    </a:lnB>
                  </a:tcPr>
                </a:tc>
              </a:tr>
              <a:tr h="240030">
                <a:tc gridSpan="2">
                  <a:txBody>
                    <a:bodyPr/>
                    <a:lstStyle/>
                    <a:p>
                      <a:pPr marL="6134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2015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2016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T w="9525">
                      <a:solidFill>
                        <a:srgbClr val="DFE4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2017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T w="9525">
                      <a:solidFill>
                        <a:srgbClr val="DFE4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43204">
                        <a:lnSpc>
                          <a:spcPct val="100000"/>
                        </a:lnSpc>
                        <a:spcBef>
                          <a:spcPts val="509"/>
                        </a:spcBef>
                        <a:tabLst>
                          <a:tab pos="786130" algn="l"/>
                          <a:tab pos="1572895" algn="l"/>
                        </a:tabLst>
                      </a:pPr>
                      <a:r>
                        <a:rPr dirty="0" sz="1100">
                          <a:latin typeface="Times New Roman"/>
                          <a:cs typeface="Times New Roman"/>
                        </a:rPr>
                        <a:t>2018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2019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100">
                          <a:latin typeface="Times New Roman"/>
                          <a:cs typeface="Times New Roman"/>
                        </a:rPr>
                        <a:t>2020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T w="9525">
                      <a:solidFill>
                        <a:srgbClr val="DFE4EB"/>
                      </a:solidFill>
                      <a:prstDash val="solid"/>
                    </a:lnT>
                  </a:tcPr>
                </a:tc>
              </a:tr>
              <a:tr h="421496">
                <a:tc>
                  <a:txBody>
                    <a:bodyPr/>
                    <a:lstStyle/>
                    <a:p>
                      <a:pPr/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dirty="0" sz="1200">
                          <a:latin typeface="微软雅黑"/>
                          <a:cs typeface="微软雅黑"/>
                        </a:rPr>
                        <a:t>加盟费收入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1085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dirty="0" sz="1200">
                          <a:latin typeface="微软雅黑"/>
                          <a:cs typeface="微软雅黑"/>
                        </a:rPr>
                        <a:t>广告收入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108585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>
                          <a:latin typeface="微软雅黑"/>
                          <a:cs typeface="微软雅黑"/>
                        </a:rPr>
                        <a:t>版权分销收入</a:t>
                      </a:r>
                      <a:endParaRPr sz="1200">
                        <a:latin typeface="微软雅黑"/>
                        <a:cs typeface="微软雅黑"/>
                      </a:endParaRPr>
                    </a:p>
                  </a:txBody>
                  <a:tcPr marL="0" marR="0" marB="0" marT="108585"/>
                </a:tc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397560" y="926210"/>
            <a:ext cx="11409680" cy="2637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marR="5080" indent="-286385">
              <a:lnSpc>
                <a:spcPct val="100000"/>
              </a:lnSpc>
              <a:buClr>
                <a:srgbClr val="1F3863"/>
              </a:buClr>
              <a:buSzPct val="150000"/>
              <a:buFont typeface="Microsoft Sans Serif"/>
              <a:buChar char="▪"/>
              <a:tabLst>
                <a:tab pos="299085" algn="l"/>
                <a:tab pos="299720" algn="l"/>
              </a:tabLst>
            </a:pPr>
            <a:r>
              <a:rPr dirty="0" sz="1400">
                <a:latin typeface="微软雅黑"/>
                <a:cs typeface="微软雅黑"/>
              </a:rPr>
              <a:t>传媒网</a:t>
            </a:r>
            <a:r>
              <a:rPr dirty="0" sz="1400" spc="-10">
                <a:latin typeface="微软雅黑"/>
                <a:cs typeface="微软雅黑"/>
              </a:rPr>
              <a:t>络</a:t>
            </a:r>
            <a:r>
              <a:rPr dirty="0" sz="1400">
                <a:latin typeface="Times New Roman"/>
                <a:cs typeface="Times New Roman"/>
              </a:rPr>
              <a:t>(Media</a:t>
            </a:r>
            <a:r>
              <a:rPr dirty="0" sz="1400" spc="3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Network)</a:t>
            </a:r>
            <a:r>
              <a:rPr dirty="0" sz="1400" spc="-15">
                <a:latin typeface="微软雅黑"/>
                <a:cs typeface="微软雅黑"/>
              </a:rPr>
              <a:t>是</a:t>
            </a:r>
            <a:r>
              <a:rPr dirty="0" sz="1400">
                <a:latin typeface="微软雅黑"/>
                <a:cs typeface="微软雅黑"/>
              </a:rPr>
              <a:t>迪士</a:t>
            </a:r>
            <a:r>
              <a:rPr dirty="0" sz="1400" spc="-15">
                <a:latin typeface="微软雅黑"/>
                <a:cs typeface="微软雅黑"/>
              </a:rPr>
              <a:t>尼</a:t>
            </a:r>
            <a:r>
              <a:rPr dirty="0" sz="1400">
                <a:latin typeface="微软雅黑"/>
                <a:cs typeface="微软雅黑"/>
              </a:rPr>
              <a:t>的</a:t>
            </a:r>
            <a:r>
              <a:rPr dirty="0" sz="1400" spc="-15">
                <a:latin typeface="微软雅黑"/>
                <a:cs typeface="微软雅黑"/>
              </a:rPr>
              <a:t>主</a:t>
            </a:r>
            <a:r>
              <a:rPr dirty="0" sz="1400">
                <a:latin typeface="微软雅黑"/>
                <a:cs typeface="微软雅黑"/>
              </a:rPr>
              <a:t>要组成</a:t>
            </a:r>
            <a:r>
              <a:rPr dirty="0" sz="1400" spc="-15">
                <a:latin typeface="微软雅黑"/>
                <a:cs typeface="微软雅黑"/>
              </a:rPr>
              <a:t>部</a:t>
            </a:r>
            <a:r>
              <a:rPr dirty="0" sz="1400">
                <a:latin typeface="微软雅黑"/>
                <a:cs typeface="微软雅黑"/>
              </a:rPr>
              <a:t>分，</a:t>
            </a:r>
            <a:r>
              <a:rPr dirty="0" sz="1400" spc="-15">
                <a:latin typeface="微软雅黑"/>
                <a:cs typeface="微软雅黑"/>
              </a:rPr>
              <a:t>其运</a:t>
            </a:r>
            <a:r>
              <a:rPr dirty="0" sz="1400">
                <a:latin typeface="微软雅黑"/>
                <a:cs typeface="微软雅黑"/>
              </a:rPr>
              <a:t>营的主</a:t>
            </a:r>
            <a:r>
              <a:rPr dirty="0" sz="1400" spc="-15">
                <a:latin typeface="微软雅黑"/>
                <a:cs typeface="微软雅黑"/>
              </a:rPr>
              <a:t>要</a:t>
            </a:r>
            <a:r>
              <a:rPr dirty="0" sz="1400">
                <a:latin typeface="微软雅黑"/>
                <a:cs typeface="微软雅黑"/>
              </a:rPr>
              <a:t>业务</a:t>
            </a:r>
            <a:r>
              <a:rPr dirty="0" sz="1400" spc="-15">
                <a:latin typeface="微软雅黑"/>
                <a:cs typeface="微软雅黑"/>
              </a:rPr>
              <a:t>包括</a:t>
            </a:r>
            <a:r>
              <a:rPr dirty="0" sz="1400">
                <a:latin typeface="微软雅黑"/>
                <a:cs typeface="微软雅黑"/>
              </a:rPr>
              <a:t>美国国</a:t>
            </a:r>
            <a:r>
              <a:rPr dirty="0" sz="1400" spc="-15">
                <a:latin typeface="微软雅黑"/>
                <a:cs typeface="微软雅黑"/>
              </a:rPr>
              <a:t>内</a:t>
            </a:r>
            <a:r>
              <a:rPr dirty="0" sz="1400">
                <a:latin typeface="微软雅黑"/>
                <a:cs typeface="微软雅黑"/>
              </a:rPr>
              <a:t>有线</a:t>
            </a:r>
            <a:r>
              <a:rPr dirty="0" sz="1400" spc="-15">
                <a:latin typeface="微软雅黑"/>
                <a:cs typeface="微软雅黑"/>
              </a:rPr>
              <a:t>电视</a:t>
            </a:r>
            <a:r>
              <a:rPr dirty="0" sz="1400">
                <a:latin typeface="微软雅黑"/>
                <a:cs typeface="微软雅黑"/>
              </a:rPr>
              <a:t>网</a:t>
            </a:r>
            <a:r>
              <a:rPr dirty="0" sz="1400" spc="5">
                <a:latin typeface="微软雅黑"/>
                <a:cs typeface="微软雅黑"/>
              </a:rPr>
              <a:t>络</a:t>
            </a:r>
            <a:r>
              <a:rPr dirty="0" sz="1400" spc="-5">
                <a:latin typeface="Times New Roman"/>
                <a:cs typeface="Times New Roman"/>
              </a:rPr>
              <a:t>Disney</a:t>
            </a:r>
            <a:r>
              <a:rPr dirty="0" sz="1400">
                <a:latin typeface="微软雅黑"/>
                <a:cs typeface="微软雅黑"/>
              </a:rPr>
              <a:t>、</a:t>
            </a:r>
            <a:r>
              <a:rPr dirty="0" sz="1400" spc="-5">
                <a:latin typeface="Times New Roman"/>
                <a:cs typeface="Times New Roman"/>
              </a:rPr>
              <a:t>ESPN</a:t>
            </a:r>
            <a:r>
              <a:rPr dirty="0" sz="1400">
                <a:latin typeface="微软雅黑"/>
                <a:cs typeface="微软雅黑"/>
              </a:rPr>
              <a:t>、</a:t>
            </a:r>
            <a:r>
              <a:rPr dirty="0" sz="1400" spc="-10">
                <a:latin typeface="Times New Roman"/>
                <a:cs typeface="Times New Roman"/>
              </a:rPr>
              <a:t>Freeform</a:t>
            </a:r>
            <a:r>
              <a:rPr dirty="0" sz="1400">
                <a:latin typeface="微软雅黑"/>
                <a:cs typeface="微软雅黑"/>
              </a:rPr>
              <a:t>、</a:t>
            </a:r>
            <a:r>
              <a:rPr dirty="0" sz="1400" spc="-5">
                <a:latin typeface="Times New Roman"/>
                <a:cs typeface="Times New Roman"/>
              </a:rPr>
              <a:t>FX</a:t>
            </a:r>
            <a:r>
              <a:rPr dirty="0" sz="1400">
                <a:latin typeface="微软雅黑"/>
                <a:cs typeface="微软雅黑"/>
              </a:rPr>
              <a:t>和国家地</a:t>
            </a:r>
            <a:r>
              <a:rPr dirty="0" sz="1400" spc="-15">
                <a:latin typeface="微软雅黑"/>
                <a:cs typeface="微软雅黑"/>
              </a:rPr>
              <a:t>理</a:t>
            </a:r>
            <a:r>
              <a:rPr dirty="0" sz="1400">
                <a:latin typeface="微软雅黑"/>
                <a:cs typeface="微软雅黑"/>
              </a:rPr>
              <a:t>；  </a:t>
            </a:r>
            <a:r>
              <a:rPr dirty="0" sz="1400" spc="10">
                <a:latin typeface="微软雅黑"/>
                <a:cs typeface="微软雅黑"/>
              </a:rPr>
              <a:t>美国广播公司</a:t>
            </a:r>
            <a:r>
              <a:rPr dirty="0" sz="1400" spc="5">
                <a:latin typeface="Times New Roman"/>
                <a:cs typeface="Times New Roman"/>
              </a:rPr>
              <a:t>ABC</a:t>
            </a:r>
            <a:r>
              <a:rPr dirty="0" sz="1400" spc="10">
                <a:latin typeface="微软雅黑"/>
                <a:cs typeface="微软雅黑"/>
              </a:rPr>
              <a:t>旗下的广播电视网络以及八家美国本地电视台；电视节目的制作和发行；国家地理杂志；</a:t>
            </a:r>
            <a:r>
              <a:rPr dirty="0" sz="1400" spc="-5">
                <a:latin typeface="微软雅黑"/>
                <a:cs typeface="微软雅黑"/>
              </a:rPr>
              <a:t>以</a:t>
            </a:r>
            <a:r>
              <a:rPr dirty="0" sz="1400" spc="15">
                <a:latin typeface="微软雅黑"/>
                <a:cs typeface="微软雅黑"/>
              </a:rPr>
              <a:t>及</a:t>
            </a:r>
            <a:r>
              <a:rPr dirty="0" sz="1400" spc="10">
                <a:latin typeface="微软雅黑"/>
                <a:cs typeface="微软雅黑"/>
              </a:rPr>
              <a:t>对</a:t>
            </a:r>
            <a:r>
              <a:rPr dirty="0" sz="1400">
                <a:latin typeface="Times New Roman"/>
                <a:cs typeface="Times New Roman"/>
              </a:rPr>
              <a:t>A+E</a:t>
            </a:r>
            <a:r>
              <a:rPr dirty="0" sz="1400" spc="10">
                <a:latin typeface="微软雅黑"/>
                <a:cs typeface="微软雅黑"/>
              </a:rPr>
              <a:t>电视网络的</a:t>
            </a:r>
            <a:r>
              <a:rPr dirty="0" sz="1400">
                <a:latin typeface="Times New Roman"/>
                <a:cs typeface="Times New Roman"/>
              </a:rPr>
              <a:t>50%</a:t>
            </a:r>
            <a:r>
              <a:rPr dirty="0" sz="1400">
                <a:latin typeface="微软雅黑"/>
                <a:cs typeface="微软雅黑"/>
              </a:rPr>
              <a:t>股权 </a:t>
            </a:r>
            <a:r>
              <a:rPr dirty="0" sz="1400" spc="20">
                <a:latin typeface="微软雅黑"/>
                <a:cs typeface="微软雅黑"/>
              </a:rPr>
              <a:t>投</a:t>
            </a:r>
            <a:r>
              <a:rPr dirty="0" sz="1400" spc="10">
                <a:latin typeface="微软雅黑"/>
                <a:cs typeface="微软雅黑"/>
              </a:rPr>
              <a:t>资</a:t>
            </a:r>
            <a:r>
              <a:rPr dirty="0" sz="1400" spc="20">
                <a:latin typeface="微软雅黑"/>
                <a:cs typeface="微软雅黑"/>
              </a:rPr>
              <a:t>。</a:t>
            </a:r>
            <a:r>
              <a:rPr dirty="0" sz="1400">
                <a:latin typeface="Times New Roman"/>
                <a:cs typeface="Times New Roman"/>
              </a:rPr>
              <a:t>2019</a:t>
            </a:r>
            <a:r>
              <a:rPr dirty="0" sz="1400" spc="10">
                <a:latin typeface="微软雅黑"/>
                <a:cs typeface="微软雅黑"/>
              </a:rPr>
              <a:t>年</a:t>
            </a:r>
            <a:r>
              <a:rPr dirty="0" sz="1400" spc="20">
                <a:latin typeface="微软雅黑"/>
                <a:cs typeface="微软雅黑"/>
              </a:rPr>
              <a:t>第</a:t>
            </a:r>
            <a:r>
              <a:rPr dirty="0" sz="1400" spc="10">
                <a:latin typeface="微软雅黑"/>
                <a:cs typeface="微软雅黑"/>
              </a:rPr>
              <a:t>三</a:t>
            </a:r>
            <a:r>
              <a:rPr dirty="0" sz="1400" spc="20">
                <a:latin typeface="微软雅黑"/>
                <a:cs typeface="微软雅黑"/>
              </a:rPr>
              <a:t>季</a:t>
            </a:r>
            <a:r>
              <a:rPr dirty="0" sz="1400" spc="15">
                <a:latin typeface="微软雅黑"/>
                <a:cs typeface="微软雅黑"/>
              </a:rPr>
              <a:t>度</a:t>
            </a:r>
            <a:r>
              <a:rPr dirty="0" sz="1400" spc="20">
                <a:latin typeface="微软雅黑"/>
                <a:cs typeface="微软雅黑"/>
              </a:rPr>
              <a:t>，</a:t>
            </a:r>
            <a:r>
              <a:rPr dirty="0" sz="1400" spc="10">
                <a:latin typeface="微软雅黑"/>
                <a:cs typeface="微软雅黑"/>
              </a:rPr>
              <a:t>迪士</a:t>
            </a:r>
            <a:r>
              <a:rPr dirty="0" sz="1400" spc="20">
                <a:latin typeface="微软雅黑"/>
                <a:cs typeface="微软雅黑"/>
              </a:rPr>
              <a:t>尼</a:t>
            </a:r>
            <a:r>
              <a:rPr dirty="0" sz="1400" spc="10">
                <a:latin typeface="微软雅黑"/>
                <a:cs typeface="微软雅黑"/>
              </a:rPr>
              <a:t>有线</a:t>
            </a:r>
            <a:r>
              <a:rPr dirty="0" sz="1400" spc="25">
                <a:latin typeface="微软雅黑"/>
                <a:cs typeface="微软雅黑"/>
              </a:rPr>
              <a:t>电</a:t>
            </a:r>
            <a:r>
              <a:rPr dirty="0" sz="1400" spc="10">
                <a:latin typeface="微软雅黑"/>
                <a:cs typeface="微软雅黑"/>
              </a:rPr>
              <a:t>视用</a:t>
            </a:r>
            <a:r>
              <a:rPr dirty="0" sz="1400" spc="25">
                <a:latin typeface="微软雅黑"/>
                <a:cs typeface="微软雅黑"/>
              </a:rPr>
              <a:t>户</a:t>
            </a:r>
            <a:r>
              <a:rPr dirty="0" sz="1400" spc="10">
                <a:latin typeface="微软雅黑"/>
                <a:cs typeface="微软雅黑"/>
              </a:rPr>
              <a:t>已</a:t>
            </a:r>
            <a:r>
              <a:rPr dirty="0" sz="1400" spc="25">
                <a:latin typeface="微软雅黑"/>
                <a:cs typeface="微软雅黑"/>
              </a:rPr>
              <a:t>经</a:t>
            </a:r>
            <a:r>
              <a:rPr dirty="0" sz="1400" spc="10">
                <a:latin typeface="微软雅黑"/>
                <a:cs typeface="微软雅黑"/>
              </a:rPr>
              <a:t>突</a:t>
            </a:r>
            <a:r>
              <a:rPr dirty="0" sz="1400" spc="5">
                <a:latin typeface="微软雅黑"/>
                <a:cs typeface="微软雅黑"/>
              </a:rPr>
              <a:t>破</a:t>
            </a:r>
            <a:r>
              <a:rPr dirty="0" sz="1400">
                <a:latin typeface="Times New Roman"/>
                <a:cs typeface="Times New Roman"/>
              </a:rPr>
              <a:t>10</a:t>
            </a:r>
            <a:r>
              <a:rPr dirty="0" sz="1400" spc="20">
                <a:latin typeface="微软雅黑"/>
                <a:cs typeface="微软雅黑"/>
              </a:rPr>
              <a:t>亿</a:t>
            </a:r>
            <a:r>
              <a:rPr dirty="0" sz="1400" spc="10">
                <a:latin typeface="微软雅黑"/>
                <a:cs typeface="微软雅黑"/>
              </a:rPr>
              <a:t>，</a:t>
            </a:r>
            <a:r>
              <a:rPr dirty="0" sz="1400" spc="20">
                <a:latin typeface="微软雅黑"/>
                <a:cs typeface="微软雅黑"/>
              </a:rPr>
              <a:t>其中</a:t>
            </a:r>
            <a:r>
              <a:rPr dirty="0" sz="1400" spc="-5">
                <a:latin typeface="Times New Roman"/>
                <a:cs typeface="Times New Roman"/>
              </a:rPr>
              <a:t>Disney</a:t>
            </a:r>
            <a:r>
              <a:rPr dirty="0" sz="1400" spc="20">
                <a:latin typeface="微软雅黑"/>
                <a:cs typeface="微软雅黑"/>
              </a:rPr>
              <a:t>、</a:t>
            </a:r>
            <a:r>
              <a:rPr dirty="0" sz="1400" spc="-5">
                <a:latin typeface="Times New Roman"/>
                <a:cs typeface="Times New Roman"/>
              </a:rPr>
              <a:t>ESPN</a:t>
            </a:r>
            <a:r>
              <a:rPr dirty="0" sz="1400" spc="20">
                <a:latin typeface="微软雅黑"/>
                <a:cs typeface="微软雅黑"/>
              </a:rPr>
              <a:t>、</a:t>
            </a:r>
            <a:r>
              <a:rPr dirty="0" sz="1400">
                <a:latin typeface="Times New Roman"/>
                <a:cs typeface="Times New Roman"/>
              </a:rPr>
              <a:t>FX</a:t>
            </a:r>
            <a:r>
              <a:rPr dirty="0" sz="1400" spc="20">
                <a:latin typeface="微软雅黑"/>
                <a:cs typeface="微软雅黑"/>
              </a:rPr>
              <a:t>均</a:t>
            </a:r>
            <a:r>
              <a:rPr dirty="0" sz="1400" spc="10">
                <a:latin typeface="微软雅黑"/>
                <a:cs typeface="微软雅黑"/>
              </a:rPr>
              <a:t>超过</a:t>
            </a:r>
            <a:r>
              <a:rPr dirty="0" sz="1400" spc="15">
                <a:latin typeface="Times New Roman"/>
                <a:cs typeface="Times New Roman"/>
              </a:rPr>
              <a:t>2</a:t>
            </a:r>
            <a:r>
              <a:rPr dirty="0" sz="1400" spc="20">
                <a:latin typeface="微软雅黑"/>
                <a:cs typeface="微软雅黑"/>
              </a:rPr>
              <a:t>亿</a:t>
            </a:r>
            <a:r>
              <a:rPr dirty="0" sz="1400" spc="5">
                <a:latin typeface="微软雅黑"/>
                <a:cs typeface="微软雅黑"/>
              </a:rPr>
              <a:t>；</a:t>
            </a:r>
            <a:r>
              <a:rPr dirty="0" sz="1400" spc="5">
                <a:latin typeface="Times New Roman"/>
                <a:cs typeface="Times New Roman"/>
              </a:rPr>
              <a:t>ABC</a:t>
            </a:r>
            <a:r>
              <a:rPr dirty="0" sz="1400" spc="20">
                <a:latin typeface="微软雅黑"/>
                <a:cs typeface="微软雅黑"/>
              </a:rPr>
              <a:t>电</a:t>
            </a:r>
            <a:r>
              <a:rPr dirty="0" sz="1400" spc="10">
                <a:latin typeface="微软雅黑"/>
                <a:cs typeface="微软雅黑"/>
              </a:rPr>
              <a:t>视</a:t>
            </a:r>
            <a:r>
              <a:rPr dirty="0" sz="1400" spc="20">
                <a:latin typeface="微软雅黑"/>
                <a:cs typeface="微软雅黑"/>
              </a:rPr>
              <a:t>网</a:t>
            </a:r>
            <a:r>
              <a:rPr dirty="0" sz="1400" spc="10">
                <a:latin typeface="微软雅黑"/>
                <a:cs typeface="微软雅黑"/>
              </a:rPr>
              <a:t>拥</a:t>
            </a:r>
            <a:r>
              <a:rPr dirty="0" sz="1400" spc="20">
                <a:latin typeface="微软雅黑"/>
                <a:cs typeface="微软雅黑"/>
              </a:rPr>
              <a:t>有</a:t>
            </a:r>
            <a:r>
              <a:rPr dirty="0" sz="1400" spc="10">
                <a:latin typeface="微软雅黑"/>
                <a:cs typeface="微软雅黑"/>
              </a:rPr>
              <a:t>与</a:t>
            </a:r>
            <a:r>
              <a:rPr dirty="0" sz="1400" spc="15">
                <a:latin typeface="微软雅黑"/>
                <a:cs typeface="微软雅黑"/>
              </a:rPr>
              <a:t>约</a:t>
            </a:r>
            <a:r>
              <a:rPr dirty="0" sz="1400">
                <a:latin typeface="Times New Roman"/>
                <a:cs typeface="Times New Roman"/>
              </a:rPr>
              <a:t>240</a:t>
            </a:r>
            <a:r>
              <a:rPr dirty="0" sz="1400" spc="20">
                <a:latin typeface="微软雅黑"/>
                <a:cs typeface="微软雅黑"/>
              </a:rPr>
              <a:t>个</a:t>
            </a:r>
            <a:r>
              <a:rPr dirty="0" sz="1400" spc="10">
                <a:latin typeface="微软雅黑"/>
                <a:cs typeface="微软雅黑"/>
              </a:rPr>
              <a:t>本地电</a:t>
            </a:r>
            <a:r>
              <a:rPr dirty="0" sz="1400" spc="20">
                <a:latin typeface="微软雅黑"/>
                <a:cs typeface="微软雅黑"/>
              </a:rPr>
              <a:t>视</a:t>
            </a:r>
            <a:r>
              <a:rPr dirty="0" sz="1400" spc="10">
                <a:latin typeface="微软雅黑"/>
                <a:cs typeface="微软雅黑"/>
              </a:rPr>
              <a:t>台</a:t>
            </a:r>
            <a:r>
              <a:rPr dirty="0" sz="1400">
                <a:latin typeface="微软雅黑"/>
                <a:cs typeface="微软雅黑"/>
              </a:rPr>
              <a:t>的 </a:t>
            </a:r>
            <a:r>
              <a:rPr dirty="0" sz="1400" spc="10">
                <a:latin typeface="微软雅黑"/>
                <a:cs typeface="微软雅黑"/>
              </a:rPr>
              <a:t>加</a:t>
            </a:r>
            <a:r>
              <a:rPr dirty="0" sz="1400">
                <a:latin typeface="微软雅黑"/>
                <a:cs typeface="微软雅黑"/>
              </a:rPr>
              <a:t>盟</a:t>
            </a:r>
            <a:r>
              <a:rPr dirty="0" sz="1400" spc="10">
                <a:latin typeface="微软雅黑"/>
                <a:cs typeface="微软雅黑"/>
              </a:rPr>
              <a:t>协</a:t>
            </a:r>
            <a:r>
              <a:rPr dirty="0" sz="1400">
                <a:latin typeface="微软雅黑"/>
                <a:cs typeface="微软雅黑"/>
              </a:rPr>
              <a:t>议</a:t>
            </a:r>
            <a:r>
              <a:rPr dirty="0" sz="1400" spc="10">
                <a:latin typeface="微软雅黑"/>
                <a:cs typeface="微软雅黑"/>
              </a:rPr>
              <a:t>，</a:t>
            </a:r>
            <a:r>
              <a:rPr dirty="0" sz="1400">
                <a:latin typeface="微软雅黑"/>
                <a:cs typeface="微软雅黑"/>
              </a:rPr>
              <a:t>覆</a:t>
            </a:r>
            <a:r>
              <a:rPr dirty="0" sz="1400" spc="10">
                <a:latin typeface="微软雅黑"/>
                <a:cs typeface="微软雅黑"/>
              </a:rPr>
              <a:t>盖</a:t>
            </a:r>
            <a:r>
              <a:rPr dirty="0" sz="1400">
                <a:latin typeface="微软雅黑"/>
                <a:cs typeface="微软雅黑"/>
              </a:rPr>
              <a:t>了</a:t>
            </a:r>
            <a:r>
              <a:rPr dirty="0" sz="1400" spc="10">
                <a:latin typeface="微软雅黑"/>
                <a:cs typeface="微软雅黑"/>
              </a:rPr>
              <a:t>几</a:t>
            </a:r>
            <a:r>
              <a:rPr dirty="0" sz="1400">
                <a:latin typeface="微软雅黑"/>
                <a:cs typeface="微软雅黑"/>
              </a:rPr>
              <a:t>乎</a:t>
            </a:r>
            <a:r>
              <a:rPr dirty="0" sz="1400">
                <a:latin typeface="Times New Roman"/>
                <a:cs typeface="Times New Roman"/>
              </a:rPr>
              <a:t>100</a:t>
            </a:r>
            <a:r>
              <a:rPr dirty="0" sz="1400">
                <a:latin typeface="微软雅黑"/>
                <a:cs typeface="微软雅黑"/>
              </a:rPr>
              <a:t>％的</a:t>
            </a:r>
            <a:r>
              <a:rPr dirty="0" sz="1400" spc="10">
                <a:latin typeface="微软雅黑"/>
                <a:cs typeface="微软雅黑"/>
              </a:rPr>
              <a:t>美</a:t>
            </a:r>
            <a:r>
              <a:rPr dirty="0" sz="1400">
                <a:latin typeface="微软雅黑"/>
                <a:cs typeface="微软雅黑"/>
              </a:rPr>
              <a:t>国家</a:t>
            </a:r>
            <a:r>
              <a:rPr dirty="0" sz="1400" spc="10">
                <a:latin typeface="微软雅黑"/>
                <a:cs typeface="微软雅黑"/>
              </a:rPr>
              <a:t>庭</a:t>
            </a:r>
            <a:r>
              <a:rPr dirty="0" sz="1400">
                <a:latin typeface="微软雅黑"/>
                <a:cs typeface="微软雅黑"/>
              </a:rPr>
              <a:t>；</a:t>
            </a:r>
            <a:r>
              <a:rPr dirty="0" sz="1400" spc="10">
                <a:latin typeface="微软雅黑"/>
                <a:cs typeface="微软雅黑"/>
              </a:rPr>
              <a:t>公</a:t>
            </a:r>
            <a:r>
              <a:rPr dirty="0" sz="1400">
                <a:latin typeface="微软雅黑"/>
                <a:cs typeface="微软雅黑"/>
              </a:rPr>
              <a:t>司</a:t>
            </a:r>
            <a:r>
              <a:rPr dirty="0" sz="1400" spc="10">
                <a:latin typeface="微软雅黑"/>
                <a:cs typeface="微软雅黑"/>
              </a:rPr>
              <a:t>有</a:t>
            </a:r>
            <a:r>
              <a:rPr dirty="0" sz="1400">
                <a:latin typeface="微软雅黑"/>
                <a:cs typeface="微软雅黑"/>
              </a:rPr>
              <a:t>积</a:t>
            </a:r>
            <a:r>
              <a:rPr dirty="0" sz="1400" spc="15">
                <a:latin typeface="微软雅黑"/>
                <a:cs typeface="微软雅黑"/>
              </a:rPr>
              <a:t>累</a:t>
            </a:r>
            <a:r>
              <a:rPr dirty="0" sz="1400" spc="-5">
                <a:latin typeface="Times New Roman"/>
                <a:cs typeface="Times New Roman"/>
              </a:rPr>
              <a:t>70</a:t>
            </a:r>
            <a:r>
              <a:rPr dirty="0" sz="1400" spc="10">
                <a:latin typeface="微软雅黑"/>
                <a:cs typeface="微软雅黑"/>
              </a:rPr>
              <a:t>年</a:t>
            </a:r>
            <a:r>
              <a:rPr dirty="0" sz="1400">
                <a:latin typeface="微软雅黑"/>
                <a:cs typeface="微软雅黑"/>
              </a:rPr>
              <a:t>的</a:t>
            </a:r>
            <a:r>
              <a:rPr dirty="0" sz="1400" spc="10">
                <a:latin typeface="微软雅黑"/>
                <a:cs typeface="微软雅黑"/>
              </a:rPr>
              <a:t>强</a:t>
            </a:r>
            <a:r>
              <a:rPr dirty="0" sz="1400">
                <a:latin typeface="微软雅黑"/>
                <a:cs typeface="微软雅黑"/>
              </a:rPr>
              <a:t>大</a:t>
            </a:r>
            <a:r>
              <a:rPr dirty="0" sz="1400" spc="10">
                <a:latin typeface="微软雅黑"/>
                <a:cs typeface="微软雅黑"/>
              </a:rPr>
              <a:t>片</a:t>
            </a:r>
            <a:r>
              <a:rPr dirty="0" sz="1400" spc="5">
                <a:latin typeface="微软雅黑"/>
                <a:cs typeface="微软雅黑"/>
              </a:rPr>
              <a:t>库</a:t>
            </a:r>
            <a:r>
              <a:rPr dirty="0" sz="1400" spc="10">
                <a:latin typeface="微软雅黑"/>
                <a:cs typeface="微软雅黑"/>
              </a:rPr>
              <a:t>，</a:t>
            </a:r>
            <a:r>
              <a:rPr dirty="0" sz="1400">
                <a:latin typeface="微软雅黑"/>
                <a:cs typeface="微软雅黑"/>
              </a:rPr>
              <a:t>包</a:t>
            </a:r>
            <a:r>
              <a:rPr dirty="0" sz="1400" spc="10">
                <a:latin typeface="微软雅黑"/>
                <a:cs typeface="微软雅黑"/>
              </a:rPr>
              <a:t>含</a:t>
            </a:r>
            <a:r>
              <a:rPr dirty="0" sz="1400">
                <a:latin typeface="Times New Roman"/>
                <a:cs typeface="Times New Roman"/>
              </a:rPr>
              <a:t>105</a:t>
            </a:r>
            <a:r>
              <a:rPr dirty="0" sz="1400">
                <a:latin typeface="微软雅黑"/>
                <a:cs typeface="微软雅黑"/>
              </a:rPr>
              <a:t>部</a:t>
            </a:r>
            <a:r>
              <a:rPr dirty="0" sz="1400" spc="10">
                <a:latin typeface="微软雅黑"/>
                <a:cs typeface="微软雅黑"/>
              </a:rPr>
              <a:t>四</a:t>
            </a:r>
            <a:r>
              <a:rPr dirty="0" sz="1400">
                <a:latin typeface="微软雅黑"/>
                <a:cs typeface="微软雅黑"/>
              </a:rPr>
              <a:t>季</a:t>
            </a:r>
            <a:r>
              <a:rPr dirty="0" sz="1400" spc="10">
                <a:latin typeface="微软雅黑"/>
                <a:cs typeface="微软雅黑"/>
              </a:rPr>
              <a:t>以</a:t>
            </a:r>
            <a:r>
              <a:rPr dirty="0" sz="1400">
                <a:latin typeface="微软雅黑"/>
                <a:cs typeface="微软雅黑"/>
              </a:rPr>
              <a:t>上的</a:t>
            </a:r>
            <a:r>
              <a:rPr dirty="0" sz="1400" spc="10">
                <a:latin typeface="微软雅黑"/>
                <a:cs typeface="微软雅黑"/>
              </a:rPr>
              <a:t>电</a:t>
            </a:r>
            <a:r>
              <a:rPr dirty="0" sz="1400">
                <a:latin typeface="微软雅黑"/>
                <a:cs typeface="微软雅黑"/>
              </a:rPr>
              <a:t>视</a:t>
            </a:r>
            <a:r>
              <a:rPr dirty="0" sz="1400" spc="10">
                <a:latin typeface="微软雅黑"/>
                <a:cs typeface="微软雅黑"/>
              </a:rPr>
              <a:t>剧</a:t>
            </a:r>
            <a:r>
              <a:rPr dirty="0" sz="1400">
                <a:latin typeface="微软雅黑"/>
                <a:cs typeface="微软雅黑"/>
              </a:rPr>
              <a:t>；</a:t>
            </a:r>
            <a:r>
              <a:rPr dirty="0" sz="1400" spc="10">
                <a:latin typeface="微软雅黑"/>
                <a:cs typeface="微软雅黑"/>
              </a:rPr>
              <a:t>拥</a:t>
            </a:r>
            <a:r>
              <a:rPr dirty="0" sz="1400">
                <a:latin typeface="微软雅黑"/>
                <a:cs typeface="微软雅黑"/>
              </a:rPr>
              <a:t>有</a:t>
            </a:r>
            <a:r>
              <a:rPr dirty="0" sz="1400" spc="5">
                <a:latin typeface="微软雅黑"/>
                <a:cs typeface="微软雅黑"/>
              </a:rPr>
              <a:t>的</a:t>
            </a:r>
            <a:r>
              <a:rPr dirty="0" sz="1400" spc="15">
                <a:latin typeface="Times New Roman"/>
                <a:cs typeface="Times New Roman"/>
              </a:rPr>
              <a:t>8</a:t>
            </a:r>
            <a:r>
              <a:rPr dirty="0" sz="1400">
                <a:latin typeface="微软雅黑"/>
                <a:cs typeface="微软雅黑"/>
              </a:rPr>
              <a:t>家</a:t>
            </a:r>
            <a:r>
              <a:rPr dirty="0" sz="1400" spc="10">
                <a:latin typeface="微软雅黑"/>
                <a:cs typeface="微软雅黑"/>
              </a:rPr>
              <a:t>本</a:t>
            </a:r>
            <a:r>
              <a:rPr dirty="0" sz="1400">
                <a:latin typeface="微软雅黑"/>
                <a:cs typeface="微软雅黑"/>
              </a:rPr>
              <a:t>地</a:t>
            </a:r>
            <a:r>
              <a:rPr dirty="0" sz="1400" spc="10">
                <a:latin typeface="微软雅黑"/>
                <a:cs typeface="微软雅黑"/>
              </a:rPr>
              <a:t>电</a:t>
            </a:r>
            <a:r>
              <a:rPr dirty="0" sz="1400">
                <a:latin typeface="微软雅黑"/>
                <a:cs typeface="微软雅黑"/>
              </a:rPr>
              <a:t>视</a:t>
            </a:r>
            <a:r>
              <a:rPr dirty="0" sz="1400" spc="10">
                <a:latin typeface="微软雅黑"/>
                <a:cs typeface="微软雅黑"/>
              </a:rPr>
              <a:t>台</a:t>
            </a:r>
            <a:r>
              <a:rPr dirty="0" sz="1400">
                <a:latin typeface="微软雅黑"/>
                <a:cs typeface="微软雅黑"/>
              </a:rPr>
              <a:t>中有</a:t>
            </a:r>
            <a:r>
              <a:rPr dirty="0" sz="1400" spc="20">
                <a:latin typeface="Times New Roman"/>
                <a:cs typeface="Times New Roman"/>
              </a:rPr>
              <a:t>6</a:t>
            </a:r>
            <a:r>
              <a:rPr dirty="0" sz="1400">
                <a:latin typeface="微软雅黑"/>
                <a:cs typeface="微软雅黑"/>
              </a:rPr>
              <a:t>家</a:t>
            </a:r>
            <a:r>
              <a:rPr dirty="0" sz="1400" spc="10">
                <a:latin typeface="微软雅黑"/>
                <a:cs typeface="微软雅黑"/>
              </a:rPr>
              <a:t>位</a:t>
            </a:r>
            <a:r>
              <a:rPr dirty="0" sz="1400">
                <a:latin typeface="微软雅黑"/>
                <a:cs typeface="微软雅黑"/>
              </a:rPr>
              <a:t>于美 </a:t>
            </a:r>
            <a:r>
              <a:rPr dirty="0" sz="1400">
                <a:latin typeface="微软雅黑"/>
                <a:cs typeface="微软雅黑"/>
              </a:rPr>
              <a:t>国前十的电视市</a:t>
            </a:r>
            <a:r>
              <a:rPr dirty="0" sz="1400" spc="5">
                <a:latin typeface="微软雅黑"/>
                <a:cs typeface="微软雅黑"/>
              </a:rPr>
              <a:t>场</a:t>
            </a:r>
            <a:r>
              <a:rPr dirty="0" sz="1400">
                <a:latin typeface="微软雅黑"/>
                <a:cs typeface="微软雅黑"/>
              </a:rPr>
              <a:t>，</a:t>
            </a:r>
            <a:r>
              <a:rPr dirty="0" sz="1400" spc="5">
                <a:latin typeface="微软雅黑"/>
                <a:cs typeface="微软雅黑"/>
              </a:rPr>
              <a:t>覆</a:t>
            </a:r>
            <a:r>
              <a:rPr dirty="0" sz="1400" spc="-15">
                <a:latin typeface="微软雅黑"/>
                <a:cs typeface="微软雅黑"/>
              </a:rPr>
              <a:t>盖</a:t>
            </a:r>
            <a:r>
              <a:rPr dirty="0" sz="1400" spc="5">
                <a:latin typeface="微软雅黑"/>
                <a:cs typeface="微软雅黑"/>
              </a:rPr>
              <a:t>全</a:t>
            </a:r>
            <a:r>
              <a:rPr dirty="0" sz="1400">
                <a:latin typeface="微软雅黑"/>
                <a:cs typeface="微软雅黑"/>
              </a:rPr>
              <a:t>国</a:t>
            </a:r>
            <a:r>
              <a:rPr dirty="0" sz="1400" spc="-10">
                <a:latin typeface="Times New Roman"/>
                <a:cs typeface="Times New Roman"/>
              </a:rPr>
              <a:t>20%</a:t>
            </a:r>
            <a:r>
              <a:rPr dirty="0" sz="1400">
                <a:latin typeface="微软雅黑"/>
                <a:cs typeface="微软雅黑"/>
              </a:rPr>
              <a:t>的家</a:t>
            </a:r>
            <a:r>
              <a:rPr dirty="0" sz="1400" spc="-10">
                <a:latin typeface="微软雅黑"/>
                <a:cs typeface="微软雅黑"/>
              </a:rPr>
              <a:t>庭</a:t>
            </a:r>
            <a:r>
              <a:rPr dirty="0" sz="1400" spc="5">
                <a:latin typeface="微软雅黑"/>
                <a:cs typeface="微软雅黑"/>
              </a:rPr>
              <a:t>。</a:t>
            </a:r>
            <a:endParaRPr sz="1400">
              <a:latin typeface="微软雅黑"/>
              <a:cs typeface="微软雅黑"/>
            </a:endParaRPr>
          </a:p>
          <a:p>
            <a:pPr algn="just" marL="299085" marR="179705" indent="-286385">
              <a:lnSpc>
                <a:spcPct val="100000"/>
              </a:lnSpc>
              <a:buClr>
                <a:srgbClr val="1F3863"/>
              </a:buClr>
              <a:buSzPct val="150000"/>
              <a:buFont typeface="Microsoft Sans Serif"/>
              <a:buChar char="▪"/>
              <a:tabLst>
                <a:tab pos="299720" algn="l"/>
              </a:tabLst>
            </a:pPr>
            <a:r>
              <a:rPr dirty="0" sz="1400" spc="10">
                <a:latin typeface="微软雅黑"/>
                <a:cs typeface="微软雅黑"/>
              </a:rPr>
              <a:t>收</a:t>
            </a:r>
            <a:r>
              <a:rPr dirty="0" sz="1400">
                <a:latin typeface="微软雅黑"/>
                <a:cs typeface="微软雅黑"/>
              </a:rPr>
              <a:t>入构成</a:t>
            </a:r>
            <a:r>
              <a:rPr dirty="0" sz="1400" spc="10">
                <a:latin typeface="微软雅黑"/>
                <a:cs typeface="微软雅黑"/>
              </a:rPr>
              <a:t>方</a:t>
            </a:r>
            <a:r>
              <a:rPr dirty="0" sz="1400">
                <a:latin typeface="微软雅黑"/>
                <a:cs typeface="微软雅黑"/>
              </a:rPr>
              <a:t>面，传</a:t>
            </a:r>
            <a:r>
              <a:rPr dirty="0" sz="1400" spc="10">
                <a:latin typeface="微软雅黑"/>
                <a:cs typeface="微软雅黑"/>
              </a:rPr>
              <a:t>媒</a:t>
            </a:r>
            <a:r>
              <a:rPr dirty="0" sz="1400">
                <a:latin typeface="微软雅黑"/>
                <a:cs typeface="微软雅黑"/>
              </a:rPr>
              <a:t>网络业</a:t>
            </a:r>
            <a:r>
              <a:rPr dirty="0" sz="1400" spc="10">
                <a:latin typeface="微软雅黑"/>
                <a:cs typeface="微软雅黑"/>
              </a:rPr>
              <a:t>务</a:t>
            </a:r>
            <a:r>
              <a:rPr dirty="0" sz="1400">
                <a:latin typeface="微软雅黑"/>
                <a:cs typeface="微软雅黑"/>
              </a:rPr>
              <a:t>部的收入</a:t>
            </a:r>
            <a:r>
              <a:rPr dirty="0" sz="1400" spc="10">
                <a:latin typeface="微软雅黑"/>
                <a:cs typeface="微软雅黑"/>
              </a:rPr>
              <a:t>主</a:t>
            </a:r>
            <a:r>
              <a:rPr dirty="0" sz="1400">
                <a:latin typeface="微软雅黑"/>
                <a:cs typeface="微软雅黑"/>
              </a:rPr>
              <a:t>要来自</a:t>
            </a:r>
            <a:r>
              <a:rPr dirty="0" sz="1400" spc="10">
                <a:latin typeface="微软雅黑"/>
                <a:cs typeface="微软雅黑"/>
              </a:rPr>
              <a:t>向</a:t>
            </a:r>
            <a:r>
              <a:rPr dirty="0" sz="1400">
                <a:latin typeface="微软雅黑"/>
                <a:cs typeface="微软雅黑"/>
              </a:rPr>
              <a:t>多频道</a:t>
            </a:r>
            <a:r>
              <a:rPr dirty="0" sz="1400" spc="10">
                <a:latin typeface="微软雅黑"/>
                <a:cs typeface="微软雅黑"/>
              </a:rPr>
              <a:t>视</a:t>
            </a:r>
            <a:r>
              <a:rPr dirty="0" sz="1400">
                <a:latin typeface="微软雅黑"/>
                <a:cs typeface="微软雅黑"/>
              </a:rPr>
              <a:t>频节目</a:t>
            </a:r>
            <a:r>
              <a:rPr dirty="0" sz="1400" spc="10">
                <a:latin typeface="微软雅黑"/>
                <a:cs typeface="微软雅黑"/>
              </a:rPr>
              <a:t>运</a:t>
            </a:r>
            <a:r>
              <a:rPr dirty="0" sz="1400">
                <a:latin typeface="微软雅黑"/>
                <a:cs typeface="微软雅黑"/>
              </a:rPr>
              <a:t>营商</a:t>
            </a:r>
            <a:r>
              <a:rPr dirty="0" sz="1400">
                <a:latin typeface="Times New Roman"/>
                <a:cs typeface="Times New Roman"/>
              </a:rPr>
              <a:t>(</a:t>
            </a:r>
            <a:r>
              <a:rPr dirty="0" sz="1400">
                <a:latin typeface="微软雅黑"/>
                <a:cs typeface="微软雅黑"/>
              </a:rPr>
              <a:t>即</a:t>
            </a:r>
            <a:r>
              <a:rPr dirty="0" sz="1400" spc="10">
                <a:latin typeface="微软雅黑"/>
                <a:cs typeface="微软雅黑"/>
              </a:rPr>
              <a:t>有</a:t>
            </a:r>
            <a:r>
              <a:rPr dirty="0" sz="1400">
                <a:latin typeface="微软雅黑"/>
                <a:cs typeface="微软雅黑"/>
              </a:rPr>
              <a:t>线、卫</a:t>
            </a:r>
            <a:r>
              <a:rPr dirty="0" sz="1400" spc="10">
                <a:latin typeface="微软雅黑"/>
                <a:cs typeface="微软雅黑"/>
              </a:rPr>
              <a:t>星</a:t>
            </a:r>
            <a:r>
              <a:rPr dirty="0" sz="1400">
                <a:latin typeface="微软雅黑"/>
                <a:cs typeface="微软雅黑"/>
              </a:rPr>
              <a:t>、</a:t>
            </a:r>
            <a:r>
              <a:rPr dirty="0" sz="1400" spc="-5">
                <a:latin typeface="Times New Roman"/>
                <a:cs typeface="Times New Roman"/>
              </a:rPr>
              <a:t>vMVPD</a:t>
            </a:r>
            <a:r>
              <a:rPr dirty="0" sz="1400">
                <a:latin typeface="微软雅黑"/>
                <a:cs typeface="微软雅黑"/>
              </a:rPr>
              <a:t>等</a:t>
            </a:r>
            <a:r>
              <a:rPr dirty="0" sz="1400" spc="10">
                <a:latin typeface="Times New Roman"/>
                <a:cs typeface="Times New Roman"/>
              </a:rPr>
              <a:t>)</a:t>
            </a:r>
            <a:r>
              <a:rPr dirty="0" sz="1400" spc="10">
                <a:latin typeface="微软雅黑"/>
                <a:cs typeface="微软雅黑"/>
              </a:rPr>
              <a:t>和</a:t>
            </a:r>
            <a:r>
              <a:rPr dirty="0" sz="1400" spc="-5">
                <a:latin typeface="Times New Roman"/>
                <a:cs typeface="Times New Roman"/>
              </a:rPr>
              <a:t>ABC</a:t>
            </a:r>
            <a:r>
              <a:rPr dirty="0" sz="1400">
                <a:latin typeface="微软雅黑"/>
                <a:cs typeface="微软雅黑"/>
              </a:rPr>
              <a:t>的附属</a:t>
            </a:r>
            <a:r>
              <a:rPr dirty="0" sz="1400" spc="10">
                <a:latin typeface="微软雅黑"/>
                <a:cs typeface="微软雅黑"/>
              </a:rPr>
              <a:t>电</a:t>
            </a:r>
            <a:r>
              <a:rPr dirty="0" sz="1400">
                <a:latin typeface="微软雅黑"/>
                <a:cs typeface="微软雅黑"/>
              </a:rPr>
              <a:t>视台收</a:t>
            </a:r>
            <a:r>
              <a:rPr dirty="0" sz="1400" spc="10">
                <a:latin typeface="微软雅黑"/>
                <a:cs typeface="微软雅黑"/>
              </a:rPr>
              <a:t>取</a:t>
            </a:r>
            <a:r>
              <a:rPr dirty="0" sz="1400">
                <a:latin typeface="微软雅黑"/>
                <a:cs typeface="微软雅黑"/>
              </a:rPr>
              <a:t>的转播</a:t>
            </a:r>
            <a:r>
              <a:rPr dirty="0" sz="1400" spc="10">
                <a:latin typeface="微软雅黑"/>
                <a:cs typeface="微软雅黑"/>
              </a:rPr>
              <a:t>其</a:t>
            </a:r>
            <a:r>
              <a:rPr dirty="0" sz="1400">
                <a:latin typeface="微软雅黑"/>
                <a:cs typeface="微软雅黑"/>
              </a:rPr>
              <a:t>电视 </a:t>
            </a:r>
            <a:r>
              <a:rPr dirty="0" sz="1400" spc="10">
                <a:latin typeface="微软雅黑"/>
                <a:cs typeface="微软雅黑"/>
              </a:rPr>
              <a:t>节目的加盟费；</a:t>
            </a:r>
            <a:r>
              <a:rPr dirty="0" sz="1400" spc="20">
                <a:latin typeface="微软雅黑"/>
                <a:cs typeface="微软雅黑"/>
              </a:rPr>
              <a:t>广</a:t>
            </a:r>
            <a:r>
              <a:rPr dirty="0" sz="1400" spc="10">
                <a:latin typeface="微软雅黑"/>
                <a:cs typeface="微软雅黑"/>
              </a:rPr>
              <a:t>告收入；以及向</a:t>
            </a:r>
            <a:r>
              <a:rPr dirty="0" sz="1400" spc="20">
                <a:latin typeface="微软雅黑"/>
                <a:cs typeface="微软雅黑"/>
              </a:rPr>
              <a:t>电</a:t>
            </a:r>
            <a:r>
              <a:rPr dirty="0" sz="1400" spc="10">
                <a:latin typeface="微软雅黑"/>
                <a:cs typeface="微软雅黑"/>
              </a:rPr>
              <a:t>视辛迪加</a:t>
            </a:r>
            <a:r>
              <a:rPr dirty="0" sz="1400" spc="15">
                <a:latin typeface="微软雅黑"/>
                <a:cs typeface="微软雅黑"/>
              </a:rPr>
              <a:t>和</a:t>
            </a:r>
            <a:r>
              <a:rPr dirty="0" sz="1400">
                <a:latin typeface="Times New Roman"/>
                <a:cs typeface="Times New Roman"/>
              </a:rPr>
              <a:t>SVOD</a:t>
            </a:r>
            <a:r>
              <a:rPr dirty="0" sz="1400" spc="10">
                <a:latin typeface="微软雅黑"/>
                <a:cs typeface="微软雅黑"/>
              </a:rPr>
              <a:t>收取的版权分销</a:t>
            </a:r>
            <a:r>
              <a:rPr dirty="0" sz="1400" spc="25">
                <a:latin typeface="微软雅黑"/>
                <a:cs typeface="微软雅黑"/>
              </a:rPr>
              <a:t>费</a:t>
            </a:r>
            <a:r>
              <a:rPr dirty="0" sz="1400" spc="10">
                <a:latin typeface="微软雅黑"/>
                <a:cs typeface="微软雅黑"/>
              </a:rPr>
              <a:t>。加盟费收入相</a:t>
            </a:r>
            <a:r>
              <a:rPr dirty="0" sz="1400" spc="20">
                <a:latin typeface="微软雅黑"/>
                <a:cs typeface="微软雅黑"/>
              </a:rPr>
              <a:t>对</a:t>
            </a:r>
            <a:r>
              <a:rPr dirty="0" sz="1400" spc="10">
                <a:latin typeface="微软雅黑"/>
                <a:cs typeface="微软雅黑"/>
              </a:rPr>
              <a:t>稳</a:t>
            </a:r>
            <a:r>
              <a:rPr dirty="0" sz="1400" spc="15">
                <a:latin typeface="微软雅黑"/>
                <a:cs typeface="微软雅黑"/>
              </a:rPr>
              <a:t>定</a:t>
            </a:r>
            <a:r>
              <a:rPr dirty="0" sz="1400" spc="5">
                <a:latin typeface="微软雅黑"/>
                <a:cs typeface="微软雅黑"/>
              </a:rPr>
              <a:t>，</a:t>
            </a:r>
            <a:r>
              <a:rPr dirty="0" sz="1400" spc="5">
                <a:latin typeface="Times New Roman"/>
                <a:cs typeface="Times New Roman"/>
              </a:rPr>
              <a:t>2020</a:t>
            </a:r>
            <a:r>
              <a:rPr dirty="0" sz="1400" spc="10">
                <a:latin typeface="微软雅黑"/>
                <a:cs typeface="微软雅黑"/>
              </a:rPr>
              <a:t>年会</a:t>
            </a:r>
            <a:r>
              <a:rPr dirty="0" sz="1400">
                <a:latin typeface="微软雅黑"/>
                <a:cs typeface="微软雅黑"/>
              </a:rPr>
              <a:t>员</a:t>
            </a:r>
            <a:r>
              <a:rPr dirty="0" sz="1400" spc="10">
                <a:latin typeface="微软雅黑"/>
                <a:cs typeface="微软雅黑"/>
              </a:rPr>
              <a:t>费收入的提高主要来自会</a:t>
            </a:r>
            <a:r>
              <a:rPr dirty="0" sz="1400">
                <a:latin typeface="微软雅黑"/>
                <a:cs typeface="微软雅黑"/>
              </a:rPr>
              <a:t>员费 </a:t>
            </a:r>
            <a:r>
              <a:rPr dirty="0" sz="1400" spc="10">
                <a:latin typeface="微软雅黑"/>
                <a:cs typeface="微软雅黑"/>
              </a:rPr>
              <a:t>率的</a:t>
            </a:r>
            <a:r>
              <a:rPr dirty="0" sz="1400">
                <a:latin typeface="微软雅黑"/>
                <a:cs typeface="微软雅黑"/>
              </a:rPr>
              <a:t>提</a:t>
            </a:r>
            <a:r>
              <a:rPr dirty="0" sz="1400" spc="15">
                <a:latin typeface="微软雅黑"/>
                <a:cs typeface="微软雅黑"/>
              </a:rPr>
              <a:t>高</a:t>
            </a:r>
            <a:r>
              <a:rPr dirty="0" sz="1400" spc="-5">
                <a:latin typeface="Times New Roman"/>
                <a:cs typeface="Times New Roman"/>
              </a:rPr>
              <a:t>(8%)</a:t>
            </a:r>
            <a:r>
              <a:rPr dirty="0" sz="1400">
                <a:latin typeface="微软雅黑"/>
                <a:cs typeface="微软雅黑"/>
              </a:rPr>
              <a:t>和</a:t>
            </a:r>
            <a:r>
              <a:rPr dirty="0" sz="1400" spc="10">
                <a:latin typeface="微软雅黑"/>
                <a:cs typeface="微软雅黑"/>
              </a:rPr>
              <a:t>原</a:t>
            </a:r>
            <a:r>
              <a:rPr dirty="0" sz="1400">
                <a:latin typeface="Times New Roman"/>
                <a:cs typeface="Times New Roman"/>
              </a:rPr>
              <a:t>21</a:t>
            </a:r>
            <a:r>
              <a:rPr dirty="0" sz="1400">
                <a:latin typeface="微软雅黑"/>
                <a:cs typeface="微软雅黑"/>
              </a:rPr>
              <a:t>世</a:t>
            </a:r>
            <a:r>
              <a:rPr dirty="0" sz="1400" spc="10">
                <a:latin typeface="微软雅黑"/>
                <a:cs typeface="微软雅黑"/>
              </a:rPr>
              <a:t>纪</a:t>
            </a:r>
            <a:r>
              <a:rPr dirty="0" sz="1400">
                <a:latin typeface="微软雅黑"/>
                <a:cs typeface="微软雅黑"/>
              </a:rPr>
              <a:t>福</a:t>
            </a:r>
            <a:r>
              <a:rPr dirty="0" sz="1400" spc="10">
                <a:latin typeface="微软雅黑"/>
                <a:cs typeface="微软雅黑"/>
              </a:rPr>
              <a:t>克</a:t>
            </a:r>
            <a:r>
              <a:rPr dirty="0" sz="1400">
                <a:latin typeface="微软雅黑"/>
                <a:cs typeface="微软雅黑"/>
              </a:rPr>
              <a:t>斯</a:t>
            </a:r>
            <a:r>
              <a:rPr dirty="0" sz="1400" spc="10">
                <a:latin typeface="微软雅黑"/>
                <a:cs typeface="微软雅黑"/>
              </a:rPr>
              <a:t>的</a:t>
            </a:r>
            <a:r>
              <a:rPr dirty="0" sz="1400">
                <a:latin typeface="微软雅黑"/>
                <a:cs typeface="微软雅黑"/>
              </a:rPr>
              <a:t>电视</a:t>
            </a:r>
            <a:r>
              <a:rPr dirty="0" sz="1400" spc="10">
                <a:latin typeface="微软雅黑"/>
                <a:cs typeface="微软雅黑"/>
              </a:rPr>
              <a:t>网</a:t>
            </a:r>
            <a:r>
              <a:rPr dirty="0" sz="1400">
                <a:latin typeface="微软雅黑"/>
                <a:cs typeface="微软雅黑"/>
              </a:rPr>
              <a:t>络</a:t>
            </a:r>
            <a:r>
              <a:rPr dirty="0" sz="1400" spc="10">
                <a:latin typeface="微软雅黑"/>
                <a:cs typeface="微软雅黑"/>
              </a:rPr>
              <a:t>的</a:t>
            </a:r>
            <a:r>
              <a:rPr dirty="0" sz="1400">
                <a:latin typeface="微软雅黑"/>
                <a:cs typeface="微软雅黑"/>
              </a:rPr>
              <a:t>加</a:t>
            </a:r>
            <a:r>
              <a:rPr dirty="0" sz="1400" spc="15">
                <a:latin typeface="微软雅黑"/>
                <a:cs typeface="微软雅黑"/>
              </a:rPr>
              <a:t>入</a:t>
            </a:r>
            <a:r>
              <a:rPr dirty="0" sz="1400">
                <a:latin typeface="微软雅黑"/>
                <a:cs typeface="微软雅黑"/>
              </a:rPr>
              <a:t>，</a:t>
            </a:r>
            <a:r>
              <a:rPr dirty="0" sz="1400" spc="10">
                <a:latin typeface="微软雅黑"/>
                <a:cs typeface="微软雅黑"/>
              </a:rPr>
              <a:t>广</a:t>
            </a:r>
            <a:r>
              <a:rPr dirty="0" sz="1400">
                <a:latin typeface="微软雅黑"/>
                <a:cs typeface="微软雅黑"/>
              </a:rPr>
              <a:t>告</a:t>
            </a:r>
            <a:r>
              <a:rPr dirty="0" sz="1400" spc="10">
                <a:latin typeface="微软雅黑"/>
                <a:cs typeface="微软雅黑"/>
              </a:rPr>
              <a:t>收</a:t>
            </a:r>
            <a:r>
              <a:rPr dirty="0" sz="1400">
                <a:latin typeface="微软雅黑"/>
                <a:cs typeface="微软雅黑"/>
              </a:rPr>
              <a:t>入</a:t>
            </a:r>
            <a:r>
              <a:rPr dirty="0" sz="1400" spc="10">
                <a:latin typeface="微软雅黑"/>
                <a:cs typeface="微软雅黑"/>
              </a:rPr>
              <a:t>有</a:t>
            </a:r>
            <a:r>
              <a:rPr dirty="0" sz="1400">
                <a:latin typeface="微软雅黑"/>
                <a:cs typeface="微软雅黑"/>
              </a:rPr>
              <a:t>逐</a:t>
            </a:r>
            <a:r>
              <a:rPr dirty="0" sz="1400" spc="10">
                <a:latin typeface="微软雅黑"/>
                <a:cs typeface="微软雅黑"/>
              </a:rPr>
              <a:t>年</a:t>
            </a:r>
            <a:r>
              <a:rPr dirty="0" sz="1400">
                <a:latin typeface="微软雅黑"/>
                <a:cs typeface="微软雅黑"/>
              </a:rPr>
              <a:t>递</a:t>
            </a:r>
            <a:r>
              <a:rPr dirty="0" sz="1400" spc="10">
                <a:latin typeface="微软雅黑"/>
                <a:cs typeface="微软雅黑"/>
              </a:rPr>
              <a:t>减</a:t>
            </a:r>
            <a:r>
              <a:rPr dirty="0" sz="1400">
                <a:latin typeface="微软雅黑"/>
                <a:cs typeface="微软雅黑"/>
              </a:rPr>
              <a:t>的</a:t>
            </a:r>
            <a:r>
              <a:rPr dirty="0" sz="1400" spc="10">
                <a:latin typeface="微软雅黑"/>
                <a:cs typeface="微软雅黑"/>
              </a:rPr>
              <a:t>趋</a:t>
            </a:r>
            <a:r>
              <a:rPr dirty="0" sz="1400" spc="5">
                <a:latin typeface="微软雅黑"/>
                <a:cs typeface="微软雅黑"/>
              </a:rPr>
              <a:t>势</a:t>
            </a:r>
            <a:r>
              <a:rPr dirty="0" sz="1400" spc="10">
                <a:latin typeface="微软雅黑"/>
                <a:cs typeface="微软雅黑"/>
              </a:rPr>
              <a:t>，</a:t>
            </a:r>
            <a:r>
              <a:rPr dirty="0" sz="1400">
                <a:latin typeface="微软雅黑"/>
                <a:cs typeface="微软雅黑"/>
              </a:rPr>
              <a:t>版</a:t>
            </a:r>
            <a:r>
              <a:rPr dirty="0" sz="1400" spc="10">
                <a:latin typeface="微软雅黑"/>
                <a:cs typeface="微软雅黑"/>
              </a:rPr>
              <a:t>权</a:t>
            </a:r>
            <a:r>
              <a:rPr dirty="0" sz="1400">
                <a:latin typeface="微软雅黑"/>
                <a:cs typeface="微软雅黑"/>
              </a:rPr>
              <a:t>分</a:t>
            </a:r>
            <a:r>
              <a:rPr dirty="0" sz="1400" spc="10">
                <a:latin typeface="微软雅黑"/>
                <a:cs typeface="微软雅黑"/>
              </a:rPr>
              <a:t>销</a:t>
            </a:r>
            <a:r>
              <a:rPr dirty="0" sz="1400">
                <a:latin typeface="微软雅黑"/>
                <a:cs typeface="微软雅黑"/>
              </a:rPr>
              <a:t>收</a:t>
            </a:r>
            <a:r>
              <a:rPr dirty="0" sz="1400" spc="10">
                <a:latin typeface="微软雅黑"/>
                <a:cs typeface="微软雅黑"/>
              </a:rPr>
              <a:t>入</a:t>
            </a:r>
            <a:r>
              <a:rPr dirty="0" sz="1400">
                <a:latin typeface="微软雅黑"/>
                <a:cs typeface="微软雅黑"/>
              </a:rPr>
              <a:t>逐</a:t>
            </a:r>
            <a:r>
              <a:rPr dirty="0" sz="1400" spc="10">
                <a:latin typeface="微软雅黑"/>
                <a:cs typeface="微软雅黑"/>
              </a:rPr>
              <a:t>年</a:t>
            </a:r>
            <a:r>
              <a:rPr dirty="0" sz="1400">
                <a:latin typeface="微软雅黑"/>
                <a:cs typeface="微软雅黑"/>
              </a:rPr>
              <a:t>增</a:t>
            </a:r>
            <a:r>
              <a:rPr dirty="0" sz="1400" spc="15">
                <a:latin typeface="微软雅黑"/>
                <a:cs typeface="微软雅黑"/>
              </a:rPr>
              <a:t>长</a:t>
            </a:r>
            <a:r>
              <a:rPr dirty="0" sz="1400" spc="-5">
                <a:latin typeface="微软雅黑"/>
                <a:cs typeface="微软雅黑"/>
              </a:rPr>
              <a:t>，</a:t>
            </a:r>
            <a:r>
              <a:rPr dirty="0" sz="1400" spc="-5">
                <a:latin typeface="Times New Roman"/>
                <a:cs typeface="Times New Roman"/>
              </a:rPr>
              <a:t>2020</a:t>
            </a:r>
            <a:r>
              <a:rPr dirty="0" sz="1400" spc="10">
                <a:latin typeface="微软雅黑"/>
                <a:cs typeface="微软雅黑"/>
              </a:rPr>
              <a:t>年</a:t>
            </a:r>
            <a:r>
              <a:rPr dirty="0" sz="1400">
                <a:latin typeface="微软雅黑"/>
                <a:cs typeface="微软雅黑"/>
              </a:rPr>
              <a:t>的</a:t>
            </a:r>
            <a:r>
              <a:rPr dirty="0" sz="1400" spc="10">
                <a:latin typeface="微软雅黑"/>
                <a:cs typeface="微软雅黑"/>
              </a:rPr>
              <a:t>增</a:t>
            </a:r>
            <a:r>
              <a:rPr dirty="0" sz="1400">
                <a:latin typeface="微软雅黑"/>
                <a:cs typeface="微软雅黑"/>
              </a:rPr>
              <a:t>长</a:t>
            </a:r>
            <a:r>
              <a:rPr dirty="0" sz="1400" spc="10">
                <a:latin typeface="微软雅黑"/>
                <a:cs typeface="微软雅黑"/>
              </a:rPr>
              <a:t>主</a:t>
            </a:r>
            <a:r>
              <a:rPr dirty="0" sz="1400">
                <a:latin typeface="微软雅黑"/>
                <a:cs typeface="微软雅黑"/>
              </a:rPr>
              <a:t>要</a:t>
            </a:r>
            <a:r>
              <a:rPr dirty="0" sz="1400" spc="10">
                <a:latin typeface="微软雅黑"/>
                <a:cs typeface="微软雅黑"/>
              </a:rPr>
              <a:t>来</a:t>
            </a:r>
            <a:r>
              <a:rPr dirty="0" sz="1400">
                <a:latin typeface="微软雅黑"/>
                <a:cs typeface="微软雅黑"/>
              </a:rPr>
              <a:t>自</a:t>
            </a:r>
            <a:r>
              <a:rPr dirty="0" sz="1400" spc="15">
                <a:latin typeface="微软雅黑"/>
                <a:cs typeface="微软雅黑"/>
              </a:rPr>
              <a:t>对</a:t>
            </a:r>
            <a:r>
              <a:rPr dirty="0" sz="1400" spc="-5">
                <a:latin typeface="Times New Roman"/>
                <a:cs typeface="Times New Roman"/>
              </a:rPr>
              <a:t>21</a:t>
            </a:r>
            <a:r>
              <a:rPr dirty="0" sz="1400" spc="10">
                <a:latin typeface="微软雅黑"/>
                <a:cs typeface="微软雅黑"/>
              </a:rPr>
              <a:t>世纪 </a:t>
            </a:r>
            <a:r>
              <a:rPr dirty="0" sz="1400">
                <a:latin typeface="微软雅黑"/>
                <a:cs typeface="微软雅黑"/>
              </a:rPr>
              <a:t>福克斯的收购以及内部</a:t>
            </a:r>
            <a:r>
              <a:rPr dirty="0" sz="1400" spc="-10">
                <a:latin typeface="微软雅黑"/>
                <a:cs typeface="微软雅黑"/>
              </a:rPr>
              <a:t>对</a:t>
            </a:r>
            <a:r>
              <a:rPr dirty="0" sz="1400" spc="-10">
                <a:latin typeface="Times New Roman"/>
                <a:cs typeface="Times New Roman"/>
              </a:rPr>
              <a:t>H</a:t>
            </a:r>
            <a:r>
              <a:rPr dirty="0" sz="1400">
                <a:latin typeface="Times New Roman"/>
                <a:cs typeface="Times New Roman"/>
              </a:rPr>
              <a:t>u</a:t>
            </a:r>
            <a:r>
              <a:rPr dirty="0" sz="1400" spc="-10">
                <a:latin typeface="Times New Roman"/>
                <a:cs typeface="Times New Roman"/>
              </a:rPr>
              <a:t>l</a:t>
            </a:r>
            <a:r>
              <a:rPr dirty="0" sz="1400" spc="5">
                <a:latin typeface="Times New Roman"/>
                <a:cs typeface="Times New Roman"/>
              </a:rPr>
              <a:t>u</a:t>
            </a:r>
            <a:r>
              <a:rPr dirty="0" sz="1400" spc="-15">
                <a:latin typeface="微软雅黑"/>
                <a:cs typeface="微软雅黑"/>
              </a:rPr>
              <a:t>和</a:t>
            </a:r>
            <a:r>
              <a:rPr dirty="0" sz="1400" spc="-10">
                <a:latin typeface="Times New Roman"/>
                <a:cs typeface="Times New Roman"/>
              </a:rPr>
              <a:t>D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10">
                <a:latin typeface="Times New Roman"/>
                <a:cs typeface="Times New Roman"/>
              </a:rPr>
              <a:t>n</a:t>
            </a:r>
            <a:r>
              <a:rPr dirty="0" sz="1400">
                <a:latin typeface="Times New Roman"/>
                <a:cs typeface="Times New Roman"/>
              </a:rPr>
              <a:t>e</a:t>
            </a:r>
            <a:r>
              <a:rPr dirty="0" sz="1400" spc="-20">
                <a:latin typeface="Times New Roman"/>
                <a:cs typeface="Times New Roman"/>
              </a:rPr>
              <a:t>y</a:t>
            </a:r>
            <a:r>
              <a:rPr dirty="0" sz="1400">
                <a:latin typeface="Times New Roman"/>
                <a:cs typeface="Times New Roman"/>
              </a:rPr>
              <a:t>+</a:t>
            </a:r>
            <a:r>
              <a:rPr dirty="0" sz="1400">
                <a:latin typeface="微软雅黑"/>
                <a:cs typeface="微软雅黑"/>
              </a:rPr>
              <a:t>的授权。</a:t>
            </a:r>
            <a:endParaRPr sz="1400">
              <a:latin typeface="微软雅黑"/>
              <a:cs typeface="微软雅黑"/>
            </a:endParaRPr>
          </a:p>
          <a:p>
            <a:pPr marL="972185">
              <a:lnSpc>
                <a:spcPts val="1675"/>
              </a:lnSpc>
              <a:spcBef>
                <a:spcPts val="1415"/>
              </a:spcBef>
            </a:pPr>
            <a:r>
              <a:rPr dirty="0" sz="1500" b="1">
                <a:latin typeface="微软雅黑"/>
                <a:cs typeface="微软雅黑"/>
              </a:rPr>
              <a:t>迪士尼传媒网络国内主要有线频道及订阅规模</a:t>
            </a:r>
            <a:endParaRPr sz="1500">
              <a:latin typeface="微软雅黑"/>
              <a:cs typeface="微软雅黑"/>
            </a:endParaRPr>
          </a:p>
          <a:p>
            <a:pPr algn="ctr" marR="969644">
              <a:lnSpc>
                <a:spcPts val="1130"/>
              </a:lnSpc>
            </a:pPr>
            <a:r>
              <a:rPr dirty="0" sz="1100">
                <a:latin typeface="微软雅黑"/>
                <a:cs typeface="微软雅黑"/>
              </a:rPr>
              <a:t>单</a:t>
            </a:r>
            <a:r>
              <a:rPr dirty="0" sz="1100" spc="-5">
                <a:latin typeface="微软雅黑"/>
                <a:cs typeface="微软雅黑"/>
              </a:rPr>
              <a:t>位:</a:t>
            </a:r>
            <a:r>
              <a:rPr dirty="0" sz="1100">
                <a:latin typeface="微软雅黑"/>
                <a:cs typeface="微软雅黑"/>
              </a:rPr>
              <a:t>万人</a:t>
            </a:r>
            <a:endParaRPr sz="1100">
              <a:latin typeface="微软雅黑"/>
              <a:cs typeface="微软雅黑"/>
            </a:endParaRPr>
          </a:p>
          <a:p>
            <a:pPr algn="r" marR="179705">
              <a:lnSpc>
                <a:spcPts val="1255"/>
              </a:lnSpc>
            </a:pPr>
            <a:r>
              <a:rPr dirty="0" sz="1100">
                <a:latin typeface="微软雅黑"/>
                <a:cs typeface="微软雅黑"/>
              </a:rPr>
              <a:t>亿美元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9513" y="6289751"/>
            <a:ext cx="2458085" cy="189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微软雅黑"/>
                <a:cs typeface="微软雅黑"/>
              </a:rPr>
              <a:t>注：订阅规模为2020年第三季度的数据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57900" y="6397799"/>
            <a:ext cx="76200" cy="128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宋体"/>
                <a:cs typeface="宋体"/>
              </a:rPr>
              <a:t>2</a:t>
            </a:r>
            <a:endParaRPr sz="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91" y="464439"/>
            <a:ext cx="2825115" cy="33337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迪士尼乐园、体验与产品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2800" y="1050290"/>
            <a:ext cx="11187430" cy="1396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299085" marR="5080" indent="-286385">
              <a:lnSpc>
                <a:spcPct val="100000"/>
              </a:lnSpc>
              <a:buClr>
                <a:srgbClr val="1F3863"/>
              </a:buClr>
              <a:buSzPct val="150000"/>
              <a:buFont typeface="Microsoft Sans Serif"/>
              <a:buChar char="▪"/>
              <a:tabLst>
                <a:tab pos="299720" algn="l"/>
              </a:tabLst>
            </a:pPr>
            <a:r>
              <a:rPr dirty="0" sz="1500" spc="10">
                <a:latin typeface="微软雅黑"/>
                <a:cs typeface="微软雅黑"/>
              </a:rPr>
              <a:t>迪士</a:t>
            </a:r>
            <a:r>
              <a:rPr dirty="0" sz="1500" spc="20">
                <a:latin typeface="微软雅黑"/>
                <a:cs typeface="微软雅黑"/>
              </a:rPr>
              <a:t>尼</a:t>
            </a:r>
            <a:r>
              <a:rPr dirty="0" sz="1500" spc="10">
                <a:latin typeface="微软雅黑"/>
                <a:cs typeface="微软雅黑"/>
              </a:rPr>
              <a:t>主</a:t>
            </a:r>
            <a:r>
              <a:rPr dirty="0" sz="1500" spc="20">
                <a:latin typeface="微软雅黑"/>
                <a:cs typeface="微软雅黑"/>
              </a:rPr>
              <a:t>题</a:t>
            </a:r>
            <a:r>
              <a:rPr dirty="0" sz="1500" spc="10">
                <a:latin typeface="微软雅黑"/>
                <a:cs typeface="微软雅黑"/>
              </a:rPr>
              <a:t>公</a:t>
            </a:r>
            <a:r>
              <a:rPr dirty="0" sz="1500" spc="35">
                <a:latin typeface="微软雅黑"/>
                <a:cs typeface="微软雅黑"/>
              </a:rPr>
              <a:t>园</a:t>
            </a:r>
            <a:r>
              <a:rPr dirty="0" sz="1500" spc="20">
                <a:latin typeface="微软雅黑"/>
                <a:cs typeface="微软雅黑"/>
              </a:rPr>
              <a:t>、</a:t>
            </a:r>
            <a:r>
              <a:rPr dirty="0" sz="1500" spc="10">
                <a:latin typeface="微软雅黑"/>
                <a:cs typeface="微软雅黑"/>
              </a:rPr>
              <a:t>体验</a:t>
            </a:r>
            <a:r>
              <a:rPr dirty="0" sz="1500" spc="20">
                <a:latin typeface="微软雅黑"/>
                <a:cs typeface="微软雅黑"/>
              </a:rPr>
              <a:t>与</a:t>
            </a:r>
            <a:r>
              <a:rPr dirty="0" sz="1500" spc="10">
                <a:latin typeface="微软雅黑"/>
                <a:cs typeface="微软雅黑"/>
              </a:rPr>
              <a:t>产</a:t>
            </a:r>
            <a:r>
              <a:rPr dirty="0" sz="1500" spc="20">
                <a:latin typeface="微软雅黑"/>
                <a:cs typeface="微软雅黑"/>
              </a:rPr>
              <a:t>品</a:t>
            </a:r>
            <a:r>
              <a:rPr dirty="0" sz="1500" spc="10">
                <a:latin typeface="微软雅黑"/>
                <a:cs typeface="微软雅黑"/>
              </a:rPr>
              <a:t>部</a:t>
            </a:r>
            <a:r>
              <a:rPr dirty="0" sz="1500" spc="20">
                <a:latin typeface="微软雅黑"/>
                <a:cs typeface="微软雅黑"/>
              </a:rPr>
              <a:t>门的</a:t>
            </a:r>
            <a:r>
              <a:rPr dirty="0" sz="1500" spc="10">
                <a:latin typeface="微软雅黑"/>
                <a:cs typeface="微软雅黑"/>
              </a:rPr>
              <a:t>业务</a:t>
            </a:r>
            <a:r>
              <a:rPr dirty="0" sz="1500" spc="20">
                <a:latin typeface="微软雅黑"/>
                <a:cs typeface="微软雅黑"/>
              </a:rPr>
              <a:t>主</a:t>
            </a:r>
            <a:r>
              <a:rPr dirty="0" sz="1500" spc="10">
                <a:latin typeface="微软雅黑"/>
                <a:cs typeface="微软雅黑"/>
              </a:rPr>
              <a:t>要</a:t>
            </a:r>
            <a:r>
              <a:rPr dirty="0" sz="1500" spc="20">
                <a:latin typeface="微软雅黑"/>
                <a:cs typeface="微软雅黑"/>
              </a:rPr>
              <a:t>涉</a:t>
            </a:r>
            <a:r>
              <a:rPr dirty="0" sz="1500" spc="10">
                <a:latin typeface="微软雅黑"/>
                <a:cs typeface="微软雅黑"/>
              </a:rPr>
              <a:t>及</a:t>
            </a:r>
            <a:r>
              <a:rPr dirty="0" sz="1500" spc="20">
                <a:latin typeface="微软雅黑"/>
                <a:cs typeface="微软雅黑"/>
              </a:rPr>
              <a:t>公司</a:t>
            </a:r>
            <a:r>
              <a:rPr dirty="0" sz="1500" spc="10">
                <a:latin typeface="微软雅黑"/>
                <a:cs typeface="微软雅黑"/>
              </a:rPr>
              <a:t>位</a:t>
            </a:r>
            <a:r>
              <a:rPr dirty="0" sz="1500" spc="35">
                <a:latin typeface="微软雅黑"/>
                <a:cs typeface="微软雅黑"/>
              </a:rPr>
              <a:t>于</a:t>
            </a:r>
            <a:r>
              <a:rPr dirty="0" sz="1500" spc="20">
                <a:latin typeface="微软雅黑"/>
                <a:cs typeface="微软雅黑"/>
              </a:rPr>
              <a:t>佛</a:t>
            </a:r>
            <a:r>
              <a:rPr dirty="0" sz="1500" spc="10">
                <a:latin typeface="微软雅黑"/>
                <a:cs typeface="微软雅黑"/>
              </a:rPr>
              <a:t>罗</a:t>
            </a:r>
            <a:r>
              <a:rPr dirty="0" sz="1500" spc="20">
                <a:latin typeface="微软雅黑"/>
                <a:cs typeface="微软雅黑"/>
              </a:rPr>
              <a:t>里</a:t>
            </a:r>
            <a:r>
              <a:rPr dirty="0" sz="1500" spc="10">
                <a:latin typeface="微软雅黑"/>
                <a:cs typeface="微软雅黑"/>
              </a:rPr>
              <a:t>达</a:t>
            </a:r>
            <a:r>
              <a:rPr dirty="0" sz="1500" spc="30">
                <a:latin typeface="微软雅黑"/>
                <a:cs typeface="微软雅黑"/>
              </a:rPr>
              <a:t>州</a:t>
            </a:r>
            <a:r>
              <a:rPr dirty="0" sz="1500" spc="20">
                <a:latin typeface="微软雅黑"/>
                <a:cs typeface="微软雅黑"/>
              </a:rPr>
              <a:t>、</a:t>
            </a:r>
            <a:r>
              <a:rPr dirty="0" sz="1500" spc="10">
                <a:latin typeface="微软雅黑"/>
                <a:cs typeface="微软雅黑"/>
              </a:rPr>
              <a:t>加州</a:t>
            </a:r>
            <a:r>
              <a:rPr dirty="0" sz="1500" spc="20">
                <a:latin typeface="微软雅黑"/>
                <a:cs typeface="微软雅黑"/>
              </a:rPr>
              <a:t>、</a:t>
            </a:r>
            <a:r>
              <a:rPr dirty="0" sz="1500" spc="10">
                <a:latin typeface="微软雅黑"/>
                <a:cs typeface="微软雅黑"/>
              </a:rPr>
              <a:t>巴</a:t>
            </a:r>
            <a:r>
              <a:rPr dirty="0" sz="1500" spc="20">
                <a:latin typeface="微软雅黑"/>
                <a:cs typeface="微软雅黑"/>
              </a:rPr>
              <a:t>黎</a:t>
            </a:r>
            <a:r>
              <a:rPr dirty="0" sz="1500" spc="10">
                <a:latin typeface="微软雅黑"/>
                <a:cs typeface="微软雅黑"/>
              </a:rPr>
              <a:t>、</a:t>
            </a:r>
            <a:r>
              <a:rPr dirty="0" sz="1500" spc="20">
                <a:latin typeface="微软雅黑"/>
                <a:cs typeface="微软雅黑"/>
              </a:rPr>
              <a:t>香港</a:t>
            </a:r>
            <a:r>
              <a:rPr dirty="0" sz="1500" spc="-5">
                <a:latin typeface="微软雅黑"/>
                <a:cs typeface="微软雅黑"/>
              </a:rPr>
              <a:t>(48%</a:t>
            </a:r>
            <a:r>
              <a:rPr dirty="0" sz="1500" spc="10">
                <a:latin typeface="微软雅黑"/>
                <a:cs typeface="微软雅黑"/>
              </a:rPr>
              <a:t>权益</a:t>
            </a:r>
            <a:r>
              <a:rPr dirty="0" sz="1500" spc="25">
                <a:latin typeface="微软雅黑"/>
                <a:cs typeface="微软雅黑"/>
              </a:rPr>
              <a:t>)</a:t>
            </a:r>
            <a:r>
              <a:rPr dirty="0" sz="1500" spc="10">
                <a:latin typeface="微软雅黑"/>
                <a:cs typeface="微软雅黑"/>
              </a:rPr>
              <a:t>和</a:t>
            </a:r>
            <a:r>
              <a:rPr dirty="0" sz="1500" spc="20">
                <a:latin typeface="微软雅黑"/>
                <a:cs typeface="微软雅黑"/>
              </a:rPr>
              <a:t>上</a:t>
            </a:r>
            <a:r>
              <a:rPr dirty="0" sz="1500" spc="15">
                <a:latin typeface="微软雅黑"/>
                <a:cs typeface="微软雅黑"/>
              </a:rPr>
              <a:t>海</a:t>
            </a:r>
            <a:r>
              <a:rPr dirty="0" sz="1500" spc="-5">
                <a:latin typeface="微软雅黑"/>
                <a:cs typeface="微软雅黑"/>
              </a:rPr>
              <a:t>(43%</a:t>
            </a:r>
            <a:r>
              <a:rPr dirty="0" sz="1500" spc="20">
                <a:latin typeface="微软雅黑"/>
                <a:cs typeface="微软雅黑"/>
              </a:rPr>
              <a:t>权</a:t>
            </a:r>
            <a:r>
              <a:rPr dirty="0" sz="1500" spc="10">
                <a:latin typeface="微软雅黑"/>
                <a:cs typeface="微软雅黑"/>
              </a:rPr>
              <a:t>益</a:t>
            </a:r>
            <a:r>
              <a:rPr dirty="0" sz="1500" spc="15">
                <a:latin typeface="微软雅黑"/>
                <a:cs typeface="微软雅黑"/>
              </a:rPr>
              <a:t>)</a:t>
            </a:r>
            <a:r>
              <a:rPr dirty="0" sz="1500" spc="10">
                <a:latin typeface="微软雅黑"/>
                <a:cs typeface="微软雅黑"/>
              </a:rPr>
              <a:t>的</a:t>
            </a:r>
            <a:r>
              <a:rPr dirty="0" sz="1500" spc="20">
                <a:latin typeface="微软雅黑"/>
                <a:cs typeface="微软雅黑"/>
              </a:rPr>
              <a:t>迪</a:t>
            </a:r>
            <a:r>
              <a:rPr dirty="0" sz="1500" spc="10">
                <a:latin typeface="微软雅黑"/>
                <a:cs typeface="微软雅黑"/>
              </a:rPr>
              <a:t>士</a:t>
            </a:r>
            <a:r>
              <a:rPr dirty="0" sz="1500">
                <a:latin typeface="微软雅黑"/>
                <a:cs typeface="微软雅黑"/>
              </a:rPr>
              <a:t>尼 </a:t>
            </a:r>
            <a:r>
              <a:rPr dirty="0" sz="1500" spc="10">
                <a:latin typeface="微软雅黑"/>
                <a:cs typeface="微软雅黑"/>
              </a:rPr>
              <a:t>乐园以及对东京</a:t>
            </a:r>
            <a:r>
              <a:rPr dirty="0" sz="1500">
                <a:latin typeface="微软雅黑"/>
                <a:cs typeface="微软雅黑"/>
              </a:rPr>
              <a:t>迪</a:t>
            </a:r>
            <a:r>
              <a:rPr dirty="0" sz="1500" spc="10">
                <a:latin typeface="微软雅黑"/>
                <a:cs typeface="微软雅黑"/>
              </a:rPr>
              <a:t>士尼度假</a:t>
            </a:r>
            <a:r>
              <a:rPr dirty="0" sz="1500" spc="20">
                <a:latin typeface="微软雅黑"/>
                <a:cs typeface="微软雅黑"/>
              </a:rPr>
              <a:t>区</a:t>
            </a:r>
            <a:r>
              <a:rPr dirty="0" sz="1500" spc="10">
                <a:latin typeface="微软雅黑"/>
                <a:cs typeface="微软雅黑"/>
              </a:rPr>
              <a:t>的</a:t>
            </a:r>
            <a:r>
              <a:rPr dirty="0" sz="1500">
                <a:latin typeface="微软雅黑"/>
                <a:cs typeface="微软雅黑"/>
              </a:rPr>
              <a:t>第三</a:t>
            </a:r>
            <a:r>
              <a:rPr dirty="0" sz="1500" spc="10">
                <a:latin typeface="微软雅黑"/>
                <a:cs typeface="微软雅黑"/>
              </a:rPr>
              <a:t>方经营授权</a:t>
            </a:r>
            <a:r>
              <a:rPr dirty="0" sz="1500" spc="20">
                <a:latin typeface="微软雅黑"/>
                <a:cs typeface="微软雅黑"/>
              </a:rPr>
              <a:t>；</a:t>
            </a:r>
            <a:r>
              <a:rPr dirty="0" sz="1500">
                <a:latin typeface="微软雅黑"/>
                <a:cs typeface="微软雅黑"/>
              </a:rPr>
              <a:t>迪士</a:t>
            </a:r>
            <a:r>
              <a:rPr dirty="0" sz="1500" spc="10">
                <a:latin typeface="微软雅黑"/>
                <a:cs typeface="微软雅黑"/>
              </a:rPr>
              <a:t>尼邮</a:t>
            </a:r>
            <a:r>
              <a:rPr dirty="0" sz="1500" spc="15">
                <a:latin typeface="微软雅黑"/>
                <a:cs typeface="微软雅黑"/>
              </a:rPr>
              <a:t>轮</a:t>
            </a:r>
            <a:r>
              <a:rPr dirty="0" sz="1500" spc="10">
                <a:latin typeface="微软雅黑"/>
                <a:cs typeface="微软雅黑"/>
              </a:rPr>
              <a:t>、迪士</a:t>
            </a:r>
            <a:r>
              <a:rPr dirty="0" sz="1500">
                <a:latin typeface="微软雅黑"/>
                <a:cs typeface="微软雅黑"/>
              </a:rPr>
              <a:t>尼度</a:t>
            </a:r>
            <a:r>
              <a:rPr dirty="0" sz="1500" spc="10">
                <a:latin typeface="微软雅黑"/>
                <a:cs typeface="微软雅黑"/>
              </a:rPr>
              <a:t>假俱乐</a:t>
            </a:r>
            <a:r>
              <a:rPr dirty="0" sz="1500" spc="20">
                <a:latin typeface="微软雅黑"/>
                <a:cs typeface="微软雅黑"/>
              </a:rPr>
              <a:t>部</a:t>
            </a:r>
            <a:r>
              <a:rPr dirty="0" sz="1500" spc="10">
                <a:latin typeface="微软雅黑"/>
                <a:cs typeface="微软雅黑"/>
              </a:rPr>
              <a:t>，国</a:t>
            </a:r>
            <a:r>
              <a:rPr dirty="0" sz="1500">
                <a:latin typeface="微软雅黑"/>
                <a:cs typeface="微软雅黑"/>
              </a:rPr>
              <a:t>家地</a:t>
            </a:r>
            <a:r>
              <a:rPr dirty="0" sz="1500" spc="10">
                <a:latin typeface="微软雅黑"/>
                <a:cs typeface="微软雅黑"/>
              </a:rPr>
              <a:t>理探</a:t>
            </a:r>
            <a:r>
              <a:rPr dirty="0" sz="1500" spc="15">
                <a:latin typeface="微软雅黑"/>
                <a:cs typeface="微软雅黑"/>
              </a:rPr>
              <a:t>险</a:t>
            </a:r>
            <a:r>
              <a:rPr dirty="0" sz="1500">
                <a:latin typeface="微软雅黑"/>
                <a:cs typeface="微软雅黑"/>
              </a:rPr>
              <a:t>(</a:t>
            </a:r>
            <a:r>
              <a:rPr dirty="0" sz="1500" spc="-5">
                <a:latin typeface="微软雅黑"/>
                <a:cs typeface="微软雅黑"/>
              </a:rPr>
              <a:t>73</a:t>
            </a:r>
            <a:r>
              <a:rPr dirty="0" sz="1500" spc="5">
                <a:latin typeface="微软雅黑"/>
                <a:cs typeface="微软雅黑"/>
              </a:rPr>
              <a:t>%</a:t>
            </a:r>
            <a:r>
              <a:rPr dirty="0" sz="1500" spc="10">
                <a:latin typeface="微软雅黑"/>
                <a:cs typeface="微软雅黑"/>
              </a:rPr>
              <a:t>权</a:t>
            </a:r>
            <a:r>
              <a:rPr dirty="0" sz="1500">
                <a:latin typeface="微软雅黑"/>
                <a:cs typeface="微软雅黑"/>
              </a:rPr>
              <a:t>益)</a:t>
            </a:r>
            <a:r>
              <a:rPr dirty="0" sz="1500" spc="10">
                <a:latin typeface="微软雅黑"/>
                <a:cs typeface="微软雅黑"/>
              </a:rPr>
              <a:t>，以及位于夏</a:t>
            </a:r>
            <a:r>
              <a:rPr dirty="0" sz="1500">
                <a:latin typeface="微软雅黑"/>
                <a:cs typeface="微软雅黑"/>
              </a:rPr>
              <a:t>威夷的 迪士尼度假村和水疗中心；还涉及对迪士尼各类知识产权的授权、出版、消费品的销售等。</a:t>
            </a:r>
            <a:endParaRPr sz="1500">
              <a:latin typeface="微软雅黑"/>
              <a:cs typeface="微软雅黑"/>
            </a:endParaRPr>
          </a:p>
          <a:p>
            <a:pPr algn="just" marL="299085" marR="5080" indent="-286385">
              <a:lnSpc>
                <a:spcPct val="100000"/>
              </a:lnSpc>
              <a:buClr>
                <a:srgbClr val="1F3863"/>
              </a:buClr>
              <a:buSzPct val="150000"/>
              <a:buFont typeface="Microsoft Sans Serif"/>
              <a:buChar char="▪"/>
              <a:tabLst>
                <a:tab pos="299720" algn="l"/>
              </a:tabLst>
            </a:pPr>
            <a:r>
              <a:rPr dirty="0" sz="1500">
                <a:latin typeface="微软雅黑"/>
                <a:cs typeface="微软雅黑"/>
              </a:rPr>
              <a:t>收入方</a:t>
            </a:r>
            <a:r>
              <a:rPr dirty="0" sz="1500" spc="-5">
                <a:latin typeface="微软雅黑"/>
                <a:cs typeface="微软雅黑"/>
              </a:rPr>
              <a:t>面</a:t>
            </a:r>
            <a:r>
              <a:rPr dirty="0" sz="1500">
                <a:latin typeface="微软雅黑"/>
                <a:cs typeface="微软雅黑"/>
              </a:rPr>
              <a:t>，迪士</a:t>
            </a:r>
            <a:r>
              <a:rPr dirty="0" sz="1500" spc="10">
                <a:latin typeface="微软雅黑"/>
                <a:cs typeface="微软雅黑"/>
              </a:rPr>
              <a:t>尼</a:t>
            </a:r>
            <a:r>
              <a:rPr dirty="0" sz="1500">
                <a:latin typeface="微软雅黑"/>
                <a:cs typeface="微软雅黑"/>
              </a:rPr>
              <a:t>乐园、体验与产</a:t>
            </a:r>
            <a:r>
              <a:rPr dirty="0" sz="1500" spc="10">
                <a:latin typeface="微软雅黑"/>
                <a:cs typeface="微软雅黑"/>
              </a:rPr>
              <a:t>品</a:t>
            </a:r>
            <a:r>
              <a:rPr dirty="0" sz="1500">
                <a:latin typeface="微软雅黑"/>
                <a:cs typeface="微软雅黑"/>
              </a:rPr>
              <a:t>板块的收入主要</a:t>
            </a:r>
            <a:r>
              <a:rPr dirty="0" sz="1500" spc="10">
                <a:latin typeface="微软雅黑"/>
                <a:cs typeface="微软雅黑"/>
              </a:rPr>
              <a:t>有</a:t>
            </a:r>
            <a:r>
              <a:rPr dirty="0" sz="1500">
                <a:latin typeface="微软雅黑"/>
                <a:cs typeface="微软雅黑"/>
              </a:rPr>
              <a:t>主题公园门票收</a:t>
            </a:r>
            <a:r>
              <a:rPr dirty="0" sz="1500" spc="20">
                <a:latin typeface="微软雅黑"/>
                <a:cs typeface="微软雅黑"/>
              </a:rPr>
              <a:t>入</a:t>
            </a:r>
            <a:r>
              <a:rPr dirty="0" sz="1500">
                <a:latin typeface="微软雅黑"/>
                <a:cs typeface="微软雅黑"/>
              </a:rPr>
              <a:t>、商品、食物和</a:t>
            </a:r>
            <a:r>
              <a:rPr dirty="0" sz="1500" spc="10">
                <a:latin typeface="微软雅黑"/>
                <a:cs typeface="微软雅黑"/>
              </a:rPr>
              <a:t>饮</a:t>
            </a:r>
            <a:r>
              <a:rPr dirty="0" sz="1500">
                <a:latin typeface="微软雅黑"/>
                <a:cs typeface="微软雅黑"/>
              </a:rPr>
              <a:t>料收入、度假区</a:t>
            </a:r>
            <a:r>
              <a:rPr dirty="0" sz="1500" spc="10">
                <a:latin typeface="微软雅黑"/>
                <a:cs typeface="微软雅黑"/>
              </a:rPr>
              <a:t>收</a:t>
            </a:r>
            <a:r>
              <a:rPr dirty="0" sz="1500">
                <a:latin typeface="微软雅黑"/>
                <a:cs typeface="微软雅黑"/>
              </a:rPr>
              <a:t>入、商品授权与</a:t>
            </a:r>
            <a:r>
              <a:rPr dirty="0" sz="1500" spc="20">
                <a:latin typeface="微软雅黑"/>
                <a:cs typeface="微软雅黑"/>
              </a:rPr>
              <a:t>零</a:t>
            </a:r>
            <a:r>
              <a:rPr dirty="0" sz="1500">
                <a:latin typeface="微软雅黑"/>
                <a:cs typeface="微软雅黑"/>
              </a:rPr>
              <a:t>售 </a:t>
            </a:r>
            <a:r>
              <a:rPr dirty="0" sz="1500" spc="10">
                <a:latin typeface="微软雅黑"/>
                <a:cs typeface="微软雅黑"/>
              </a:rPr>
              <a:t>收入</a:t>
            </a:r>
            <a:r>
              <a:rPr dirty="0" sz="1500" spc="-5">
                <a:latin typeface="微软雅黑"/>
                <a:cs typeface="微软雅黑"/>
              </a:rPr>
              <a:t>、</a:t>
            </a:r>
            <a:r>
              <a:rPr dirty="0" sz="1500" spc="10">
                <a:latin typeface="微软雅黑"/>
                <a:cs typeface="微软雅黑"/>
              </a:rPr>
              <a:t>公</a:t>
            </a:r>
            <a:r>
              <a:rPr dirty="0" sz="1500">
                <a:latin typeface="微软雅黑"/>
                <a:cs typeface="微软雅黑"/>
              </a:rPr>
              <a:t>园</a:t>
            </a:r>
            <a:r>
              <a:rPr dirty="0" sz="1500" spc="10">
                <a:latin typeface="微软雅黑"/>
                <a:cs typeface="微软雅黑"/>
              </a:rPr>
              <a:t>许可</a:t>
            </a:r>
            <a:r>
              <a:rPr dirty="0" sz="1500">
                <a:latin typeface="微软雅黑"/>
                <a:cs typeface="微软雅黑"/>
              </a:rPr>
              <a:t>及</a:t>
            </a:r>
            <a:r>
              <a:rPr dirty="0" sz="1500" spc="10">
                <a:latin typeface="微软雅黑"/>
                <a:cs typeface="微软雅黑"/>
              </a:rPr>
              <a:t>其他</a:t>
            </a:r>
            <a:r>
              <a:rPr dirty="0" sz="1500">
                <a:latin typeface="微软雅黑"/>
                <a:cs typeface="微软雅黑"/>
              </a:rPr>
              <a:t>收</a:t>
            </a:r>
            <a:r>
              <a:rPr dirty="0" sz="1500" spc="20">
                <a:latin typeface="微软雅黑"/>
                <a:cs typeface="微软雅黑"/>
              </a:rPr>
              <a:t>入</a:t>
            </a:r>
            <a:r>
              <a:rPr dirty="0" sz="1500">
                <a:latin typeface="微软雅黑"/>
                <a:cs typeface="微软雅黑"/>
              </a:rPr>
              <a:t>。</a:t>
            </a:r>
            <a:r>
              <a:rPr dirty="0" sz="1500" spc="10">
                <a:latin typeface="微软雅黑"/>
                <a:cs typeface="微软雅黑"/>
              </a:rPr>
              <a:t>乐园</a:t>
            </a:r>
            <a:r>
              <a:rPr dirty="0" sz="1500">
                <a:latin typeface="微软雅黑"/>
                <a:cs typeface="微软雅黑"/>
              </a:rPr>
              <a:t>、</a:t>
            </a:r>
            <a:r>
              <a:rPr dirty="0" sz="1500" spc="10">
                <a:latin typeface="微软雅黑"/>
                <a:cs typeface="微软雅黑"/>
              </a:rPr>
              <a:t>体验</a:t>
            </a:r>
            <a:r>
              <a:rPr dirty="0" sz="1500">
                <a:latin typeface="微软雅黑"/>
                <a:cs typeface="微软雅黑"/>
              </a:rPr>
              <a:t>与</a:t>
            </a:r>
            <a:r>
              <a:rPr dirty="0" sz="1500" spc="10">
                <a:latin typeface="微软雅黑"/>
                <a:cs typeface="微软雅黑"/>
              </a:rPr>
              <a:t>产</a:t>
            </a:r>
            <a:r>
              <a:rPr dirty="0" sz="1500">
                <a:latin typeface="微软雅黑"/>
                <a:cs typeface="微软雅黑"/>
              </a:rPr>
              <a:t>品</a:t>
            </a:r>
            <a:r>
              <a:rPr dirty="0" sz="1500" spc="10">
                <a:latin typeface="微软雅黑"/>
                <a:cs typeface="微软雅黑"/>
              </a:rPr>
              <a:t>业务</a:t>
            </a:r>
            <a:r>
              <a:rPr dirty="0" sz="1500">
                <a:latin typeface="微软雅黑"/>
                <a:cs typeface="微软雅黑"/>
              </a:rPr>
              <a:t>一</a:t>
            </a:r>
            <a:r>
              <a:rPr dirty="0" sz="1500" spc="10">
                <a:latin typeface="微软雅黑"/>
                <a:cs typeface="微软雅黑"/>
              </a:rPr>
              <a:t>般情</a:t>
            </a:r>
            <a:r>
              <a:rPr dirty="0" sz="1500">
                <a:latin typeface="微软雅黑"/>
                <a:cs typeface="微软雅黑"/>
              </a:rPr>
              <a:t>况</a:t>
            </a:r>
            <a:r>
              <a:rPr dirty="0" sz="1500" spc="10">
                <a:latin typeface="微软雅黑"/>
                <a:cs typeface="微软雅黑"/>
              </a:rPr>
              <a:t>下</a:t>
            </a:r>
            <a:r>
              <a:rPr dirty="0" sz="1500">
                <a:latin typeface="微软雅黑"/>
                <a:cs typeface="微软雅黑"/>
              </a:rPr>
              <a:t>经</a:t>
            </a:r>
            <a:r>
              <a:rPr dirty="0" sz="1500" spc="10">
                <a:latin typeface="微软雅黑"/>
                <a:cs typeface="微软雅黑"/>
              </a:rPr>
              <a:t>营相</a:t>
            </a:r>
            <a:r>
              <a:rPr dirty="0" sz="1500">
                <a:latin typeface="微软雅黑"/>
                <a:cs typeface="微软雅黑"/>
              </a:rPr>
              <a:t>对</a:t>
            </a:r>
            <a:r>
              <a:rPr dirty="0" sz="1500" spc="10">
                <a:latin typeface="微软雅黑"/>
                <a:cs typeface="微软雅黑"/>
              </a:rPr>
              <a:t>稳</a:t>
            </a:r>
            <a:r>
              <a:rPr dirty="0" sz="1500" spc="30">
                <a:latin typeface="微软雅黑"/>
                <a:cs typeface="微软雅黑"/>
              </a:rPr>
              <a:t>定</a:t>
            </a:r>
            <a:r>
              <a:rPr dirty="0" sz="1500">
                <a:latin typeface="微软雅黑"/>
                <a:cs typeface="微软雅黑"/>
              </a:rPr>
              <a:t>，</a:t>
            </a:r>
            <a:r>
              <a:rPr dirty="0" sz="1500" spc="10">
                <a:latin typeface="微软雅黑"/>
                <a:cs typeface="微软雅黑"/>
              </a:rPr>
              <a:t>呈</a:t>
            </a:r>
            <a:r>
              <a:rPr dirty="0" sz="1500">
                <a:latin typeface="微软雅黑"/>
                <a:cs typeface="微软雅黑"/>
              </a:rPr>
              <a:t>现</a:t>
            </a:r>
            <a:r>
              <a:rPr dirty="0" sz="1500" spc="10">
                <a:latin typeface="微软雅黑"/>
                <a:cs typeface="微软雅黑"/>
              </a:rPr>
              <a:t>稳定</a:t>
            </a:r>
            <a:r>
              <a:rPr dirty="0" sz="1500">
                <a:latin typeface="微软雅黑"/>
                <a:cs typeface="微软雅黑"/>
              </a:rPr>
              <a:t>增</a:t>
            </a:r>
            <a:r>
              <a:rPr dirty="0" sz="1500" spc="15">
                <a:latin typeface="微软雅黑"/>
                <a:cs typeface="微软雅黑"/>
              </a:rPr>
              <a:t>长</a:t>
            </a:r>
            <a:r>
              <a:rPr dirty="0" sz="1500" spc="10">
                <a:latin typeface="微软雅黑"/>
                <a:cs typeface="微软雅黑"/>
              </a:rPr>
              <a:t>，</a:t>
            </a:r>
            <a:r>
              <a:rPr dirty="0" sz="1500" spc="-5">
                <a:latin typeface="微软雅黑"/>
                <a:cs typeface="微软雅黑"/>
              </a:rPr>
              <a:t>2</a:t>
            </a:r>
            <a:r>
              <a:rPr dirty="0" sz="1500" spc="-10">
                <a:latin typeface="微软雅黑"/>
                <a:cs typeface="微软雅黑"/>
              </a:rPr>
              <a:t>0</a:t>
            </a:r>
            <a:r>
              <a:rPr dirty="0" sz="1500" spc="-20">
                <a:latin typeface="微软雅黑"/>
                <a:cs typeface="微软雅黑"/>
              </a:rPr>
              <a:t>2</a:t>
            </a:r>
            <a:r>
              <a:rPr dirty="0" sz="1500" spc="10">
                <a:latin typeface="微软雅黑"/>
                <a:cs typeface="微软雅黑"/>
              </a:rPr>
              <a:t>0</a:t>
            </a:r>
            <a:r>
              <a:rPr dirty="0" sz="1500">
                <a:latin typeface="微软雅黑"/>
                <a:cs typeface="微软雅黑"/>
              </a:rPr>
              <a:t>年</a:t>
            </a:r>
            <a:r>
              <a:rPr dirty="0" sz="1500" spc="10">
                <a:latin typeface="微软雅黑"/>
                <a:cs typeface="微软雅黑"/>
              </a:rPr>
              <a:t>以</a:t>
            </a:r>
            <a:r>
              <a:rPr dirty="0" sz="1500">
                <a:latin typeface="微软雅黑"/>
                <a:cs typeface="微软雅黑"/>
              </a:rPr>
              <a:t>来</a:t>
            </a:r>
            <a:r>
              <a:rPr dirty="0" sz="1500" spc="10">
                <a:latin typeface="微软雅黑"/>
                <a:cs typeface="微软雅黑"/>
              </a:rPr>
              <a:t>随</a:t>
            </a:r>
            <a:r>
              <a:rPr dirty="0" sz="1500" spc="15">
                <a:latin typeface="微软雅黑"/>
                <a:cs typeface="微软雅黑"/>
              </a:rPr>
              <a:t>着</a:t>
            </a:r>
            <a:r>
              <a:rPr dirty="0" sz="1500" spc="-5">
                <a:latin typeface="Times New Roman"/>
                <a:cs typeface="Times New Roman"/>
              </a:rPr>
              <a:t>CO</a:t>
            </a:r>
            <a:r>
              <a:rPr dirty="0" sz="1500" spc="-10">
                <a:latin typeface="Times New Roman"/>
                <a:cs typeface="Times New Roman"/>
              </a:rPr>
              <a:t>V</a:t>
            </a:r>
            <a:r>
              <a:rPr dirty="0" sz="1500">
                <a:latin typeface="Times New Roman"/>
                <a:cs typeface="Times New Roman"/>
              </a:rPr>
              <a:t>ID-</a:t>
            </a:r>
            <a:r>
              <a:rPr dirty="0" sz="1500" spc="5">
                <a:latin typeface="Times New Roman"/>
                <a:cs typeface="Times New Roman"/>
              </a:rPr>
              <a:t>19</a:t>
            </a:r>
            <a:r>
              <a:rPr dirty="0" sz="1500">
                <a:latin typeface="微软雅黑"/>
                <a:cs typeface="微软雅黑"/>
              </a:rPr>
              <a:t>疫情在 </a:t>
            </a:r>
            <a:r>
              <a:rPr dirty="0" sz="1500" spc="-5">
                <a:latin typeface="微软雅黑"/>
                <a:cs typeface="微软雅黑"/>
              </a:rPr>
              <a:t>美国的爆发</a:t>
            </a:r>
            <a:r>
              <a:rPr dirty="0" sz="1500">
                <a:latin typeface="微软雅黑"/>
                <a:cs typeface="微软雅黑"/>
              </a:rPr>
              <a:t>，</a:t>
            </a:r>
            <a:r>
              <a:rPr dirty="0" sz="1500" spc="-5">
                <a:latin typeface="微软雅黑"/>
                <a:cs typeface="微软雅黑"/>
              </a:rPr>
              <a:t>这一板块的收入及利润均大幅滑坡，成为受疫情影响最重的部</a:t>
            </a:r>
            <a:r>
              <a:rPr dirty="0" sz="1500">
                <a:latin typeface="微软雅黑"/>
                <a:cs typeface="微软雅黑"/>
              </a:rPr>
              <a:t>门。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3414" y="3176778"/>
            <a:ext cx="760095" cy="189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微软雅黑"/>
                <a:cs typeface="微软雅黑"/>
              </a:rPr>
              <a:t>单位</a:t>
            </a:r>
            <a:r>
              <a:rPr dirty="0" sz="1100" spc="-5">
                <a:latin typeface="微软雅黑"/>
                <a:cs typeface="微软雅黑"/>
              </a:rPr>
              <a:t>:</a:t>
            </a:r>
            <a:r>
              <a:rPr dirty="0" sz="1100">
                <a:latin typeface="微软雅黑"/>
                <a:cs typeface="微软雅黑"/>
              </a:rPr>
              <a:t>亿美元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51203" y="3441191"/>
            <a:ext cx="365759" cy="2278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35351" y="3918203"/>
            <a:ext cx="365760" cy="1801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19500" y="3826764"/>
            <a:ext cx="365760" cy="18928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03647" y="4354067"/>
            <a:ext cx="365760" cy="13655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05355" y="4500371"/>
            <a:ext cx="364236" cy="1219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89504" y="4680203"/>
            <a:ext cx="364235" cy="10393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73652" y="4692396"/>
            <a:ext cx="364236" cy="10271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56276" y="4456176"/>
            <a:ext cx="365760" cy="12633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68324" y="5719571"/>
            <a:ext cx="4737100" cy="0"/>
          </a:xfrm>
          <a:custGeom>
            <a:avLst/>
            <a:gdLst/>
            <a:ahLst/>
            <a:cxnLst/>
            <a:rect l="l" t="t" r="r" b="b"/>
            <a:pathLst>
              <a:path w="4737100" h="0">
                <a:moveTo>
                  <a:pt x="0" y="0"/>
                </a:moveTo>
                <a:lnTo>
                  <a:pt x="4736592" y="0"/>
                </a:lnTo>
              </a:path>
            </a:pathLst>
          </a:custGeom>
          <a:ln w="9525">
            <a:solidFill>
              <a:srgbClr val="DFE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291844" y="3246373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75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4</a:t>
            </a:r>
            <a:r>
              <a:rPr dirty="0" sz="90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75992" y="3723132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59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6</a:t>
            </a:r>
            <a:r>
              <a:rPr dirty="0" sz="90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60140" y="3631438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62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6</a:t>
            </a:r>
            <a:r>
              <a:rPr dirty="0" sz="90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44288" y="4159630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45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1</a:t>
            </a:r>
            <a:r>
              <a:rPr dirty="0" sz="900">
                <a:latin typeface="Times New Roman"/>
                <a:cs typeface="Times New Roman"/>
              </a:rPr>
              <a:t>9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44726" y="4305045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40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3</a:t>
            </a:r>
            <a:r>
              <a:rPr dirty="0" sz="900">
                <a:latin typeface="Times New Roman"/>
                <a:cs typeface="Times New Roman"/>
              </a:rPr>
              <a:t>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28873" y="4485385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34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4</a:t>
            </a:r>
            <a:r>
              <a:rPr dirty="0" sz="90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13403" y="4497070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34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0</a:t>
            </a:r>
            <a:r>
              <a:rPr dirty="0" sz="90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97551" y="4260469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41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8</a:t>
            </a:r>
            <a:r>
              <a:rPr dirty="0" sz="900"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0707" y="5643067"/>
            <a:ext cx="226060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0</a:t>
            </a:r>
            <a:r>
              <a:rPr dirty="0" sz="900" spc="-1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0</a:t>
            </a:r>
            <a:r>
              <a:rPr dirty="0" sz="90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3404" y="5340730"/>
            <a:ext cx="281940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1</a:t>
            </a:r>
            <a:r>
              <a:rPr dirty="0" sz="900" spc="-10">
                <a:latin typeface="Times New Roman"/>
                <a:cs typeface="Times New Roman"/>
              </a:rPr>
              <a:t>0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-10">
                <a:latin typeface="Times New Roman"/>
                <a:cs typeface="Times New Roman"/>
              </a:rPr>
              <a:t>0</a:t>
            </a:r>
            <a:r>
              <a:rPr dirty="0" sz="90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3404" y="5038597"/>
            <a:ext cx="281940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2</a:t>
            </a:r>
            <a:r>
              <a:rPr dirty="0" sz="900" spc="-10">
                <a:latin typeface="Times New Roman"/>
                <a:cs typeface="Times New Roman"/>
              </a:rPr>
              <a:t>0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-10">
                <a:latin typeface="Times New Roman"/>
                <a:cs typeface="Times New Roman"/>
              </a:rPr>
              <a:t>0</a:t>
            </a:r>
            <a:r>
              <a:rPr dirty="0" sz="90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3404" y="4736338"/>
            <a:ext cx="281940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3</a:t>
            </a:r>
            <a:r>
              <a:rPr dirty="0" sz="900" spc="-10">
                <a:latin typeface="Times New Roman"/>
                <a:cs typeface="Times New Roman"/>
              </a:rPr>
              <a:t>0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-10">
                <a:latin typeface="Times New Roman"/>
                <a:cs typeface="Times New Roman"/>
              </a:rPr>
              <a:t>0</a:t>
            </a:r>
            <a:r>
              <a:rPr dirty="0" sz="90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3404" y="4433951"/>
            <a:ext cx="281940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4</a:t>
            </a:r>
            <a:r>
              <a:rPr dirty="0" sz="900" spc="-10">
                <a:latin typeface="Times New Roman"/>
                <a:cs typeface="Times New Roman"/>
              </a:rPr>
              <a:t>0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-10">
                <a:latin typeface="Times New Roman"/>
                <a:cs typeface="Times New Roman"/>
              </a:rPr>
              <a:t>0</a:t>
            </a:r>
            <a:r>
              <a:rPr dirty="0" sz="90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3404" y="4131564"/>
            <a:ext cx="28257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Times New Roman"/>
                <a:cs typeface="Times New Roman"/>
              </a:rPr>
              <a:t>5</a:t>
            </a:r>
            <a:r>
              <a:rPr dirty="0" sz="900" spc="-10">
                <a:latin typeface="Times New Roman"/>
                <a:cs typeface="Times New Roman"/>
              </a:rPr>
              <a:t>0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-5">
                <a:latin typeface="Times New Roman"/>
                <a:cs typeface="Times New Roman"/>
              </a:rPr>
              <a:t>0</a:t>
            </a:r>
            <a:r>
              <a:rPr dirty="0" sz="90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3404" y="3829557"/>
            <a:ext cx="281940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6</a:t>
            </a:r>
            <a:r>
              <a:rPr dirty="0" sz="900" spc="-10">
                <a:latin typeface="Times New Roman"/>
                <a:cs typeface="Times New Roman"/>
              </a:rPr>
              <a:t>0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-10">
                <a:latin typeface="Times New Roman"/>
                <a:cs typeface="Times New Roman"/>
              </a:rPr>
              <a:t>0</a:t>
            </a:r>
            <a:r>
              <a:rPr dirty="0" sz="90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3404" y="3527170"/>
            <a:ext cx="281940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7</a:t>
            </a:r>
            <a:r>
              <a:rPr dirty="0" sz="900" spc="-10">
                <a:latin typeface="Times New Roman"/>
                <a:cs typeface="Times New Roman"/>
              </a:rPr>
              <a:t>0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-10">
                <a:latin typeface="Times New Roman"/>
                <a:cs typeface="Times New Roman"/>
              </a:rPr>
              <a:t>0</a:t>
            </a:r>
            <a:r>
              <a:rPr dirty="0" sz="90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3404" y="3224784"/>
            <a:ext cx="28257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Times New Roman"/>
                <a:cs typeface="Times New Roman"/>
              </a:rPr>
              <a:t>8</a:t>
            </a:r>
            <a:r>
              <a:rPr dirty="0" sz="900" spc="-10">
                <a:latin typeface="Times New Roman"/>
                <a:cs typeface="Times New Roman"/>
              </a:rPr>
              <a:t>0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-5">
                <a:latin typeface="Times New Roman"/>
                <a:cs typeface="Times New Roman"/>
              </a:rPr>
              <a:t>0</a:t>
            </a:r>
            <a:r>
              <a:rPr dirty="0" sz="90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04925" y="5831128"/>
            <a:ext cx="711200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微软雅黑"/>
                <a:cs typeface="微软雅黑"/>
              </a:rPr>
              <a:t>主题公园门票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74773" y="5831128"/>
            <a:ext cx="939800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微软雅黑"/>
                <a:cs typeface="微软雅黑"/>
              </a:rPr>
              <a:t>商品、食物和饮料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45433" y="5831128"/>
            <a:ext cx="368300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微软雅黑"/>
                <a:cs typeface="微软雅黑"/>
              </a:rPr>
              <a:t>度假区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00980" y="5831128"/>
            <a:ext cx="825500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微软雅黑"/>
                <a:cs typeface="微软雅黑"/>
              </a:rPr>
              <a:t>商品授权与零售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60728" y="2866644"/>
            <a:ext cx="40259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b="1">
                <a:latin typeface="微软雅黑"/>
                <a:cs typeface="微软雅黑"/>
              </a:rPr>
              <a:t>迪士尼主题公园、度假村及消费品部门收入构成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47416" y="6152388"/>
            <a:ext cx="56387" cy="563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015233" y="6103010"/>
            <a:ext cx="25463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Times New Roman"/>
                <a:cs typeface="Times New Roman"/>
              </a:rPr>
              <a:t>2</a:t>
            </a:r>
            <a:r>
              <a:rPr dirty="0" sz="900" spc="-10">
                <a:latin typeface="Times New Roman"/>
                <a:cs typeface="Times New Roman"/>
              </a:rPr>
              <a:t>0</a:t>
            </a:r>
            <a:r>
              <a:rPr dirty="0" sz="900">
                <a:latin typeface="Times New Roman"/>
                <a:cs typeface="Times New Roman"/>
              </a:rPr>
              <a:t>19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334511" y="6152388"/>
            <a:ext cx="57912" cy="563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403472" y="6103010"/>
            <a:ext cx="25463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Times New Roman"/>
                <a:cs typeface="Times New Roman"/>
              </a:rPr>
              <a:t>2</a:t>
            </a:r>
            <a:r>
              <a:rPr dirty="0" sz="900" spc="-10">
                <a:latin typeface="Times New Roman"/>
                <a:cs typeface="Times New Roman"/>
              </a:rPr>
              <a:t>0</a:t>
            </a:r>
            <a:r>
              <a:rPr dirty="0" sz="900">
                <a:latin typeface="Times New Roman"/>
                <a:cs typeface="Times New Roman"/>
              </a:rPr>
              <a:t>20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579107" y="5465064"/>
            <a:ext cx="5049520" cy="0"/>
          </a:xfrm>
          <a:custGeom>
            <a:avLst/>
            <a:gdLst/>
            <a:ahLst/>
            <a:cxnLst/>
            <a:rect l="l" t="t" r="r" b="b"/>
            <a:pathLst>
              <a:path w="5049520" h="0">
                <a:moveTo>
                  <a:pt x="0" y="0"/>
                </a:moveTo>
                <a:lnTo>
                  <a:pt x="5049012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808469" y="3446526"/>
            <a:ext cx="4590415" cy="1750060"/>
          </a:xfrm>
          <a:custGeom>
            <a:avLst/>
            <a:gdLst/>
            <a:ahLst/>
            <a:cxnLst/>
            <a:rect l="l" t="t" r="r" b="b"/>
            <a:pathLst>
              <a:path w="4590415" h="1750060">
                <a:moveTo>
                  <a:pt x="0" y="406907"/>
                </a:moveTo>
                <a:lnTo>
                  <a:pt x="458723" y="342899"/>
                </a:lnTo>
                <a:lnTo>
                  <a:pt x="918972" y="344423"/>
                </a:lnTo>
                <a:lnTo>
                  <a:pt x="1377696" y="155447"/>
                </a:lnTo>
                <a:lnTo>
                  <a:pt x="1836420" y="335279"/>
                </a:lnTo>
                <a:lnTo>
                  <a:pt x="2295144" y="224027"/>
                </a:lnTo>
                <a:lnTo>
                  <a:pt x="2753868" y="202691"/>
                </a:lnTo>
                <a:lnTo>
                  <a:pt x="3214116" y="0"/>
                </a:lnTo>
                <a:lnTo>
                  <a:pt x="3672840" y="505967"/>
                </a:lnTo>
                <a:lnTo>
                  <a:pt x="4131564" y="1749552"/>
                </a:lnTo>
                <a:lnTo>
                  <a:pt x="4590288" y="1313688"/>
                </a:lnTo>
              </a:path>
            </a:pathLst>
          </a:custGeom>
          <a:ln w="28575">
            <a:solidFill>
              <a:srgbClr val="006FC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777608" y="382219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32003" y="0"/>
                </a:moveTo>
                <a:lnTo>
                  <a:pt x="19556" y="2518"/>
                </a:lnTo>
                <a:lnTo>
                  <a:pt x="9382" y="9382"/>
                </a:lnTo>
                <a:lnTo>
                  <a:pt x="2518" y="19556"/>
                </a:lnTo>
                <a:lnTo>
                  <a:pt x="0" y="32004"/>
                </a:lnTo>
                <a:lnTo>
                  <a:pt x="2518" y="44451"/>
                </a:lnTo>
                <a:lnTo>
                  <a:pt x="9382" y="54625"/>
                </a:lnTo>
                <a:lnTo>
                  <a:pt x="19556" y="61489"/>
                </a:lnTo>
                <a:lnTo>
                  <a:pt x="32003" y="64008"/>
                </a:lnTo>
                <a:lnTo>
                  <a:pt x="44451" y="61489"/>
                </a:lnTo>
                <a:lnTo>
                  <a:pt x="54625" y="54625"/>
                </a:lnTo>
                <a:lnTo>
                  <a:pt x="61489" y="44451"/>
                </a:lnTo>
                <a:lnTo>
                  <a:pt x="64007" y="32004"/>
                </a:lnTo>
                <a:lnTo>
                  <a:pt x="61489" y="19556"/>
                </a:lnTo>
                <a:lnTo>
                  <a:pt x="54625" y="9382"/>
                </a:lnTo>
                <a:lnTo>
                  <a:pt x="44451" y="2518"/>
                </a:lnTo>
                <a:lnTo>
                  <a:pt x="3200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777608" y="382219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32004"/>
                </a:moveTo>
                <a:lnTo>
                  <a:pt x="61489" y="44451"/>
                </a:lnTo>
                <a:lnTo>
                  <a:pt x="54625" y="54625"/>
                </a:lnTo>
                <a:lnTo>
                  <a:pt x="44451" y="61489"/>
                </a:lnTo>
                <a:lnTo>
                  <a:pt x="32003" y="64008"/>
                </a:lnTo>
                <a:lnTo>
                  <a:pt x="19556" y="61489"/>
                </a:lnTo>
                <a:lnTo>
                  <a:pt x="9382" y="54625"/>
                </a:lnTo>
                <a:lnTo>
                  <a:pt x="2518" y="44451"/>
                </a:lnTo>
                <a:lnTo>
                  <a:pt x="0" y="32004"/>
                </a:lnTo>
                <a:lnTo>
                  <a:pt x="2518" y="19556"/>
                </a:lnTo>
                <a:lnTo>
                  <a:pt x="9382" y="9382"/>
                </a:lnTo>
                <a:lnTo>
                  <a:pt x="19556" y="2518"/>
                </a:lnTo>
                <a:lnTo>
                  <a:pt x="32003" y="0"/>
                </a:lnTo>
                <a:lnTo>
                  <a:pt x="44451" y="2518"/>
                </a:lnTo>
                <a:lnTo>
                  <a:pt x="54625" y="9382"/>
                </a:lnTo>
                <a:lnTo>
                  <a:pt x="61489" y="19556"/>
                </a:lnTo>
                <a:lnTo>
                  <a:pt x="64007" y="32004"/>
                </a:lnTo>
                <a:close/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236332" y="3758184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32003" y="0"/>
                </a:moveTo>
                <a:lnTo>
                  <a:pt x="19556" y="2518"/>
                </a:lnTo>
                <a:lnTo>
                  <a:pt x="9382" y="9382"/>
                </a:lnTo>
                <a:lnTo>
                  <a:pt x="2518" y="19556"/>
                </a:lnTo>
                <a:lnTo>
                  <a:pt x="0" y="32004"/>
                </a:lnTo>
                <a:lnTo>
                  <a:pt x="2518" y="44451"/>
                </a:lnTo>
                <a:lnTo>
                  <a:pt x="9382" y="54625"/>
                </a:lnTo>
                <a:lnTo>
                  <a:pt x="19556" y="61489"/>
                </a:lnTo>
                <a:lnTo>
                  <a:pt x="32003" y="64008"/>
                </a:lnTo>
                <a:lnTo>
                  <a:pt x="44451" y="61489"/>
                </a:lnTo>
                <a:lnTo>
                  <a:pt x="54625" y="54625"/>
                </a:lnTo>
                <a:lnTo>
                  <a:pt x="61489" y="44451"/>
                </a:lnTo>
                <a:lnTo>
                  <a:pt x="64007" y="32004"/>
                </a:lnTo>
                <a:lnTo>
                  <a:pt x="61489" y="19556"/>
                </a:lnTo>
                <a:lnTo>
                  <a:pt x="54625" y="9382"/>
                </a:lnTo>
                <a:lnTo>
                  <a:pt x="44451" y="2518"/>
                </a:lnTo>
                <a:lnTo>
                  <a:pt x="3200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236332" y="3758184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32004"/>
                </a:moveTo>
                <a:lnTo>
                  <a:pt x="61489" y="44451"/>
                </a:lnTo>
                <a:lnTo>
                  <a:pt x="54625" y="54625"/>
                </a:lnTo>
                <a:lnTo>
                  <a:pt x="44451" y="61489"/>
                </a:lnTo>
                <a:lnTo>
                  <a:pt x="32003" y="64008"/>
                </a:lnTo>
                <a:lnTo>
                  <a:pt x="19556" y="61489"/>
                </a:lnTo>
                <a:lnTo>
                  <a:pt x="9382" y="54625"/>
                </a:lnTo>
                <a:lnTo>
                  <a:pt x="2518" y="44451"/>
                </a:lnTo>
                <a:lnTo>
                  <a:pt x="0" y="32004"/>
                </a:lnTo>
                <a:lnTo>
                  <a:pt x="2518" y="19556"/>
                </a:lnTo>
                <a:lnTo>
                  <a:pt x="9382" y="9382"/>
                </a:lnTo>
                <a:lnTo>
                  <a:pt x="19556" y="2518"/>
                </a:lnTo>
                <a:lnTo>
                  <a:pt x="32003" y="0"/>
                </a:lnTo>
                <a:lnTo>
                  <a:pt x="44451" y="2518"/>
                </a:lnTo>
                <a:lnTo>
                  <a:pt x="54625" y="9382"/>
                </a:lnTo>
                <a:lnTo>
                  <a:pt x="61489" y="19556"/>
                </a:lnTo>
                <a:lnTo>
                  <a:pt x="64007" y="32004"/>
                </a:lnTo>
                <a:close/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695056" y="3758184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32003" y="0"/>
                </a:moveTo>
                <a:lnTo>
                  <a:pt x="19556" y="2518"/>
                </a:lnTo>
                <a:lnTo>
                  <a:pt x="9382" y="9382"/>
                </a:lnTo>
                <a:lnTo>
                  <a:pt x="2518" y="19556"/>
                </a:lnTo>
                <a:lnTo>
                  <a:pt x="0" y="32004"/>
                </a:lnTo>
                <a:lnTo>
                  <a:pt x="2518" y="44451"/>
                </a:lnTo>
                <a:lnTo>
                  <a:pt x="9382" y="54625"/>
                </a:lnTo>
                <a:lnTo>
                  <a:pt x="19556" y="61489"/>
                </a:lnTo>
                <a:lnTo>
                  <a:pt x="32003" y="64008"/>
                </a:lnTo>
                <a:lnTo>
                  <a:pt x="44451" y="61489"/>
                </a:lnTo>
                <a:lnTo>
                  <a:pt x="54625" y="54625"/>
                </a:lnTo>
                <a:lnTo>
                  <a:pt x="61489" y="44451"/>
                </a:lnTo>
                <a:lnTo>
                  <a:pt x="64007" y="32004"/>
                </a:lnTo>
                <a:lnTo>
                  <a:pt x="61489" y="19556"/>
                </a:lnTo>
                <a:lnTo>
                  <a:pt x="54625" y="9382"/>
                </a:lnTo>
                <a:lnTo>
                  <a:pt x="44451" y="2518"/>
                </a:lnTo>
                <a:lnTo>
                  <a:pt x="3200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695056" y="3758184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32004"/>
                </a:moveTo>
                <a:lnTo>
                  <a:pt x="61489" y="44451"/>
                </a:lnTo>
                <a:lnTo>
                  <a:pt x="54625" y="54625"/>
                </a:lnTo>
                <a:lnTo>
                  <a:pt x="44451" y="61489"/>
                </a:lnTo>
                <a:lnTo>
                  <a:pt x="32003" y="64008"/>
                </a:lnTo>
                <a:lnTo>
                  <a:pt x="19556" y="61489"/>
                </a:lnTo>
                <a:lnTo>
                  <a:pt x="9382" y="54625"/>
                </a:lnTo>
                <a:lnTo>
                  <a:pt x="2518" y="44451"/>
                </a:lnTo>
                <a:lnTo>
                  <a:pt x="0" y="32004"/>
                </a:lnTo>
                <a:lnTo>
                  <a:pt x="2518" y="19556"/>
                </a:lnTo>
                <a:lnTo>
                  <a:pt x="9382" y="9382"/>
                </a:lnTo>
                <a:lnTo>
                  <a:pt x="19556" y="2518"/>
                </a:lnTo>
                <a:lnTo>
                  <a:pt x="32003" y="0"/>
                </a:lnTo>
                <a:lnTo>
                  <a:pt x="44451" y="2518"/>
                </a:lnTo>
                <a:lnTo>
                  <a:pt x="54625" y="9382"/>
                </a:lnTo>
                <a:lnTo>
                  <a:pt x="61489" y="19556"/>
                </a:lnTo>
                <a:lnTo>
                  <a:pt x="64007" y="32004"/>
                </a:lnTo>
                <a:close/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153781" y="3570732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32003" y="0"/>
                </a:moveTo>
                <a:lnTo>
                  <a:pt x="19556" y="2518"/>
                </a:lnTo>
                <a:lnTo>
                  <a:pt x="9382" y="9382"/>
                </a:lnTo>
                <a:lnTo>
                  <a:pt x="2518" y="19556"/>
                </a:lnTo>
                <a:lnTo>
                  <a:pt x="0" y="32003"/>
                </a:lnTo>
                <a:lnTo>
                  <a:pt x="2518" y="44451"/>
                </a:lnTo>
                <a:lnTo>
                  <a:pt x="9382" y="54625"/>
                </a:lnTo>
                <a:lnTo>
                  <a:pt x="19556" y="61489"/>
                </a:lnTo>
                <a:lnTo>
                  <a:pt x="32003" y="64007"/>
                </a:lnTo>
                <a:lnTo>
                  <a:pt x="44451" y="61489"/>
                </a:lnTo>
                <a:lnTo>
                  <a:pt x="54625" y="54625"/>
                </a:lnTo>
                <a:lnTo>
                  <a:pt x="61489" y="44451"/>
                </a:lnTo>
                <a:lnTo>
                  <a:pt x="64007" y="32003"/>
                </a:lnTo>
                <a:lnTo>
                  <a:pt x="61489" y="19556"/>
                </a:lnTo>
                <a:lnTo>
                  <a:pt x="54625" y="9382"/>
                </a:lnTo>
                <a:lnTo>
                  <a:pt x="44451" y="2518"/>
                </a:lnTo>
                <a:lnTo>
                  <a:pt x="3200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153781" y="3570732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32003"/>
                </a:moveTo>
                <a:lnTo>
                  <a:pt x="61489" y="44451"/>
                </a:lnTo>
                <a:lnTo>
                  <a:pt x="54625" y="54625"/>
                </a:lnTo>
                <a:lnTo>
                  <a:pt x="44451" y="61489"/>
                </a:lnTo>
                <a:lnTo>
                  <a:pt x="32003" y="64007"/>
                </a:lnTo>
                <a:lnTo>
                  <a:pt x="19556" y="61489"/>
                </a:lnTo>
                <a:lnTo>
                  <a:pt x="9382" y="54625"/>
                </a:lnTo>
                <a:lnTo>
                  <a:pt x="2518" y="44451"/>
                </a:lnTo>
                <a:lnTo>
                  <a:pt x="0" y="32003"/>
                </a:lnTo>
                <a:lnTo>
                  <a:pt x="2518" y="19556"/>
                </a:lnTo>
                <a:lnTo>
                  <a:pt x="9382" y="9382"/>
                </a:lnTo>
                <a:lnTo>
                  <a:pt x="19556" y="2518"/>
                </a:lnTo>
                <a:lnTo>
                  <a:pt x="32003" y="0"/>
                </a:lnTo>
                <a:lnTo>
                  <a:pt x="44451" y="2518"/>
                </a:lnTo>
                <a:lnTo>
                  <a:pt x="54625" y="9382"/>
                </a:lnTo>
                <a:lnTo>
                  <a:pt x="61489" y="19556"/>
                </a:lnTo>
                <a:lnTo>
                  <a:pt x="64007" y="32003"/>
                </a:lnTo>
                <a:close/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614029" y="3749040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32003" y="0"/>
                </a:moveTo>
                <a:lnTo>
                  <a:pt x="19556" y="2518"/>
                </a:lnTo>
                <a:lnTo>
                  <a:pt x="9382" y="9382"/>
                </a:lnTo>
                <a:lnTo>
                  <a:pt x="2518" y="19556"/>
                </a:lnTo>
                <a:lnTo>
                  <a:pt x="0" y="32004"/>
                </a:lnTo>
                <a:lnTo>
                  <a:pt x="2518" y="44451"/>
                </a:lnTo>
                <a:lnTo>
                  <a:pt x="9382" y="54625"/>
                </a:lnTo>
                <a:lnTo>
                  <a:pt x="19556" y="61489"/>
                </a:lnTo>
                <a:lnTo>
                  <a:pt x="32003" y="64008"/>
                </a:lnTo>
                <a:lnTo>
                  <a:pt x="44451" y="61489"/>
                </a:lnTo>
                <a:lnTo>
                  <a:pt x="54625" y="54625"/>
                </a:lnTo>
                <a:lnTo>
                  <a:pt x="61489" y="44451"/>
                </a:lnTo>
                <a:lnTo>
                  <a:pt x="64007" y="32004"/>
                </a:lnTo>
                <a:lnTo>
                  <a:pt x="61489" y="19556"/>
                </a:lnTo>
                <a:lnTo>
                  <a:pt x="54625" y="9382"/>
                </a:lnTo>
                <a:lnTo>
                  <a:pt x="44451" y="2518"/>
                </a:lnTo>
                <a:lnTo>
                  <a:pt x="3200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614029" y="3749040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32004"/>
                </a:moveTo>
                <a:lnTo>
                  <a:pt x="61489" y="44451"/>
                </a:lnTo>
                <a:lnTo>
                  <a:pt x="54625" y="54625"/>
                </a:lnTo>
                <a:lnTo>
                  <a:pt x="44451" y="61489"/>
                </a:lnTo>
                <a:lnTo>
                  <a:pt x="32003" y="64008"/>
                </a:lnTo>
                <a:lnTo>
                  <a:pt x="19556" y="61489"/>
                </a:lnTo>
                <a:lnTo>
                  <a:pt x="9382" y="54625"/>
                </a:lnTo>
                <a:lnTo>
                  <a:pt x="2518" y="44451"/>
                </a:lnTo>
                <a:lnTo>
                  <a:pt x="0" y="32004"/>
                </a:lnTo>
                <a:lnTo>
                  <a:pt x="2518" y="19556"/>
                </a:lnTo>
                <a:lnTo>
                  <a:pt x="9382" y="9382"/>
                </a:lnTo>
                <a:lnTo>
                  <a:pt x="19556" y="2518"/>
                </a:lnTo>
                <a:lnTo>
                  <a:pt x="32003" y="0"/>
                </a:lnTo>
                <a:lnTo>
                  <a:pt x="44451" y="2518"/>
                </a:lnTo>
                <a:lnTo>
                  <a:pt x="54625" y="9382"/>
                </a:lnTo>
                <a:lnTo>
                  <a:pt x="61489" y="19556"/>
                </a:lnTo>
                <a:lnTo>
                  <a:pt x="64007" y="32004"/>
                </a:lnTo>
                <a:close/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072753" y="3637788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32003" y="0"/>
                </a:moveTo>
                <a:lnTo>
                  <a:pt x="19556" y="2518"/>
                </a:lnTo>
                <a:lnTo>
                  <a:pt x="9382" y="9382"/>
                </a:lnTo>
                <a:lnTo>
                  <a:pt x="2518" y="19556"/>
                </a:lnTo>
                <a:lnTo>
                  <a:pt x="0" y="32004"/>
                </a:lnTo>
                <a:lnTo>
                  <a:pt x="2518" y="44451"/>
                </a:lnTo>
                <a:lnTo>
                  <a:pt x="9382" y="54625"/>
                </a:lnTo>
                <a:lnTo>
                  <a:pt x="19556" y="61489"/>
                </a:lnTo>
                <a:lnTo>
                  <a:pt x="32003" y="64008"/>
                </a:lnTo>
                <a:lnTo>
                  <a:pt x="44451" y="61489"/>
                </a:lnTo>
                <a:lnTo>
                  <a:pt x="54625" y="54625"/>
                </a:lnTo>
                <a:lnTo>
                  <a:pt x="61489" y="44451"/>
                </a:lnTo>
                <a:lnTo>
                  <a:pt x="64007" y="32004"/>
                </a:lnTo>
                <a:lnTo>
                  <a:pt x="61489" y="19556"/>
                </a:lnTo>
                <a:lnTo>
                  <a:pt x="54625" y="9382"/>
                </a:lnTo>
                <a:lnTo>
                  <a:pt x="44451" y="2518"/>
                </a:lnTo>
                <a:lnTo>
                  <a:pt x="3200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9072753" y="3637788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32004"/>
                </a:moveTo>
                <a:lnTo>
                  <a:pt x="61489" y="44451"/>
                </a:lnTo>
                <a:lnTo>
                  <a:pt x="54625" y="54625"/>
                </a:lnTo>
                <a:lnTo>
                  <a:pt x="44451" y="61489"/>
                </a:lnTo>
                <a:lnTo>
                  <a:pt x="32003" y="64008"/>
                </a:lnTo>
                <a:lnTo>
                  <a:pt x="19556" y="61489"/>
                </a:lnTo>
                <a:lnTo>
                  <a:pt x="9382" y="54625"/>
                </a:lnTo>
                <a:lnTo>
                  <a:pt x="2518" y="44451"/>
                </a:lnTo>
                <a:lnTo>
                  <a:pt x="0" y="32004"/>
                </a:lnTo>
                <a:lnTo>
                  <a:pt x="2518" y="19556"/>
                </a:lnTo>
                <a:lnTo>
                  <a:pt x="9382" y="9382"/>
                </a:lnTo>
                <a:lnTo>
                  <a:pt x="19556" y="2518"/>
                </a:lnTo>
                <a:lnTo>
                  <a:pt x="32003" y="0"/>
                </a:lnTo>
                <a:lnTo>
                  <a:pt x="44451" y="2518"/>
                </a:lnTo>
                <a:lnTo>
                  <a:pt x="54625" y="9382"/>
                </a:lnTo>
                <a:lnTo>
                  <a:pt x="61489" y="19556"/>
                </a:lnTo>
                <a:lnTo>
                  <a:pt x="64007" y="32004"/>
                </a:lnTo>
                <a:close/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531477" y="3616452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32003" y="0"/>
                </a:moveTo>
                <a:lnTo>
                  <a:pt x="19556" y="2518"/>
                </a:lnTo>
                <a:lnTo>
                  <a:pt x="9382" y="9382"/>
                </a:lnTo>
                <a:lnTo>
                  <a:pt x="2518" y="19556"/>
                </a:lnTo>
                <a:lnTo>
                  <a:pt x="0" y="32004"/>
                </a:lnTo>
                <a:lnTo>
                  <a:pt x="2518" y="44451"/>
                </a:lnTo>
                <a:lnTo>
                  <a:pt x="9382" y="54625"/>
                </a:lnTo>
                <a:lnTo>
                  <a:pt x="19556" y="61489"/>
                </a:lnTo>
                <a:lnTo>
                  <a:pt x="32003" y="64008"/>
                </a:lnTo>
                <a:lnTo>
                  <a:pt x="44451" y="61489"/>
                </a:lnTo>
                <a:lnTo>
                  <a:pt x="54625" y="54625"/>
                </a:lnTo>
                <a:lnTo>
                  <a:pt x="61489" y="44451"/>
                </a:lnTo>
                <a:lnTo>
                  <a:pt x="64007" y="32004"/>
                </a:lnTo>
                <a:lnTo>
                  <a:pt x="61489" y="19556"/>
                </a:lnTo>
                <a:lnTo>
                  <a:pt x="54625" y="9382"/>
                </a:lnTo>
                <a:lnTo>
                  <a:pt x="44451" y="2518"/>
                </a:lnTo>
                <a:lnTo>
                  <a:pt x="3200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531477" y="3616452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32004"/>
                </a:moveTo>
                <a:lnTo>
                  <a:pt x="61489" y="44451"/>
                </a:lnTo>
                <a:lnTo>
                  <a:pt x="54625" y="54625"/>
                </a:lnTo>
                <a:lnTo>
                  <a:pt x="44451" y="61489"/>
                </a:lnTo>
                <a:lnTo>
                  <a:pt x="32003" y="64008"/>
                </a:lnTo>
                <a:lnTo>
                  <a:pt x="19556" y="61489"/>
                </a:lnTo>
                <a:lnTo>
                  <a:pt x="9382" y="54625"/>
                </a:lnTo>
                <a:lnTo>
                  <a:pt x="2518" y="44451"/>
                </a:lnTo>
                <a:lnTo>
                  <a:pt x="0" y="32004"/>
                </a:lnTo>
                <a:lnTo>
                  <a:pt x="2518" y="19556"/>
                </a:lnTo>
                <a:lnTo>
                  <a:pt x="9382" y="9382"/>
                </a:lnTo>
                <a:lnTo>
                  <a:pt x="19556" y="2518"/>
                </a:lnTo>
                <a:lnTo>
                  <a:pt x="32003" y="0"/>
                </a:lnTo>
                <a:lnTo>
                  <a:pt x="44451" y="2518"/>
                </a:lnTo>
                <a:lnTo>
                  <a:pt x="54625" y="9382"/>
                </a:lnTo>
                <a:lnTo>
                  <a:pt x="61489" y="19556"/>
                </a:lnTo>
                <a:lnTo>
                  <a:pt x="64007" y="32004"/>
                </a:lnTo>
                <a:close/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990201" y="3413759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32003" y="0"/>
                </a:moveTo>
                <a:lnTo>
                  <a:pt x="19556" y="2518"/>
                </a:lnTo>
                <a:lnTo>
                  <a:pt x="9382" y="9382"/>
                </a:lnTo>
                <a:lnTo>
                  <a:pt x="2518" y="19556"/>
                </a:lnTo>
                <a:lnTo>
                  <a:pt x="0" y="32003"/>
                </a:lnTo>
                <a:lnTo>
                  <a:pt x="2518" y="44451"/>
                </a:lnTo>
                <a:lnTo>
                  <a:pt x="9382" y="54625"/>
                </a:lnTo>
                <a:lnTo>
                  <a:pt x="19556" y="61489"/>
                </a:lnTo>
                <a:lnTo>
                  <a:pt x="32003" y="64007"/>
                </a:lnTo>
                <a:lnTo>
                  <a:pt x="44451" y="61489"/>
                </a:lnTo>
                <a:lnTo>
                  <a:pt x="54625" y="54625"/>
                </a:lnTo>
                <a:lnTo>
                  <a:pt x="61489" y="44451"/>
                </a:lnTo>
                <a:lnTo>
                  <a:pt x="64007" y="32003"/>
                </a:lnTo>
                <a:lnTo>
                  <a:pt x="61489" y="19556"/>
                </a:lnTo>
                <a:lnTo>
                  <a:pt x="54625" y="9382"/>
                </a:lnTo>
                <a:lnTo>
                  <a:pt x="44451" y="2518"/>
                </a:lnTo>
                <a:lnTo>
                  <a:pt x="3200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9990201" y="3413759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32003"/>
                </a:moveTo>
                <a:lnTo>
                  <a:pt x="61489" y="44451"/>
                </a:lnTo>
                <a:lnTo>
                  <a:pt x="54625" y="54625"/>
                </a:lnTo>
                <a:lnTo>
                  <a:pt x="44451" y="61489"/>
                </a:lnTo>
                <a:lnTo>
                  <a:pt x="32003" y="64007"/>
                </a:lnTo>
                <a:lnTo>
                  <a:pt x="19556" y="61489"/>
                </a:lnTo>
                <a:lnTo>
                  <a:pt x="9382" y="54625"/>
                </a:lnTo>
                <a:lnTo>
                  <a:pt x="2518" y="44451"/>
                </a:lnTo>
                <a:lnTo>
                  <a:pt x="0" y="32003"/>
                </a:lnTo>
                <a:lnTo>
                  <a:pt x="2518" y="19556"/>
                </a:lnTo>
                <a:lnTo>
                  <a:pt x="9382" y="9382"/>
                </a:lnTo>
                <a:lnTo>
                  <a:pt x="19556" y="2518"/>
                </a:lnTo>
                <a:lnTo>
                  <a:pt x="32003" y="0"/>
                </a:lnTo>
                <a:lnTo>
                  <a:pt x="44451" y="2518"/>
                </a:lnTo>
                <a:lnTo>
                  <a:pt x="54625" y="9382"/>
                </a:lnTo>
                <a:lnTo>
                  <a:pt x="61489" y="19556"/>
                </a:lnTo>
                <a:lnTo>
                  <a:pt x="64007" y="32003"/>
                </a:lnTo>
                <a:close/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0448925" y="3919728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32003" y="0"/>
                </a:moveTo>
                <a:lnTo>
                  <a:pt x="19556" y="2518"/>
                </a:lnTo>
                <a:lnTo>
                  <a:pt x="9382" y="9382"/>
                </a:lnTo>
                <a:lnTo>
                  <a:pt x="2518" y="19556"/>
                </a:lnTo>
                <a:lnTo>
                  <a:pt x="0" y="32004"/>
                </a:lnTo>
                <a:lnTo>
                  <a:pt x="2518" y="44451"/>
                </a:lnTo>
                <a:lnTo>
                  <a:pt x="9382" y="54625"/>
                </a:lnTo>
                <a:lnTo>
                  <a:pt x="19556" y="61489"/>
                </a:lnTo>
                <a:lnTo>
                  <a:pt x="32003" y="64008"/>
                </a:lnTo>
                <a:lnTo>
                  <a:pt x="44451" y="61489"/>
                </a:lnTo>
                <a:lnTo>
                  <a:pt x="54625" y="54625"/>
                </a:lnTo>
                <a:lnTo>
                  <a:pt x="61489" y="44451"/>
                </a:lnTo>
                <a:lnTo>
                  <a:pt x="64007" y="32004"/>
                </a:lnTo>
                <a:lnTo>
                  <a:pt x="61489" y="19556"/>
                </a:lnTo>
                <a:lnTo>
                  <a:pt x="54625" y="9382"/>
                </a:lnTo>
                <a:lnTo>
                  <a:pt x="44451" y="2518"/>
                </a:lnTo>
                <a:lnTo>
                  <a:pt x="3200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0448925" y="3919728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32004"/>
                </a:moveTo>
                <a:lnTo>
                  <a:pt x="61489" y="44451"/>
                </a:lnTo>
                <a:lnTo>
                  <a:pt x="54625" y="54625"/>
                </a:lnTo>
                <a:lnTo>
                  <a:pt x="44451" y="61489"/>
                </a:lnTo>
                <a:lnTo>
                  <a:pt x="32003" y="64008"/>
                </a:lnTo>
                <a:lnTo>
                  <a:pt x="19556" y="61489"/>
                </a:lnTo>
                <a:lnTo>
                  <a:pt x="9382" y="54625"/>
                </a:lnTo>
                <a:lnTo>
                  <a:pt x="2518" y="44451"/>
                </a:lnTo>
                <a:lnTo>
                  <a:pt x="0" y="32004"/>
                </a:lnTo>
                <a:lnTo>
                  <a:pt x="2518" y="19556"/>
                </a:lnTo>
                <a:lnTo>
                  <a:pt x="9382" y="9382"/>
                </a:lnTo>
                <a:lnTo>
                  <a:pt x="19556" y="2518"/>
                </a:lnTo>
                <a:lnTo>
                  <a:pt x="32003" y="0"/>
                </a:lnTo>
                <a:lnTo>
                  <a:pt x="44451" y="2518"/>
                </a:lnTo>
                <a:lnTo>
                  <a:pt x="54625" y="9382"/>
                </a:lnTo>
                <a:lnTo>
                  <a:pt x="61489" y="19556"/>
                </a:lnTo>
                <a:lnTo>
                  <a:pt x="64007" y="32004"/>
                </a:lnTo>
                <a:close/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0909172" y="516483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32003" y="0"/>
                </a:moveTo>
                <a:lnTo>
                  <a:pt x="19556" y="2518"/>
                </a:lnTo>
                <a:lnTo>
                  <a:pt x="9382" y="9382"/>
                </a:lnTo>
                <a:lnTo>
                  <a:pt x="2518" y="19556"/>
                </a:lnTo>
                <a:lnTo>
                  <a:pt x="0" y="32004"/>
                </a:lnTo>
                <a:lnTo>
                  <a:pt x="2518" y="44451"/>
                </a:lnTo>
                <a:lnTo>
                  <a:pt x="9382" y="54625"/>
                </a:lnTo>
                <a:lnTo>
                  <a:pt x="19556" y="61489"/>
                </a:lnTo>
                <a:lnTo>
                  <a:pt x="32003" y="64008"/>
                </a:lnTo>
                <a:lnTo>
                  <a:pt x="44451" y="61489"/>
                </a:lnTo>
                <a:lnTo>
                  <a:pt x="54625" y="54625"/>
                </a:lnTo>
                <a:lnTo>
                  <a:pt x="61489" y="44451"/>
                </a:lnTo>
                <a:lnTo>
                  <a:pt x="64007" y="32004"/>
                </a:lnTo>
                <a:lnTo>
                  <a:pt x="61489" y="19556"/>
                </a:lnTo>
                <a:lnTo>
                  <a:pt x="54625" y="9382"/>
                </a:lnTo>
                <a:lnTo>
                  <a:pt x="44451" y="2518"/>
                </a:lnTo>
                <a:lnTo>
                  <a:pt x="3200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10909172" y="516483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32004"/>
                </a:moveTo>
                <a:lnTo>
                  <a:pt x="61489" y="44451"/>
                </a:lnTo>
                <a:lnTo>
                  <a:pt x="54625" y="54625"/>
                </a:lnTo>
                <a:lnTo>
                  <a:pt x="44451" y="61489"/>
                </a:lnTo>
                <a:lnTo>
                  <a:pt x="32003" y="64008"/>
                </a:lnTo>
                <a:lnTo>
                  <a:pt x="19556" y="61489"/>
                </a:lnTo>
                <a:lnTo>
                  <a:pt x="9382" y="54625"/>
                </a:lnTo>
                <a:lnTo>
                  <a:pt x="2518" y="44451"/>
                </a:lnTo>
                <a:lnTo>
                  <a:pt x="0" y="32004"/>
                </a:lnTo>
                <a:lnTo>
                  <a:pt x="2518" y="19556"/>
                </a:lnTo>
                <a:lnTo>
                  <a:pt x="9382" y="9382"/>
                </a:lnTo>
                <a:lnTo>
                  <a:pt x="19556" y="2518"/>
                </a:lnTo>
                <a:lnTo>
                  <a:pt x="32003" y="0"/>
                </a:lnTo>
                <a:lnTo>
                  <a:pt x="44451" y="2518"/>
                </a:lnTo>
                <a:lnTo>
                  <a:pt x="54625" y="9382"/>
                </a:lnTo>
                <a:lnTo>
                  <a:pt x="61489" y="19556"/>
                </a:lnTo>
                <a:lnTo>
                  <a:pt x="64007" y="32004"/>
                </a:lnTo>
                <a:close/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1367896" y="472897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32003" y="0"/>
                </a:moveTo>
                <a:lnTo>
                  <a:pt x="19556" y="2518"/>
                </a:lnTo>
                <a:lnTo>
                  <a:pt x="9382" y="9382"/>
                </a:lnTo>
                <a:lnTo>
                  <a:pt x="2518" y="19556"/>
                </a:lnTo>
                <a:lnTo>
                  <a:pt x="0" y="32003"/>
                </a:lnTo>
                <a:lnTo>
                  <a:pt x="2518" y="44451"/>
                </a:lnTo>
                <a:lnTo>
                  <a:pt x="9382" y="54625"/>
                </a:lnTo>
                <a:lnTo>
                  <a:pt x="19556" y="61489"/>
                </a:lnTo>
                <a:lnTo>
                  <a:pt x="32003" y="64007"/>
                </a:lnTo>
                <a:lnTo>
                  <a:pt x="44451" y="61489"/>
                </a:lnTo>
                <a:lnTo>
                  <a:pt x="54625" y="54625"/>
                </a:lnTo>
                <a:lnTo>
                  <a:pt x="61489" y="44451"/>
                </a:lnTo>
                <a:lnTo>
                  <a:pt x="64007" y="32003"/>
                </a:lnTo>
                <a:lnTo>
                  <a:pt x="61489" y="19556"/>
                </a:lnTo>
                <a:lnTo>
                  <a:pt x="54625" y="9382"/>
                </a:lnTo>
                <a:lnTo>
                  <a:pt x="44451" y="2518"/>
                </a:lnTo>
                <a:lnTo>
                  <a:pt x="3200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11367896" y="472897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32003"/>
                </a:moveTo>
                <a:lnTo>
                  <a:pt x="61489" y="44451"/>
                </a:lnTo>
                <a:lnTo>
                  <a:pt x="54625" y="54625"/>
                </a:lnTo>
                <a:lnTo>
                  <a:pt x="44451" y="61489"/>
                </a:lnTo>
                <a:lnTo>
                  <a:pt x="32003" y="64007"/>
                </a:lnTo>
                <a:lnTo>
                  <a:pt x="19556" y="61489"/>
                </a:lnTo>
                <a:lnTo>
                  <a:pt x="9382" y="54625"/>
                </a:lnTo>
                <a:lnTo>
                  <a:pt x="2518" y="44451"/>
                </a:lnTo>
                <a:lnTo>
                  <a:pt x="0" y="32003"/>
                </a:lnTo>
                <a:lnTo>
                  <a:pt x="2518" y="19556"/>
                </a:lnTo>
                <a:lnTo>
                  <a:pt x="9382" y="9382"/>
                </a:lnTo>
                <a:lnTo>
                  <a:pt x="19556" y="2518"/>
                </a:lnTo>
                <a:lnTo>
                  <a:pt x="32003" y="0"/>
                </a:lnTo>
                <a:lnTo>
                  <a:pt x="44451" y="2518"/>
                </a:lnTo>
                <a:lnTo>
                  <a:pt x="54625" y="9382"/>
                </a:lnTo>
                <a:lnTo>
                  <a:pt x="61489" y="19556"/>
                </a:lnTo>
                <a:lnTo>
                  <a:pt x="64007" y="32003"/>
                </a:lnTo>
                <a:close/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808469" y="4827270"/>
            <a:ext cx="4590415" cy="1172210"/>
          </a:xfrm>
          <a:custGeom>
            <a:avLst/>
            <a:gdLst/>
            <a:ahLst/>
            <a:cxnLst/>
            <a:rect l="l" t="t" r="r" b="b"/>
            <a:pathLst>
              <a:path w="4590415" h="1172210">
                <a:moveTo>
                  <a:pt x="0" y="280415"/>
                </a:moveTo>
                <a:lnTo>
                  <a:pt x="458723" y="185927"/>
                </a:lnTo>
                <a:lnTo>
                  <a:pt x="918972" y="316991"/>
                </a:lnTo>
                <a:lnTo>
                  <a:pt x="1377696" y="50291"/>
                </a:lnTo>
                <a:lnTo>
                  <a:pt x="1836420" y="227075"/>
                </a:lnTo>
                <a:lnTo>
                  <a:pt x="2295144" y="169163"/>
                </a:lnTo>
                <a:lnTo>
                  <a:pt x="2753868" y="260603"/>
                </a:lnTo>
                <a:lnTo>
                  <a:pt x="3214116" y="0"/>
                </a:lnTo>
                <a:lnTo>
                  <a:pt x="3672840" y="463295"/>
                </a:lnTo>
                <a:lnTo>
                  <a:pt x="4131564" y="1171955"/>
                </a:lnTo>
                <a:lnTo>
                  <a:pt x="4590288" y="937259"/>
                </a:lnTo>
              </a:path>
            </a:pathLst>
          </a:custGeom>
          <a:ln w="28575">
            <a:solidFill>
              <a:srgbClr val="C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777608" y="5074920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32003" y="0"/>
                </a:moveTo>
                <a:lnTo>
                  <a:pt x="19556" y="2518"/>
                </a:lnTo>
                <a:lnTo>
                  <a:pt x="9382" y="9382"/>
                </a:lnTo>
                <a:lnTo>
                  <a:pt x="2518" y="19556"/>
                </a:lnTo>
                <a:lnTo>
                  <a:pt x="0" y="32003"/>
                </a:lnTo>
                <a:lnTo>
                  <a:pt x="2518" y="44451"/>
                </a:lnTo>
                <a:lnTo>
                  <a:pt x="9382" y="54625"/>
                </a:lnTo>
                <a:lnTo>
                  <a:pt x="19556" y="61489"/>
                </a:lnTo>
                <a:lnTo>
                  <a:pt x="32003" y="64007"/>
                </a:lnTo>
                <a:lnTo>
                  <a:pt x="44451" y="61489"/>
                </a:lnTo>
                <a:lnTo>
                  <a:pt x="54625" y="54625"/>
                </a:lnTo>
                <a:lnTo>
                  <a:pt x="61489" y="44451"/>
                </a:lnTo>
                <a:lnTo>
                  <a:pt x="64007" y="32003"/>
                </a:lnTo>
                <a:lnTo>
                  <a:pt x="61489" y="19556"/>
                </a:lnTo>
                <a:lnTo>
                  <a:pt x="54625" y="9382"/>
                </a:lnTo>
                <a:lnTo>
                  <a:pt x="44451" y="2518"/>
                </a:lnTo>
                <a:lnTo>
                  <a:pt x="3200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777608" y="5074920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32003"/>
                </a:moveTo>
                <a:lnTo>
                  <a:pt x="61489" y="44451"/>
                </a:lnTo>
                <a:lnTo>
                  <a:pt x="54625" y="54625"/>
                </a:lnTo>
                <a:lnTo>
                  <a:pt x="44451" y="61489"/>
                </a:lnTo>
                <a:lnTo>
                  <a:pt x="32003" y="64007"/>
                </a:lnTo>
                <a:lnTo>
                  <a:pt x="19556" y="61489"/>
                </a:lnTo>
                <a:lnTo>
                  <a:pt x="9382" y="54625"/>
                </a:lnTo>
                <a:lnTo>
                  <a:pt x="2518" y="44451"/>
                </a:lnTo>
                <a:lnTo>
                  <a:pt x="0" y="32003"/>
                </a:lnTo>
                <a:lnTo>
                  <a:pt x="2518" y="19556"/>
                </a:lnTo>
                <a:lnTo>
                  <a:pt x="9382" y="9382"/>
                </a:lnTo>
                <a:lnTo>
                  <a:pt x="19556" y="2518"/>
                </a:lnTo>
                <a:lnTo>
                  <a:pt x="32003" y="0"/>
                </a:lnTo>
                <a:lnTo>
                  <a:pt x="44451" y="2518"/>
                </a:lnTo>
                <a:lnTo>
                  <a:pt x="54625" y="9382"/>
                </a:lnTo>
                <a:lnTo>
                  <a:pt x="61489" y="19556"/>
                </a:lnTo>
                <a:lnTo>
                  <a:pt x="64007" y="32003"/>
                </a:lnTo>
                <a:close/>
              </a:path>
            </a:pathLst>
          </a:custGeom>
          <a:ln w="952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236332" y="498195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32003" y="0"/>
                </a:moveTo>
                <a:lnTo>
                  <a:pt x="19556" y="2518"/>
                </a:lnTo>
                <a:lnTo>
                  <a:pt x="9382" y="9382"/>
                </a:lnTo>
                <a:lnTo>
                  <a:pt x="2518" y="19556"/>
                </a:lnTo>
                <a:lnTo>
                  <a:pt x="0" y="32004"/>
                </a:lnTo>
                <a:lnTo>
                  <a:pt x="2518" y="44451"/>
                </a:lnTo>
                <a:lnTo>
                  <a:pt x="9382" y="54625"/>
                </a:lnTo>
                <a:lnTo>
                  <a:pt x="19556" y="61489"/>
                </a:lnTo>
                <a:lnTo>
                  <a:pt x="32003" y="64008"/>
                </a:lnTo>
                <a:lnTo>
                  <a:pt x="44451" y="61489"/>
                </a:lnTo>
                <a:lnTo>
                  <a:pt x="54625" y="54625"/>
                </a:lnTo>
                <a:lnTo>
                  <a:pt x="61489" y="44451"/>
                </a:lnTo>
                <a:lnTo>
                  <a:pt x="64007" y="32004"/>
                </a:lnTo>
                <a:lnTo>
                  <a:pt x="61489" y="19556"/>
                </a:lnTo>
                <a:lnTo>
                  <a:pt x="54625" y="9382"/>
                </a:lnTo>
                <a:lnTo>
                  <a:pt x="44451" y="2518"/>
                </a:lnTo>
                <a:lnTo>
                  <a:pt x="3200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36332" y="498195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32004"/>
                </a:moveTo>
                <a:lnTo>
                  <a:pt x="61489" y="44451"/>
                </a:lnTo>
                <a:lnTo>
                  <a:pt x="54625" y="54625"/>
                </a:lnTo>
                <a:lnTo>
                  <a:pt x="44451" y="61489"/>
                </a:lnTo>
                <a:lnTo>
                  <a:pt x="32003" y="64008"/>
                </a:lnTo>
                <a:lnTo>
                  <a:pt x="19556" y="61489"/>
                </a:lnTo>
                <a:lnTo>
                  <a:pt x="9382" y="54625"/>
                </a:lnTo>
                <a:lnTo>
                  <a:pt x="2518" y="44451"/>
                </a:lnTo>
                <a:lnTo>
                  <a:pt x="0" y="32004"/>
                </a:lnTo>
                <a:lnTo>
                  <a:pt x="2518" y="19556"/>
                </a:lnTo>
                <a:lnTo>
                  <a:pt x="9382" y="9382"/>
                </a:lnTo>
                <a:lnTo>
                  <a:pt x="19556" y="2518"/>
                </a:lnTo>
                <a:lnTo>
                  <a:pt x="32003" y="0"/>
                </a:lnTo>
                <a:lnTo>
                  <a:pt x="44451" y="2518"/>
                </a:lnTo>
                <a:lnTo>
                  <a:pt x="54625" y="9382"/>
                </a:lnTo>
                <a:lnTo>
                  <a:pt x="61489" y="19556"/>
                </a:lnTo>
                <a:lnTo>
                  <a:pt x="64007" y="32004"/>
                </a:lnTo>
                <a:close/>
              </a:path>
            </a:pathLst>
          </a:custGeom>
          <a:ln w="952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695056" y="5111496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32003" y="0"/>
                </a:moveTo>
                <a:lnTo>
                  <a:pt x="19556" y="2518"/>
                </a:lnTo>
                <a:lnTo>
                  <a:pt x="9382" y="9382"/>
                </a:lnTo>
                <a:lnTo>
                  <a:pt x="2518" y="19556"/>
                </a:lnTo>
                <a:lnTo>
                  <a:pt x="0" y="32003"/>
                </a:lnTo>
                <a:lnTo>
                  <a:pt x="2518" y="44451"/>
                </a:lnTo>
                <a:lnTo>
                  <a:pt x="9382" y="54625"/>
                </a:lnTo>
                <a:lnTo>
                  <a:pt x="19556" y="61489"/>
                </a:lnTo>
                <a:lnTo>
                  <a:pt x="32003" y="64007"/>
                </a:lnTo>
                <a:lnTo>
                  <a:pt x="44451" y="61489"/>
                </a:lnTo>
                <a:lnTo>
                  <a:pt x="54625" y="54625"/>
                </a:lnTo>
                <a:lnTo>
                  <a:pt x="61489" y="44451"/>
                </a:lnTo>
                <a:lnTo>
                  <a:pt x="64007" y="32003"/>
                </a:lnTo>
                <a:lnTo>
                  <a:pt x="61489" y="19556"/>
                </a:lnTo>
                <a:lnTo>
                  <a:pt x="54625" y="9382"/>
                </a:lnTo>
                <a:lnTo>
                  <a:pt x="44451" y="2518"/>
                </a:lnTo>
                <a:lnTo>
                  <a:pt x="3200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695056" y="5111496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32003"/>
                </a:moveTo>
                <a:lnTo>
                  <a:pt x="61489" y="44451"/>
                </a:lnTo>
                <a:lnTo>
                  <a:pt x="54625" y="54625"/>
                </a:lnTo>
                <a:lnTo>
                  <a:pt x="44451" y="61489"/>
                </a:lnTo>
                <a:lnTo>
                  <a:pt x="32003" y="64007"/>
                </a:lnTo>
                <a:lnTo>
                  <a:pt x="19556" y="61489"/>
                </a:lnTo>
                <a:lnTo>
                  <a:pt x="9382" y="54625"/>
                </a:lnTo>
                <a:lnTo>
                  <a:pt x="2518" y="44451"/>
                </a:lnTo>
                <a:lnTo>
                  <a:pt x="0" y="32003"/>
                </a:lnTo>
                <a:lnTo>
                  <a:pt x="2518" y="19556"/>
                </a:lnTo>
                <a:lnTo>
                  <a:pt x="9382" y="9382"/>
                </a:lnTo>
                <a:lnTo>
                  <a:pt x="19556" y="2518"/>
                </a:lnTo>
                <a:lnTo>
                  <a:pt x="32003" y="0"/>
                </a:lnTo>
                <a:lnTo>
                  <a:pt x="44451" y="2518"/>
                </a:lnTo>
                <a:lnTo>
                  <a:pt x="54625" y="9382"/>
                </a:lnTo>
                <a:lnTo>
                  <a:pt x="61489" y="19556"/>
                </a:lnTo>
                <a:lnTo>
                  <a:pt x="64007" y="32003"/>
                </a:lnTo>
                <a:close/>
              </a:path>
            </a:pathLst>
          </a:custGeom>
          <a:ln w="952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153781" y="4844796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32003" y="0"/>
                </a:moveTo>
                <a:lnTo>
                  <a:pt x="19556" y="2518"/>
                </a:lnTo>
                <a:lnTo>
                  <a:pt x="9382" y="9382"/>
                </a:lnTo>
                <a:lnTo>
                  <a:pt x="2518" y="19556"/>
                </a:lnTo>
                <a:lnTo>
                  <a:pt x="0" y="32003"/>
                </a:lnTo>
                <a:lnTo>
                  <a:pt x="2518" y="44451"/>
                </a:lnTo>
                <a:lnTo>
                  <a:pt x="9382" y="54625"/>
                </a:lnTo>
                <a:lnTo>
                  <a:pt x="19556" y="61489"/>
                </a:lnTo>
                <a:lnTo>
                  <a:pt x="32003" y="64007"/>
                </a:lnTo>
                <a:lnTo>
                  <a:pt x="44451" y="61489"/>
                </a:lnTo>
                <a:lnTo>
                  <a:pt x="54625" y="54625"/>
                </a:lnTo>
                <a:lnTo>
                  <a:pt x="61489" y="44451"/>
                </a:lnTo>
                <a:lnTo>
                  <a:pt x="64007" y="32003"/>
                </a:lnTo>
                <a:lnTo>
                  <a:pt x="61489" y="19556"/>
                </a:lnTo>
                <a:lnTo>
                  <a:pt x="54625" y="9382"/>
                </a:lnTo>
                <a:lnTo>
                  <a:pt x="44451" y="2518"/>
                </a:lnTo>
                <a:lnTo>
                  <a:pt x="3200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153781" y="4844796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32003"/>
                </a:moveTo>
                <a:lnTo>
                  <a:pt x="61489" y="44451"/>
                </a:lnTo>
                <a:lnTo>
                  <a:pt x="54625" y="54625"/>
                </a:lnTo>
                <a:lnTo>
                  <a:pt x="44451" y="61489"/>
                </a:lnTo>
                <a:lnTo>
                  <a:pt x="32003" y="64007"/>
                </a:lnTo>
                <a:lnTo>
                  <a:pt x="19556" y="61489"/>
                </a:lnTo>
                <a:lnTo>
                  <a:pt x="9382" y="54625"/>
                </a:lnTo>
                <a:lnTo>
                  <a:pt x="2518" y="44451"/>
                </a:lnTo>
                <a:lnTo>
                  <a:pt x="0" y="32003"/>
                </a:lnTo>
                <a:lnTo>
                  <a:pt x="2518" y="19556"/>
                </a:lnTo>
                <a:lnTo>
                  <a:pt x="9382" y="9382"/>
                </a:lnTo>
                <a:lnTo>
                  <a:pt x="19556" y="2518"/>
                </a:lnTo>
                <a:lnTo>
                  <a:pt x="32003" y="0"/>
                </a:lnTo>
                <a:lnTo>
                  <a:pt x="44451" y="2518"/>
                </a:lnTo>
                <a:lnTo>
                  <a:pt x="54625" y="9382"/>
                </a:lnTo>
                <a:lnTo>
                  <a:pt x="61489" y="19556"/>
                </a:lnTo>
                <a:lnTo>
                  <a:pt x="64007" y="32003"/>
                </a:lnTo>
                <a:close/>
              </a:path>
            </a:pathLst>
          </a:custGeom>
          <a:ln w="952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614029" y="5021579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32003" y="0"/>
                </a:moveTo>
                <a:lnTo>
                  <a:pt x="19556" y="2518"/>
                </a:lnTo>
                <a:lnTo>
                  <a:pt x="9382" y="9382"/>
                </a:lnTo>
                <a:lnTo>
                  <a:pt x="2518" y="19556"/>
                </a:lnTo>
                <a:lnTo>
                  <a:pt x="0" y="32004"/>
                </a:lnTo>
                <a:lnTo>
                  <a:pt x="2518" y="44451"/>
                </a:lnTo>
                <a:lnTo>
                  <a:pt x="9382" y="54625"/>
                </a:lnTo>
                <a:lnTo>
                  <a:pt x="19556" y="61489"/>
                </a:lnTo>
                <a:lnTo>
                  <a:pt x="32003" y="64008"/>
                </a:lnTo>
                <a:lnTo>
                  <a:pt x="44451" y="61489"/>
                </a:lnTo>
                <a:lnTo>
                  <a:pt x="54625" y="54625"/>
                </a:lnTo>
                <a:lnTo>
                  <a:pt x="61489" y="44451"/>
                </a:lnTo>
                <a:lnTo>
                  <a:pt x="64007" y="32004"/>
                </a:lnTo>
                <a:lnTo>
                  <a:pt x="61489" y="19556"/>
                </a:lnTo>
                <a:lnTo>
                  <a:pt x="54625" y="9382"/>
                </a:lnTo>
                <a:lnTo>
                  <a:pt x="44451" y="2518"/>
                </a:lnTo>
                <a:lnTo>
                  <a:pt x="3200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614029" y="5021579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32004"/>
                </a:moveTo>
                <a:lnTo>
                  <a:pt x="61489" y="44451"/>
                </a:lnTo>
                <a:lnTo>
                  <a:pt x="54625" y="54625"/>
                </a:lnTo>
                <a:lnTo>
                  <a:pt x="44451" y="61489"/>
                </a:lnTo>
                <a:lnTo>
                  <a:pt x="32003" y="64008"/>
                </a:lnTo>
                <a:lnTo>
                  <a:pt x="19556" y="61489"/>
                </a:lnTo>
                <a:lnTo>
                  <a:pt x="9382" y="54625"/>
                </a:lnTo>
                <a:lnTo>
                  <a:pt x="2518" y="44451"/>
                </a:lnTo>
                <a:lnTo>
                  <a:pt x="0" y="32004"/>
                </a:lnTo>
                <a:lnTo>
                  <a:pt x="2518" y="19556"/>
                </a:lnTo>
                <a:lnTo>
                  <a:pt x="9382" y="9382"/>
                </a:lnTo>
                <a:lnTo>
                  <a:pt x="19556" y="2518"/>
                </a:lnTo>
                <a:lnTo>
                  <a:pt x="32003" y="0"/>
                </a:lnTo>
                <a:lnTo>
                  <a:pt x="44451" y="2518"/>
                </a:lnTo>
                <a:lnTo>
                  <a:pt x="54625" y="9382"/>
                </a:lnTo>
                <a:lnTo>
                  <a:pt x="61489" y="19556"/>
                </a:lnTo>
                <a:lnTo>
                  <a:pt x="64007" y="32004"/>
                </a:lnTo>
                <a:close/>
              </a:path>
            </a:pathLst>
          </a:custGeom>
          <a:ln w="952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9072753" y="4963667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32003" y="0"/>
                </a:moveTo>
                <a:lnTo>
                  <a:pt x="19556" y="2518"/>
                </a:lnTo>
                <a:lnTo>
                  <a:pt x="9382" y="9382"/>
                </a:lnTo>
                <a:lnTo>
                  <a:pt x="2518" y="19556"/>
                </a:lnTo>
                <a:lnTo>
                  <a:pt x="0" y="32003"/>
                </a:lnTo>
                <a:lnTo>
                  <a:pt x="2518" y="44451"/>
                </a:lnTo>
                <a:lnTo>
                  <a:pt x="9382" y="54625"/>
                </a:lnTo>
                <a:lnTo>
                  <a:pt x="19556" y="61489"/>
                </a:lnTo>
                <a:lnTo>
                  <a:pt x="32003" y="64007"/>
                </a:lnTo>
                <a:lnTo>
                  <a:pt x="44451" y="61489"/>
                </a:lnTo>
                <a:lnTo>
                  <a:pt x="54625" y="54625"/>
                </a:lnTo>
                <a:lnTo>
                  <a:pt x="61489" y="44451"/>
                </a:lnTo>
                <a:lnTo>
                  <a:pt x="64007" y="32003"/>
                </a:lnTo>
                <a:lnTo>
                  <a:pt x="61489" y="19556"/>
                </a:lnTo>
                <a:lnTo>
                  <a:pt x="54625" y="9382"/>
                </a:lnTo>
                <a:lnTo>
                  <a:pt x="44451" y="2518"/>
                </a:lnTo>
                <a:lnTo>
                  <a:pt x="3200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9072753" y="4963667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32003"/>
                </a:moveTo>
                <a:lnTo>
                  <a:pt x="61489" y="44451"/>
                </a:lnTo>
                <a:lnTo>
                  <a:pt x="54625" y="54625"/>
                </a:lnTo>
                <a:lnTo>
                  <a:pt x="44451" y="61489"/>
                </a:lnTo>
                <a:lnTo>
                  <a:pt x="32003" y="64007"/>
                </a:lnTo>
                <a:lnTo>
                  <a:pt x="19556" y="61489"/>
                </a:lnTo>
                <a:lnTo>
                  <a:pt x="9382" y="54625"/>
                </a:lnTo>
                <a:lnTo>
                  <a:pt x="2518" y="44451"/>
                </a:lnTo>
                <a:lnTo>
                  <a:pt x="0" y="32003"/>
                </a:lnTo>
                <a:lnTo>
                  <a:pt x="2518" y="19556"/>
                </a:lnTo>
                <a:lnTo>
                  <a:pt x="9382" y="9382"/>
                </a:lnTo>
                <a:lnTo>
                  <a:pt x="19556" y="2518"/>
                </a:lnTo>
                <a:lnTo>
                  <a:pt x="32003" y="0"/>
                </a:lnTo>
                <a:lnTo>
                  <a:pt x="44451" y="2518"/>
                </a:lnTo>
                <a:lnTo>
                  <a:pt x="54625" y="9382"/>
                </a:lnTo>
                <a:lnTo>
                  <a:pt x="61489" y="19556"/>
                </a:lnTo>
                <a:lnTo>
                  <a:pt x="64007" y="32003"/>
                </a:lnTo>
                <a:close/>
              </a:path>
            </a:pathLst>
          </a:custGeom>
          <a:ln w="952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9531477" y="5056632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32003" y="0"/>
                </a:moveTo>
                <a:lnTo>
                  <a:pt x="19556" y="2518"/>
                </a:lnTo>
                <a:lnTo>
                  <a:pt x="9382" y="9382"/>
                </a:lnTo>
                <a:lnTo>
                  <a:pt x="2518" y="19556"/>
                </a:lnTo>
                <a:lnTo>
                  <a:pt x="0" y="32004"/>
                </a:lnTo>
                <a:lnTo>
                  <a:pt x="2518" y="44451"/>
                </a:lnTo>
                <a:lnTo>
                  <a:pt x="9382" y="54625"/>
                </a:lnTo>
                <a:lnTo>
                  <a:pt x="19556" y="61489"/>
                </a:lnTo>
                <a:lnTo>
                  <a:pt x="32003" y="64008"/>
                </a:lnTo>
                <a:lnTo>
                  <a:pt x="44451" y="61489"/>
                </a:lnTo>
                <a:lnTo>
                  <a:pt x="54625" y="54625"/>
                </a:lnTo>
                <a:lnTo>
                  <a:pt x="61489" y="44451"/>
                </a:lnTo>
                <a:lnTo>
                  <a:pt x="64007" y="32004"/>
                </a:lnTo>
                <a:lnTo>
                  <a:pt x="61489" y="19556"/>
                </a:lnTo>
                <a:lnTo>
                  <a:pt x="54625" y="9382"/>
                </a:lnTo>
                <a:lnTo>
                  <a:pt x="44451" y="2518"/>
                </a:lnTo>
                <a:lnTo>
                  <a:pt x="3200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9531477" y="5056632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32004"/>
                </a:moveTo>
                <a:lnTo>
                  <a:pt x="61489" y="44451"/>
                </a:lnTo>
                <a:lnTo>
                  <a:pt x="54625" y="54625"/>
                </a:lnTo>
                <a:lnTo>
                  <a:pt x="44451" y="61489"/>
                </a:lnTo>
                <a:lnTo>
                  <a:pt x="32003" y="64008"/>
                </a:lnTo>
                <a:lnTo>
                  <a:pt x="19556" y="61489"/>
                </a:lnTo>
                <a:lnTo>
                  <a:pt x="9382" y="54625"/>
                </a:lnTo>
                <a:lnTo>
                  <a:pt x="2518" y="44451"/>
                </a:lnTo>
                <a:lnTo>
                  <a:pt x="0" y="32004"/>
                </a:lnTo>
                <a:lnTo>
                  <a:pt x="2518" y="19556"/>
                </a:lnTo>
                <a:lnTo>
                  <a:pt x="9382" y="9382"/>
                </a:lnTo>
                <a:lnTo>
                  <a:pt x="19556" y="2518"/>
                </a:lnTo>
                <a:lnTo>
                  <a:pt x="32003" y="0"/>
                </a:lnTo>
                <a:lnTo>
                  <a:pt x="44451" y="2518"/>
                </a:lnTo>
                <a:lnTo>
                  <a:pt x="54625" y="9382"/>
                </a:lnTo>
                <a:lnTo>
                  <a:pt x="61489" y="19556"/>
                </a:lnTo>
                <a:lnTo>
                  <a:pt x="64007" y="32004"/>
                </a:lnTo>
                <a:close/>
              </a:path>
            </a:pathLst>
          </a:custGeom>
          <a:ln w="952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9990201" y="4794503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32003" y="0"/>
                </a:moveTo>
                <a:lnTo>
                  <a:pt x="19556" y="2518"/>
                </a:lnTo>
                <a:lnTo>
                  <a:pt x="9382" y="9382"/>
                </a:lnTo>
                <a:lnTo>
                  <a:pt x="2518" y="19556"/>
                </a:lnTo>
                <a:lnTo>
                  <a:pt x="0" y="32004"/>
                </a:lnTo>
                <a:lnTo>
                  <a:pt x="2518" y="44451"/>
                </a:lnTo>
                <a:lnTo>
                  <a:pt x="9382" y="54625"/>
                </a:lnTo>
                <a:lnTo>
                  <a:pt x="19556" y="61489"/>
                </a:lnTo>
                <a:lnTo>
                  <a:pt x="32003" y="64008"/>
                </a:lnTo>
                <a:lnTo>
                  <a:pt x="44451" y="61489"/>
                </a:lnTo>
                <a:lnTo>
                  <a:pt x="54625" y="54625"/>
                </a:lnTo>
                <a:lnTo>
                  <a:pt x="61489" y="44451"/>
                </a:lnTo>
                <a:lnTo>
                  <a:pt x="64007" y="32004"/>
                </a:lnTo>
                <a:lnTo>
                  <a:pt x="61489" y="19556"/>
                </a:lnTo>
                <a:lnTo>
                  <a:pt x="54625" y="9382"/>
                </a:lnTo>
                <a:lnTo>
                  <a:pt x="44451" y="2518"/>
                </a:lnTo>
                <a:lnTo>
                  <a:pt x="3200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9990201" y="4794503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32004"/>
                </a:moveTo>
                <a:lnTo>
                  <a:pt x="61489" y="44451"/>
                </a:lnTo>
                <a:lnTo>
                  <a:pt x="54625" y="54625"/>
                </a:lnTo>
                <a:lnTo>
                  <a:pt x="44451" y="61489"/>
                </a:lnTo>
                <a:lnTo>
                  <a:pt x="32003" y="64008"/>
                </a:lnTo>
                <a:lnTo>
                  <a:pt x="19556" y="61489"/>
                </a:lnTo>
                <a:lnTo>
                  <a:pt x="9382" y="54625"/>
                </a:lnTo>
                <a:lnTo>
                  <a:pt x="2518" y="44451"/>
                </a:lnTo>
                <a:lnTo>
                  <a:pt x="0" y="32004"/>
                </a:lnTo>
                <a:lnTo>
                  <a:pt x="2518" y="19556"/>
                </a:lnTo>
                <a:lnTo>
                  <a:pt x="9382" y="9382"/>
                </a:lnTo>
                <a:lnTo>
                  <a:pt x="19556" y="2518"/>
                </a:lnTo>
                <a:lnTo>
                  <a:pt x="32003" y="0"/>
                </a:lnTo>
                <a:lnTo>
                  <a:pt x="44451" y="2518"/>
                </a:lnTo>
                <a:lnTo>
                  <a:pt x="54625" y="9382"/>
                </a:lnTo>
                <a:lnTo>
                  <a:pt x="61489" y="19556"/>
                </a:lnTo>
                <a:lnTo>
                  <a:pt x="64007" y="32004"/>
                </a:lnTo>
                <a:close/>
              </a:path>
            </a:pathLst>
          </a:custGeom>
          <a:ln w="952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10448925" y="5257800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32003" y="0"/>
                </a:moveTo>
                <a:lnTo>
                  <a:pt x="19556" y="2518"/>
                </a:lnTo>
                <a:lnTo>
                  <a:pt x="9382" y="9382"/>
                </a:lnTo>
                <a:lnTo>
                  <a:pt x="2518" y="19556"/>
                </a:lnTo>
                <a:lnTo>
                  <a:pt x="0" y="32003"/>
                </a:lnTo>
                <a:lnTo>
                  <a:pt x="2518" y="44451"/>
                </a:lnTo>
                <a:lnTo>
                  <a:pt x="9382" y="54625"/>
                </a:lnTo>
                <a:lnTo>
                  <a:pt x="19556" y="61489"/>
                </a:lnTo>
                <a:lnTo>
                  <a:pt x="32003" y="64007"/>
                </a:lnTo>
                <a:lnTo>
                  <a:pt x="44451" y="61489"/>
                </a:lnTo>
                <a:lnTo>
                  <a:pt x="54625" y="54625"/>
                </a:lnTo>
                <a:lnTo>
                  <a:pt x="61489" y="44451"/>
                </a:lnTo>
                <a:lnTo>
                  <a:pt x="64007" y="32003"/>
                </a:lnTo>
                <a:lnTo>
                  <a:pt x="61489" y="19556"/>
                </a:lnTo>
                <a:lnTo>
                  <a:pt x="54625" y="9382"/>
                </a:lnTo>
                <a:lnTo>
                  <a:pt x="44451" y="2518"/>
                </a:lnTo>
                <a:lnTo>
                  <a:pt x="3200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0448925" y="5257800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32003"/>
                </a:moveTo>
                <a:lnTo>
                  <a:pt x="61489" y="44451"/>
                </a:lnTo>
                <a:lnTo>
                  <a:pt x="54625" y="54625"/>
                </a:lnTo>
                <a:lnTo>
                  <a:pt x="44451" y="61489"/>
                </a:lnTo>
                <a:lnTo>
                  <a:pt x="32003" y="64007"/>
                </a:lnTo>
                <a:lnTo>
                  <a:pt x="19556" y="61489"/>
                </a:lnTo>
                <a:lnTo>
                  <a:pt x="9382" y="54625"/>
                </a:lnTo>
                <a:lnTo>
                  <a:pt x="2518" y="44451"/>
                </a:lnTo>
                <a:lnTo>
                  <a:pt x="0" y="32003"/>
                </a:lnTo>
                <a:lnTo>
                  <a:pt x="2518" y="19556"/>
                </a:lnTo>
                <a:lnTo>
                  <a:pt x="9382" y="9382"/>
                </a:lnTo>
                <a:lnTo>
                  <a:pt x="19556" y="2518"/>
                </a:lnTo>
                <a:lnTo>
                  <a:pt x="32003" y="0"/>
                </a:lnTo>
                <a:lnTo>
                  <a:pt x="44451" y="2518"/>
                </a:lnTo>
                <a:lnTo>
                  <a:pt x="54625" y="9382"/>
                </a:lnTo>
                <a:lnTo>
                  <a:pt x="61489" y="19556"/>
                </a:lnTo>
                <a:lnTo>
                  <a:pt x="64007" y="32003"/>
                </a:lnTo>
                <a:close/>
              </a:path>
            </a:pathLst>
          </a:custGeom>
          <a:ln w="952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10909172" y="596797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32003" y="0"/>
                </a:moveTo>
                <a:lnTo>
                  <a:pt x="19556" y="2516"/>
                </a:lnTo>
                <a:lnTo>
                  <a:pt x="9382" y="9377"/>
                </a:lnTo>
                <a:lnTo>
                  <a:pt x="2518" y="19550"/>
                </a:lnTo>
                <a:lnTo>
                  <a:pt x="0" y="32004"/>
                </a:lnTo>
                <a:lnTo>
                  <a:pt x="2518" y="44462"/>
                </a:lnTo>
                <a:lnTo>
                  <a:pt x="9382" y="54635"/>
                </a:lnTo>
                <a:lnTo>
                  <a:pt x="19556" y="61493"/>
                </a:lnTo>
                <a:lnTo>
                  <a:pt x="32003" y="64008"/>
                </a:lnTo>
                <a:lnTo>
                  <a:pt x="44451" y="61493"/>
                </a:lnTo>
                <a:lnTo>
                  <a:pt x="54625" y="54635"/>
                </a:lnTo>
                <a:lnTo>
                  <a:pt x="61489" y="44462"/>
                </a:lnTo>
                <a:lnTo>
                  <a:pt x="64007" y="32004"/>
                </a:lnTo>
                <a:lnTo>
                  <a:pt x="61489" y="19550"/>
                </a:lnTo>
                <a:lnTo>
                  <a:pt x="54625" y="9377"/>
                </a:lnTo>
                <a:lnTo>
                  <a:pt x="44451" y="2516"/>
                </a:lnTo>
                <a:lnTo>
                  <a:pt x="3200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0909172" y="5967971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32004"/>
                </a:moveTo>
                <a:lnTo>
                  <a:pt x="61489" y="44462"/>
                </a:lnTo>
                <a:lnTo>
                  <a:pt x="54625" y="54635"/>
                </a:lnTo>
                <a:lnTo>
                  <a:pt x="44451" y="61493"/>
                </a:lnTo>
                <a:lnTo>
                  <a:pt x="32003" y="64008"/>
                </a:lnTo>
                <a:lnTo>
                  <a:pt x="19556" y="61493"/>
                </a:lnTo>
                <a:lnTo>
                  <a:pt x="9382" y="54635"/>
                </a:lnTo>
                <a:lnTo>
                  <a:pt x="2518" y="44462"/>
                </a:lnTo>
                <a:lnTo>
                  <a:pt x="0" y="32004"/>
                </a:lnTo>
                <a:lnTo>
                  <a:pt x="2518" y="19550"/>
                </a:lnTo>
                <a:lnTo>
                  <a:pt x="9382" y="9377"/>
                </a:lnTo>
                <a:lnTo>
                  <a:pt x="19556" y="2516"/>
                </a:lnTo>
                <a:lnTo>
                  <a:pt x="32003" y="0"/>
                </a:lnTo>
                <a:lnTo>
                  <a:pt x="44451" y="2516"/>
                </a:lnTo>
                <a:lnTo>
                  <a:pt x="54625" y="9377"/>
                </a:lnTo>
                <a:lnTo>
                  <a:pt x="61489" y="19550"/>
                </a:lnTo>
                <a:lnTo>
                  <a:pt x="64007" y="32004"/>
                </a:lnTo>
                <a:close/>
              </a:path>
            </a:pathLst>
          </a:custGeom>
          <a:ln w="952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1367896" y="573327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32003" y="0"/>
                </a:moveTo>
                <a:lnTo>
                  <a:pt x="19556" y="2516"/>
                </a:lnTo>
                <a:lnTo>
                  <a:pt x="9382" y="9377"/>
                </a:lnTo>
                <a:lnTo>
                  <a:pt x="2518" y="19550"/>
                </a:lnTo>
                <a:lnTo>
                  <a:pt x="0" y="32003"/>
                </a:lnTo>
                <a:lnTo>
                  <a:pt x="2518" y="44462"/>
                </a:lnTo>
                <a:lnTo>
                  <a:pt x="9382" y="54635"/>
                </a:lnTo>
                <a:lnTo>
                  <a:pt x="19556" y="61493"/>
                </a:lnTo>
                <a:lnTo>
                  <a:pt x="32003" y="64007"/>
                </a:lnTo>
                <a:lnTo>
                  <a:pt x="44451" y="61493"/>
                </a:lnTo>
                <a:lnTo>
                  <a:pt x="54625" y="54635"/>
                </a:lnTo>
                <a:lnTo>
                  <a:pt x="61489" y="44462"/>
                </a:lnTo>
                <a:lnTo>
                  <a:pt x="64007" y="32003"/>
                </a:lnTo>
                <a:lnTo>
                  <a:pt x="61489" y="19550"/>
                </a:lnTo>
                <a:lnTo>
                  <a:pt x="54625" y="9377"/>
                </a:lnTo>
                <a:lnTo>
                  <a:pt x="44451" y="2516"/>
                </a:lnTo>
                <a:lnTo>
                  <a:pt x="3200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11367896" y="573327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32003"/>
                </a:moveTo>
                <a:lnTo>
                  <a:pt x="61489" y="44462"/>
                </a:lnTo>
                <a:lnTo>
                  <a:pt x="54625" y="54635"/>
                </a:lnTo>
                <a:lnTo>
                  <a:pt x="44451" y="61493"/>
                </a:lnTo>
                <a:lnTo>
                  <a:pt x="32003" y="64007"/>
                </a:lnTo>
                <a:lnTo>
                  <a:pt x="19556" y="61493"/>
                </a:lnTo>
                <a:lnTo>
                  <a:pt x="9382" y="54635"/>
                </a:lnTo>
                <a:lnTo>
                  <a:pt x="2518" y="44462"/>
                </a:lnTo>
                <a:lnTo>
                  <a:pt x="0" y="32003"/>
                </a:lnTo>
                <a:lnTo>
                  <a:pt x="2518" y="19550"/>
                </a:lnTo>
                <a:lnTo>
                  <a:pt x="9382" y="9377"/>
                </a:lnTo>
                <a:lnTo>
                  <a:pt x="19556" y="2516"/>
                </a:lnTo>
                <a:lnTo>
                  <a:pt x="32003" y="0"/>
                </a:lnTo>
                <a:lnTo>
                  <a:pt x="44451" y="2516"/>
                </a:lnTo>
                <a:lnTo>
                  <a:pt x="54625" y="9377"/>
                </a:lnTo>
                <a:lnTo>
                  <a:pt x="61489" y="19550"/>
                </a:lnTo>
                <a:lnTo>
                  <a:pt x="64007" y="32003"/>
                </a:lnTo>
                <a:close/>
              </a:path>
            </a:pathLst>
          </a:custGeom>
          <a:ln w="952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6903466" y="3781297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59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0</a:t>
            </a:r>
            <a:r>
              <a:rPr dirty="0" sz="90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362825" y="3717670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61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3</a:t>
            </a:r>
            <a:r>
              <a:rPr dirty="0" sz="90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821930" y="3717925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61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3</a:t>
            </a:r>
            <a:r>
              <a:rPr dirty="0" sz="900"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8280907" y="3529838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68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2</a:t>
            </a:r>
            <a:r>
              <a:rPr dirty="0" sz="900"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739885" y="3708780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61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6</a:t>
            </a:r>
            <a:r>
              <a:rPr dirty="0" sz="900">
                <a:latin typeface="Times New Roman"/>
                <a:cs typeface="Times New Roman"/>
              </a:rPr>
              <a:t>9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9198991" y="3597909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65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7</a:t>
            </a:r>
            <a:r>
              <a:rPr dirty="0" sz="900"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9658350" y="3575939"/>
            <a:ext cx="28511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Times New Roman"/>
                <a:cs typeface="Times New Roman"/>
              </a:rPr>
              <a:t>66.</a:t>
            </a:r>
            <a:r>
              <a:rPr dirty="0" sz="900" spc="5">
                <a:latin typeface="Times New Roman"/>
                <a:cs typeface="Times New Roman"/>
              </a:rPr>
              <a:t>5</a:t>
            </a:r>
            <a:r>
              <a:rPr dirty="0" sz="900"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0117328" y="3373882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73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9</a:t>
            </a:r>
            <a:r>
              <a:rPr dirty="0" sz="90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0576306" y="3879469"/>
            <a:ext cx="28511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Times New Roman"/>
                <a:cs typeface="Times New Roman"/>
              </a:rPr>
              <a:t>55.</a:t>
            </a:r>
            <a:r>
              <a:rPr dirty="0" sz="900" spc="5">
                <a:latin typeface="Times New Roman"/>
                <a:cs typeface="Times New Roman"/>
              </a:rPr>
              <a:t>4</a:t>
            </a:r>
            <a:r>
              <a:rPr dirty="0" sz="90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1035665" y="5124577"/>
            <a:ext cx="227329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9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8</a:t>
            </a:r>
            <a:r>
              <a:rPr dirty="0" sz="90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1495023" y="4688458"/>
            <a:ext cx="227329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Times New Roman"/>
                <a:cs typeface="Times New Roman"/>
              </a:rPr>
              <a:t>25.8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903466" y="5035550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13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0</a:t>
            </a:r>
            <a:r>
              <a:rPr dirty="0" sz="900">
                <a:latin typeface="Times New Roman"/>
                <a:cs typeface="Times New Roman"/>
              </a:rPr>
              <a:t>9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362825" y="4941061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16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5</a:t>
            </a:r>
            <a:r>
              <a:rPr dirty="0" sz="900"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821930" y="5071617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11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7</a:t>
            </a:r>
            <a:r>
              <a:rPr dirty="0" sz="900">
                <a:latin typeface="Times New Roman"/>
                <a:cs typeface="Times New Roman"/>
              </a:rPr>
              <a:t>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8280907" y="4805426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21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5</a:t>
            </a:r>
            <a:r>
              <a:rPr dirty="0" sz="90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8739885" y="4981702"/>
            <a:ext cx="28511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Times New Roman"/>
                <a:cs typeface="Times New Roman"/>
              </a:rPr>
              <a:t>15.</a:t>
            </a:r>
            <a:r>
              <a:rPr dirty="0" sz="900" spc="5">
                <a:latin typeface="Times New Roman"/>
                <a:cs typeface="Times New Roman"/>
              </a:rPr>
              <a:t>0</a:t>
            </a:r>
            <a:r>
              <a:rPr dirty="0" sz="90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9198991" y="4923790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17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1</a:t>
            </a:r>
            <a:r>
              <a:rPr dirty="0" sz="900">
                <a:latin typeface="Times New Roman"/>
                <a:cs typeface="Times New Roman"/>
              </a:rPr>
              <a:t>9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9658350" y="5015738"/>
            <a:ext cx="28511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Times New Roman"/>
                <a:cs typeface="Times New Roman"/>
              </a:rPr>
              <a:t>13.</a:t>
            </a:r>
            <a:r>
              <a:rPr dirty="0" sz="900" spc="5">
                <a:latin typeface="Times New Roman"/>
                <a:cs typeface="Times New Roman"/>
              </a:rPr>
              <a:t>8</a:t>
            </a:r>
            <a:r>
              <a:rPr dirty="0" sz="90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0117328" y="4754626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23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3</a:t>
            </a:r>
            <a:r>
              <a:rPr dirty="0" sz="900">
                <a:latin typeface="Times New Roman"/>
                <a:cs typeface="Times New Roman"/>
              </a:rPr>
              <a:t>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0576686" y="5218429"/>
            <a:ext cx="227329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6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3</a:t>
            </a:r>
            <a:r>
              <a:rPr dirty="0" sz="900">
                <a:latin typeface="Times New Roman"/>
                <a:cs typeface="Times New Roman"/>
              </a:rPr>
              <a:t>9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1035030" y="5928055"/>
            <a:ext cx="265430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Times New Roman"/>
                <a:cs typeface="Times New Roman"/>
              </a:rPr>
              <a:t>-</a:t>
            </a:r>
            <a:r>
              <a:rPr dirty="0" sz="900" spc="5">
                <a:latin typeface="Times New Roman"/>
                <a:cs typeface="Times New Roman"/>
              </a:rPr>
              <a:t>19</a:t>
            </a:r>
            <a:r>
              <a:rPr dirty="0" sz="900">
                <a:latin typeface="Times New Roman"/>
                <a:cs typeface="Times New Roman"/>
              </a:rPr>
              <a:t>.6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317996" y="5933846"/>
            <a:ext cx="17716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Times New Roman"/>
                <a:cs typeface="Times New Roman"/>
              </a:rPr>
              <a:t>-</a:t>
            </a:r>
            <a:r>
              <a:rPr dirty="0" sz="900" spc="-10">
                <a:latin typeface="Times New Roman"/>
                <a:cs typeface="Times New Roman"/>
              </a:rPr>
              <a:t>2</a:t>
            </a:r>
            <a:r>
              <a:rPr dirty="0" sz="90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317996" y="5660745"/>
            <a:ext cx="17716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Times New Roman"/>
                <a:cs typeface="Times New Roman"/>
              </a:rPr>
              <a:t>-</a:t>
            </a:r>
            <a:r>
              <a:rPr dirty="0" sz="900" spc="-10">
                <a:latin typeface="Times New Roman"/>
                <a:cs typeface="Times New Roman"/>
              </a:rPr>
              <a:t>1</a:t>
            </a:r>
            <a:r>
              <a:rPr dirty="0" sz="90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413119" y="5387594"/>
            <a:ext cx="82550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355841" y="5114797"/>
            <a:ext cx="14160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355841" y="4841747"/>
            <a:ext cx="14160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20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355841" y="4568697"/>
            <a:ext cx="14160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30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6355841" y="4295520"/>
            <a:ext cx="14160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40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6355841" y="4022725"/>
            <a:ext cx="14160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50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6355841" y="3749675"/>
            <a:ext cx="14160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60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6355841" y="3476497"/>
            <a:ext cx="14160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70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6355841" y="3203702"/>
            <a:ext cx="14160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80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6612763" y="5522061"/>
            <a:ext cx="393700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2</a:t>
            </a:r>
            <a:r>
              <a:rPr dirty="0" sz="900" spc="-10">
                <a:latin typeface="Times New Roman"/>
                <a:cs typeface="Times New Roman"/>
              </a:rPr>
              <a:t>0</a:t>
            </a:r>
            <a:r>
              <a:rPr dirty="0" sz="900" spc="5">
                <a:latin typeface="Times New Roman"/>
                <a:cs typeface="Times New Roman"/>
              </a:rPr>
              <a:t>1</a:t>
            </a:r>
            <a:r>
              <a:rPr dirty="0" sz="900" spc="-10">
                <a:latin typeface="Times New Roman"/>
                <a:cs typeface="Times New Roman"/>
              </a:rPr>
              <a:t>8</a:t>
            </a:r>
            <a:r>
              <a:rPr dirty="0" sz="900">
                <a:latin typeface="Times New Roman"/>
                <a:cs typeface="Times New Roman"/>
              </a:rPr>
              <a:t>Q1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7072121" y="5522061"/>
            <a:ext cx="393700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2</a:t>
            </a:r>
            <a:r>
              <a:rPr dirty="0" sz="900" spc="-10">
                <a:latin typeface="Times New Roman"/>
                <a:cs typeface="Times New Roman"/>
              </a:rPr>
              <a:t>0</a:t>
            </a:r>
            <a:r>
              <a:rPr dirty="0" sz="900" spc="5">
                <a:latin typeface="Times New Roman"/>
                <a:cs typeface="Times New Roman"/>
              </a:rPr>
              <a:t>1</a:t>
            </a:r>
            <a:r>
              <a:rPr dirty="0" sz="900" spc="-10">
                <a:latin typeface="Times New Roman"/>
                <a:cs typeface="Times New Roman"/>
              </a:rPr>
              <a:t>8</a:t>
            </a:r>
            <a:r>
              <a:rPr dirty="0" sz="900">
                <a:latin typeface="Times New Roman"/>
                <a:cs typeface="Times New Roman"/>
              </a:rPr>
              <a:t>Q2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7531100" y="5522061"/>
            <a:ext cx="393700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2</a:t>
            </a:r>
            <a:r>
              <a:rPr dirty="0" sz="900" spc="-10">
                <a:latin typeface="Times New Roman"/>
                <a:cs typeface="Times New Roman"/>
              </a:rPr>
              <a:t>0</a:t>
            </a:r>
            <a:r>
              <a:rPr dirty="0" sz="900" spc="5">
                <a:latin typeface="Times New Roman"/>
                <a:cs typeface="Times New Roman"/>
              </a:rPr>
              <a:t>1</a:t>
            </a:r>
            <a:r>
              <a:rPr dirty="0" sz="900" spc="-10">
                <a:latin typeface="Times New Roman"/>
                <a:cs typeface="Times New Roman"/>
              </a:rPr>
              <a:t>8</a:t>
            </a:r>
            <a:r>
              <a:rPr dirty="0" sz="900">
                <a:latin typeface="Times New Roman"/>
                <a:cs typeface="Times New Roman"/>
              </a:rPr>
              <a:t>Q3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7990078" y="5522061"/>
            <a:ext cx="393700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2</a:t>
            </a:r>
            <a:r>
              <a:rPr dirty="0" sz="900" spc="-10">
                <a:latin typeface="Times New Roman"/>
                <a:cs typeface="Times New Roman"/>
              </a:rPr>
              <a:t>0</a:t>
            </a:r>
            <a:r>
              <a:rPr dirty="0" sz="900" spc="5">
                <a:latin typeface="Times New Roman"/>
                <a:cs typeface="Times New Roman"/>
              </a:rPr>
              <a:t>1</a:t>
            </a:r>
            <a:r>
              <a:rPr dirty="0" sz="900" spc="-10">
                <a:latin typeface="Times New Roman"/>
                <a:cs typeface="Times New Roman"/>
              </a:rPr>
              <a:t>8</a:t>
            </a:r>
            <a:r>
              <a:rPr dirty="0" sz="900">
                <a:latin typeface="Times New Roman"/>
                <a:cs typeface="Times New Roman"/>
              </a:rPr>
              <a:t>Q4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8449182" y="5522061"/>
            <a:ext cx="393700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2</a:t>
            </a:r>
            <a:r>
              <a:rPr dirty="0" sz="900" spc="-10">
                <a:latin typeface="Times New Roman"/>
                <a:cs typeface="Times New Roman"/>
              </a:rPr>
              <a:t>0</a:t>
            </a:r>
            <a:r>
              <a:rPr dirty="0" sz="900" spc="5">
                <a:latin typeface="Times New Roman"/>
                <a:cs typeface="Times New Roman"/>
              </a:rPr>
              <a:t>1</a:t>
            </a:r>
            <a:r>
              <a:rPr dirty="0" sz="900" spc="-10">
                <a:latin typeface="Times New Roman"/>
                <a:cs typeface="Times New Roman"/>
              </a:rPr>
              <a:t>9</a:t>
            </a:r>
            <a:r>
              <a:rPr dirty="0" sz="900">
                <a:latin typeface="Times New Roman"/>
                <a:cs typeface="Times New Roman"/>
              </a:rPr>
              <a:t>Q1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8908160" y="5522061"/>
            <a:ext cx="393700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2</a:t>
            </a:r>
            <a:r>
              <a:rPr dirty="0" sz="900" spc="-10">
                <a:latin typeface="Times New Roman"/>
                <a:cs typeface="Times New Roman"/>
              </a:rPr>
              <a:t>0</a:t>
            </a:r>
            <a:r>
              <a:rPr dirty="0" sz="900" spc="5">
                <a:latin typeface="Times New Roman"/>
                <a:cs typeface="Times New Roman"/>
              </a:rPr>
              <a:t>1</a:t>
            </a:r>
            <a:r>
              <a:rPr dirty="0" sz="900" spc="-10">
                <a:latin typeface="Times New Roman"/>
                <a:cs typeface="Times New Roman"/>
              </a:rPr>
              <a:t>9</a:t>
            </a:r>
            <a:r>
              <a:rPr dirty="0" sz="900">
                <a:latin typeface="Times New Roman"/>
                <a:cs typeface="Times New Roman"/>
              </a:rPr>
              <a:t>Q2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9367266" y="5522061"/>
            <a:ext cx="393700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2</a:t>
            </a:r>
            <a:r>
              <a:rPr dirty="0" sz="900" spc="-10">
                <a:latin typeface="Times New Roman"/>
                <a:cs typeface="Times New Roman"/>
              </a:rPr>
              <a:t>0</a:t>
            </a:r>
            <a:r>
              <a:rPr dirty="0" sz="900" spc="5">
                <a:latin typeface="Times New Roman"/>
                <a:cs typeface="Times New Roman"/>
              </a:rPr>
              <a:t>1</a:t>
            </a:r>
            <a:r>
              <a:rPr dirty="0" sz="900" spc="-10">
                <a:latin typeface="Times New Roman"/>
                <a:cs typeface="Times New Roman"/>
              </a:rPr>
              <a:t>9</a:t>
            </a:r>
            <a:r>
              <a:rPr dirty="0" sz="900">
                <a:latin typeface="Times New Roman"/>
                <a:cs typeface="Times New Roman"/>
              </a:rPr>
              <a:t>Q3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9826497" y="5522061"/>
            <a:ext cx="393700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2</a:t>
            </a:r>
            <a:r>
              <a:rPr dirty="0" sz="900" spc="-10">
                <a:latin typeface="Times New Roman"/>
                <a:cs typeface="Times New Roman"/>
              </a:rPr>
              <a:t>0</a:t>
            </a:r>
            <a:r>
              <a:rPr dirty="0" sz="900" spc="5">
                <a:latin typeface="Times New Roman"/>
                <a:cs typeface="Times New Roman"/>
              </a:rPr>
              <a:t>1</a:t>
            </a:r>
            <a:r>
              <a:rPr dirty="0" sz="900" spc="-10">
                <a:latin typeface="Times New Roman"/>
                <a:cs typeface="Times New Roman"/>
              </a:rPr>
              <a:t>9</a:t>
            </a:r>
            <a:r>
              <a:rPr dirty="0" sz="900">
                <a:latin typeface="Times New Roman"/>
                <a:cs typeface="Times New Roman"/>
              </a:rPr>
              <a:t>Q4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0285603" y="5522061"/>
            <a:ext cx="393700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2</a:t>
            </a:r>
            <a:r>
              <a:rPr dirty="0" sz="900" spc="-10">
                <a:latin typeface="Times New Roman"/>
                <a:cs typeface="Times New Roman"/>
              </a:rPr>
              <a:t>0</a:t>
            </a:r>
            <a:r>
              <a:rPr dirty="0" sz="900" spc="5">
                <a:latin typeface="Times New Roman"/>
                <a:cs typeface="Times New Roman"/>
              </a:rPr>
              <a:t>2</a:t>
            </a:r>
            <a:r>
              <a:rPr dirty="0" sz="900" spc="-10">
                <a:latin typeface="Times New Roman"/>
                <a:cs typeface="Times New Roman"/>
              </a:rPr>
              <a:t>0</a:t>
            </a:r>
            <a:r>
              <a:rPr dirty="0" sz="900">
                <a:latin typeface="Times New Roman"/>
                <a:cs typeface="Times New Roman"/>
              </a:rPr>
              <a:t>Q1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10744581" y="5522061"/>
            <a:ext cx="1000125" cy="322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-5">
                <a:latin typeface="Times New Roman"/>
                <a:cs typeface="Times New Roman"/>
              </a:rPr>
              <a:t>2020Q2 </a:t>
            </a:r>
            <a:r>
              <a:rPr dirty="0" sz="900" spc="204">
                <a:latin typeface="Times New Roman"/>
                <a:cs typeface="Times New Roman"/>
              </a:rPr>
              <a:t> </a:t>
            </a:r>
            <a:r>
              <a:rPr dirty="0" sz="900" spc="-5">
                <a:latin typeface="Times New Roman"/>
                <a:cs typeface="Times New Roman"/>
              </a:rPr>
              <a:t>2020Q3</a:t>
            </a:r>
            <a:endParaRPr sz="9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265"/>
              </a:spcBef>
            </a:pPr>
            <a:r>
              <a:rPr dirty="0" sz="900">
                <a:latin typeface="Times New Roman"/>
                <a:cs typeface="Times New Roman"/>
              </a:rPr>
              <a:t>-</a:t>
            </a:r>
            <a:r>
              <a:rPr dirty="0" sz="900" spc="5">
                <a:latin typeface="Times New Roman"/>
                <a:cs typeface="Times New Roman"/>
              </a:rPr>
              <a:t>10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9</a:t>
            </a:r>
            <a:r>
              <a:rPr dirty="0" sz="900">
                <a:latin typeface="Times New Roman"/>
                <a:cs typeface="Times New Roman"/>
              </a:rPr>
              <a:t>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6900418" y="2845308"/>
            <a:ext cx="42164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b="1">
                <a:latin typeface="微软雅黑"/>
                <a:cs typeface="微软雅黑"/>
              </a:rPr>
              <a:t>迪士尼主题公园、度假村及消费品部门收入与利润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8143493" y="6250685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 h="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28575">
            <a:solidFill>
              <a:srgbClr val="006FC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8270747" y="6217920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32003" y="0"/>
                </a:moveTo>
                <a:lnTo>
                  <a:pt x="19556" y="2514"/>
                </a:lnTo>
                <a:lnTo>
                  <a:pt x="9382" y="9372"/>
                </a:lnTo>
                <a:lnTo>
                  <a:pt x="2518" y="19545"/>
                </a:lnTo>
                <a:lnTo>
                  <a:pt x="0" y="32003"/>
                </a:lnTo>
                <a:lnTo>
                  <a:pt x="2518" y="44462"/>
                </a:lnTo>
                <a:lnTo>
                  <a:pt x="9382" y="54635"/>
                </a:lnTo>
                <a:lnTo>
                  <a:pt x="19556" y="61493"/>
                </a:lnTo>
                <a:lnTo>
                  <a:pt x="32003" y="64007"/>
                </a:lnTo>
                <a:lnTo>
                  <a:pt x="44451" y="61493"/>
                </a:lnTo>
                <a:lnTo>
                  <a:pt x="54625" y="54635"/>
                </a:lnTo>
                <a:lnTo>
                  <a:pt x="61489" y="44462"/>
                </a:lnTo>
                <a:lnTo>
                  <a:pt x="64007" y="32003"/>
                </a:lnTo>
                <a:lnTo>
                  <a:pt x="61489" y="19545"/>
                </a:lnTo>
                <a:lnTo>
                  <a:pt x="54625" y="9372"/>
                </a:lnTo>
                <a:lnTo>
                  <a:pt x="44451" y="2514"/>
                </a:lnTo>
                <a:lnTo>
                  <a:pt x="3200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8270747" y="6217920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32003"/>
                </a:moveTo>
                <a:lnTo>
                  <a:pt x="61489" y="44462"/>
                </a:lnTo>
                <a:lnTo>
                  <a:pt x="54625" y="54635"/>
                </a:lnTo>
                <a:lnTo>
                  <a:pt x="44451" y="61493"/>
                </a:lnTo>
                <a:lnTo>
                  <a:pt x="32003" y="64007"/>
                </a:lnTo>
                <a:lnTo>
                  <a:pt x="19556" y="61493"/>
                </a:lnTo>
                <a:lnTo>
                  <a:pt x="9382" y="54635"/>
                </a:lnTo>
                <a:lnTo>
                  <a:pt x="2518" y="44462"/>
                </a:lnTo>
                <a:lnTo>
                  <a:pt x="0" y="32003"/>
                </a:lnTo>
                <a:lnTo>
                  <a:pt x="2518" y="19545"/>
                </a:lnTo>
                <a:lnTo>
                  <a:pt x="9382" y="9372"/>
                </a:lnTo>
                <a:lnTo>
                  <a:pt x="19556" y="2514"/>
                </a:lnTo>
                <a:lnTo>
                  <a:pt x="32003" y="0"/>
                </a:lnTo>
                <a:lnTo>
                  <a:pt x="44451" y="2514"/>
                </a:lnTo>
                <a:lnTo>
                  <a:pt x="54625" y="9372"/>
                </a:lnTo>
                <a:lnTo>
                  <a:pt x="61489" y="19545"/>
                </a:lnTo>
                <a:lnTo>
                  <a:pt x="64007" y="32003"/>
                </a:lnTo>
                <a:close/>
              </a:path>
            </a:pathLst>
          </a:custGeom>
          <a:ln w="9525">
            <a:solidFill>
              <a:srgbClr val="006F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 txBox="1"/>
          <p:nvPr/>
        </p:nvSpPr>
        <p:spPr>
          <a:xfrm>
            <a:off x="8709012" y="6168974"/>
            <a:ext cx="482600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微软雅黑"/>
                <a:cs typeface="微软雅黑"/>
              </a:rPr>
              <a:t>营业收入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9114281" y="6250685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 h="0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28575">
            <a:solidFill>
              <a:srgbClr val="C00000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9241535" y="6217920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32003" y="0"/>
                </a:moveTo>
                <a:lnTo>
                  <a:pt x="19556" y="2514"/>
                </a:lnTo>
                <a:lnTo>
                  <a:pt x="9382" y="9372"/>
                </a:lnTo>
                <a:lnTo>
                  <a:pt x="2518" y="19545"/>
                </a:lnTo>
                <a:lnTo>
                  <a:pt x="0" y="32003"/>
                </a:lnTo>
                <a:lnTo>
                  <a:pt x="2518" y="44462"/>
                </a:lnTo>
                <a:lnTo>
                  <a:pt x="9382" y="54635"/>
                </a:lnTo>
                <a:lnTo>
                  <a:pt x="19556" y="61493"/>
                </a:lnTo>
                <a:lnTo>
                  <a:pt x="32003" y="64007"/>
                </a:lnTo>
                <a:lnTo>
                  <a:pt x="44451" y="61493"/>
                </a:lnTo>
                <a:lnTo>
                  <a:pt x="54625" y="54635"/>
                </a:lnTo>
                <a:lnTo>
                  <a:pt x="61489" y="44462"/>
                </a:lnTo>
                <a:lnTo>
                  <a:pt x="64007" y="32003"/>
                </a:lnTo>
                <a:lnTo>
                  <a:pt x="61489" y="19545"/>
                </a:lnTo>
                <a:lnTo>
                  <a:pt x="54625" y="9372"/>
                </a:lnTo>
                <a:lnTo>
                  <a:pt x="44451" y="2514"/>
                </a:lnTo>
                <a:lnTo>
                  <a:pt x="3200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9241535" y="6217920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4" h="64135">
                <a:moveTo>
                  <a:pt x="64007" y="32003"/>
                </a:moveTo>
                <a:lnTo>
                  <a:pt x="61489" y="44462"/>
                </a:lnTo>
                <a:lnTo>
                  <a:pt x="54625" y="54635"/>
                </a:lnTo>
                <a:lnTo>
                  <a:pt x="44451" y="61493"/>
                </a:lnTo>
                <a:lnTo>
                  <a:pt x="32003" y="64007"/>
                </a:lnTo>
                <a:lnTo>
                  <a:pt x="19556" y="61493"/>
                </a:lnTo>
                <a:lnTo>
                  <a:pt x="9382" y="54635"/>
                </a:lnTo>
                <a:lnTo>
                  <a:pt x="2518" y="44462"/>
                </a:lnTo>
                <a:lnTo>
                  <a:pt x="0" y="32003"/>
                </a:lnTo>
                <a:lnTo>
                  <a:pt x="2518" y="19545"/>
                </a:lnTo>
                <a:lnTo>
                  <a:pt x="9382" y="9372"/>
                </a:lnTo>
                <a:lnTo>
                  <a:pt x="19556" y="2514"/>
                </a:lnTo>
                <a:lnTo>
                  <a:pt x="32003" y="0"/>
                </a:lnTo>
                <a:lnTo>
                  <a:pt x="44451" y="2514"/>
                </a:lnTo>
                <a:lnTo>
                  <a:pt x="54625" y="9372"/>
                </a:lnTo>
                <a:lnTo>
                  <a:pt x="61489" y="19545"/>
                </a:lnTo>
                <a:lnTo>
                  <a:pt x="64007" y="32003"/>
                </a:lnTo>
                <a:close/>
              </a:path>
            </a:pathLst>
          </a:custGeom>
          <a:ln w="952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 txBox="1"/>
          <p:nvPr/>
        </p:nvSpPr>
        <p:spPr>
          <a:xfrm>
            <a:off x="9458325" y="6180734"/>
            <a:ext cx="482600" cy="157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>
                <a:latin typeface="微软雅黑"/>
                <a:cs typeface="微软雅黑"/>
              </a:rPr>
              <a:t>营业利润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6057900" y="6397799"/>
            <a:ext cx="76200" cy="128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宋体"/>
                <a:cs typeface="宋体"/>
              </a:rPr>
              <a:t>3</a:t>
            </a:r>
            <a:endParaRPr sz="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560" y="925703"/>
            <a:ext cx="11400790" cy="1600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marR="5080" indent="-286385">
              <a:lnSpc>
                <a:spcPct val="100000"/>
              </a:lnSpc>
              <a:buClr>
                <a:srgbClr val="1F3863"/>
              </a:buClr>
              <a:buSzPct val="150000"/>
              <a:buFont typeface="Microsoft Sans Serif"/>
              <a:buChar char="▪"/>
              <a:tabLst>
                <a:tab pos="299085" algn="l"/>
                <a:tab pos="299720" algn="l"/>
              </a:tabLst>
            </a:pPr>
            <a:r>
              <a:rPr dirty="0" sz="1500">
                <a:latin typeface="微软雅黑"/>
                <a:cs typeface="微软雅黑"/>
              </a:rPr>
              <a:t>华特迪士尼影业</a:t>
            </a:r>
            <a:r>
              <a:rPr dirty="0" sz="1500" spc="-5">
                <a:latin typeface="Times New Roman"/>
                <a:cs typeface="Times New Roman"/>
              </a:rPr>
              <a:t>(Studio</a:t>
            </a:r>
            <a:r>
              <a:rPr dirty="0" sz="1500" spc="3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Entertainment)</a:t>
            </a:r>
            <a:r>
              <a:rPr dirty="0" sz="1500">
                <a:latin typeface="微软雅黑"/>
                <a:cs typeface="微软雅黑"/>
              </a:rPr>
              <a:t>是华特迪士尼公司旗下负责制片娱乐业务的业务部门。华特迪士尼影业集团以其多元化制片业 务闻</a:t>
            </a:r>
            <a:r>
              <a:rPr dirty="0" sz="1500" spc="10">
                <a:latin typeface="微软雅黑"/>
                <a:cs typeface="微软雅黑"/>
              </a:rPr>
              <a:t>名</a:t>
            </a:r>
            <a:r>
              <a:rPr dirty="0" sz="1500">
                <a:latin typeface="微软雅黑"/>
                <a:cs typeface="微软雅黑"/>
              </a:rPr>
              <a:t>，</a:t>
            </a:r>
            <a:r>
              <a:rPr dirty="0" sz="1500" spc="10">
                <a:latin typeface="微软雅黑"/>
                <a:cs typeface="微软雅黑"/>
              </a:rPr>
              <a:t>是</a:t>
            </a:r>
            <a:r>
              <a:rPr dirty="0" sz="1500">
                <a:latin typeface="微软雅黑"/>
                <a:cs typeface="微软雅黑"/>
              </a:rPr>
              <a:t>好</a:t>
            </a:r>
            <a:r>
              <a:rPr dirty="0" sz="1500" spc="10">
                <a:latin typeface="微软雅黑"/>
                <a:cs typeface="微软雅黑"/>
              </a:rPr>
              <a:t>莱坞</a:t>
            </a:r>
            <a:r>
              <a:rPr dirty="0" sz="1500">
                <a:latin typeface="微软雅黑"/>
                <a:cs typeface="微软雅黑"/>
              </a:rPr>
              <a:t>电影</a:t>
            </a:r>
            <a:r>
              <a:rPr dirty="0" sz="1500" spc="10">
                <a:latin typeface="微软雅黑"/>
                <a:cs typeface="微软雅黑"/>
              </a:rPr>
              <a:t>巨</a:t>
            </a:r>
            <a:r>
              <a:rPr dirty="0" sz="1500">
                <a:latin typeface="微软雅黑"/>
                <a:cs typeface="微软雅黑"/>
              </a:rPr>
              <a:t>头</a:t>
            </a:r>
            <a:r>
              <a:rPr dirty="0" sz="1500" spc="10">
                <a:latin typeface="微软雅黑"/>
                <a:cs typeface="微软雅黑"/>
              </a:rPr>
              <a:t>之</a:t>
            </a:r>
            <a:r>
              <a:rPr dirty="0" sz="1500" spc="5">
                <a:latin typeface="微软雅黑"/>
                <a:cs typeface="微软雅黑"/>
              </a:rPr>
              <a:t>一</a:t>
            </a:r>
            <a:r>
              <a:rPr dirty="0" sz="1500" spc="10">
                <a:latin typeface="微软雅黑"/>
                <a:cs typeface="微软雅黑"/>
              </a:rPr>
              <a:t>，旗</a:t>
            </a:r>
            <a:r>
              <a:rPr dirty="0" sz="1500">
                <a:latin typeface="微软雅黑"/>
                <a:cs typeface="微软雅黑"/>
              </a:rPr>
              <a:t>下拥</a:t>
            </a:r>
            <a:r>
              <a:rPr dirty="0" sz="1500" spc="10">
                <a:latin typeface="微软雅黑"/>
                <a:cs typeface="微软雅黑"/>
              </a:rPr>
              <a:t>有</a:t>
            </a:r>
            <a:r>
              <a:rPr dirty="0" sz="1500">
                <a:latin typeface="微软雅黑"/>
                <a:cs typeface="微软雅黑"/>
              </a:rPr>
              <a:t>许</a:t>
            </a:r>
            <a:r>
              <a:rPr dirty="0" sz="1500" spc="15">
                <a:latin typeface="微软雅黑"/>
                <a:cs typeface="微软雅黑"/>
              </a:rPr>
              <a:t>多</a:t>
            </a:r>
            <a:r>
              <a:rPr dirty="0" sz="1500">
                <a:latin typeface="微软雅黑"/>
                <a:cs typeface="微软雅黑"/>
              </a:rPr>
              <a:t>知</a:t>
            </a:r>
            <a:r>
              <a:rPr dirty="0" sz="1500" spc="15">
                <a:latin typeface="微软雅黑"/>
                <a:cs typeface="微软雅黑"/>
              </a:rPr>
              <a:t>名</a:t>
            </a:r>
            <a:r>
              <a:rPr dirty="0" sz="1500" spc="10">
                <a:latin typeface="微软雅黑"/>
                <a:cs typeface="微软雅黑"/>
              </a:rPr>
              <a:t>电</a:t>
            </a:r>
            <a:r>
              <a:rPr dirty="0" sz="1500">
                <a:latin typeface="微软雅黑"/>
                <a:cs typeface="微软雅黑"/>
              </a:rPr>
              <a:t>影制</a:t>
            </a:r>
            <a:r>
              <a:rPr dirty="0" sz="1500" spc="10">
                <a:latin typeface="微软雅黑"/>
                <a:cs typeface="微软雅黑"/>
              </a:rPr>
              <a:t>片</a:t>
            </a:r>
            <a:r>
              <a:rPr dirty="0" sz="1500">
                <a:latin typeface="微软雅黑"/>
                <a:cs typeface="微软雅黑"/>
              </a:rPr>
              <a:t>公</a:t>
            </a:r>
            <a:r>
              <a:rPr dirty="0" sz="1500" spc="-5">
                <a:latin typeface="微软雅黑"/>
                <a:cs typeface="微软雅黑"/>
              </a:rPr>
              <a:t>司</a:t>
            </a:r>
            <a:r>
              <a:rPr dirty="0" sz="1500">
                <a:latin typeface="微软雅黑"/>
                <a:cs typeface="微软雅黑"/>
              </a:rPr>
              <a:t>，</a:t>
            </a:r>
            <a:r>
              <a:rPr dirty="0" sz="1500" spc="10">
                <a:latin typeface="微软雅黑"/>
                <a:cs typeface="微软雅黑"/>
              </a:rPr>
              <a:t>例如</a:t>
            </a:r>
            <a:r>
              <a:rPr dirty="0" sz="1500">
                <a:latin typeface="微软雅黑"/>
                <a:cs typeface="微软雅黑"/>
              </a:rPr>
              <a:t>：华</a:t>
            </a:r>
            <a:r>
              <a:rPr dirty="0" sz="1500" spc="10">
                <a:latin typeface="微软雅黑"/>
                <a:cs typeface="微软雅黑"/>
              </a:rPr>
              <a:t>特</a:t>
            </a:r>
            <a:r>
              <a:rPr dirty="0" sz="1500">
                <a:latin typeface="微软雅黑"/>
                <a:cs typeface="微软雅黑"/>
              </a:rPr>
              <a:t>迪士</a:t>
            </a:r>
            <a:r>
              <a:rPr dirty="0" sz="1500" spc="10">
                <a:latin typeface="微软雅黑"/>
                <a:cs typeface="微软雅黑"/>
              </a:rPr>
              <a:t>尼</a:t>
            </a:r>
            <a:r>
              <a:rPr dirty="0" sz="1500">
                <a:latin typeface="微软雅黑"/>
                <a:cs typeface="微软雅黑"/>
              </a:rPr>
              <a:t>影</a:t>
            </a:r>
            <a:r>
              <a:rPr dirty="0" sz="1500" spc="15">
                <a:latin typeface="微软雅黑"/>
                <a:cs typeface="微软雅黑"/>
              </a:rPr>
              <a:t>片</a:t>
            </a:r>
            <a:r>
              <a:rPr dirty="0" sz="1500">
                <a:latin typeface="微软雅黑"/>
                <a:cs typeface="微软雅黑"/>
              </a:rPr>
              <a:t>、迪</a:t>
            </a:r>
            <a:r>
              <a:rPr dirty="0" sz="1500" spc="10">
                <a:latin typeface="微软雅黑"/>
                <a:cs typeface="微软雅黑"/>
              </a:rPr>
              <a:t>士</a:t>
            </a:r>
            <a:r>
              <a:rPr dirty="0" sz="1500">
                <a:latin typeface="微软雅黑"/>
                <a:cs typeface="微软雅黑"/>
              </a:rPr>
              <a:t>尼自</a:t>
            </a:r>
            <a:r>
              <a:rPr dirty="0" sz="1500" spc="10">
                <a:latin typeface="微软雅黑"/>
                <a:cs typeface="微软雅黑"/>
              </a:rPr>
              <a:t>然</a:t>
            </a:r>
            <a:r>
              <a:rPr dirty="0" sz="1500">
                <a:latin typeface="微软雅黑"/>
                <a:cs typeface="微软雅黑"/>
              </a:rPr>
              <a:t>、</a:t>
            </a:r>
            <a:r>
              <a:rPr dirty="0" sz="1500" spc="10">
                <a:latin typeface="微软雅黑"/>
                <a:cs typeface="微软雅黑"/>
              </a:rPr>
              <a:t>华</a:t>
            </a:r>
            <a:r>
              <a:rPr dirty="0" sz="1500">
                <a:latin typeface="微软雅黑"/>
                <a:cs typeface="微软雅黑"/>
              </a:rPr>
              <a:t>特迪</a:t>
            </a:r>
            <a:r>
              <a:rPr dirty="0" sz="1500" spc="10">
                <a:latin typeface="微软雅黑"/>
                <a:cs typeface="微软雅黑"/>
              </a:rPr>
              <a:t>士</a:t>
            </a:r>
            <a:r>
              <a:rPr dirty="0" sz="1500">
                <a:latin typeface="微软雅黑"/>
                <a:cs typeface="微软雅黑"/>
              </a:rPr>
              <a:t>尼动</a:t>
            </a:r>
            <a:r>
              <a:rPr dirty="0" sz="1500" spc="10">
                <a:latin typeface="微软雅黑"/>
                <a:cs typeface="微软雅黑"/>
              </a:rPr>
              <a:t>画</a:t>
            </a:r>
            <a:r>
              <a:rPr dirty="0" sz="1500">
                <a:latin typeface="微软雅黑"/>
                <a:cs typeface="微软雅黑"/>
              </a:rPr>
              <a:t>制</a:t>
            </a:r>
            <a:r>
              <a:rPr dirty="0" sz="1500" spc="10">
                <a:latin typeface="微软雅黑"/>
                <a:cs typeface="微软雅黑"/>
              </a:rPr>
              <a:t>片</a:t>
            </a:r>
            <a:r>
              <a:rPr dirty="0" sz="1500" spc="5">
                <a:latin typeface="微软雅黑"/>
                <a:cs typeface="微软雅黑"/>
              </a:rPr>
              <a:t>厂</a:t>
            </a:r>
            <a:r>
              <a:rPr dirty="0" sz="1500">
                <a:latin typeface="微软雅黑"/>
                <a:cs typeface="微软雅黑"/>
              </a:rPr>
              <a:t>、 皮克斯动画工作室、漫威影业、卢卡斯影业、二十世纪影业、探照灯影业，以及隶属于</a:t>
            </a:r>
            <a:r>
              <a:rPr dirty="0" sz="1500" spc="5">
                <a:latin typeface="Times New Roman"/>
                <a:cs typeface="Times New Roman"/>
              </a:rPr>
              <a:t>20</a:t>
            </a:r>
            <a:r>
              <a:rPr dirty="0" sz="1500">
                <a:latin typeface="微软雅黑"/>
                <a:cs typeface="微软雅黑"/>
              </a:rPr>
              <a:t>世纪动画的蓝天工作室。</a:t>
            </a:r>
            <a:endParaRPr sz="1500">
              <a:latin typeface="微软雅黑"/>
              <a:cs typeface="微软雅黑"/>
            </a:endParaRPr>
          </a:p>
          <a:p>
            <a:pPr marL="299085" marR="5080" indent="-286385">
              <a:lnSpc>
                <a:spcPct val="100000"/>
              </a:lnSpc>
              <a:buClr>
                <a:srgbClr val="1F3863"/>
              </a:buClr>
              <a:buSzPct val="150000"/>
              <a:buFont typeface="Microsoft Sans Serif"/>
              <a:buChar char="▪"/>
              <a:tabLst>
                <a:tab pos="299085" algn="l"/>
                <a:tab pos="299720" algn="l"/>
              </a:tabLst>
            </a:pPr>
            <a:r>
              <a:rPr dirty="0" sz="1500" spc="20">
                <a:latin typeface="微软雅黑"/>
                <a:cs typeface="微软雅黑"/>
              </a:rPr>
              <a:t>收入构成方</a:t>
            </a:r>
            <a:r>
              <a:rPr dirty="0" sz="1500" spc="25">
                <a:latin typeface="微软雅黑"/>
                <a:cs typeface="微软雅黑"/>
              </a:rPr>
              <a:t>面</a:t>
            </a:r>
            <a:r>
              <a:rPr dirty="0" sz="1500" spc="20">
                <a:latin typeface="微软雅黑"/>
                <a:cs typeface="微软雅黑"/>
              </a:rPr>
              <a:t>，</a:t>
            </a:r>
            <a:r>
              <a:rPr dirty="0" sz="1500" spc="30">
                <a:latin typeface="微软雅黑"/>
                <a:cs typeface="微软雅黑"/>
              </a:rPr>
              <a:t>迪</a:t>
            </a:r>
            <a:r>
              <a:rPr dirty="0" sz="1500" spc="20">
                <a:latin typeface="微软雅黑"/>
                <a:cs typeface="微软雅黑"/>
              </a:rPr>
              <a:t>士尼影业的收入</a:t>
            </a:r>
            <a:r>
              <a:rPr dirty="0" sz="1500" spc="30">
                <a:latin typeface="微软雅黑"/>
                <a:cs typeface="微软雅黑"/>
              </a:rPr>
              <a:t>主</a:t>
            </a:r>
            <a:r>
              <a:rPr dirty="0" sz="1500" spc="20">
                <a:latin typeface="微软雅黑"/>
                <a:cs typeface="微软雅黑"/>
              </a:rPr>
              <a:t>要来自票</a:t>
            </a:r>
            <a:r>
              <a:rPr dirty="0" sz="1500" spc="45">
                <a:latin typeface="微软雅黑"/>
                <a:cs typeface="微软雅黑"/>
              </a:rPr>
              <a:t>房</a:t>
            </a:r>
            <a:r>
              <a:rPr dirty="0" sz="1500" spc="20">
                <a:latin typeface="微软雅黑"/>
                <a:cs typeface="微软雅黑"/>
              </a:rPr>
              <a:t>收入</a:t>
            </a:r>
            <a:r>
              <a:rPr dirty="0" sz="1500" spc="35">
                <a:latin typeface="微软雅黑"/>
                <a:cs typeface="微软雅黑"/>
              </a:rPr>
              <a:t>、</a:t>
            </a:r>
            <a:r>
              <a:rPr dirty="0" sz="1500" spc="20">
                <a:latin typeface="微软雅黑"/>
                <a:cs typeface="微软雅黑"/>
              </a:rPr>
              <a:t>家庭娱乐收</a:t>
            </a:r>
            <a:r>
              <a:rPr dirty="0" sz="1500" spc="25">
                <a:latin typeface="微软雅黑"/>
                <a:cs typeface="微软雅黑"/>
              </a:rPr>
              <a:t>入</a:t>
            </a:r>
            <a:r>
              <a:rPr dirty="0" sz="1500" spc="20">
                <a:latin typeface="微软雅黑"/>
                <a:cs typeface="微软雅黑"/>
              </a:rPr>
              <a:t>、</a:t>
            </a:r>
            <a:r>
              <a:rPr dirty="0" sz="1500">
                <a:latin typeface="Times New Roman"/>
                <a:cs typeface="Times New Roman"/>
              </a:rPr>
              <a:t>TV/SVOD</a:t>
            </a:r>
            <a:r>
              <a:rPr dirty="0" sz="1500" spc="20">
                <a:latin typeface="微软雅黑"/>
                <a:cs typeface="微软雅黑"/>
              </a:rPr>
              <a:t>授权收</a:t>
            </a:r>
            <a:r>
              <a:rPr dirty="0" sz="1500" spc="35">
                <a:latin typeface="微软雅黑"/>
                <a:cs typeface="微软雅黑"/>
              </a:rPr>
              <a:t>入</a:t>
            </a:r>
            <a:r>
              <a:rPr dirty="0" sz="1500" spc="25">
                <a:latin typeface="微软雅黑"/>
                <a:cs typeface="微软雅黑"/>
              </a:rPr>
              <a:t>、</a:t>
            </a:r>
            <a:r>
              <a:rPr dirty="0" sz="1500" spc="20">
                <a:latin typeface="微软雅黑"/>
                <a:cs typeface="微软雅黑"/>
              </a:rPr>
              <a:t>舞台剧的门票收入、生活娱乐产</a:t>
            </a:r>
            <a:r>
              <a:rPr dirty="0" sz="1500" spc="25">
                <a:latin typeface="微软雅黑"/>
                <a:cs typeface="微软雅黑"/>
              </a:rPr>
              <a:t>品</a:t>
            </a:r>
            <a:r>
              <a:rPr dirty="0" sz="1500">
                <a:latin typeface="微软雅黑"/>
                <a:cs typeface="微软雅黑"/>
              </a:rPr>
              <a:t>授 </a:t>
            </a:r>
            <a:r>
              <a:rPr dirty="0" sz="1500" spc="20">
                <a:latin typeface="微软雅黑"/>
                <a:cs typeface="微软雅黑"/>
              </a:rPr>
              <a:t>权收</a:t>
            </a:r>
            <a:r>
              <a:rPr dirty="0" sz="1500" spc="25">
                <a:latin typeface="微软雅黑"/>
                <a:cs typeface="微软雅黑"/>
              </a:rPr>
              <a:t>入</a:t>
            </a:r>
            <a:r>
              <a:rPr dirty="0" sz="1500" spc="20">
                <a:latin typeface="微软雅黑"/>
                <a:cs typeface="微软雅黑"/>
              </a:rPr>
              <a:t>、音乐授</a:t>
            </a:r>
            <a:r>
              <a:rPr dirty="0" sz="1500" spc="35">
                <a:latin typeface="微软雅黑"/>
                <a:cs typeface="微软雅黑"/>
              </a:rPr>
              <a:t>权</a:t>
            </a:r>
            <a:r>
              <a:rPr dirty="0" sz="1500" spc="20">
                <a:latin typeface="微软雅黑"/>
                <a:cs typeface="微软雅黑"/>
              </a:rPr>
              <a:t>收入，后期制作</a:t>
            </a:r>
            <a:r>
              <a:rPr dirty="0" sz="1500" spc="30">
                <a:latin typeface="微软雅黑"/>
                <a:cs typeface="微软雅黑"/>
              </a:rPr>
              <a:t>服</a:t>
            </a:r>
            <a:r>
              <a:rPr dirty="0" sz="1500" spc="20">
                <a:latin typeface="微软雅黑"/>
                <a:cs typeface="微软雅黑"/>
              </a:rPr>
              <a:t>务的收</a:t>
            </a:r>
            <a:r>
              <a:rPr dirty="0" sz="1500" spc="35">
                <a:latin typeface="微软雅黑"/>
                <a:cs typeface="微软雅黑"/>
              </a:rPr>
              <a:t>入</a:t>
            </a:r>
            <a:r>
              <a:rPr dirty="0" sz="1500" spc="20">
                <a:latin typeface="微软雅黑"/>
                <a:cs typeface="微软雅黑"/>
              </a:rPr>
              <a:t>等。票</a:t>
            </a:r>
            <a:r>
              <a:rPr dirty="0" sz="1500" spc="30">
                <a:latin typeface="微软雅黑"/>
                <a:cs typeface="微软雅黑"/>
              </a:rPr>
              <a:t>房</a:t>
            </a:r>
            <a:r>
              <a:rPr dirty="0" sz="1500" spc="25">
                <a:latin typeface="微软雅黑"/>
                <a:cs typeface="微软雅黑"/>
              </a:rPr>
              <a:t>和</a:t>
            </a:r>
            <a:r>
              <a:rPr dirty="0" sz="1500">
                <a:latin typeface="Times New Roman"/>
                <a:cs typeface="Times New Roman"/>
              </a:rPr>
              <a:t>TV/SVOD</a:t>
            </a:r>
            <a:r>
              <a:rPr dirty="0" sz="1500" spc="20">
                <a:latin typeface="微软雅黑"/>
                <a:cs typeface="微软雅黑"/>
              </a:rPr>
              <a:t>授</a:t>
            </a:r>
            <a:r>
              <a:rPr dirty="0" sz="1500" spc="30">
                <a:latin typeface="微软雅黑"/>
                <a:cs typeface="微软雅黑"/>
              </a:rPr>
              <a:t>权</a:t>
            </a:r>
            <a:r>
              <a:rPr dirty="0" sz="1500" spc="20">
                <a:latin typeface="微软雅黑"/>
                <a:cs typeface="微软雅黑"/>
              </a:rPr>
              <a:t>收入是迪士尼影</a:t>
            </a:r>
            <a:r>
              <a:rPr dirty="0" sz="1500" spc="30">
                <a:latin typeface="微软雅黑"/>
                <a:cs typeface="微软雅黑"/>
              </a:rPr>
              <a:t>业</a:t>
            </a:r>
            <a:r>
              <a:rPr dirty="0" sz="1500" spc="20">
                <a:latin typeface="微软雅黑"/>
                <a:cs typeface="微软雅黑"/>
              </a:rPr>
              <a:t>主要的收入来</a:t>
            </a:r>
            <a:r>
              <a:rPr dirty="0" sz="1500" spc="50">
                <a:latin typeface="微软雅黑"/>
                <a:cs typeface="微软雅黑"/>
              </a:rPr>
              <a:t>源</a:t>
            </a:r>
            <a:r>
              <a:rPr dirty="0" sz="1500" spc="35">
                <a:latin typeface="微软雅黑"/>
                <a:cs typeface="微软雅黑"/>
              </a:rPr>
              <a:t>，</a:t>
            </a:r>
            <a:r>
              <a:rPr dirty="0" sz="1500" spc="20">
                <a:latin typeface="微软雅黑"/>
                <a:cs typeface="微软雅黑"/>
              </a:rPr>
              <a:t>票房在</a:t>
            </a:r>
            <a:r>
              <a:rPr dirty="0" sz="1500" spc="5">
                <a:latin typeface="Times New Roman"/>
                <a:cs typeface="Times New Roman"/>
              </a:rPr>
              <a:t>2020</a:t>
            </a:r>
            <a:r>
              <a:rPr dirty="0" sz="1500" spc="25">
                <a:latin typeface="微软雅黑"/>
                <a:cs typeface="微软雅黑"/>
              </a:rPr>
              <a:t>年受疫情 </a:t>
            </a:r>
            <a:r>
              <a:rPr dirty="0" sz="1500">
                <a:latin typeface="微软雅黑"/>
                <a:cs typeface="微软雅黑"/>
              </a:rPr>
              <a:t>影响</a:t>
            </a:r>
            <a:r>
              <a:rPr dirty="0" sz="1500" spc="10">
                <a:latin typeface="微软雅黑"/>
                <a:cs typeface="微软雅黑"/>
              </a:rPr>
              <a:t>开</a:t>
            </a:r>
            <a:r>
              <a:rPr dirty="0" sz="1500">
                <a:latin typeface="微软雅黑"/>
                <a:cs typeface="微软雅黑"/>
              </a:rPr>
              <a:t>始</a:t>
            </a:r>
            <a:r>
              <a:rPr dirty="0" sz="1500" spc="10">
                <a:latin typeface="微软雅黑"/>
                <a:cs typeface="微软雅黑"/>
              </a:rPr>
              <a:t>呈</a:t>
            </a:r>
            <a:r>
              <a:rPr dirty="0" sz="1500">
                <a:latin typeface="微软雅黑"/>
                <a:cs typeface="微软雅黑"/>
              </a:rPr>
              <a:t>现</a:t>
            </a:r>
            <a:r>
              <a:rPr dirty="0" sz="1500" spc="10">
                <a:latin typeface="微软雅黑"/>
                <a:cs typeface="微软雅黑"/>
              </a:rPr>
              <a:t>大幅</a:t>
            </a:r>
            <a:r>
              <a:rPr dirty="0" sz="1500">
                <a:latin typeface="微软雅黑"/>
                <a:cs typeface="微软雅黑"/>
              </a:rPr>
              <a:t>下</a:t>
            </a:r>
            <a:r>
              <a:rPr dirty="0" sz="1500" spc="5">
                <a:latin typeface="微软雅黑"/>
                <a:cs typeface="微软雅黑"/>
              </a:rPr>
              <a:t>跌</a:t>
            </a:r>
            <a:r>
              <a:rPr dirty="0" sz="1500" spc="10">
                <a:latin typeface="微软雅黑"/>
                <a:cs typeface="微软雅黑"/>
              </a:rPr>
              <a:t>，</a:t>
            </a:r>
            <a:r>
              <a:rPr dirty="0" sz="1500">
                <a:latin typeface="微软雅黑"/>
                <a:cs typeface="微软雅黑"/>
              </a:rPr>
              <a:t>但</a:t>
            </a:r>
            <a:r>
              <a:rPr dirty="0" sz="1500" spc="10">
                <a:latin typeface="微软雅黑"/>
                <a:cs typeface="微软雅黑"/>
              </a:rPr>
              <a:t>随</a:t>
            </a:r>
            <a:r>
              <a:rPr dirty="0" sz="1500">
                <a:latin typeface="微软雅黑"/>
                <a:cs typeface="微软雅黑"/>
              </a:rPr>
              <a:t>着</a:t>
            </a:r>
            <a:r>
              <a:rPr dirty="0" sz="1500" spc="5">
                <a:latin typeface="Times New Roman"/>
                <a:cs typeface="Times New Roman"/>
              </a:rPr>
              <a:t>201</a:t>
            </a:r>
            <a:r>
              <a:rPr dirty="0" sz="1500" spc="-5">
                <a:latin typeface="Times New Roman"/>
                <a:cs typeface="Times New Roman"/>
              </a:rPr>
              <a:t>9</a:t>
            </a:r>
            <a:r>
              <a:rPr dirty="0" sz="1500">
                <a:latin typeface="微软雅黑"/>
                <a:cs typeface="微软雅黑"/>
              </a:rPr>
              <a:t>年对</a:t>
            </a:r>
            <a:r>
              <a:rPr dirty="0" sz="1500" spc="5">
                <a:latin typeface="Times New Roman"/>
                <a:cs typeface="Times New Roman"/>
              </a:rPr>
              <a:t>20</a:t>
            </a:r>
            <a:r>
              <a:rPr dirty="0" sz="1500">
                <a:latin typeface="微软雅黑"/>
                <a:cs typeface="微软雅黑"/>
              </a:rPr>
              <a:t>世</a:t>
            </a:r>
            <a:r>
              <a:rPr dirty="0" sz="1500" spc="10">
                <a:latin typeface="微软雅黑"/>
                <a:cs typeface="微软雅黑"/>
              </a:rPr>
              <a:t>纪</a:t>
            </a:r>
            <a:r>
              <a:rPr dirty="0" sz="1500">
                <a:latin typeface="微软雅黑"/>
                <a:cs typeface="微软雅黑"/>
              </a:rPr>
              <a:t>福</a:t>
            </a:r>
            <a:r>
              <a:rPr dirty="0" sz="1500" spc="10">
                <a:latin typeface="微软雅黑"/>
                <a:cs typeface="微软雅黑"/>
              </a:rPr>
              <a:t>克斯</a:t>
            </a:r>
            <a:r>
              <a:rPr dirty="0" sz="1500">
                <a:latin typeface="微软雅黑"/>
                <a:cs typeface="微软雅黑"/>
              </a:rPr>
              <a:t>的收</a:t>
            </a:r>
            <a:r>
              <a:rPr dirty="0" sz="1500" spc="15">
                <a:latin typeface="微软雅黑"/>
                <a:cs typeface="微软雅黑"/>
              </a:rPr>
              <a:t>购</a:t>
            </a:r>
            <a:r>
              <a:rPr dirty="0" sz="1500">
                <a:latin typeface="微软雅黑"/>
                <a:cs typeface="微软雅黑"/>
              </a:rPr>
              <a:t>，</a:t>
            </a:r>
            <a:r>
              <a:rPr dirty="0" sz="1500" spc="10">
                <a:latin typeface="微软雅黑"/>
                <a:cs typeface="微软雅黑"/>
              </a:rPr>
              <a:t>迪</a:t>
            </a:r>
            <a:r>
              <a:rPr dirty="0" sz="1500">
                <a:latin typeface="微软雅黑"/>
                <a:cs typeface="微软雅黑"/>
              </a:rPr>
              <a:t>士</a:t>
            </a:r>
            <a:r>
              <a:rPr dirty="0" sz="1500" spc="10">
                <a:latin typeface="微软雅黑"/>
                <a:cs typeface="微软雅黑"/>
              </a:rPr>
              <a:t>尼片</a:t>
            </a:r>
            <a:r>
              <a:rPr dirty="0" sz="1500">
                <a:latin typeface="微软雅黑"/>
                <a:cs typeface="微软雅黑"/>
              </a:rPr>
              <a:t>源更</a:t>
            </a:r>
            <a:r>
              <a:rPr dirty="0" sz="1500" spc="10">
                <a:latin typeface="微软雅黑"/>
                <a:cs typeface="微软雅黑"/>
              </a:rPr>
              <a:t>加</a:t>
            </a:r>
            <a:r>
              <a:rPr dirty="0" sz="1500">
                <a:latin typeface="微软雅黑"/>
                <a:cs typeface="微软雅黑"/>
              </a:rPr>
              <a:t>丰</a:t>
            </a:r>
            <a:r>
              <a:rPr dirty="0" sz="1500" spc="15">
                <a:latin typeface="微软雅黑"/>
                <a:cs typeface="微软雅黑"/>
              </a:rPr>
              <a:t>富</a:t>
            </a:r>
            <a:r>
              <a:rPr dirty="0" sz="1500">
                <a:latin typeface="微软雅黑"/>
                <a:cs typeface="微软雅黑"/>
              </a:rPr>
              <a:t>，</a:t>
            </a:r>
            <a:r>
              <a:rPr dirty="0" sz="1500" spc="10">
                <a:latin typeface="微软雅黑"/>
                <a:cs typeface="微软雅黑"/>
              </a:rPr>
              <a:t>使其</a:t>
            </a:r>
            <a:r>
              <a:rPr dirty="0" sz="1500">
                <a:latin typeface="微软雅黑"/>
                <a:cs typeface="微软雅黑"/>
              </a:rPr>
              <a:t>电影</a:t>
            </a:r>
            <a:r>
              <a:rPr dirty="0" sz="1500" spc="10">
                <a:latin typeface="微软雅黑"/>
                <a:cs typeface="微软雅黑"/>
              </a:rPr>
              <a:t>版</a:t>
            </a:r>
            <a:r>
              <a:rPr dirty="0" sz="1500">
                <a:latin typeface="微软雅黑"/>
                <a:cs typeface="微软雅黑"/>
              </a:rPr>
              <a:t>权</a:t>
            </a:r>
            <a:r>
              <a:rPr dirty="0" sz="1500" spc="10">
                <a:latin typeface="微软雅黑"/>
                <a:cs typeface="微软雅黑"/>
              </a:rPr>
              <a:t>的</a:t>
            </a:r>
            <a:r>
              <a:rPr dirty="0" sz="1500">
                <a:latin typeface="微软雅黑"/>
                <a:cs typeface="微软雅黑"/>
              </a:rPr>
              <a:t>授权</a:t>
            </a:r>
            <a:r>
              <a:rPr dirty="0" sz="1500" spc="10">
                <a:latin typeface="微软雅黑"/>
                <a:cs typeface="微软雅黑"/>
              </a:rPr>
              <a:t>收</a:t>
            </a:r>
            <a:r>
              <a:rPr dirty="0" sz="1500">
                <a:latin typeface="微软雅黑"/>
                <a:cs typeface="微软雅黑"/>
              </a:rPr>
              <a:t>入在</a:t>
            </a:r>
            <a:r>
              <a:rPr dirty="0" sz="1500" spc="10">
                <a:latin typeface="微软雅黑"/>
                <a:cs typeface="微软雅黑"/>
              </a:rPr>
              <a:t>近</a:t>
            </a:r>
            <a:r>
              <a:rPr dirty="0" sz="1500">
                <a:latin typeface="微软雅黑"/>
                <a:cs typeface="微软雅黑"/>
              </a:rPr>
              <a:t>两年</a:t>
            </a:r>
            <a:r>
              <a:rPr dirty="0" sz="1500" spc="10">
                <a:latin typeface="微软雅黑"/>
                <a:cs typeface="微软雅黑"/>
              </a:rPr>
              <a:t>显</a:t>
            </a:r>
            <a:r>
              <a:rPr dirty="0" sz="1500">
                <a:latin typeface="微软雅黑"/>
                <a:cs typeface="微软雅黑"/>
              </a:rPr>
              <a:t>著</a:t>
            </a:r>
            <a:r>
              <a:rPr dirty="0" sz="1500" spc="10">
                <a:latin typeface="微软雅黑"/>
                <a:cs typeface="微软雅黑"/>
              </a:rPr>
              <a:t>提</a:t>
            </a:r>
            <a:r>
              <a:rPr dirty="0" sz="1500" spc="15">
                <a:latin typeface="微软雅黑"/>
                <a:cs typeface="微软雅黑"/>
              </a:rPr>
              <a:t>升</a:t>
            </a:r>
            <a:r>
              <a:rPr dirty="0" sz="1500">
                <a:latin typeface="微软雅黑"/>
                <a:cs typeface="微软雅黑"/>
              </a:rPr>
              <a:t>， 而</a:t>
            </a:r>
            <a:r>
              <a:rPr dirty="0" sz="1500" spc="-5">
                <a:latin typeface="Times New Roman"/>
                <a:cs typeface="Times New Roman"/>
              </a:rPr>
              <a:t>Di</a:t>
            </a:r>
            <a:r>
              <a:rPr dirty="0" sz="1500">
                <a:latin typeface="Times New Roman"/>
                <a:cs typeface="Times New Roman"/>
              </a:rPr>
              <a:t>sn</a:t>
            </a:r>
            <a:r>
              <a:rPr dirty="0" sz="1500" spc="-10">
                <a:latin typeface="Times New Roman"/>
                <a:cs typeface="Times New Roman"/>
              </a:rPr>
              <a:t>ey</a:t>
            </a:r>
            <a:r>
              <a:rPr dirty="0" sz="1500" spc="-5">
                <a:latin typeface="Times New Roman"/>
                <a:cs typeface="Times New Roman"/>
              </a:rPr>
              <a:t>+</a:t>
            </a:r>
            <a:r>
              <a:rPr dirty="0" sz="1500">
                <a:latin typeface="微软雅黑"/>
                <a:cs typeface="微软雅黑"/>
              </a:rPr>
              <a:t>在</a:t>
            </a:r>
            <a:r>
              <a:rPr dirty="0" sz="1500" spc="5">
                <a:latin typeface="Times New Roman"/>
                <a:cs typeface="Times New Roman"/>
              </a:rPr>
              <a:t>2019</a:t>
            </a:r>
            <a:r>
              <a:rPr dirty="0" sz="1500">
                <a:latin typeface="微软雅黑"/>
                <a:cs typeface="微软雅黑"/>
              </a:rPr>
              <a:t>年末的上线运营在公司内部为其电影授权贡献了更多的收</a:t>
            </a:r>
            <a:r>
              <a:rPr dirty="0" sz="1500" spc="5">
                <a:latin typeface="微软雅黑"/>
                <a:cs typeface="微软雅黑"/>
              </a:rPr>
              <a:t>入</a:t>
            </a:r>
            <a:r>
              <a:rPr dirty="0" sz="1500">
                <a:latin typeface="微软雅黑"/>
                <a:cs typeface="微软雅黑"/>
              </a:rPr>
              <a:t>。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801" y="472694"/>
            <a:ext cx="1297940" cy="3048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迪士尼影业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7471" y="3158363"/>
          <a:ext cx="5641975" cy="2958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2311"/>
                <a:gridCol w="1229360"/>
                <a:gridCol w="994029"/>
                <a:gridCol w="1004824"/>
                <a:gridCol w="1272031"/>
              </a:tblGrid>
              <a:tr h="277875"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400" b="1">
                          <a:latin typeface="微软雅黑"/>
                          <a:cs typeface="微软雅黑"/>
                        </a:rPr>
                        <a:t>制片业务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400" b="1">
                          <a:latin typeface="微软雅黑"/>
                          <a:cs typeface="微软雅黑"/>
                        </a:rPr>
                        <a:t>发行业务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400" b="1">
                          <a:latin typeface="微软雅黑"/>
                          <a:cs typeface="微软雅黑"/>
                        </a:rPr>
                        <a:t>音乐业务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400" b="1">
                          <a:latin typeface="微软雅黑"/>
                          <a:cs typeface="微软雅黑"/>
                        </a:rPr>
                        <a:t>戏剧业务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400" b="1">
                          <a:latin typeface="微软雅黑"/>
                          <a:cs typeface="微软雅黑"/>
                        </a:rPr>
                        <a:t>片场服务</a:t>
                      </a:r>
                      <a:endParaRPr sz="1400">
                        <a:latin typeface="微软雅黑"/>
                        <a:cs typeface="微软雅黑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</a:tr>
              <a:tr h="1447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000" b="1">
                          <a:latin typeface="微软雅黑"/>
                          <a:cs typeface="微软雅黑"/>
                        </a:rPr>
                        <a:t>真人电影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marL="237490" marR="104775" indent="-127000">
                        <a:lnSpc>
                          <a:spcPct val="100000"/>
                        </a:lnSpc>
                      </a:pPr>
                      <a:r>
                        <a:rPr dirty="0" sz="1000">
                          <a:latin typeface="微软雅黑"/>
                          <a:cs typeface="微软雅黑"/>
                        </a:rPr>
                        <a:t>华特迪士尼影片 </a:t>
                      </a:r>
                      <a:r>
                        <a:rPr dirty="0" sz="1000" spc="-5">
                          <a:latin typeface="微软雅黑"/>
                          <a:cs typeface="微软雅黑"/>
                        </a:rPr>
                        <a:t>迪士尼自然 </a:t>
                      </a:r>
                      <a:r>
                        <a:rPr dirty="0" sz="1000">
                          <a:latin typeface="微软雅黑"/>
                          <a:cs typeface="微软雅黑"/>
                        </a:rPr>
                        <a:t>漫威影业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algn="ctr" marL="175260" marR="165735" indent="-190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卢卡斯影业 </a:t>
                      </a:r>
                      <a:r>
                        <a:rPr dirty="0" sz="1000">
                          <a:latin typeface="微软雅黑"/>
                          <a:cs typeface="微软雅黑"/>
                        </a:rPr>
                        <a:t>二十世纪影业 探照灯影业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微软雅黑"/>
                          <a:cs typeface="微软雅黑"/>
                        </a:rPr>
                        <a:t>福</a:t>
                      </a:r>
                      <a:r>
                        <a:rPr dirty="0" sz="1000" spc="-5">
                          <a:latin typeface="微软雅黑"/>
                          <a:cs typeface="微软雅黑"/>
                        </a:rPr>
                        <a:t>斯</a:t>
                      </a:r>
                      <a:r>
                        <a:rPr dirty="0" sz="1000">
                          <a:latin typeface="微软雅黑"/>
                          <a:cs typeface="微软雅黑"/>
                        </a:rPr>
                        <a:t>2000</a:t>
                      </a:r>
                      <a:r>
                        <a:rPr dirty="0" sz="1000" spc="-5">
                          <a:latin typeface="微软雅黑"/>
                          <a:cs typeface="微软雅黑"/>
                        </a:rPr>
                        <a:t>影业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1047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>
                        <a:alpha val="39999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华特迪士尼工作室电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微软雅黑"/>
                          <a:cs typeface="微软雅黑"/>
                        </a:rPr>
                        <a:t>影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algn="ctr" marL="12700" marR="5080">
                        <a:lnSpc>
                          <a:spcPct val="100000"/>
                        </a:lnSpc>
                      </a:pPr>
                      <a:r>
                        <a:rPr dirty="0" sz="1000">
                          <a:latin typeface="微软雅黑"/>
                          <a:cs typeface="微软雅黑"/>
                        </a:rPr>
                        <a:t>华特迪士尼工作室</a:t>
                      </a:r>
                      <a:r>
                        <a:rPr dirty="0" sz="1000" spc="-10">
                          <a:latin typeface="微软雅黑"/>
                          <a:cs typeface="微软雅黑"/>
                        </a:rPr>
                        <a:t>/</a:t>
                      </a:r>
                      <a:r>
                        <a:rPr dirty="0" sz="1000">
                          <a:latin typeface="微软雅黑"/>
                          <a:cs typeface="微软雅黑"/>
                        </a:rPr>
                        <a:t>索 尼影业联合发行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微软雅黑"/>
                          <a:cs typeface="微软雅黑"/>
                        </a:rPr>
                        <a:t>博伟国际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algn="ctr" marL="38735" marR="31750">
                        <a:lnSpc>
                          <a:spcPct val="100000"/>
                        </a:lnSpc>
                      </a:pPr>
                      <a:r>
                        <a:rPr dirty="0" sz="1000">
                          <a:latin typeface="微软雅黑"/>
                          <a:cs typeface="微软雅黑"/>
                        </a:rPr>
                        <a:t>华特迪士尼影业行销 公司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微软雅黑"/>
                          <a:cs typeface="微软雅黑"/>
                        </a:rPr>
                        <a:t>华特迪士尼影业特别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企划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>
                        <a:alpha val="39999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73990" marR="40005" indent="-127000">
                        <a:lnSpc>
                          <a:spcPct val="100000"/>
                        </a:lnSpc>
                      </a:pPr>
                      <a:r>
                        <a:rPr dirty="0" sz="1000">
                          <a:latin typeface="微软雅黑"/>
                          <a:cs typeface="微软雅黑"/>
                        </a:rPr>
                        <a:t>华特迪士尼唱片 </a:t>
                      </a:r>
                      <a:r>
                        <a:rPr dirty="0" sz="1000" spc="-5">
                          <a:latin typeface="微软雅黑"/>
                          <a:cs typeface="微软雅黑"/>
                        </a:rPr>
                        <a:t>好莱坞唱片 </a:t>
                      </a:r>
                      <a:r>
                        <a:rPr dirty="0" sz="1000">
                          <a:latin typeface="微软雅黑"/>
                          <a:cs typeface="微软雅黑"/>
                        </a:rPr>
                        <a:t>漫威音乐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微软雅黑"/>
                          <a:cs typeface="微软雅黑"/>
                        </a:rPr>
                        <a:t>福斯音乐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微软雅黑"/>
                          <a:cs typeface="微软雅黑"/>
                        </a:rPr>
                        <a:t>迪士尼音乐出版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>
                        <a:alpha val="39999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52705" marR="45720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迪士尼戏剧制作 </a:t>
                      </a:r>
                      <a:r>
                        <a:rPr dirty="0" sz="1000" spc="-5">
                          <a:latin typeface="微软雅黑"/>
                          <a:cs typeface="微软雅黑"/>
                        </a:rPr>
                        <a:t>迪士尼百老汇 </a:t>
                      </a:r>
                      <a:r>
                        <a:rPr dirty="0" sz="1000">
                          <a:latin typeface="微软雅黑"/>
                          <a:cs typeface="微软雅黑"/>
                        </a:rPr>
                        <a:t>迪士尼戏剧授权 </a:t>
                      </a:r>
                      <a:r>
                        <a:rPr dirty="0" sz="1000" spc="-5">
                          <a:latin typeface="微软雅黑"/>
                          <a:cs typeface="微软雅黑"/>
                        </a:rPr>
                        <a:t>福斯舞台制作 </a:t>
                      </a:r>
                      <a:r>
                        <a:rPr dirty="0" sz="1000">
                          <a:latin typeface="微软雅黑"/>
                          <a:cs typeface="微软雅黑"/>
                        </a:rPr>
                        <a:t>迪士尼直播家庭 娱乐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algn="ctr" marL="179070" marR="17208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微软雅黑"/>
                          <a:cs typeface="微软雅黑"/>
                        </a:rPr>
                        <a:t>冰上迪士尼 迪士尼直播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微软雅黑"/>
                          <a:cs typeface="微软雅黑"/>
                        </a:rPr>
                        <a:t>华特迪士尼特别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企划集团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>
                        <a:alpha val="39999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华特迪士尼伯班克制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000">
                          <a:latin typeface="微软雅黑"/>
                          <a:cs typeface="微软雅黑"/>
                        </a:rPr>
                        <a:t>片厂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algn="ctr" marL="250190" marR="24193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微软雅黑"/>
                          <a:cs typeface="微软雅黑"/>
                        </a:rPr>
                        <a:t>金色橡树牧场 展望制片厂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微软雅黑"/>
                          <a:cs typeface="微软雅黑"/>
                        </a:rPr>
                        <a:t>美国广播頻道K</a:t>
                      </a:r>
                      <a:r>
                        <a:rPr dirty="0" sz="1000" spc="-5">
                          <a:latin typeface="微软雅黑"/>
                          <a:cs typeface="微软雅黑"/>
                        </a:rPr>
                        <a:t>AB</a:t>
                      </a:r>
                      <a:r>
                        <a:rPr dirty="0" sz="1000" spc="5">
                          <a:latin typeface="微软雅黑"/>
                          <a:cs typeface="微软雅黑"/>
                        </a:rPr>
                        <a:t>C</a:t>
                      </a:r>
                      <a:r>
                        <a:rPr dirty="0" sz="1000">
                          <a:latin typeface="微软雅黑"/>
                          <a:cs typeface="微软雅黑"/>
                        </a:rPr>
                        <a:t>-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marL="250190" marR="241935" indent="109220">
                        <a:lnSpc>
                          <a:spcPct val="100000"/>
                        </a:lnSpc>
                      </a:pPr>
                      <a:r>
                        <a:rPr dirty="0" sz="1000">
                          <a:latin typeface="微软雅黑"/>
                          <a:cs typeface="微软雅黑"/>
                        </a:rPr>
                        <a:t>TV</a:t>
                      </a:r>
                      <a:r>
                        <a:rPr dirty="0" sz="1000" spc="-5">
                          <a:latin typeface="微软雅黑"/>
                          <a:cs typeface="微软雅黑"/>
                        </a:rPr>
                        <a:t>制片厂 </a:t>
                      </a:r>
                      <a:r>
                        <a:rPr dirty="0" sz="1000">
                          <a:latin typeface="微软雅黑"/>
                          <a:cs typeface="微软雅黑"/>
                        </a:rPr>
                        <a:t>福斯澳洲片场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微软雅黑"/>
                          <a:cs typeface="微软雅黑"/>
                        </a:rPr>
                        <a:t>迪士尼数字片场服务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福斯特效实验室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>
                        <a:alpha val="39999"/>
                      </a:srgbClr>
                    </a:solidFill>
                  </a:tcPr>
                </a:tc>
              </a:tr>
              <a:tr h="12206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dirty="0" sz="1000" b="1">
                          <a:latin typeface="微软雅黑"/>
                          <a:cs typeface="微软雅黑"/>
                        </a:rPr>
                        <a:t>动画电影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algn="ctr" marL="48260" marR="41910">
                        <a:lnSpc>
                          <a:spcPct val="100000"/>
                        </a:lnSpc>
                      </a:pPr>
                      <a:r>
                        <a:rPr dirty="0" sz="1000">
                          <a:latin typeface="微软雅黑"/>
                          <a:cs typeface="微软雅黑"/>
                        </a:rPr>
                        <a:t>华特迪士尼动画工 作室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微软雅黑"/>
                          <a:cs typeface="微软雅黑"/>
                        </a:rPr>
                        <a:t>皮克斯动画工作室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</a:pPr>
                      <a:r>
                        <a:rPr dirty="0" sz="1000">
                          <a:latin typeface="微软雅黑"/>
                          <a:cs typeface="微软雅黑"/>
                        </a:rPr>
                        <a:t>二十世纪动画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latin typeface="微软雅黑"/>
                          <a:cs typeface="微软雅黑"/>
                        </a:rPr>
                        <a:t>（蓝天工作室）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1441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>
                        <a:alpha val="3999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>
                        <a:alpha val="3999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>
                        <a:alpha val="3999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>
                        <a:alpha val="3999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>
                        <a:alpha val="399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773282" y="3058921"/>
            <a:ext cx="760095" cy="189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微软雅黑"/>
                <a:cs typeface="微软雅黑"/>
              </a:rPr>
              <a:t>单位:亿美元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77456" y="5105400"/>
            <a:ext cx="330707" cy="475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03464" y="4826508"/>
            <a:ext cx="330707" cy="754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29471" y="4985003"/>
            <a:ext cx="330707" cy="595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557004" y="4696967"/>
            <a:ext cx="330707" cy="8839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383011" y="4610100"/>
            <a:ext cx="330707" cy="9707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209019" y="5143500"/>
            <a:ext cx="330707" cy="4373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77456" y="4735067"/>
            <a:ext cx="330707" cy="3703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903464" y="4393691"/>
            <a:ext cx="330707" cy="4328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29471" y="4616196"/>
            <a:ext cx="330707" cy="3688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557004" y="4358640"/>
            <a:ext cx="330707" cy="3383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383011" y="4255008"/>
            <a:ext cx="330707" cy="3550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209019" y="4829555"/>
            <a:ext cx="330707" cy="3139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077456" y="4069079"/>
            <a:ext cx="330707" cy="6659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903464" y="3642359"/>
            <a:ext cx="330707" cy="7513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729471" y="3860291"/>
            <a:ext cx="330707" cy="7559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557004" y="3514344"/>
            <a:ext cx="330707" cy="8442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383011" y="3296411"/>
            <a:ext cx="330707" cy="95859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209019" y="3602735"/>
            <a:ext cx="330707" cy="12268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829043" y="5580888"/>
            <a:ext cx="4959350" cy="0"/>
          </a:xfrm>
          <a:custGeom>
            <a:avLst/>
            <a:gdLst/>
            <a:ahLst/>
            <a:cxnLst/>
            <a:rect l="l" t="t" r="r" b="b"/>
            <a:pathLst>
              <a:path w="4959350" h="0">
                <a:moveTo>
                  <a:pt x="0" y="0"/>
                </a:moveTo>
                <a:lnTo>
                  <a:pt x="4959096" y="0"/>
                </a:lnTo>
              </a:path>
            </a:pathLst>
          </a:custGeom>
          <a:ln w="9525">
            <a:solidFill>
              <a:srgbClr val="DFE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100696" y="5271261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23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2</a:t>
            </a:r>
            <a:r>
              <a:rPr dirty="0" sz="90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27085" y="5132196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36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7</a:t>
            </a:r>
            <a:r>
              <a:rPr dirty="0" sz="90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53602" y="5211191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29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0</a:t>
            </a:r>
            <a:r>
              <a:rPr dirty="0" sz="90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80244" y="5067554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43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0</a:t>
            </a:r>
            <a:r>
              <a:rPr dirty="0" sz="900">
                <a:latin typeface="Times New Roman"/>
                <a:cs typeface="Times New Roman"/>
              </a:rPr>
              <a:t>3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406633" y="5023992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47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2</a:t>
            </a:r>
            <a:r>
              <a:rPr dirty="0" sz="90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233150" y="5290439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21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3</a:t>
            </a:r>
            <a:r>
              <a:rPr dirty="0" sz="900"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00696" y="4847844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17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9</a:t>
            </a:r>
            <a:r>
              <a:rPr dirty="0" sz="900">
                <a:latin typeface="Times New Roman"/>
                <a:cs typeface="Times New Roman"/>
              </a:rPr>
              <a:t>9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27085" y="4538471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21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0</a:t>
            </a:r>
            <a:r>
              <a:rPr dirty="0" sz="900">
                <a:latin typeface="Times New Roman"/>
                <a:cs typeface="Times New Roman"/>
              </a:rPr>
              <a:t>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753602" y="4728336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17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9</a:t>
            </a:r>
            <a:r>
              <a:rPr dirty="0" sz="900">
                <a:latin typeface="Times New Roman"/>
                <a:cs typeface="Times New Roman"/>
              </a:rPr>
              <a:t>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580244" y="4456176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16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4</a:t>
            </a:r>
            <a:r>
              <a:rPr dirty="0" sz="900">
                <a:latin typeface="Times New Roman"/>
                <a:cs typeface="Times New Roman"/>
              </a:rPr>
              <a:t>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406633" y="4360417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17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3</a:t>
            </a:r>
            <a:r>
              <a:rPr dirty="0" sz="900"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233150" y="4914010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15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2</a:t>
            </a:r>
            <a:r>
              <a:rPr dirty="0" sz="900">
                <a:latin typeface="Times New Roman"/>
                <a:cs typeface="Times New Roman"/>
              </a:rPr>
              <a:t>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00696" y="4329683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32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4</a:t>
            </a:r>
            <a:r>
              <a:rPr dirty="0" sz="900">
                <a:latin typeface="Times New Roman"/>
                <a:cs typeface="Times New Roman"/>
              </a:rPr>
              <a:t>6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27085" y="3945890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36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6</a:t>
            </a:r>
            <a:r>
              <a:rPr dirty="0" sz="90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753602" y="4165727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36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7</a:t>
            </a:r>
            <a:r>
              <a:rPr dirty="0" sz="900">
                <a:latin typeface="Times New Roman"/>
                <a:cs typeface="Times New Roman"/>
              </a:rPr>
              <a:t>8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580244" y="3864229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41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1</a:t>
            </a:r>
            <a:r>
              <a:rPr dirty="0" sz="900">
                <a:latin typeface="Times New Roman"/>
                <a:cs typeface="Times New Roman"/>
              </a:rPr>
              <a:t>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233150" y="4143502"/>
            <a:ext cx="28511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900" spc="5">
                <a:latin typeface="Times New Roman"/>
                <a:cs typeface="Times New Roman"/>
              </a:rPr>
              <a:t>59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7</a:t>
            </a:r>
            <a:r>
              <a:rPr dirty="0" sz="900"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28892" y="5486908"/>
            <a:ext cx="9588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559042" y="5076063"/>
            <a:ext cx="16573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20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559042" y="4665217"/>
            <a:ext cx="16573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40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59042" y="4254245"/>
            <a:ext cx="16573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60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559042" y="3843401"/>
            <a:ext cx="16573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80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89319" y="3432555"/>
            <a:ext cx="4202430" cy="422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100</a:t>
            </a:r>
            <a:endParaRPr sz="1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805"/>
              </a:spcBef>
            </a:pPr>
            <a:r>
              <a:rPr dirty="0" sz="900" spc="5">
                <a:latin typeface="Times New Roman"/>
                <a:cs typeface="Times New Roman"/>
              </a:rPr>
              <a:t>46</a:t>
            </a:r>
            <a:r>
              <a:rPr dirty="0" sz="900">
                <a:latin typeface="Times New Roman"/>
                <a:cs typeface="Times New Roman"/>
              </a:rPr>
              <a:t>.</a:t>
            </a:r>
            <a:r>
              <a:rPr dirty="0" sz="900" spc="5">
                <a:latin typeface="Times New Roman"/>
                <a:cs typeface="Times New Roman"/>
              </a:rPr>
              <a:t>6</a:t>
            </a:r>
            <a:r>
              <a:rPr dirty="0" sz="900">
                <a:latin typeface="Times New Roman"/>
                <a:cs typeface="Times New Roman"/>
              </a:rPr>
              <a:t>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89319" y="3021710"/>
            <a:ext cx="23622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120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17560" y="5651195"/>
            <a:ext cx="30607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2016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570846" y="5651195"/>
            <a:ext cx="113220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38835" algn="l"/>
              </a:tabLst>
            </a:pPr>
            <a:r>
              <a:rPr dirty="0" sz="1100">
                <a:latin typeface="Times New Roman"/>
                <a:cs typeface="Times New Roman"/>
              </a:rPr>
              <a:t>2018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2019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223752" y="5651195"/>
            <a:ext cx="30607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2020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303514" y="2679191"/>
            <a:ext cx="17399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00" spc="-5" b="1">
                <a:latin typeface="微软雅黑"/>
                <a:cs typeface="微软雅黑"/>
              </a:rPr>
              <a:t>迪士尼影业收入构成</a:t>
            </a:r>
            <a:endParaRPr sz="1500">
              <a:latin typeface="微软雅黑"/>
              <a:cs typeface="微软雅黑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181088" y="5984747"/>
            <a:ext cx="76200" cy="7619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7091298" y="5651195"/>
            <a:ext cx="822960" cy="483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2015</a:t>
            </a:r>
            <a:endParaRPr sz="1100">
              <a:latin typeface="Times New Roman"/>
              <a:cs typeface="Times New Roman"/>
            </a:endParaRPr>
          </a:p>
          <a:p>
            <a:pPr marL="200025">
              <a:lnSpc>
                <a:spcPct val="100000"/>
              </a:lnSpc>
              <a:spcBef>
                <a:spcPts val="869"/>
              </a:spcBef>
            </a:pPr>
            <a:r>
              <a:rPr dirty="0" sz="1200">
                <a:latin typeface="微软雅黑"/>
                <a:cs typeface="微软雅黑"/>
              </a:rPr>
              <a:t>票房收入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129016" y="5984747"/>
            <a:ext cx="76200" cy="7619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8226043" y="5651195"/>
            <a:ext cx="939800" cy="4838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30225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2017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1200">
                <a:latin typeface="微软雅黑"/>
                <a:cs typeface="微软雅黑"/>
              </a:rPr>
              <a:t>家庭娱乐收入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380219" y="5984747"/>
            <a:ext cx="76200" cy="7619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9477882" y="5929579"/>
            <a:ext cx="1752600" cy="2051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T</a:t>
            </a:r>
            <a:r>
              <a:rPr dirty="0" sz="1200" spc="-10">
                <a:latin typeface="Times New Roman"/>
                <a:cs typeface="Times New Roman"/>
              </a:rPr>
              <a:t>V</a:t>
            </a:r>
            <a:r>
              <a:rPr dirty="0" sz="1200">
                <a:latin typeface="Times New Roman"/>
                <a:cs typeface="Times New Roman"/>
              </a:rPr>
              <a:t>/</a:t>
            </a:r>
            <a:r>
              <a:rPr dirty="0" sz="1200" spc="5">
                <a:latin typeface="Times New Roman"/>
                <a:cs typeface="Times New Roman"/>
              </a:rPr>
              <a:t>S</a:t>
            </a:r>
            <a:r>
              <a:rPr dirty="0" sz="1200" spc="-5">
                <a:latin typeface="Times New Roman"/>
                <a:cs typeface="Times New Roman"/>
              </a:rPr>
              <a:t>V</a:t>
            </a:r>
            <a:r>
              <a:rPr dirty="0" sz="1200" spc="-10">
                <a:latin typeface="Times New Roman"/>
                <a:cs typeface="Times New Roman"/>
              </a:rPr>
              <a:t>O</a:t>
            </a:r>
            <a:r>
              <a:rPr dirty="0" sz="1200" spc="-5">
                <a:latin typeface="Times New Roman"/>
                <a:cs typeface="Times New Roman"/>
              </a:rPr>
              <a:t>D</a:t>
            </a:r>
            <a:r>
              <a:rPr dirty="0" sz="1200">
                <a:latin typeface="微软雅黑"/>
                <a:cs typeface="微软雅黑"/>
              </a:rPr>
              <a:t>授权收入及其他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027935" y="2786634"/>
            <a:ext cx="2863215" cy="269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latin typeface="微软雅黑"/>
                <a:cs typeface="微软雅黑"/>
              </a:rPr>
              <a:t>华特迪士尼影业部门及组织架构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057900" y="6397799"/>
            <a:ext cx="76200" cy="128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宋体"/>
                <a:cs typeface="宋体"/>
              </a:rPr>
              <a:t>4</a:t>
            </a:r>
            <a:endParaRPr sz="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099" y="464439"/>
            <a:ext cx="4641215" cy="33337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迪士</a:t>
            </a:r>
            <a:r>
              <a:rPr dirty="0" spc="-15"/>
              <a:t>尼</a:t>
            </a:r>
            <a:r>
              <a:rPr dirty="0"/>
              <a:t>直</a:t>
            </a:r>
            <a:r>
              <a:rPr dirty="0" spc="-15"/>
              <a:t>接</a:t>
            </a:r>
            <a:r>
              <a:rPr dirty="0"/>
              <a:t>面向消</a:t>
            </a:r>
            <a:r>
              <a:rPr dirty="0" spc="-15"/>
              <a:t>费</a:t>
            </a:r>
            <a:r>
              <a:rPr dirty="0"/>
              <a:t>者</a:t>
            </a:r>
            <a:r>
              <a:rPr dirty="0" spc="-15"/>
              <a:t>及</a:t>
            </a:r>
            <a:r>
              <a:rPr dirty="0"/>
              <a:t>国际业</a:t>
            </a:r>
            <a:r>
              <a:rPr dirty="0" spc="-10"/>
              <a:t>务</a:t>
            </a:r>
            <a:r>
              <a:rPr dirty="0">
                <a:latin typeface="Times New Roman"/>
                <a:cs typeface="Times New Roman"/>
              </a:rPr>
              <a:t>(</a:t>
            </a:r>
            <a:r>
              <a:rPr dirty="0" spc="5">
                <a:latin typeface="Times New Roman"/>
                <a:cs typeface="Times New Roman"/>
              </a:rPr>
              <a:t>D</a:t>
            </a:r>
            <a:r>
              <a:rPr dirty="0" spc="-20">
                <a:latin typeface="Times New Roman"/>
                <a:cs typeface="Times New Roman"/>
              </a:rPr>
              <a:t>T</a:t>
            </a:r>
            <a:r>
              <a:rPr dirty="0" spc="-5">
                <a:latin typeface="Times New Roman"/>
                <a:cs typeface="Times New Roman"/>
              </a:rPr>
              <a:t>CI)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560" y="897254"/>
            <a:ext cx="11377930" cy="1792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marR="5080" indent="-286385">
              <a:lnSpc>
                <a:spcPct val="100000"/>
              </a:lnSpc>
              <a:buClr>
                <a:srgbClr val="1F3863"/>
              </a:buClr>
              <a:buSzPct val="148275"/>
              <a:buFont typeface="Microsoft Sans Serif"/>
              <a:buChar char="▪"/>
              <a:tabLst>
                <a:tab pos="299085" algn="l"/>
                <a:tab pos="299720" algn="l"/>
              </a:tabLst>
            </a:pPr>
            <a:r>
              <a:rPr dirty="0" sz="1450">
                <a:latin typeface="微软雅黑"/>
                <a:cs typeface="微软雅黑"/>
              </a:rPr>
              <a:t>迪士尼的直接面</a:t>
            </a:r>
            <a:r>
              <a:rPr dirty="0" sz="1450" spc="-15">
                <a:latin typeface="微软雅黑"/>
                <a:cs typeface="微软雅黑"/>
              </a:rPr>
              <a:t>向</a:t>
            </a:r>
            <a:r>
              <a:rPr dirty="0" sz="1450">
                <a:latin typeface="微软雅黑"/>
                <a:cs typeface="微软雅黑"/>
              </a:rPr>
              <a:t>消费者服务及国</a:t>
            </a:r>
            <a:r>
              <a:rPr dirty="0" sz="1450" spc="-15">
                <a:latin typeface="微软雅黑"/>
                <a:cs typeface="微软雅黑"/>
              </a:rPr>
              <a:t>际</a:t>
            </a:r>
            <a:r>
              <a:rPr dirty="0" sz="1450">
                <a:latin typeface="微软雅黑"/>
                <a:cs typeface="微软雅黑"/>
              </a:rPr>
              <a:t>业务部门</a:t>
            </a:r>
            <a:r>
              <a:rPr dirty="0" sz="1450" spc="-5">
                <a:latin typeface="Times New Roman"/>
                <a:cs typeface="Times New Roman"/>
              </a:rPr>
              <a:t>(Direct-to-Consumer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&amp;</a:t>
            </a:r>
            <a:r>
              <a:rPr dirty="0" sz="1450" spc="229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International)</a:t>
            </a:r>
            <a:r>
              <a:rPr dirty="0" sz="1450">
                <a:latin typeface="微软雅黑"/>
                <a:cs typeface="微软雅黑"/>
              </a:rPr>
              <a:t>由流媒体</a:t>
            </a:r>
            <a:r>
              <a:rPr dirty="0" sz="1450" spc="-15">
                <a:latin typeface="微软雅黑"/>
                <a:cs typeface="微软雅黑"/>
              </a:rPr>
              <a:t>服</a:t>
            </a:r>
            <a:r>
              <a:rPr dirty="0" sz="1450">
                <a:latin typeface="微软雅黑"/>
                <a:cs typeface="微软雅黑"/>
              </a:rPr>
              <a:t>务和海外媒体服</a:t>
            </a:r>
            <a:r>
              <a:rPr dirty="0" sz="1450" spc="-15">
                <a:latin typeface="微软雅黑"/>
                <a:cs typeface="微软雅黑"/>
              </a:rPr>
              <a:t>务</a:t>
            </a:r>
            <a:r>
              <a:rPr dirty="0" sz="1450">
                <a:latin typeface="微软雅黑"/>
                <a:cs typeface="微软雅黑"/>
              </a:rPr>
              <a:t>构成，还经营着</a:t>
            </a:r>
            <a:r>
              <a:rPr dirty="0" sz="1450" spc="-15">
                <a:latin typeface="微软雅黑"/>
                <a:cs typeface="微软雅黑"/>
              </a:rPr>
              <a:t>品</a:t>
            </a:r>
            <a:r>
              <a:rPr dirty="0" sz="1450">
                <a:latin typeface="微软雅黑"/>
                <a:cs typeface="微软雅黑"/>
              </a:rPr>
              <a:t>牌</a:t>
            </a:r>
            <a:r>
              <a:rPr dirty="0" sz="1450" spc="-10">
                <a:latin typeface="Times New Roman"/>
                <a:cs typeface="Times New Roman"/>
              </a:rPr>
              <a:t>App</a:t>
            </a:r>
            <a:r>
              <a:rPr dirty="0" sz="1450">
                <a:latin typeface="微软雅黑"/>
                <a:cs typeface="微软雅黑"/>
              </a:rPr>
              <a:t>、 网站、迪士尼电</a:t>
            </a:r>
            <a:r>
              <a:rPr dirty="0" sz="1450" spc="-15">
                <a:latin typeface="微软雅黑"/>
                <a:cs typeface="微软雅黑"/>
              </a:rPr>
              <a:t>影</a:t>
            </a:r>
            <a:r>
              <a:rPr dirty="0" sz="1450">
                <a:latin typeface="微软雅黑"/>
                <a:cs typeface="微软雅黑"/>
              </a:rPr>
              <a:t>俱乐部和迪士尼</a:t>
            </a:r>
            <a:r>
              <a:rPr dirty="0" sz="1450" spc="-15">
                <a:latin typeface="微软雅黑"/>
                <a:cs typeface="微软雅黑"/>
              </a:rPr>
              <a:t>数</a:t>
            </a:r>
            <a:r>
              <a:rPr dirty="0" sz="1450">
                <a:latin typeface="微软雅黑"/>
                <a:cs typeface="微软雅黑"/>
              </a:rPr>
              <a:t>字网络，为其提</a:t>
            </a:r>
            <a:r>
              <a:rPr dirty="0" sz="1450" spc="-15">
                <a:latin typeface="微软雅黑"/>
                <a:cs typeface="微软雅黑"/>
              </a:rPr>
              <a:t>供</a:t>
            </a:r>
            <a:r>
              <a:rPr dirty="0" sz="1450">
                <a:latin typeface="微软雅黑"/>
                <a:cs typeface="微软雅黑"/>
              </a:rPr>
              <a:t>技术服</a:t>
            </a:r>
            <a:r>
              <a:rPr dirty="0" sz="1450" spc="-5">
                <a:latin typeface="微软雅黑"/>
                <a:cs typeface="微软雅黑"/>
              </a:rPr>
              <a:t>务</a:t>
            </a:r>
            <a:r>
              <a:rPr dirty="0" sz="1450">
                <a:latin typeface="微软雅黑"/>
                <a:cs typeface="微软雅黑"/>
              </a:rPr>
              <a:t>，同时</a:t>
            </a:r>
            <a:r>
              <a:rPr dirty="0" sz="1450" spc="-15">
                <a:latin typeface="微软雅黑"/>
                <a:cs typeface="微软雅黑"/>
              </a:rPr>
              <a:t>还</a:t>
            </a:r>
            <a:r>
              <a:rPr dirty="0" sz="1450">
                <a:latin typeface="微软雅黑"/>
                <a:cs typeface="微软雅黑"/>
              </a:rPr>
              <a:t>拥</a:t>
            </a:r>
            <a:r>
              <a:rPr dirty="0" sz="1450" spc="-5">
                <a:latin typeface="微软雅黑"/>
                <a:cs typeface="微软雅黑"/>
              </a:rPr>
              <a:t>有</a:t>
            </a:r>
            <a:r>
              <a:rPr dirty="0" sz="1450" spc="-5">
                <a:latin typeface="Times New Roman"/>
                <a:cs typeface="Times New Roman"/>
              </a:rPr>
              <a:t>Endemol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Shine </a:t>
            </a:r>
            <a:r>
              <a:rPr dirty="0" sz="1450">
                <a:latin typeface="Times New Roman"/>
                <a:cs typeface="Times New Roman"/>
              </a:rPr>
              <a:t>Group</a:t>
            </a:r>
            <a:r>
              <a:rPr dirty="0" sz="1450">
                <a:latin typeface="微软雅黑"/>
                <a:cs typeface="微软雅黑"/>
              </a:rPr>
              <a:t>、</a:t>
            </a:r>
            <a:r>
              <a:rPr dirty="0" sz="1450" spc="-60">
                <a:latin typeface="微软雅黑"/>
                <a:cs typeface="微软雅黑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Seven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TV</a:t>
            </a:r>
            <a:r>
              <a:rPr dirty="0" sz="1450">
                <a:latin typeface="微软雅黑"/>
                <a:cs typeface="微软雅黑"/>
              </a:rPr>
              <a:t>、</a:t>
            </a:r>
            <a:r>
              <a:rPr dirty="0" sz="1450" spc="-60">
                <a:latin typeface="微软雅黑"/>
                <a:cs typeface="微软雅黑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Tata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 spc="-5">
                <a:latin typeface="Times New Roman"/>
                <a:cs typeface="Times New Roman"/>
              </a:rPr>
              <a:t>Sky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>
                <a:latin typeface="微软雅黑"/>
                <a:cs typeface="微软雅黑"/>
              </a:rPr>
              <a:t>、</a:t>
            </a:r>
            <a:r>
              <a:rPr dirty="0" sz="1450" spc="-30">
                <a:latin typeface="Times New Roman"/>
                <a:cs typeface="Times New Roman"/>
              </a:rPr>
              <a:t>Vice</a:t>
            </a:r>
            <a:r>
              <a:rPr dirty="0" sz="1450">
                <a:latin typeface="微软雅黑"/>
                <a:cs typeface="微软雅黑"/>
              </a:rPr>
              <a:t>等</a:t>
            </a:r>
            <a:r>
              <a:rPr dirty="0" sz="1450" spc="-15">
                <a:latin typeface="微软雅黑"/>
                <a:cs typeface="微软雅黑"/>
              </a:rPr>
              <a:t>公</a:t>
            </a:r>
            <a:r>
              <a:rPr dirty="0" sz="1450">
                <a:latin typeface="微软雅黑"/>
                <a:cs typeface="微软雅黑"/>
              </a:rPr>
              <a:t>司 </a:t>
            </a:r>
            <a:r>
              <a:rPr dirty="0" sz="1450" spc="70">
                <a:latin typeface="微软雅黑"/>
                <a:cs typeface="微软雅黑"/>
              </a:rPr>
              <a:t>的部分股权。流媒体服务主要包括</a:t>
            </a:r>
            <a:r>
              <a:rPr dirty="0" sz="1450" spc="5">
                <a:latin typeface="Times New Roman"/>
                <a:cs typeface="Times New Roman"/>
              </a:rPr>
              <a:t>Disney+</a:t>
            </a:r>
            <a:r>
              <a:rPr dirty="0" sz="1450" spc="70">
                <a:latin typeface="微软雅黑"/>
                <a:cs typeface="微软雅黑"/>
              </a:rPr>
              <a:t>、</a:t>
            </a:r>
            <a:r>
              <a:rPr dirty="0" sz="1450" spc="10">
                <a:latin typeface="Times New Roman"/>
                <a:cs typeface="Times New Roman"/>
              </a:rPr>
              <a:t>ESPN+</a:t>
            </a:r>
            <a:r>
              <a:rPr dirty="0" sz="1450" spc="70">
                <a:latin typeface="微软雅黑"/>
                <a:cs typeface="微软雅黑"/>
              </a:rPr>
              <a:t>、</a:t>
            </a:r>
            <a:r>
              <a:rPr dirty="0" sz="1450" spc="5">
                <a:latin typeface="Times New Roman"/>
                <a:cs typeface="Times New Roman"/>
              </a:rPr>
              <a:t>Hotstar</a:t>
            </a:r>
            <a:r>
              <a:rPr dirty="0" sz="1450" spc="70">
                <a:latin typeface="微软雅黑"/>
                <a:cs typeface="微软雅黑"/>
              </a:rPr>
              <a:t>以</a:t>
            </a:r>
            <a:r>
              <a:rPr dirty="0" sz="1450" spc="75">
                <a:latin typeface="微软雅黑"/>
                <a:cs typeface="微软雅黑"/>
              </a:rPr>
              <a:t>及</a:t>
            </a:r>
            <a:r>
              <a:rPr dirty="0" sz="1450" spc="20">
                <a:latin typeface="Times New Roman"/>
                <a:cs typeface="Times New Roman"/>
              </a:rPr>
              <a:t>Hulu</a:t>
            </a:r>
            <a:r>
              <a:rPr dirty="0" sz="1450" spc="20">
                <a:latin typeface="微软雅黑"/>
                <a:cs typeface="微软雅黑"/>
              </a:rPr>
              <a:t>；</a:t>
            </a:r>
            <a:r>
              <a:rPr dirty="0" sz="1450" spc="70">
                <a:latin typeface="微软雅黑"/>
                <a:cs typeface="微软雅黑"/>
              </a:rPr>
              <a:t>国际电视网络</a:t>
            </a:r>
            <a:r>
              <a:rPr dirty="0" sz="1450" spc="75">
                <a:latin typeface="Times New Roman"/>
                <a:cs typeface="Times New Roman"/>
              </a:rPr>
              <a:t>/</a:t>
            </a:r>
            <a:r>
              <a:rPr dirty="0" sz="1450" spc="55">
                <a:latin typeface="微软雅黑"/>
                <a:cs typeface="微软雅黑"/>
              </a:rPr>
              <a:t>频</a:t>
            </a:r>
            <a:r>
              <a:rPr dirty="0" sz="1450" spc="70">
                <a:latin typeface="微软雅黑"/>
                <a:cs typeface="微软雅黑"/>
              </a:rPr>
              <a:t>道主要包</a:t>
            </a:r>
            <a:r>
              <a:rPr dirty="0" sz="1450" spc="75">
                <a:latin typeface="微软雅黑"/>
                <a:cs typeface="微软雅黑"/>
              </a:rPr>
              <a:t>括</a:t>
            </a:r>
            <a:r>
              <a:rPr dirty="0" sz="1450" spc="5">
                <a:latin typeface="Times New Roman"/>
                <a:cs typeface="Times New Roman"/>
              </a:rPr>
              <a:t>Disney</a:t>
            </a:r>
            <a:r>
              <a:rPr dirty="0" sz="1450" spc="70">
                <a:latin typeface="微软雅黑"/>
                <a:cs typeface="微软雅黑"/>
              </a:rPr>
              <a:t>、</a:t>
            </a:r>
            <a:r>
              <a:rPr dirty="0" sz="1450" spc="15">
                <a:latin typeface="Times New Roman"/>
                <a:cs typeface="Times New Roman"/>
              </a:rPr>
              <a:t>ESPN</a:t>
            </a:r>
            <a:r>
              <a:rPr dirty="0" sz="1450" spc="80">
                <a:latin typeface="微软雅黑"/>
                <a:cs typeface="微软雅黑"/>
              </a:rPr>
              <a:t>、</a:t>
            </a:r>
            <a:r>
              <a:rPr dirty="0" sz="1450" spc="20">
                <a:latin typeface="Times New Roman"/>
                <a:cs typeface="Times New Roman"/>
              </a:rPr>
              <a:t>Fox</a:t>
            </a:r>
            <a:r>
              <a:rPr dirty="0" sz="1450" spc="70">
                <a:latin typeface="微软雅黑"/>
                <a:cs typeface="微软雅黑"/>
              </a:rPr>
              <a:t>、</a:t>
            </a:r>
            <a:r>
              <a:rPr dirty="0" sz="1450" spc="-10">
                <a:latin typeface="Times New Roman"/>
                <a:cs typeface="Times New Roman"/>
              </a:rPr>
              <a:t>National</a:t>
            </a:r>
            <a:endParaRPr sz="145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1450" spc="-5">
                <a:latin typeface="Times New Roman"/>
                <a:cs typeface="Times New Roman"/>
              </a:rPr>
              <a:t>Geographic</a:t>
            </a:r>
            <a:r>
              <a:rPr dirty="0" sz="1450">
                <a:latin typeface="微软雅黑"/>
                <a:cs typeface="微软雅黑"/>
              </a:rPr>
              <a:t>以及</a:t>
            </a:r>
            <a:r>
              <a:rPr dirty="0" sz="1450" spc="-5">
                <a:latin typeface="Times New Roman"/>
                <a:cs typeface="Times New Roman"/>
              </a:rPr>
              <a:t>Star</a:t>
            </a:r>
            <a:r>
              <a:rPr dirty="0" sz="1450" spc="-90">
                <a:latin typeface="Times New Roman"/>
                <a:cs typeface="Times New Roman"/>
              </a:rPr>
              <a:t> </a:t>
            </a:r>
            <a:r>
              <a:rPr dirty="0" sz="1450">
                <a:latin typeface="微软雅黑"/>
                <a:cs typeface="微软雅黑"/>
              </a:rPr>
              <a:t>。</a:t>
            </a:r>
            <a:endParaRPr sz="1450">
              <a:latin typeface="微软雅黑"/>
              <a:cs typeface="微软雅黑"/>
            </a:endParaRPr>
          </a:p>
          <a:p>
            <a:pPr algn="just" marL="299085" marR="188595" indent="-286385">
              <a:lnSpc>
                <a:spcPct val="100000"/>
              </a:lnSpc>
              <a:buClr>
                <a:srgbClr val="1F3863"/>
              </a:buClr>
              <a:buSzPct val="148275"/>
              <a:buFont typeface="Microsoft Sans Serif"/>
              <a:buChar char="▪"/>
              <a:tabLst>
                <a:tab pos="299720" algn="l"/>
              </a:tabLst>
            </a:pPr>
            <a:r>
              <a:rPr dirty="0" sz="1450" spc="20">
                <a:latin typeface="微软雅黑"/>
                <a:cs typeface="微软雅黑"/>
              </a:rPr>
              <a:t>收</a:t>
            </a:r>
            <a:r>
              <a:rPr dirty="0" sz="1450" spc="10">
                <a:latin typeface="微软雅黑"/>
                <a:cs typeface="微软雅黑"/>
              </a:rPr>
              <a:t>入</a:t>
            </a:r>
            <a:r>
              <a:rPr dirty="0" sz="1450" spc="20">
                <a:latin typeface="微软雅黑"/>
                <a:cs typeface="微软雅黑"/>
              </a:rPr>
              <a:t>构</a:t>
            </a:r>
            <a:r>
              <a:rPr dirty="0" sz="1450" spc="10">
                <a:latin typeface="微软雅黑"/>
                <a:cs typeface="微软雅黑"/>
              </a:rPr>
              <a:t>成</a:t>
            </a:r>
            <a:r>
              <a:rPr dirty="0" sz="1450" spc="20">
                <a:latin typeface="微软雅黑"/>
                <a:cs typeface="微软雅黑"/>
              </a:rPr>
              <a:t>方面</a:t>
            </a:r>
            <a:r>
              <a:rPr dirty="0" sz="1450" spc="5">
                <a:latin typeface="微软雅黑"/>
                <a:cs typeface="微软雅黑"/>
              </a:rPr>
              <a:t>，</a:t>
            </a:r>
            <a:r>
              <a:rPr dirty="0" sz="1450" spc="5">
                <a:latin typeface="Times New Roman"/>
                <a:cs typeface="Times New Roman"/>
              </a:rPr>
              <a:t>DTCI</a:t>
            </a:r>
            <a:r>
              <a:rPr dirty="0" sz="1450" spc="10">
                <a:latin typeface="微软雅黑"/>
                <a:cs typeface="微软雅黑"/>
              </a:rPr>
              <a:t>的</a:t>
            </a:r>
            <a:r>
              <a:rPr dirty="0" sz="1450" spc="20">
                <a:latin typeface="微软雅黑"/>
                <a:cs typeface="微软雅黑"/>
              </a:rPr>
              <a:t>收</a:t>
            </a:r>
            <a:r>
              <a:rPr dirty="0" sz="1450" spc="10">
                <a:latin typeface="微软雅黑"/>
                <a:cs typeface="微软雅黑"/>
              </a:rPr>
              <a:t>入</a:t>
            </a:r>
            <a:r>
              <a:rPr dirty="0" sz="1450" spc="20">
                <a:latin typeface="微软雅黑"/>
                <a:cs typeface="微软雅黑"/>
              </a:rPr>
              <a:t>主</a:t>
            </a:r>
            <a:r>
              <a:rPr dirty="0" sz="1450" spc="10">
                <a:latin typeface="微软雅黑"/>
                <a:cs typeface="微软雅黑"/>
              </a:rPr>
              <a:t>要</a:t>
            </a:r>
            <a:r>
              <a:rPr dirty="0" sz="1450" spc="20">
                <a:latin typeface="微软雅黑"/>
                <a:cs typeface="微软雅黑"/>
              </a:rPr>
              <a:t>来</a:t>
            </a:r>
            <a:r>
              <a:rPr dirty="0" sz="1450" spc="10">
                <a:latin typeface="微软雅黑"/>
                <a:cs typeface="微软雅黑"/>
              </a:rPr>
              <a:t>自</a:t>
            </a:r>
            <a:r>
              <a:rPr dirty="0" sz="1450" spc="20">
                <a:latin typeface="微软雅黑"/>
                <a:cs typeface="微软雅黑"/>
              </a:rPr>
              <a:t>广</a:t>
            </a:r>
            <a:r>
              <a:rPr dirty="0" sz="1450" spc="10">
                <a:latin typeface="微软雅黑"/>
                <a:cs typeface="微软雅黑"/>
              </a:rPr>
              <a:t>告</a:t>
            </a:r>
            <a:r>
              <a:rPr dirty="0" sz="1450" spc="20">
                <a:latin typeface="微软雅黑"/>
                <a:cs typeface="微软雅黑"/>
              </a:rPr>
              <a:t>收</a:t>
            </a:r>
            <a:r>
              <a:rPr dirty="0" sz="1450" spc="25">
                <a:latin typeface="微软雅黑"/>
                <a:cs typeface="微软雅黑"/>
              </a:rPr>
              <a:t>入</a:t>
            </a:r>
            <a:r>
              <a:rPr dirty="0" sz="1450" spc="20">
                <a:latin typeface="微软雅黑"/>
                <a:cs typeface="微软雅黑"/>
              </a:rPr>
              <a:t>、</a:t>
            </a:r>
            <a:r>
              <a:rPr dirty="0" sz="1450" spc="10">
                <a:latin typeface="微软雅黑"/>
                <a:cs typeface="微软雅黑"/>
              </a:rPr>
              <a:t>国</a:t>
            </a:r>
            <a:r>
              <a:rPr dirty="0" sz="1450" spc="20">
                <a:latin typeface="微软雅黑"/>
                <a:cs typeface="微软雅黑"/>
              </a:rPr>
              <a:t>际</a:t>
            </a:r>
            <a:r>
              <a:rPr dirty="0" sz="1450" spc="10">
                <a:latin typeface="微软雅黑"/>
                <a:cs typeface="微软雅黑"/>
              </a:rPr>
              <a:t>频</a:t>
            </a:r>
            <a:r>
              <a:rPr dirty="0" sz="1450" spc="20">
                <a:latin typeface="微软雅黑"/>
                <a:cs typeface="微软雅黑"/>
              </a:rPr>
              <a:t>道</a:t>
            </a:r>
            <a:r>
              <a:rPr dirty="0" sz="1450" spc="10">
                <a:latin typeface="微软雅黑"/>
                <a:cs typeface="微软雅黑"/>
              </a:rPr>
              <a:t>的</a:t>
            </a:r>
            <a:r>
              <a:rPr dirty="0" sz="1450" spc="20">
                <a:latin typeface="微软雅黑"/>
                <a:cs typeface="微软雅黑"/>
              </a:rPr>
              <a:t>加</a:t>
            </a:r>
            <a:r>
              <a:rPr dirty="0" sz="1450" spc="10">
                <a:latin typeface="微软雅黑"/>
                <a:cs typeface="微软雅黑"/>
              </a:rPr>
              <a:t>盟</a:t>
            </a:r>
            <a:r>
              <a:rPr dirty="0" sz="1450" spc="20">
                <a:latin typeface="微软雅黑"/>
                <a:cs typeface="微软雅黑"/>
              </a:rPr>
              <a:t>费</a:t>
            </a:r>
            <a:r>
              <a:rPr dirty="0" sz="1450" spc="10">
                <a:latin typeface="微软雅黑"/>
                <a:cs typeface="微软雅黑"/>
              </a:rPr>
              <a:t>以</a:t>
            </a:r>
            <a:r>
              <a:rPr dirty="0" sz="1450" spc="20">
                <a:latin typeface="微软雅黑"/>
                <a:cs typeface="微软雅黑"/>
              </a:rPr>
              <a:t>及</a:t>
            </a:r>
            <a:r>
              <a:rPr dirty="0" sz="1450" spc="10">
                <a:latin typeface="微软雅黑"/>
                <a:cs typeface="微软雅黑"/>
              </a:rPr>
              <a:t>流</a:t>
            </a:r>
            <a:r>
              <a:rPr dirty="0" sz="1450" spc="20">
                <a:latin typeface="微软雅黑"/>
                <a:cs typeface="微软雅黑"/>
              </a:rPr>
              <a:t>媒</a:t>
            </a:r>
            <a:r>
              <a:rPr dirty="0" sz="1450" spc="10">
                <a:latin typeface="微软雅黑"/>
                <a:cs typeface="微软雅黑"/>
              </a:rPr>
              <a:t>体</a:t>
            </a:r>
            <a:r>
              <a:rPr dirty="0" sz="1450" spc="20">
                <a:latin typeface="微软雅黑"/>
                <a:cs typeface="微软雅黑"/>
              </a:rPr>
              <a:t>的</a:t>
            </a:r>
            <a:r>
              <a:rPr dirty="0" sz="1450" spc="10">
                <a:latin typeface="微软雅黑"/>
                <a:cs typeface="微软雅黑"/>
              </a:rPr>
              <a:t>订</a:t>
            </a:r>
            <a:r>
              <a:rPr dirty="0" sz="1450" spc="20">
                <a:latin typeface="微软雅黑"/>
                <a:cs typeface="微软雅黑"/>
              </a:rPr>
              <a:t>阅</a:t>
            </a:r>
            <a:r>
              <a:rPr dirty="0" sz="1450" spc="10">
                <a:latin typeface="微软雅黑"/>
                <a:cs typeface="微软雅黑"/>
              </a:rPr>
              <a:t>收</a:t>
            </a:r>
            <a:r>
              <a:rPr dirty="0" sz="1450" spc="20">
                <a:latin typeface="微软雅黑"/>
                <a:cs typeface="微软雅黑"/>
              </a:rPr>
              <a:t>入</a:t>
            </a:r>
            <a:r>
              <a:rPr dirty="0" sz="1450" spc="35">
                <a:latin typeface="微软雅黑"/>
                <a:cs typeface="微软雅黑"/>
              </a:rPr>
              <a:t>等</a:t>
            </a:r>
            <a:r>
              <a:rPr dirty="0" sz="1450" spc="20">
                <a:latin typeface="微软雅黑"/>
                <a:cs typeface="微软雅黑"/>
              </a:rPr>
              <a:t>。</a:t>
            </a:r>
            <a:r>
              <a:rPr dirty="0" sz="1450">
                <a:latin typeface="Times New Roman"/>
                <a:cs typeface="Times New Roman"/>
              </a:rPr>
              <a:t>2019</a:t>
            </a:r>
            <a:r>
              <a:rPr dirty="0" sz="1450" spc="20">
                <a:latin typeface="微软雅黑"/>
                <a:cs typeface="微软雅黑"/>
              </a:rPr>
              <a:t>年</a:t>
            </a:r>
            <a:r>
              <a:rPr dirty="0" sz="1450" spc="10">
                <a:latin typeface="微软雅黑"/>
                <a:cs typeface="微软雅黑"/>
              </a:rPr>
              <a:t>对</a:t>
            </a:r>
            <a:r>
              <a:rPr dirty="0" sz="1450" spc="10">
                <a:latin typeface="Times New Roman"/>
                <a:cs typeface="Times New Roman"/>
              </a:rPr>
              <a:t>21</a:t>
            </a:r>
            <a:r>
              <a:rPr dirty="0" sz="1450" spc="10">
                <a:latin typeface="微软雅黑"/>
                <a:cs typeface="微软雅黑"/>
              </a:rPr>
              <a:t>世纪</a:t>
            </a:r>
            <a:r>
              <a:rPr dirty="0" sz="1450" spc="20">
                <a:latin typeface="微软雅黑"/>
                <a:cs typeface="微软雅黑"/>
              </a:rPr>
              <a:t>福</a:t>
            </a:r>
            <a:r>
              <a:rPr dirty="0" sz="1450" spc="10">
                <a:latin typeface="微软雅黑"/>
                <a:cs typeface="微软雅黑"/>
              </a:rPr>
              <a:t>克</a:t>
            </a:r>
            <a:r>
              <a:rPr dirty="0" sz="1450" spc="20">
                <a:latin typeface="微软雅黑"/>
                <a:cs typeface="微软雅黑"/>
              </a:rPr>
              <a:t>斯</a:t>
            </a:r>
            <a:r>
              <a:rPr dirty="0" sz="1450" spc="10">
                <a:latin typeface="微软雅黑"/>
                <a:cs typeface="微软雅黑"/>
              </a:rPr>
              <a:t>的</a:t>
            </a:r>
            <a:r>
              <a:rPr dirty="0" sz="1450" spc="20">
                <a:latin typeface="微软雅黑"/>
                <a:cs typeface="微软雅黑"/>
              </a:rPr>
              <a:t>收</a:t>
            </a:r>
            <a:r>
              <a:rPr dirty="0" sz="1450" spc="10">
                <a:latin typeface="微软雅黑"/>
                <a:cs typeface="微软雅黑"/>
              </a:rPr>
              <a:t>购</a:t>
            </a:r>
            <a:r>
              <a:rPr dirty="0" sz="1450" spc="20">
                <a:latin typeface="微软雅黑"/>
                <a:cs typeface="微软雅黑"/>
              </a:rPr>
              <a:t>让</a:t>
            </a:r>
            <a:r>
              <a:rPr dirty="0" sz="1450" spc="10">
                <a:latin typeface="微软雅黑"/>
                <a:cs typeface="微软雅黑"/>
              </a:rPr>
              <a:t>迪士</a:t>
            </a:r>
            <a:r>
              <a:rPr dirty="0" sz="1450">
                <a:latin typeface="微软雅黑"/>
                <a:cs typeface="微软雅黑"/>
              </a:rPr>
              <a:t>尼 </a:t>
            </a:r>
            <a:r>
              <a:rPr dirty="0" sz="1450" spc="10">
                <a:latin typeface="微软雅黑"/>
                <a:cs typeface="微软雅黑"/>
              </a:rPr>
              <a:t>获得了更多来自</a:t>
            </a:r>
            <a:r>
              <a:rPr dirty="0" sz="1450" spc="10">
                <a:latin typeface="Times New Roman"/>
                <a:cs typeface="Times New Roman"/>
              </a:rPr>
              <a:t>21</a:t>
            </a:r>
            <a:r>
              <a:rPr dirty="0" sz="1450" spc="10">
                <a:latin typeface="微软雅黑"/>
                <a:cs typeface="微软雅黑"/>
              </a:rPr>
              <a:t>世纪福克斯的国</a:t>
            </a:r>
            <a:r>
              <a:rPr dirty="0" sz="1450" spc="20">
                <a:latin typeface="微软雅黑"/>
                <a:cs typeface="微软雅黑"/>
              </a:rPr>
              <a:t>际</a:t>
            </a:r>
            <a:r>
              <a:rPr dirty="0" sz="1450" spc="10">
                <a:latin typeface="微软雅黑"/>
                <a:cs typeface="微软雅黑"/>
              </a:rPr>
              <a:t>频道</a:t>
            </a:r>
            <a:r>
              <a:rPr dirty="0" sz="1450" spc="15">
                <a:latin typeface="微软雅黑"/>
                <a:cs typeface="微软雅黑"/>
              </a:rPr>
              <a:t>及</a:t>
            </a:r>
            <a:r>
              <a:rPr dirty="0" sz="1450">
                <a:latin typeface="Times New Roman"/>
                <a:cs typeface="Times New Roman"/>
              </a:rPr>
              <a:t>Hulu</a:t>
            </a:r>
            <a:r>
              <a:rPr dirty="0" sz="1450" spc="10">
                <a:latin typeface="微软雅黑"/>
                <a:cs typeface="微软雅黑"/>
              </a:rPr>
              <a:t>的股权</a:t>
            </a:r>
            <a:r>
              <a:rPr dirty="0" sz="1450" spc="20">
                <a:latin typeface="Times New Roman"/>
                <a:cs typeface="Times New Roman"/>
              </a:rPr>
              <a:t>(</a:t>
            </a:r>
            <a:r>
              <a:rPr dirty="0" sz="1450" spc="10">
                <a:latin typeface="微软雅黑"/>
                <a:cs typeface="微软雅黑"/>
              </a:rPr>
              <a:t>目前持有</a:t>
            </a:r>
            <a:r>
              <a:rPr dirty="0" sz="1450" spc="5">
                <a:latin typeface="Times New Roman"/>
                <a:cs typeface="Times New Roman"/>
              </a:rPr>
              <a:t>67%</a:t>
            </a:r>
            <a:r>
              <a:rPr dirty="0" sz="1450" spc="5">
                <a:latin typeface="微软雅黑"/>
                <a:cs typeface="微软雅黑"/>
              </a:rPr>
              <a:t>），</a:t>
            </a:r>
            <a:r>
              <a:rPr dirty="0" sz="1450" spc="10">
                <a:latin typeface="微软雅黑"/>
                <a:cs typeface="微软雅黑"/>
              </a:rPr>
              <a:t>因此在</a:t>
            </a:r>
            <a:r>
              <a:rPr dirty="0" sz="1450">
                <a:latin typeface="Times New Roman"/>
                <a:cs typeface="Times New Roman"/>
              </a:rPr>
              <a:t>2019</a:t>
            </a:r>
            <a:r>
              <a:rPr dirty="0" sz="1450" spc="10">
                <a:latin typeface="微软雅黑"/>
                <a:cs typeface="微软雅黑"/>
              </a:rPr>
              <a:t>年二</a:t>
            </a:r>
            <a:r>
              <a:rPr dirty="0" sz="1450">
                <a:latin typeface="微软雅黑"/>
                <a:cs typeface="微软雅黑"/>
              </a:rPr>
              <a:t>季</a:t>
            </a:r>
            <a:r>
              <a:rPr dirty="0" sz="1450" spc="15">
                <a:latin typeface="微软雅黑"/>
                <a:cs typeface="微软雅黑"/>
              </a:rPr>
              <a:t>度</a:t>
            </a:r>
            <a:r>
              <a:rPr dirty="0" sz="1450" spc="10">
                <a:latin typeface="微软雅黑"/>
                <a:cs typeface="微软雅黑"/>
              </a:rPr>
              <a:t>，迪士尼</a:t>
            </a:r>
            <a:r>
              <a:rPr dirty="0" sz="1450" spc="-5">
                <a:latin typeface="Times New Roman"/>
                <a:cs typeface="Times New Roman"/>
              </a:rPr>
              <a:t>DTCI</a:t>
            </a:r>
            <a:r>
              <a:rPr dirty="0" sz="1450" spc="20">
                <a:latin typeface="微软雅黑"/>
                <a:cs typeface="微软雅黑"/>
              </a:rPr>
              <a:t>部</a:t>
            </a:r>
            <a:r>
              <a:rPr dirty="0" sz="1450" spc="10">
                <a:latin typeface="微软雅黑"/>
                <a:cs typeface="微软雅黑"/>
              </a:rPr>
              <a:t>门在加盟</a:t>
            </a:r>
            <a:r>
              <a:rPr dirty="0" sz="1450" spc="20">
                <a:latin typeface="微软雅黑"/>
                <a:cs typeface="微软雅黑"/>
              </a:rPr>
              <a:t>费</a:t>
            </a:r>
            <a:r>
              <a:rPr dirty="0" sz="1450" spc="10">
                <a:latin typeface="微软雅黑"/>
                <a:cs typeface="微软雅黑"/>
              </a:rPr>
              <a:t>、广</a:t>
            </a:r>
            <a:r>
              <a:rPr dirty="0" sz="1450" spc="20">
                <a:latin typeface="微软雅黑"/>
                <a:cs typeface="微软雅黑"/>
              </a:rPr>
              <a:t>告</a:t>
            </a:r>
            <a:r>
              <a:rPr dirty="0" sz="1450" spc="10">
                <a:latin typeface="微软雅黑"/>
                <a:cs typeface="微软雅黑"/>
              </a:rPr>
              <a:t>以</a:t>
            </a:r>
            <a:r>
              <a:rPr dirty="0" sz="1450">
                <a:latin typeface="微软雅黑"/>
                <a:cs typeface="微软雅黑"/>
              </a:rPr>
              <a:t>及 </a:t>
            </a:r>
            <a:r>
              <a:rPr dirty="0" sz="1450" spc="20">
                <a:latin typeface="微软雅黑"/>
                <a:cs typeface="微软雅黑"/>
              </a:rPr>
              <a:t>订</a:t>
            </a:r>
            <a:r>
              <a:rPr dirty="0" sz="1450" spc="10">
                <a:latin typeface="微软雅黑"/>
                <a:cs typeface="微软雅黑"/>
              </a:rPr>
              <a:t>阅</a:t>
            </a:r>
            <a:r>
              <a:rPr dirty="0" sz="1450" spc="20">
                <a:latin typeface="微软雅黑"/>
                <a:cs typeface="微软雅黑"/>
              </a:rPr>
              <a:t>收</a:t>
            </a:r>
            <a:r>
              <a:rPr dirty="0" sz="1450" spc="10">
                <a:latin typeface="微软雅黑"/>
                <a:cs typeface="微软雅黑"/>
              </a:rPr>
              <a:t>入</a:t>
            </a:r>
            <a:r>
              <a:rPr dirty="0" sz="1450" spc="20">
                <a:latin typeface="微软雅黑"/>
                <a:cs typeface="微软雅黑"/>
              </a:rPr>
              <a:t>上</a:t>
            </a:r>
            <a:r>
              <a:rPr dirty="0" sz="1450" spc="10">
                <a:latin typeface="微软雅黑"/>
                <a:cs typeface="微软雅黑"/>
              </a:rPr>
              <a:t>都</a:t>
            </a:r>
            <a:r>
              <a:rPr dirty="0" sz="1450" spc="20">
                <a:latin typeface="微软雅黑"/>
                <a:cs typeface="微软雅黑"/>
              </a:rPr>
              <a:t>有</a:t>
            </a:r>
            <a:r>
              <a:rPr dirty="0" sz="1450" spc="10">
                <a:latin typeface="微软雅黑"/>
                <a:cs typeface="微软雅黑"/>
              </a:rPr>
              <a:t>了</a:t>
            </a:r>
            <a:r>
              <a:rPr dirty="0" sz="1450" spc="20">
                <a:latin typeface="微软雅黑"/>
                <a:cs typeface="微软雅黑"/>
              </a:rPr>
              <a:t>显</a:t>
            </a:r>
            <a:r>
              <a:rPr dirty="0" sz="1450" spc="10">
                <a:latin typeface="微软雅黑"/>
                <a:cs typeface="微软雅黑"/>
              </a:rPr>
              <a:t>著</a:t>
            </a:r>
            <a:r>
              <a:rPr dirty="0" sz="1450" spc="20">
                <a:latin typeface="微软雅黑"/>
                <a:cs typeface="微软雅黑"/>
              </a:rPr>
              <a:t>的</a:t>
            </a:r>
            <a:r>
              <a:rPr dirty="0" sz="1450" spc="10">
                <a:latin typeface="微软雅黑"/>
                <a:cs typeface="微软雅黑"/>
              </a:rPr>
              <a:t>增</a:t>
            </a:r>
            <a:r>
              <a:rPr dirty="0" sz="1450" spc="40">
                <a:latin typeface="微软雅黑"/>
                <a:cs typeface="微软雅黑"/>
              </a:rPr>
              <a:t>长</a:t>
            </a:r>
            <a:r>
              <a:rPr dirty="0" sz="1450" spc="10">
                <a:latin typeface="微软雅黑"/>
                <a:cs typeface="微软雅黑"/>
              </a:rPr>
              <a:t>。</a:t>
            </a:r>
            <a:r>
              <a:rPr dirty="0" sz="1450">
                <a:latin typeface="Times New Roman"/>
                <a:cs typeface="Times New Roman"/>
              </a:rPr>
              <a:t>2019</a:t>
            </a:r>
            <a:r>
              <a:rPr dirty="0" sz="1450" spc="10">
                <a:latin typeface="微软雅黑"/>
                <a:cs typeface="微软雅黑"/>
              </a:rPr>
              <a:t>年</a:t>
            </a:r>
            <a:r>
              <a:rPr dirty="0" sz="1450" spc="-15">
                <a:latin typeface="Times New Roman"/>
                <a:cs typeface="Times New Roman"/>
              </a:rPr>
              <a:t>11</a:t>
            </a:r>
            <a:r>
              <a:rPr dirty="0" sz="1450" spc="10">
                <a:latin typeface="微软雅黑"/>
                <a:cs typeface="微软雅黑"/>
              </a:rPr>
              <a:t>月</a:t>
            </a:r>
            <a:r>
              <a:rPr dirty="0" sz="1450" spc="20">
                <a:latin typeface="微软雅黑"/>
                <a:cs typeface="微软雅黑"/>
              </a:rPr>
              <a:t>，</a:t>
            </a:r>
            <a:r>
              <a:rPr dirty="0" sz="1450" spc="10">
                <a:latin typeface="微软雅黑"/>
                <a:cs typeface="微软雅黑"/>
              </a:rPr>
              <a:t>流</a:t>
            </a:r>
            <a:r>
              <a:rPr dirty="0" sz="1450" spc="20">
                <a:latin typeface="微软雅黑"/>
                <a:cs typeface="微软雅黑"/>
              </a:rPr>
              <a:t>媒</a:t>
            </a:r>
            <a:r>
              <a:rPr dirty="0" sz="1450" spc="25">
                <a:latin typeface="微软雅黑"/>
                <a:cs typeface="微软雅黑"/>
              </a:rPr>
              <a:t>体</a:t>
            </a:r>
            <a:r>
              <a:rPr dirty="0" sz="1450" spc="-5">
                <a:latin typeface="Times New Roman"/>
                <a:cs typeface="Times New Roman"/>
              </a:rPr>
              <a:t>Disney+</a:t>
            </a:r>
            <a:r>
              <a:rPr dirty="0" sz="1450" spc="10">
                <a:latin typeface="微软雅黑"/>
                <a:cs typeface="微软雅黑"/>
              </a:rPr>
              <a:t>的</a:t>
            </a:r>
            <a:r>
              <a:rPr dirty="0" sz="1450" spc="20">
                <a:latin typeface="微软雅黑"/>
                <a:cs typeface="微软雅黑"/>
              </a:rPr>
              <a:t>上</a:t>
            </a:r>
            <a:r>
              <a:rPr dirty="0" sz="1450" spc="10">
                <a:latin typeface="微软雅黑"/>
                <a:cs typeface="微软雅黑"/>
              </a:rPr>
              <a:t>线</a:t>
            </a:r>
            <a:r>
              <a:rPr dirty="0" sz="1450" spc="20">
                <a:latin typeface="微软雅黑"/>
                <a:cs typeface="微软雅黑"/>
              </a:rPr>
              <a:t>进</a:t>
            </a:r>
            <a:r>
              <a:rPr dirty="0" sz="1450" spc="10">
                <a:latin typeface="微软雅黑"/>
                <a:cs typeface="微软雅黑"/>
              </a:rPr>
              <a:t>一步</a:t>
            </a:r>
            <a:r>
              <a:rPr dirty="0" sz="1450" spc="20">
                <a:latin typeface="微软雅黑"/>
                <a:cs typeface="微软雅黑"/>
              </a:rPr>
              <a:t>拉</a:t>
            </a:r>
            <a:r>
              <a:rPr dirty="0" sz="1450" spc="10">
                <a:latin typeface="微软雅黑"/>
                <a:cs typeface="微软雅黑"/>
              </a:rPr>
              <a:t>动</a:t>
            </a:r>
            <a:r>
              <a:rPr dirty="0" sz="1450" spc="20">
                <a:latin typeface="微软雅黑"/>
                <a:cs typeface="微软雅黑"/>
              </a:rPr>
              <a:t>了</a:t>
            </a:r>
            <a:r>
              <a:rPr dirty="0" sz="1450" spc="10">
                <a:latin typeface="微软雅黑"/>
                <a:cs typeface="微软雅黑"/>
              </a:rPr>
              <a:t>迪</a:t>
            </a:r>
            <a:r>
              <a:rPr dirty="0" sz="1450" spc="20">
                <a:latin typeface="微软雅黑"/>
                <a:cs typeface="微软雅黑"/>
              </a:rPr>
              <a:t>士</a:t>
            </a:r>
            <a:r>
              <a:rPr dirty="0" sz="1450" spc="10">
                <a:latin typeface="微软雅黑"/>
                <a:cs typeface="微软雅黑"/>
              </a:rPr>
              <a:t>尼</a:t>
            </a:r>
            <a:r>
              <a:rPr dirty="0" sz="1450" spc="20">
                <a:latin typeface="微软雅黑"/>
                <a:cs typeface="微软雅黑"/>
              </a:rPr>
              <a:t>在</a:t>
            </a:r>
            <a:r>
              <a:rPr dirty="0" sz="1450" spc="10">
                <a:latin typeface="微软雅黑"/>
                <a:cs typeface="微软雅黑"/>
              </a:rPr>
              <a:t>订</a:t>
            </a:r>
            <a:r>
              <a:rPr dirty="0" sz="1450" spc="20">
                <a:latin typeface="微软雅黑"/>
                <a:cs typeface="微软雅黑"/>
              </a:rPr>
              <a:t>阅</a:t>
            </a:r>
            <a:r>
              <a:rPr dirty="0" sz="1450" spc="10">
                <a:latin typeface="微软雅黑"/>
                <a:cs typeface="微软雅黑"/>
              </a:rPr>
              <a:t>收</a:t>
            </a:r>
            <a:r>
              <a:rPr dirty="0" sz="1450" spc="20">
                <a:latin typeface="微软雅黑"/>
                <a:cs typeface="微软雅黑"/>
              </a:rPr>
              <a:t>入</a:t>
            </a:r>
            <a:r>
              <a:rPr dirty="0" sz="1450" spc="10">
                <a:latin typeface="微软雅黑"/>
                <a:cs typeface="微软雅黑"/>
              </a:rPr>
              <a:t>业</a:t>
            </a:r>
            <a:r>
              <a:rPr dirty="0" sz="1450" spc="20">
                <a:latin typeface="微软雅黑"/>
                <a:cs typeface="微软雅黑"/>
              </a:rPr>
              <a:t>绩</a:t>
            </a:r>
            <a:r>
              <a:rPr dirty="0" sz="1450" spc="10">
                <a:latin typeface="微软雅黑"/>
                <a:cs typeface="微软雅黑"/>
              </a:rPr>
              <a:t>上</a:t>
            </a:r>
            <a:r>
              <a:rPr dirty="0" sz="1450" spc="20">
                <a:latin typeface="微软雅黑"/>
                <a:cs typeface="微软雅黑"/>
              </a:rPr>
              <a:t>的</a:t>
            </a:r>
            <a:r>
              <a:rPr dirty="0" sz="1450" spc="10">
                <a:latin typeface="微软雅黑"/>
                <a:cs typeface="微软雅黑"/>
              </a:rPr>
              <a:t>提</a:t>
            </a:r>
            <a:r>
              <a:rPr dirty="0" sz="1450" spc="55">
                <a:latin typeface="微软雅黑"/>
                <a:cs typeface="微软雅黑"/>
              </a:rPr>
              <a:t>升</a:t>
            </a:r>
            <a:r>
              <a:rPr dirty="0" sz="1450" spc="10">
                <a:latin typeface="微软雅黑"/>
                <a:cs typeface="微软雅黑"/>
              </a:rPr>
              <a:t>。</a:t>
            </a:r>
            <a:r>
              <a:rPr dirty="0" sz="1450" spc="20">
                <a:latin typeface="微软雅黑"/>
                <a:cs typeface="微软雅黑"/>
              </a:rPr>
              <a:t>目</a:t>
            </a:r>
            <a:r>
              <a:rPr dirty="0" sz="1450" spc="10">
                <a:latin typeface="微软雅黑"/>
                <a:cs typeface="微软雅黑"/>
              </a:rPr>
              <a:t>前</a:t>
            </a:r>
            <a:r>
              <a:rPr dirty="0" sz="1450" spc="20">
                <a:latin typeface="微软雅黑"/>
                <a:cs typeface="微软雅黑"/>
              </a:rPr>
              <a:t>，</a:t>
            </a:r>
            <a:r>
              <a:rPr dirty="0" sz="1450" spc="10">
                <a:latin typeface="微软雅黑"/>
                <a:cs typeface="微软雅黑"/>
              </a:rPr>
              <a:t>流</a:t>
            </a:r>
            <a:r>
              <a:rPr dirty="0" sz="1450" spc="20">
                <a:latin typeface="微软雅黑"/>
                <a:cs typeface="微软雅黑"/>
              </a:rPr>
              <a:t>媒</a:t>
            </a:r>
            <a:r>
              <a:rPr dirty="0" sz="1450" spc="10">
                <a:latin typeface="微软雅黑"/>
                <a:cs typeface="微软雅黑"/>
              </a:rPr>
              <a:t>体</a:t>
            </a:r>
            <a:r>
              <a:rPr dirty="0" sz="1450" spc="20">
                <a:latin typeface="微软雅黑"/>
                <a:cs typeface="微软雅黑"/>
              </a:rPr>
              <a:t>的</a:t>
            </a:r>
            <a:r>
              <a:rPr dirty="0" sz="1450">
                <a:latin typeface="微软雅黑"/>
                <a:cs typeface="微软雅黑"/>
              </a:rPr>
              <a:t>订 </a:t>
            </a:r>
            <a:r>
              <a:rPr dirty="0" sz="1450">
                <a:latin typeface="微软雅黑"/>
                <a:cs typeface="微软雅黑"/>
              </a:rPr>
              <a:t>阅收入已经远超过国际频道的加盟费收入，成为</a:t>
            </a:r>
            <a:r>
              <a:rPr dirty="0" sz="1450" spc="-5">
                <a:latin typeface="Times New Roman"/>
                <a:cs typeface="Times New Roman"/>
              </a:rPr>
              <a:t>DT</a:t>
            </a:r>
            <a:r>
              <a:rPr dirty="0" sz="1450" spc="-15">
                <a:latin typeface="Times New Roman"/>
                <a:cs typeface="Times New Roman"/>
              </a:rPr>
              <a:t>C</a:t>
            </a:r>
            <a:r>
              <a:rPr dirty="0" sz="1450" spc="-5">
                <a:latin typeface="Times New Roman"/>
                <a:cs typeface="Times New Roman"/>
              </a:rPr>
              <a:t>I</a:t>
            </a:r>
            <a:r>
              <a:rPr dirty="0" sz="1450">
                <a:latin typeface="微软雅黑"/>
                <a:cs typeface="微软雅黑"/>
              </a:rPr>
              <a:t>业务部门最主要</a:t>
            </a:r>
            <a:r>
              <a:rPr dirty="0" sz="1450" spc="-15">
                <a:latin typeface="微软雅黑"/>
                <a:cs typeface="微软雅黑"/>
              </a:rPr>
              <a:t>的</a:t>
            </a:r>
            <a:r>
              <a:rPr dirty="0" sz="1450">
                <a:latin typeface="微软雅黑"/>
                <a:cs typeface="微软雅黑"/>
              </a:rPr>
              <a:t>收入来源。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9702" y="3176523"/>
            <a:ext cx="766445" cy="189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微软雅黑"/>
                <a:cs typeface="微软雅黑"/>
              </a:rPr>
              <a:t>单位</a:t>
            </a:r>
            <a:r>
              <a:rPr dirty="0" sz="1100">
                <a:latin typeface="Times New Roman"/>
                <a:cs typeface="Times New Roman"/>
              </a:rPr>
              <a:t>:</a:t>
            </a:r>
            <a:r>
              <a:rPr dirty="0" sz="1100">
                <a:latin typeface="微软雅黑"/>
                <a:cs typeface="微软雅黑"/>
              </a:rPr>
              <a:t>亿美元</a:t>
            </a:r>
            <a:endParaRPr sz="1100">
              <a:latin typeface="微软雅黑"/>
              <a:cs typeface="微软雅黑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1050" y="3188080"/>
          <a:ext cx="4733925" cy="310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2205"/>
                <a:gridCol w="3031719"/>
              </a:tblGrid>
              <a:tr h="252052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baseline="1984" sz="2100" b="1">
                          <a:latin typeface="微软雅黑"/>
                          <a:cs typeface="微软雅黑"/>
                        </a:rPr>
                        <a:t>流媒体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02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1)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28098">
                <a:tc>
                  <a:txBody>
                    <a:bodyPr/>
                    <a:lstStyle/>
                    <a:p>
                      <a:pPr marL="6350">
                        <a:lnSpc>
                          <a:spcPts val="1610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Disney+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4930">
                        <a:lnSpc>
                          <a:spcPts val="1610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0.95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29120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ESPN+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ctr" marL="7493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0.12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</a:tr>
              <a:tr h="257536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Hulu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400">
                          <a:latin typeface="微软雅黑"/>
                          <a:cs typeface="微软雅黑"/>
                        </a:rPr>
                        <a:t>仅</a:t>
                      </a:r>
                      <a:r>
                        <a:rPr dirty="0" baseline="3968" sz="2100" spc="-7">
                          <a:latin typeface="Times New Roman"/>
                          <a:cs typeface="Times New Roman"/>
                        </a:rPr>
                        <a:t>SVOD:0.35</a:t>
                      </a:r>
                      <a:r>
                        <a:rPr dirty="0" baseline="3968" sz="2100" spc="-4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968" sz="210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baseline="3968" sz="2100" spc="-2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968" sz="2100" spc="-7">
                          <a:latin typeface="Times New Roman"/>
                          <a:cs typeface="Times New Roman"/>
                        </a:rPr>
                        <a:t>SVOD+Live</a:t>
                      </a:r>
                      <a:r>
                        <a:rPr dirty="0" baseline="3968" sz="2100" spc="-6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968" sz="2100" spc="-30">
                          <a:latin typeface="Times New Roman"/>
                          <a:cs typeface="Times New Roman"/>
                        </a:rPr>
                        <a:t>TV:0.04</a:t>
                      </a:r>
                      <a:endParaRPr baseline="3968"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/>
                </a:tc>
              </a:tr>
              <a:tr h="220458">
                <a:tc>
                  <a:txBody>
                    <a:bodyPr/>
                    <a:lstStyle/>
                    <a:p>
                      <a:pPr marL="6350">
                        <a:lnSpc>
                          <a:spcPts val="1620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Hotstar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4930">
                        <a:lnSpc>
                          <a:spcPts val="1620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0.28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57442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baseline="1984" sz="2100" b="1">
                          <a:latin typeface="微软雅黑"/>
                          <a:cs typeface="微软雅黑"/>
                        </a:rPr>
                        <a:t>国际频道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dirty="0" sz="1400" spc="5" b="1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0.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09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/>
                </a:tc>
                <a:tc>
                  <a:txBody>
                    <a:bodyPr/>
                    <a:lstStyle/>
                    <a:p>
                      <a:pPr/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28234">
                <a:tc>
                  <a:txBody>
                    <a:bodyPr/>
                    <a:lstStyle/>
                    <a:p>
                      <a:pPr marL="6350">
                        <a:lnSpc>
                          <a:spcPts val="1610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Disney</a:t>
                      </a:r>
                      <a:r>
                        <a:rPr dirty="0" sz="14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Channel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4930">
                        <a:lnSpc>
                          <a:spcPts val="1610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1.96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38506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Disney</a:t>
                      </a:r>
                      <a:r>
                        <a:rPr dirty="0" sz="1400" spc="-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Junior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ctr" marL="7493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1.66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</a:tr>
              <a:tr h="238632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Disney</a:t>
                      </a:r>
                      <a:r>
                        <a:rPr dirty="0" sz="1400" spc="-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>
                          <a:latin typeface="Times New Roman"/>
                          <a:cs typeface="Times New Roman"/>
                        </a:rPr>
                        <a:t>XD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ctr" marL="7493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1.05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</a:tr>
              <a:tr h="238506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ESPN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  <a:tc>
                  <a:txBody>
                    <a:bodyPr/>
                    <a:lstStyle/>
                    <a:p>
                      <a:pPr algn="ctr" marL="7493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0.53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</a:tr>
              <a:tr h="247053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Fox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ctr" marL="7493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2.01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</a:tr>
              <a:tr h="238386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National</a:t>
                      </a:r>
                      <a:r>
                        <a:rPr dirty="0" sz="14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Geographic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algn="ctr" marL="74930">
                        <a:lnSpc>
                          <a:spcPts val="1625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3.17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26561">
                <a:tc>
                  <a:txBody>
                    <a:bodyPr/>
                    <a:lstStyle/>
                    <a:p>
                      <a:pPr marL="6350">
                        <a:lnSpc>
                          <a:spcPct val="100000"/>
                        </a:lnSpc>
                        <a:spcBef>
                          <a:spcPts val="80"/>
                        </a:spcBef>
                        <a:tabLst>
                          <a:tab pos="3098800" algn="l"/>
                        </a:tabLst>
                      </a:pPr>
                      <a:r>
                        <a:rPr dirty="0" sz="1400" u="sng">
                          <a:latin typeface="Times New Roman"/>
                          <a:cs typeface="Times New Roman"/>
                        </a:rPr>
                        <a:t>Star	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1397000">
                        <a:lnSpc>
                          <a:spcPts val="1625"/>
                        </a:lnSpc>
                        <a:tabLst>
                          <a:tab pos="3031490" algn="l"/>
                        </a:tabLst>
                      </a:pPr>
                      <a:r>
                        <a:rPr dirty="0" sz="1400" u="sng">
                          <a:latin typeface="Times New Roman"/>
                          <a:cs typeface="Times New Roman"/>
                        </a:rPr>
                        <a:t>2.14	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39469" y="2774441"/>
            <a:ext cx="4181475" cy="269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latin typeface="微软雅黑"/>
                <a:cs typeface="微软雅黑"/>
              </a:rPr>
              <a:t>迪士尼</a:t>
            </a:r>
            <a:r>
              <a:rPr dirty="0" sz="1600" spc="-10" b="1">
                <a:latin typeface="Times New Roman"/>
                <a:cs typeface="Times New Roman"/>
              </a:rPr>
              <a:t>DTC</a:t>
            </a:r>
            <a:r>
              <a:rPr dirty="0" sz="1600" b="1">
                <a:latin typeface="Times New Roman"/>
                <a:cs typeface="Times New Roman"/>
              </a:rPr>
              <a:t>I</a:t>
            </a:r>
            <a:r>
              <a:rPr dirty="0" sz="1600" spc="-5" b="1">
                <a:latin typeface="微软雅黑"/>
                <a:cs typeface="微软雅黑"/>
              </a:rPr>
              <a:t>业务部流媒体及国际频道订阅规模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8022" y="6333540"/>
            <a:ext cx="567055" cy="173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微软雅黑"/>
                <a:cs typeface="微软雅黑"/>
              </a:rPr>
              <a:t>单位</a:t>
            </a:r>
            <a:r>
              <a:rPr dirty="0" sz="1000" spc="-5">
                <a:latin typeface="Times New Roman"/>
                <a:cs typeface="Times New Roman"/>
              </a:rPr>
              <a:t>:</a:t>
            </a:r>
            <a:r>
              <a:rPr dirty="0" sz="1000" spc="-5">
                <a:latin typeface="微软雅黑"/>
                <a:cs typeface="微软雅黑"/>
              </a:rPr>
              <a:t>亿人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55307" y="5692140"/>
            <a:ext cx="257555" cy="1371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98435" y="5654040"/>
            <a:ext cx="256031" cy="1752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40040" y="5402579"/>
            <a:ext cx="257555" cy="426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583168" y="5405628"/>
            <a:ext cx="256031" cy="4236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224771" y="5425440"/>
            <a:ext cx="257555" cy="4038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866376" y="5423915"/>
            <a:ext cx="257555" cy="4053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509504" y="5469635"/>
            <a:ext cx="256031" cy="359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151107" y="5442203"/>
            <a:ext cx="257555" cy="3870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655307" y="5515355"/>
            <a:ext cx="257555" cy="1767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98435" y="5462015"/>
            <a:ext cx="256031" cy="192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940040" y="4771644"/>
            <a:ext cx="257555" cy="6309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583168" y="4910328"/>
            <a:ext cx="256031" cy="495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224771" y="4846320"/>
            <a:ext cx="257555" cy="5791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866376" y="4966715"/>
            <a:ext cx="257555" cy="457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509504" y="5137403"/>
            <a:ext cx="256031" cy="3322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151107" y="4914900"/>
            <a:ext cx="257555" cy="5273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298435" y="5398008"/>
            <a:ext cx="256031" cy="6400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940040" y="4369308"/>
            <a:ext cx="257555" cy="4023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583168" y="4440935"/>
            <a:ext cx="256031" cy="46939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224771" y="4285488"/>
            <a:ext cx="257555" cy="5608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866376" y="4206240"/>
            <a:ext cx="257555" cy="76047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509504" y="4235196"/>
            <a:ext cx="256031" cy="90220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1151107" y="3901440"/>
            <a:ext cx="257555" cy="101346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655307" y="5440679"/>
            <a:ext cx="257555" cy="6095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298435" y="5344667"/>
            <a:ext cx="256031" cy="5334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940040" y="4187952"/>
            <a:ext cx="257555" cy="18135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583168" y="4384547"/>
            <a:ext cx="256031" cy="5638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224771" y="4140708"/>
            <a:ext cx="257555" cy="14478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866376" y="4082796"/>
            <a:ext cx="257555" cy="12344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509504" y="4148328"/>
            <a:ext cx="256031" cy="8686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1151107" y="3759708"/>
            <a:ext cx="257555" cy="14173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463284" y="5829300"/>
            <a:ext cx="5137785" cy="0"/>
          </a:xfrm>
          <a:custGeom>
            <a:avLst/>
            <a:gdLst/>
            <a:ahLst/>
            <a:cxnLst/>
            <a:rect l="l" t="t" r="r" b="b"/>
            <a:pathLst>
              <a:path w="5137784" h="0">
                <a:moveTo>
                  <a:pt x="0" y="0"/>
                </a:moveTo>
                <a:lnTo>
                  <a:pt x="5137404" y="0"/>
                </a:lnTo>
              </a:path>
            </a:pathLst>
          </a:custGeom>
          <a:ln w="9525">
            <a:solidFill>
              <a:srgbClr val="DFE4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912734" y="5536183"/>
            <a:ext cx="31242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10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0</a:t>
            </a:r>
            <a:r>
              <a:rPr dirty="0" sz="1000" spc="-5"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586978" y="5537708"/>
            <a:ext cx="24828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9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9</a:t>
            </a:r>
            <a:r>
              <a:rPr dirty="0" sz="1000" spc="-5">
                <a:latin typeface="Times New Roman"/>
                <a:cs typeface="Times New Roman"/>
              </a:rPr>
              <a:t>9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29470" y="5547461"/>
            <a:ext cx="24828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9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5</a:t>
            </a:r>
            <a:r>
              <a:rPr dirty="0" sz="1000" spc="-5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871709" y="5546547"/>
            <a:ext cx="24828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9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5</a:t>
            </a:r>
            <a:r>
              <a:rPr dirty="0" sz="1000" spc="-5">
                <a:latin typeface="Times New Roman"/>
                <a:cs typeface="Times New Roman"/>
              </a:rPr>
              <a:t>7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514203" y="5569711"/>
            <a:ext cx="24828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8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4</a:t>
            </a:r>
            <a:r>
              <a:rPr dirty="0" sz="1000" spc="-5">
                <a:latin typeface="Times New Roman"/>
                <a:cs typeface="Times New Roman"/>
              </a:rPr>
              <a:t>8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156442" y="5555386"/>
            <a:ext cx="24828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9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1</a:t>
            </a:r>
            <a:r>
              <a:rPr dirty="0" sz="1000" spc="-5"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660006" y="5523991"/>
            <a:ext cx="248920" cy="324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Times New Roman"/>
                <a:cs typeface="Times New Roman"/>
              </a:rPr>
              <a:t>4.</a:t>
            </a:r>
            <a:r>
              <a:rPr dirty="0" sz="1000">
                <a:latin typeface="Times New Roman"/>
                <a:cs typeface="Times New Roman"/>
              </a:rPr>
              <a:t>1</a:t>
            </a:r>
            <a:r>
              <a:rPr dirty="0" sz="1000" spc="-5">
                <a:latin typeface="Times New Roman"/>
                <a:cs typeface="Times New Roman"/>
              </a:rPr>
              <a:t>7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0">
                <a:latin typeface="Times New Roman"/>
                <a:cs typeface="Times New Roman"/>
              </a:rPr>
              <a:t>3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2</a:t>
            </a:r>
            <a:r>
              <a:rPr dirty="0" sz="1000" spc="-5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302245" y="5478576"/>
            <a:ext cx="248285" cy="351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4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5</a:t>
            </a:r>
            <a:r>
              <a:rPr dirty="0" sz="1000" spc="-5">
                <a:latin typeface="Times New Roman"/>
                <a:cs typeface="Times New Roman"/>
              </a:rPr>
              <a:t>4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sz="1000">
                <a:latin typeface="Times New Roman"/>
                <a:cs typeface="Times New Roman"/>
              </a:rPr>
              <a:t>4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1</a:t>
            </a:r>
            <a:r>
              <a:rPr dirty="0" sz="1000" spc="-5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912734" y="5007102"/>
            <a:ext cx="31305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Times New Roman"/>
                <a:cs typeface="Times New Roman"/>
              </a:rPr>
              <a:t>14.</a:t>
            </a:r>
            <a:r>
              <a:rPr dirty="0" sz="1000">
                <a:latin typeface="Times New Roman"/>
                <a:cs typeface="Times New Roman"/>
              </a:rPr>
              <a:t>9</a:t>
            </a:r>
            <a:r>
              <a:rPr dirty="0" sz="1000" spc="-5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554973" y="5078095"/>
            <a:ext cx="31242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11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7</a:t>
            </a:r>
            <a:r>
              <a:rPr dirty="0" sz="1000" spc="-5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197467" y="5056123"/>
            <a:ext cx="31242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13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6</a:t>
            </a:r>
            <a:r>
              <a:rPr dirty="0" sz="1000" spc="-5">
                <a:latin typeface="Times New Roman"/>
                <a:cs typeface="Times New Roman"/>
              </a:rPr>
              <a:t>7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839706" y="5114925"/>
            <a:ext cx="31242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10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8</a:t>
            </a:r>
            <a:r>
              <a:rPr dirty="0" sz="1000" spc="-5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514203" y="5223764"/>
            <a:ext cx="24828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7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8</a:t>
            </a:r>
            <a:r>
              <a:rPr dirty="0" sz="1000" spc="-5"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124438" y="5098542"/>
            <a:ext cx="31242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12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4</a:t>
            </a:r>
            <a:r>
              <a:rPr dirty="0" sz="1000" spc="-5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976743" y="4490084"/>
            <a:ext cx="18478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9</a:t>
            </a:r>
            <a:r>
              <a:rPr dirty="0" sz="1000" spc="-5">
                <a:latin typeface="Times New Roman"/>
                <a:cs typeface="Times New Roman"/>
              </a:rPr>
              <a:t>.5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554973" y="4595621"/>
            <a:ext cx="31242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11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0</a:t>
            </a:r>
            <a:r>
              <a:rPr dirty="0" sz="1000" spc="-5">
                <a:latin typeface="Times New Roman"/>
                <a:cs typeface="Times New Roman"/>
              </a:rPr>
              <a:t>8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197467" y="4485894"/>
            <a:ext cx="31242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13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2</a:t>
            </a:r>
            <a:r>
              <a:rPr dirty="0" sz="1000" spc="-5"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839706" y="4505705"/>
            <a:ext cx="31242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17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9</a:t>
            </a:r>
            <a:r>
              <a:rPr dirty="0" sz="1000" spc="-5"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482198" y="4606290"/>
            <a:ext cx="31242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21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2</a:t>
            </a:r>
            <a:r>
              <a:rPr dirty="0" sz="1000" spc="-5">
                <a:latin typeface="Times New Roman"/>
                <a:cs typeface="Times New Roman"/>
              </a:rPr>
              <a:t>9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124438" y="4328286"/>
            <a:ext cx="31242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23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9</a:t>
            </a:r>
            <a:r>
              <a:rPr dirty="0" sz="1000" spc="-5">
                <a:latin typeface="Times New Roman"/>
                <a:cs typeface="Times New Roman"/>
              </a:rPr>
              <a:t>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660006" y="5391150"/>
            <a:ext cx="248285" cy="2051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05">
                <a:latin typeface="Times New Roman"/>
                <a:cs typeface="Times New Roman"/>
              </a:rPr>
              <a:t>1</a:t>
            </a:r>
            <a:r>
              <a:rPr dirty="0" baseline="-16666" sz="1500">
                <a:latin typeface="Times New Roman"/>
                <a:cs typeface="Times New Roman"/>
              </a:rPr>
              <a:t>0</a:t>
            </a:r>
            <a:r>
              <a:rPr dirty="0" sz="1000" spc="-254">
                <a:latin typeface="Times New Roman"/>
                <a:cs typeface="Times New Roman"/>
              </a:rPr>
              <a:t>.</a:t>
            </a:r>
            <a:r>
              <a:rPr dirty="0" baseline="-16666" sz="1500" spc="-7">
                <a:latin typeface="Times New Roman"/>
                <a:cs typeface="Times New Roman"/>
              </a:rPr>
              <a:t>.</a:t>
            </a:r>
            <a:r>
              <a:rPr dirty="0" sz="1000" spc="-505">
                <a:latin typeface="Times New Roman"/>
                <a:cs typeface="Times New Roman"/>
              </a:rPr>
              <a:t>4</a:t>
            </a:r>
            <a:r>
              <a:rPr dirty="0" baseline="-16666" sz="1500">
                <a:latin typeface="Times New Roman"/>
                <a:cs typeface="Times New Roman"/>
              </a:rPr>
              <a:t>3</a:t>
            </a:r>
            <a:r>
              <a:rPr dirty="0" sz="1000" spc="-505">
                <a:latin typeface="Times New Roman"/>
                <a:cs typeface="Times New Roman"/>
              </a:rPr>
              <a:t>5</a:t>
            </a:r>
            <a:r>
              <a:rPr dirty="0" baseline="-16666" sz="1500" spc="-7">
                <a:latin typeface="Times New Roman"/>
                <a:cs typeface="Times New Roman"/>
              </a:rPr>
              <a:t>3</a:t>
            </a:r>
            <a:endParaRPr baseline="-16666" sz="15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302245" y="5291073"/>
            <a:ext cx="24828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05">
                <a:latin typeface="Times New Roman"/>
                <a:cs typeface="Times New Roman"/>
              </a:rPr>
              <a:t>1</a:t>
            </a:r>
            <a:r>
              <a:rPr dirty="0" baseline="-25000" sz="1500">
                <a:latin typeface="Times New Roman"/>
                <a:cs typeface="Times New Roman"/>
              </a:rPr>
              <a:t>1</a:t>
            </a:r>
            <a:r>
              <a:rPr dirty="0" sz="1000" spc="-254">
                <a:latin typeface="Times New Roman"/>
                <a:cs typeface="Times New Roman"/>
              </a:rPr>
              <a:t>.</a:t>
            </a:r>
            <a:r>
              <a:rPr dirty="0" baseline="-25000" sz="1500" spc="-7">
                <a:latin typeface="Times New Roman"/>
                <a:cs typeface="Times New Roman"/>
              </a:rPr>
              <a:t>.</a:t>
            </a:r>
            <a:r>
              <a:rPr dirty="0" sz="1000" spc="-505">
                <a:latin typeface="Times New Roman"/>
                <a:cs typeface="Times New Roman"/>
              </a:rPr>
              <a:t>2</a:t>
            </a:r>
            <a:r>
              <a:rPr dirty="0" baseline="-25000" sz="1500">
                <a:latin typeface="Times New Roman"/>
                <a:cs typeface="Times New Roman"/>
              </a:rPr>
              <a:t>5</a:t>
            </a:r>
            <a:r>
              <a:rPr dirty="0" sz="1000" spc="-505">
                <a:latin typeface="Times New Roman"/>
                <a:cs typeface="Times New Roman"/>
              </a:rPr>
              <a:t>6</a:t>
            </a:r>
            <a:r>
              <a:rPr dirty="0" baseline="-25000" sz="1500" spc="-7">
                <a:latin typeface="Times New Roman"/>
                <a:cs typeface="Times New Roman"/>
              </a:rPr>
              <a:t>3</a:t>
            </a:r>
            <a:endParaRPr baseline="-25000" sz="15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944739" y="4198366"/>
            <a:ext cx="24828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4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2</a:t>
            </a:r>
            <a:r>
              <a:rPr dirty="0" sz="1000" spc="-5">
                <a:latin typeface="Times New Roman"/>
                <a:cs typeface="Times New Roman"/>
              </a:rPr>
              <a:t>7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586978" y="4332858"/>
            <a:ext cx="24828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1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3</a:t>
            </a:r>
            <a:r>
              <a:rPr dirty="0" sz="1000" spc="-5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229470" y="4132833"/>
            <a:ext cx="24828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3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4</a:t>
            </a:r>
            <a:r>
              <a:rPr dirty="0" sz="1000" spc="-5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871709" y="4064254"/>
            <a:ext cx="24828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2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8</a:t>
            </a:r>
            <a:r>
              <a:rPr dirty="0" sz="1000" spc="-5">
                <a:latin typeface="Times New Roman"/>
                <a:cs typeface="Times New Roman"/>
              </a:rPr>
              <a:t>9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0514203" y="4111879"/>
            <a:ext cx="24828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2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0</a:t>
            </a:r>
            <a:r>
              <a:rPr dirty="0" sz="1000" spc="-5"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1156442" y="3750055"/>
            <a:ext cx="248285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>
                <a:latin typeface="Times New Roman"/>
                <a:cs typeface="Times New Roman"/>
              </a:rPr>
              <a:t>3</a:t>
            </a:r>
            <a:r>
              <a:rPr dirty="0" sz="1000" spc="-5">
                <a:latin typeface="Times New Roman"/>
                <a:cs typeface="Times New Roman"/>
              </a:rPr>
              <a:t>.</a:t>
            </a:r>
            <a:r>
              <a:rPr dirty="0" sz="1000">
                <a:latin typeface="Times New Roman"/>
                <a:cs typeface="Times New Roman"/>
              </a:rPr>
              <a:t>3</a:t>
            </a:r>
            <a:r>
              <a:rPr dirty="0" sz="1000" spc="-5"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262242" y="5734710"/>
            <a:ext cx="9588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192392" y="5311013"/>
            <a:ext cx="16573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10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192392" y="4887341"/>
            <a:ext cx="16573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-5">
                <a:latin typeface="Times New Roman"/>
                <a:cs typeface="Times New Roman"/>
              </a:rPr>
              <a:t>20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642607" y="5311013"/>
            <a:ext cx="314960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01625" algn="l"/>
              </a:tabLst>
            </a:pPr>
            <a:r>
              <a:rPr dirty="0" sz="1100" u="heavy">
                <a:latin typeface="Times New Roman"/>
                <a:cs typeface="Times New Roman"/>
              </a:rPr>
              <a:t> </a:t>
            </a:r>
            <a:r>
              <a:rPr dirty="0" sz="1100" u="heavy">
                <a:latin typeface="Times New Roman"/>
                <a:cs typeface="Times New Roman"/>
              </a:rPr>
              <a:t>	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192392" y="4464050"/>
            <a:ext cx="16573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30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192392" y="4040378"/>
            <a:ext cx="16573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40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192392" y="3616959"/>
            <a:ext cx="16573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50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192392" y="3193288"/>
            <a:ext cx="165735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60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474202" y="5898692"/>
            <a:ext cx="47688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201</a:t>
            </a:r>
            <a:r>
              <a:rPr dirty="0" sz="1100" spc="-15">
                <a:latin typeface="Times New Roman"/>
                <a:cs typeface="Times New Roman"/>
              </a:rPr>
              <a:t>9</a:t>
            </a:r>
            <a:r>
              <a:rPr dirty="0" sz="1100" spc="5">
                <a:latin typeface="Times New Roman"/>
                <a:cs typeface="Times New Roman"/>
              </a:rPr>
              <a:t>Q</a:t>
            </a:r>
            <a:r>
              <a:rPr dirty="0" sz="1100"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9116694" y="5898692"/>
            <a:ext cx="1761489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54685" algn="l"/>
                <a:tab pos="1297305" algn="l"/>
              </a:tabLst>
            </a:pPr>
            <a:r>
              <a:rPr dirty="0" sz="1100">
                <a:latin typeface="Times New Roman"/>
                <a:cs typeface="Times New Roman"/>
              </a:rPr>
              <a:t>201</a:t>
            </a:r>
            <a:r>
              <a:rPr dirty="0" sz="1100" spc="-15">
                <a:latin typeface="Times New Roman"/>
                <a:cs typeface="Times New Roman"/>
              </a:rPr>
              <a:t>9</a:t>
            </a:r>
            <a:r>
              <a:rPr dirty="0" sz="1100" spc="5">
                <a:latin typeface="Times New Roman"/>
                <a:cs typeface="Times New Roman"/>
              </a:rPr>
              <a:t>Q</a:t>
            </a:r>
            <a:r>
              <a:rPr dirty="0" sz="1100">
                <a:latin typeface="Times New Roman"/>
                <a:cs typeface="Times New Roman"/>
              </a:rPr>
              <a:t>4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202</a:t>
            </a:r>
            <a:r>
              <a:rPr dirty="0" sz="1100" spc="-15">
                <a:latin typeface="Times New Roman"/>
                <a:cs typeface="Times New Roman"/>
              </a:rPr>
              <a:t>0</a:t>
            </a:r>
            <a:r>
              <a:rPr dirty="0" sz="1100" spc="5">
                <a:latin typeface="Times New Roman"/>
                <a:cs typeface="Times New Roman"/>
              </a:rPr>
              <a:t>Q</a:t>
            </a:r>
            <a:r>
              <a:rPr dirty="0" sz="1100">
                <a:latin typeface="Times New Roman"/>
                <a:cs typeface="Times New Roman"/>
              </a:rPr>
              <a:t>1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202</a:t>
            </a:r>
            <a:r>
              <a:rPr dirty="0" sz="1100" spc="-15">
                <a:latin typeface="Times New Roman"/>
                <a:cs typeface="Times New Roman"/>
              </a:rPr>
              <a:t>0</a:t>
            </a:r>
            <a:r>
              <a:rPr dirty="0" sz="1100" spc="5">
                <a:latin typeface="Times New Roman"/>
                <a:cs typeface="Times New Roman"/>
              </a:rPr>
              <a:t>Q</a:t>
            </a:r>
            <a:r>
              <a:rPr dirty="0" sz="110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1043666" y="5898692"/>
            <a:ext cx="476884" cy="182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202</a:t>
            </a:r>
            <a:r>
              <a:rPr dirty="0" sz="1100" spc="-15">
                <a:latin typeface="Times New Roman"/>
                <a:cs typeface="Times New Roman"/>
              </a:rPr>
              <a:t>0</a:t>
            </a:r>
            <a:r>
              <a:rPr dirty="0" sz="1100" spc="5">
                <a:latin typeface="Times New Roman"/>
                <a:cs typeface="Times New Roman"/>
              </a:rPr>
              <a:t>Q</a:t>
            </a:r>
            <a:r>
              <a:rPr dirty="0" sz="1100"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754239" y="2833242"/>
            <a:ext cx="2357120" cy="269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 b="1">
                <a:latin typeface="微软雅黑"/>
                <a:cs typeface="微软雅黑"/>
              </a:rPr>
              <a:t>迪士尼</a:t>
            </a:r>
            <a:r>
              <a:rPr dirty="0" sz="1600" spc="-5" b="1">
                <a:latin typeface="Times New Roman"/>
                <a:cs typeface="Times New Roman"/>
              </a:rPr>
              <a:t>DTC</a:t>
            </a:r>
            <a:r>
              <a:rPr dirty="0" sz="1600" b="1">
                <a:latin typeface="Times New Roman"/>
                <a:cs typeface="Times New Roman"/>
              </a:rPr>
              <a:t>I</a:t>
            </a:r>
            <a:r>
              <a:rPr dirty="0" sz="1600" spc="-5" b="1">
                <a:latin typeface="微软雅黑"/>
                <a:cs typeface="微软雅黑"/>
              </a:rPr>
              <a:t>业务收入构成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760464" y="6228588"/>
            <a:ext cx="68579" cy="7010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6547231" y="5898692"/>
            <a:ext cx="1118870" cy="467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54685" algn="l"/>
              </a:tabLst>
            </a:pPr>
            <a:r>
              <a:rPr dirty="0" sz="1100">
                <a:latin typeface="Times New Roman"/>
                <a:cs typeface="Times New Roman"/>
              </a:rPr>
              <a:t>201</a:t>
            </a:r>
            <a:r>
              <a:rPr dirty="0" sz="1100" spc="-15">
                <a:latin typeface="Times New Roman"/>
                <a:cs typeface="Times New Roman"/>
              </a:rPr>
              <a:t>8</a:t>
            </a:r>
            <a:r>
              <a:rPr dirty="0" sz="1100" spc="5">
                <a:latin typeface="Times New Roman"/>
                <a:cs typeface="Times New Roman"/>
              </a:rPr>
              <a:t>Q</a:t>
            </a:r>
            <a:r>
              <a:rPr dirty="0" sz="1100">
                <a:latin typeface="Times New Roman"/>
                <a:cs typeface="Times New Roman"/>
              </a:rPr>
              <a:t>4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201</a:t>
            </a:r>
            <a:r>
              <a:rPr dirty="0" sz="1100" spc="-15">
                <a:latin typeface="Times New Roman"/>
                <a:cs typeface="Times New Roman"/>
              </a:rPr>
              <a:t>9</a:t>
            </a:r>
            <a:r>
              <a:rPr dirty="0" sz="1100" spc="5">
                <a:latin typeface="Times New Roman"/>
                <a:cs typeface="Times New Roman"/>
              </a:rPr>
              <a:t>Q</a:t>
            </a:r>
            <a:r>
              <a:rPr dirty="0" sz="110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 marL="313055">
              <a:lnSpc>
                <a:spcPct val="100000"/>
              </a:lnSpc>
              <a:spcBef>
                <a:spcPts val="869"/>
              </a:spcBef>
            </a:pPr>
            <a:r>
              <a:rPr dirty="0" sz="1100">
                <a:latin typeface="微软雅黑"/>
                <a:cs typeface="微软雅黑"/>
              </a:rPr>
              <a:t>加盟费收入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755635" y="6228588"/>
            <a:ext cx="70103" cy="7010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7831963" y="5898692"/>
            <a:ext cx="598805" cy="467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2019Q2</a:t>
            </a:r>
            <a:endParaRPr sz="11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869"/>
              </a:spcBef>
            </a:pPr>
            <a:r>
              <a:rPr dirty="0" sz="1100">
                <a:latin typeface="微软雅黑"/>
                <a:cs typeface="微软雅黑"/>
              </a:rPr>
              <a:t>广告收入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8612123" y="6228588"/>
            <a:ext cx="70103" cy="7010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8700261" y="6177279"/>
            <a:ext cx="586740" cy="189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>
                <a:latin typeface="微软雅黑"/>
                <a:cs typeface="微软雅黑"/>
              </a:rPr>
              <a:t>订阅收入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9468611" y="6228588"/>
            <a:ext cx="70103" cy="7010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9556750" y="6177279"/>
            <a:ext cx="1613535" cy="189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spc="5">
                <a:latin typeface="Times New Roman"/>
                <a:cs typeface="Times New Roman"/>
              </a:rPr>
              <a:t>T</a:t>
            </a:r>
            <a:r>
              <a:rPr dirty="0" sz="1100" spc="5">
                <a:latin typeface="Times New Roman"/>
                <a:cs typeface="Times New Roman"/>
              </a:rPr>
              <a:t>V</a:t>
            </a:r>
            <a:r>
              <a:rPr dirty="0" sz="1100">
                <a:latin typeface="Times New Roman"/>
                <a:cs typeface="Times New Roman"/>
              </a:rPr>
              <a:t>/</a:t>
            </a:r>
            <a:r>
              <a:rPr dirty="0" sz="1100">
                <a:latin typeface="Times New Roman"/>
                <a:cs typeface="Times New Roman"/>
              </a:rPr>
              <a:t>SV</a:t>
            </a:r>
            <a:r>
              <a:rPr dirty="0" sz="1100" spc="-10">
                <a:latin typeface="Times New Roman"/>
                <a:cs typeface="Times New Roman"/>
              </a:rPr>
              <a:t>O</a:t>
            </a:r>
            <a:r>
              <a:rPr dirty="0" sz="1100" spc="-5">
                <a:latin typeface="Times New Roman"/>
                <a:cs typeface="Times New Roman"/>
              </a:rPr>
              <a:t>D</a:t>
            </a:r>
            <a:r>
              <a:rPr dirty="0" sz="1100">
                <a:latin typeface="微软雅黑"/>
                <a:cs typeface="微软雅黑"/>
              </a:rPr>
              <a:t>授权</a:t>
            </a:r>
            <a:r>
              <a:rPr dirty="0" sz="1100" spc="-15">
                <a:latin typeface="微软雅黑"/>
                <a:cs typeface="微软雅黑"/>
              </a:rPr>
              <a:t>收</a:t>
            </a:r>
            <a:r>
              <a:rPr dirty="0" sz="1100">
                <a:latin typeface="微软雅黑"/>
                <a:cs typeface="微软雅黑"/>
              </a:rPr>
              <a:t>入及</a:t>
            </a:r>
            <a:r>
              <a:rPr dirty="0" sz="1100" spc="-15">
                <a:latin typeface="微软雅黑"/>
                <a:cs typeface="微软雅黑"/>
              </a:rPr>
              <a:t>其</a:t>
            </a:r>
            <a:r>
              <a:rPr dirty="0" sz="1100">
                <a:latin typeface="微软雅黑"/>
                <a:cs typeface="微软雅黑"/>
              </a:rPr>
              <a:t>他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057900" y="6397799"/>
            <a:ext cx="76200" cy="1289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00">
                <a:latin typeface="宋体"/>
                <a:cs typeface="宋体"/>
              </a:rPr>
              <a:t>5</a:t>
            </a:r>
            <a:endParaRPr sz="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2021-06-03T10:43:04Z</dcterms:created>
  <dcterms:modified xsi:type="dcterms:W3CDTF">2021-06-03T10:43:04Z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2021-06-03T00:00:00Z</vt:filetime>
  </property>
  <property fmtid="{D5CDD505-2E9C-101B-9397-08002B2CF9AE}" pid="3" name="LastSaved">
    <vt:filetime>2021-06-03T00:00:00Z</vt:filetime>
  </property>
</Properties>
</file>