
<file path=[Content_Types].xml><?xml version="1.0" encoding="utf-8"?>
<Types xmlns="http://schemas.openxmlformats.org/package/2006/content-types">
  <Default Extension="jpeg" ContentType="image/jpe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8" r:id="rId4"/>
    <p:sldId id="259" r:id="rId5"/>
    <p:sldId id="260" r:id="rId6"/>
    <p:sldId id="261" r:id="rId7"/>
    <p:sldId id="286" r:id="rId8"/>
    <p:sldId id="264" r:id="rId9"/>
    <p:sldId id="312" r:id="rId10"/>
    <p:sldId id="265" r:id="rId11"/>
    <p:sldId id="305" r:id="rId12"/>
    <p:sldId id="306" r:id="rId13"/>
    <p:sldId id="307" r:id="rId14"/>
    <p:sldId id="308" r:id="rId15"/>
    <p:sldId id="313" r:id="rId16"/>
    <p:sldId id="314" r:id="rId17"/>
    <p:sldId id="287" r:id="rId18"/>
    <p:sldId id="271" r:id="rId19"/>
    <p:sldId id="283" r:id="rId20"/>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2" autoAdjust="0"/>
    <p:restoredTop sz="94660"/>
  </p:normalViewPr>
  <p:slideViewPr>
    <p:cSldViewPr snapToGrid="0">
      <p:cViewPr varScale="1">
        <p:scale>
          <a:sx n="113" d="100"/>
          <a:sy n="113" d="100"/>
        </p:scale>
        <p:origin x="114" y="126"/>
      </p:cViewPr>
      <p:guideLst>
        <p:guide orient="horz" pos="2261"/>
        <p:guide pos="3783"/>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microsoft.com/office/2007/relationships/media" Target="../media/media1.wma"/><Relationship Id="rId1" Type="http://schemas.openxmlformats.org/officeDocument/2006/relationships/audio" Target="../media/media1.wma"/></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圆角矩形 24"/>
          <p:cNvSpPr/>
          <p:nvPr/>
        </p:nvSpPr>
        <p:spPr>
          <a:xfrm rot="10800000" flipV="1">
            <a:off x="5479040" y="6145424"/>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p:nvPr/>
        </p:nvGrpSpPr>
        <p:grpSpPr>
          <a:xfrm>
            <a:off x="3287520" y="6130007"/>
            <a:ext cx="4721947" cy="414206"/>
            <a:chOff x="7613334" y="5791368"/>
            <a:chExt cx="4288714" cy="417596"/>
          </a:xfrm>
        </p:grpSpPr>
        <p:sp>
          <p:nvSpPr>
            <p:cNvPr id="42" name="文本框 41"/>
            <p:cNvSpPr txBox="1"/>
            <p:nvPr/>
          </p:nvSpPr>
          <p:spPr>
            <a:xfrm>
              <a:off x="7613334" y="5806920"/>
              <a:ext cx="1780972" cy="402044"/>
            </a:xfrm>
            <a:prstGeom prst="rect">
              <a:avLst/>
            </a:prstGeom>
            <a:noFill/>
          </p:spPr>
          <p:txBody>
            <a:bodyPr wrap="none" rtlCol="0">
              <a:spAutoFit/>
            </a:bodyPr>
            <a:lstStyle/>
            <a:p>
              <a:pPr algn="r"/>
              <a:r>
                <a:rPr lang="zh-CN" altLang="en-US" sz="2000" dirty="0">
                  <a:solidFill>
                    <a:srgbClr val="A2A2A2"/>
                  </a:solidFill>
                  <a:latin typeface="Arial" panose="020B0604020202020204" pitchFamily="34" charset="0"/>
                  <a:ea typeface="微软雅黑" panose="020B0503020204020204" pitchFamily="34" charset="-122"/>
                  <a:sym typeface="Arial" panose="020B0604020202020204" pitchFamily="34" charset="0"/>
                </a:rPr>
                <a:t>答辩人：刘建行</a:t>
              </a:r>
              <a:endParaRPr lang="en-US" altLang="zh-CN" sz="2000" dirty="0">
                <a:solidFill>
                  <a:srgbClr val="A2A2A2"/>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矩形 42"/>
            <p:cNvSpPr/>
            <p:nvPr/>
          </p:nvSpPr>
          <p:spPr>
            <a:xfrm>
              <a:off x="10147606" y="5791368"/>
              <a:ext cx="1754442" cy="402044"/>
            </a:xfrm>
            <a:prstGeom prst="rect">
              <a:avLst/>
            </a:prstGeom>
          </p:spPr>
          <p:txBody>
            <a:bodyPr wrap="none">
              <a:spAutoFit/>
            </a:bodyPr>
            <a:lstStyle/>
            <a:p>
              <a:pPr algn="r"/>
              <a:r>
                <a:rPr lang="zh-CN" altLang="en-US" sz="2000" dirty="0">
                  <a:solidFill>
                    <a:srgbClr val="A2A2A2"/>
                  </a:solidFill>
                  <a:latin typeface="Arial" panose="020B0604020202020204" pitchFamily="34" charset="0"/>
                  <a:ea typeface="微软雅黑" panose="020B0503020204020204" pitchFamily="34" charset="-122"/>
                  <a:sym typeface="Arial" panose="020B0604020202020204" pitchFamily="34" charset="0"/>
                </a:rPr>
                <a:t>日期：</a:t>
              </a:r>
              <a:r>
                <a:rPr lang="en-US" altLang="zh-CN" sz="2000" dirty="0">
                  <a:solidFill>
                    <a:srgbClr val="A2A2A2"/>
                  </a:solidFill>
                  <a:latin typeface="Arial" panose="020B0604020202020204" pitchFamily="34" charset="0"/>
                  <a:ea typeface="微软雅黑" panose="020B0503020204020204" pitchFamily="34" charset="-122"/>
                  <a:sym typeface="Arial" panose="020B0604020202020204" pitchFamily="34" charset="0"/>
                </a:rPr>
                <a:t>2017.8.6</a:t>
              </a:r>
              <a:endParaRPr lang="en-US" altLang="zh-CN" sz="2000" dirty="0">
                <a:solidFill>
                  <a:srgbClr val="A2A2A2"/>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8" name="文本框 47"/>
          <p:cNvSpPr txBox="1"/>
          <p:nvPr/>
        </p:nvSpPr>
        <p:spPr>
          <a:xfrm>
            <a:off x="3925570" y="1764665"/>
            <a:ext cx="3808730" cy="2798445"/>
          </a:xfrm>
          <a:prstGeom prst="rect">
            <a:avLst/>
          </a:prstGeom>
          <a:noFill/>
        </p:spPr>
        <p:txBody>
          <a:bodyPr wrap="square" lIns="91438" tIns="45719" rIns="91438" bIns="45719" rtlCol="0">
            <a:spAutoFit/>
          </a:bodyPr>
          <a:lstStyle/>
          <a:p>
            <a:pPr algn="l"/>
            <a:r>
              <a:rPr lang="zh-CN" altLang="en-US" sz="8800">
                <a:sym typeface="+mn-ea"/>
              </a:rPr>
              <a:t>优购网</a:t>
            </a:r>
            <a:endParaRPr lang="zh-CN" altLang="en-US" sz="8800"/>
          </a:p>
          <a:p>
            <a:endParaRPr lang="en-US" altLang="zh-CN" sz="8800" dirty="0">
              <a:ln w="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9" name="组合 48"/>
          <p:cNvGrpSpPr/>
          <p:nvPr/>
        </p:nvGrpSpPr>
        <p:grpSpPr>
          <a:xfrm>
            <a:off x="5253439" y="2090653"/>
            <a:ext cx="484560" cy="382547"/>
            <a:chOff x="4625150" y="6808104"/>
            <a:chExt cx="540316" cy="426565"/>
          </a:xfrm>
          <a:solidFill>
            <a:srgbClr val="4C98CF"/>
          </a:solidFill>
        </p:grpSpPr>
        <p:sp>
          <p:nvSpPr>
            <p:cNvPr id="50"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maksim]Wonderland-Maksim">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254000" y="169333"/>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23541" cy="461661"/>
          </a:xfrm>
          <a:prstGeom prst="rect">
            <a:avLst/>
          </a:prstGeom>
          <a:noFill/>
        </p:spPr>
        <p:txBody>
          <a:bodyPr wrap="none" lIns="91436" tIns="45718" rIns="91436" bIns="45718" rtlCol="0">
            <a:spAutoFit/>
          </a:bodyPr>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矩形 94"/>
          <p:cNvSpPr/>
          <p:nvPr/>
        </p:nvSpPr>
        <p:spPr>
          <a:xfrm>
            <a:off x="2595552" y="324999"/>
            <a:ext cx="3214334" cy="384717"/>
          </a:xfrm>
          <a:prstGeom prst="rect">
            <a:avLst/>
          </a:prstGeom>
        </p:spPr>
        <p:txBody>
          <a:bodyPr wrap="none" lIns="91436" tIns="45718" rIns="91436" bIns="45718">
            <a:spAutoFit/>
          </a:bodyPr>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869815" y="860425"/>
            <a:ext cx="5964555" cy="3507740"/>
          </a:xfrm>
          <a:prstGeom prst="rect">
            <a:avLst/>
          </a:prstGeom>
          <a:noFill/>
        </p:spPr>
        <p:txBody>
          <a:bodyPr wrap="square" rtlCol="0">
            <a:spAutoFit/>
          </a:bodyPr>
          <a:p>
            <a:endParaRPr lang="zh-CN" altLang="en-US" sz="3200"/>
          </a:p>
          <a:p>
            <a:endParaRPr lang="zh-CN" altLang="en-US"/>
          </a:p>
          <a:p>
            <a:r>
              <a:rPr lang="en-US" altLang="zh-CN" sz="2800"/>
              <a:t>2</a:t>
            </a:r>
            <a:r>
              <a:rPr lang="zh-CN" altLang="en-US" sz="2800"/>
              <a:t>&gt;分类</a:t>
            </a:r>
            <a:endParaRPr lang="zh-CN" altLang="en-US" sz="2800"/>
          </a:p>
          <a:p>
            <a:r>
              <a:rPr lang="en-US" altLang="zh-CN"/>
              <a:t>        </a:t>
            </a:r>
            <a:r>
              <a:rPr lang="zh-CN" altLang="en-US"/>
              <a:t>根据</a:t>
            </a:r>
            <a:r>
              <a:rPr lang="en-US" altLang="zh-CN"/>
              <a:t>axios</a:t>
            </a:r>
            <a:r>
              <a:rPr lang="zh-CN" altLang="en-US"/>
              <a:t>跟后台交互，点击左边的列表中不同项可以切换右边数据，实现</a:t>
            </a:r>
            <a:r>
              <a:rPr lang="en-US" altLang="zh-CN"/>
              <a:t>tab</a:t>
            </a:r>
            <a:r>
              <a:rPr lang="zh-CN" altLang="en-US"/>
              <a:t>切换的效果。</a:t>
            </a:r>
            <a:endParaRPr lang="zh-CN" altLang="en-US"/>
          </a:p>
          <a:p>
            <a:endParaRPr lang="zh-CN" altLang="en-US"/>
          </a:p>
          <a:p>
            <a:r>
              <a:rPr lang="en-US" altLang="zh-CN"/>
              <a:t>        </a:t>
            </a:r>
            <a:r>
              <a:rPr lang="zh-CN" altLang="en-US"/>
              <a:t>点击热门品牌中内容可以，通过路由跳转新的页面</a:t>
            </a:r>
            <a:r>
              <a:rPr lang="en-US" altLang="zh-CN"/>
              <a:t>----</a:t>
            </a:r>
            <a:r>
              <a:rPr lang="zh-CN" altLang="en-US"/>
              <a:t>商品详情页。</a:t>
            </a:r>
            <a:endParaRPr lang="zh-CN" altLang="en-US"/>
          </a:p>
          <a:p>
            <a:endParaRPr lang="zh-CN" altLang="en-US"/>
          </a:p>
          <a:p>
            <a:endParaRPr lang="zh-CN" altLang="en-US"/>
          </a:p>
          <a:p>
            <a:endParaRPr lang="zh-CN" altLang="en-US"/>
          </a:p>
        </p:txBody>
      </p:sp>
      <p:pic>
        <p:nvPicPr>
          <p:cNvPr id="6" name="图片 5" descr="内网通截图20170806123857"/>
          <p:cNvPicPr>
            <a:picLocks noChangeAspect="1"/>
          </p:cNvPicPr>
          <p:nvPr/>
        </p:nvPicPr>
        <p:blipFill>
          <a:blip r:embed="rId1"/>
          <a:stretch>
            <a:fillRect/>
          </a:stretch>
        </p:blipFill>
        <p:spPr>
          <a:xfrm>
            <a:off x="1553210" y="1094105"/>
            <a:ext cx="2682240" cy="47707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矩形 94"/>
          <p:cNvSpPr/>
          <p:nvPr/>
        </p:nvSpPr>
        <p:spPr>
          <a:xfrm>
            <a:off x="2595552" y="324999"/>
            <a:ext cx="3214334"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7940675" y="754380"/>
            <a:ext cx="3484880" cy="4030980"/>
          </a:xfrm>
          <a:prstGeom prst="rect">
            <a:avLst/>
          </a:prstGeom>
          <a:noFill/>
        </p:spPr>
        <p:txBody>
          <a:bodyPr wrap="square" rtlCol="0">
            <a:spAutoFit/>
          </a:bodyPr>
          <a:p>
            <a:r>
              <a:rPr lang="zh-CN" altLang="en-US" sz="2800"/>
              <a:t>3&gt;购物车</a:t>
            </a:r>
            <a:endParaRPr lang="zh-CN" altLang="en-US" sz="2800"/>
          </a:p>
          <a:p>
            <a:r>
              <a:rPr lang="zh-CN" altLang="en-US"/>
              <a:t> 在商品详情页点击加入购物车，</a:t>
            </a:r>
            <a:endParaRPr lang="zh-CN" altLang="en-US"/>
          </a:p>
          <a:p>
            <a:r>
              <a:rPr lang="zh-CN" altLang="en-US"/>
              <a:t>数据存储到</a:t>
            </a:r>
            <a:r>
              <a:rPr lang="en-US" altLang="zh-CN"/>
              <a:t>localStorage</a:t>
            </a:r>
            <a:r>
              <a:rPr lang="zh-CN" altLang="en-US"/>
              <a:t>中，待用户点击结算的时候，再向向后台发送数据，减少不必要的请求。</a:t>
            </a:r>
            <a:endParaRPr lang="zh-CN" altLang="en-US"/>
          </a:p>
          <a:p>
            <a:r>
              <a:rPr lang="zh-CN" altLang="en-US"/>
              <a:t>  实现数据去重，商品数量叠加。</a:t>
            </a:r>
            <a:endParaRPr lang="zh-CN" altLang="en-US"/>
          </a:p>
          <a:p>
            <a:r>
              <a:rPr lang="zh-CN" altLang="en-US"/>
              <a:t>  单选全选等功能，并且总价随之改变。</a:t>
            </a:r>
            <a:endParaRPr lang="zh-CN" altLang="en-US"/>
          </a:p>
          <a:p>
            <a:r>
              <a:rPr lang="zh-CN" altLang="en-US"/>
              <a:t>  点击删除，清除数据。</a:t>
            </a:r>
            <a:endParaRPr lang="zh-CN" altLang="en-US"/>
          </a:p>
          <a:p>
            <a:r>
              <a:rPr lang="zh-CN" altLang="en-US"/>
              <a:t>  用户可以通过点击加减实现数量的增减。</a:t>
            </a:r>
            <a:endParaRPr lang="zh-CN" altLang="en-US"/>
          </a:p>
        </p:txBody>
      </p:sp>
      <p:pic>
        <p:nvPicPr>
          <p:cNvPr id="7" name="图片 6" descr="内网通截图20170806123945"/>
          <p:cNvPicPr>
            <a:picLocks noChangeAspect="1"/>
          </p:cNvPicPr>
          <p:nvPr/>
        </p:nvPicPr>
        <p:blipFill>
          <a:blip r:embed="rId1"/>
          <a:stretch>
            <a:fillRect/>
          </a:stretch>
        </p:blipFill>
        <p:spPr>
          <a:xfrm>
            <a:off x="4664075" y="754380"/>
            <a:ext cx="2682240" cy="4770755"/>
          </a:xfrm>
          <a:prstGeom prst="rect">
            <a:avLst/>
          </a:prstGeom>
        </p:spPr>
      </p:pic>
      <p:pic>
        <p:nvPicPr>
          <p:cNvPr id="5" name="图片 4" descr="内网通截图20170806125348"/>
          <p:cNvPicPr>
            <a:picLocks noChangeAspect="1"/>
          </p:cNvPicPr>
          <p:nvPr/>
        </p:nvPicPr>
        <p:blipFill>
          <a:blip r:embed="rId2"/>
          <a:stretch>
            <a:fillRect/>
          </a:stretch>
        </p:blipFill>
        <p:spPr>
          <a:xfrm>
            <a:off x="1436370" y="754380"/>
            <a:ext cx="2682240" cy="47707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23541" cy="461661"/>
          </a:xfrm>
          <a:prstGeom prst="rect">
            <a:avLst/>
          </a:prstGeom>
          <a:noFill/>
        </p:spPr>
        <p:txBody>
          <a:bodyPr wrap="none" lIns="91436" tIns="45718" rIns="91436" bIns="45718" rtlCol="0">
            <a:spAutoFit/>
          </a:bodyPr>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矩形 94"/>
          <p:cNvSpPr/>
          <p:nvPr/>
        </p:nvSpPr>
        <p:spPr>
          <a:xfrm>
            <a:off x="2595552" y="324999"/>
            <a:ext cx="3214334" cy="384717"/>
          </a:xfrm>
          <a:prstGeom prst="rect">
            <a:avLst/>
          </a:prstGeom>
        </p:spPr>
        <p:txBody>
          <a:bodyPr wrap="none" lIns="91436" tIns="45718" rIns="91436" bIns="45718">
            <a:spAutoFit/>
          </a:bodyPr>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5186680" y="906780"/>
            <a:ext cx="5770880" cy="2338070"/>
          </a:xfrm>
          <a:prstGeom prst="rect">
            <a:avLst/>
          </a:prstGeom>
          <a:noFill/>
        </p:spPr>
        <p:txBody>
          <a:bodyPr wrap="square" rtlCol="0">
            <a:spAutoFit/>
          </a:bodyPr>
          <a:p>
            <a:r>
              <a:rPr lang="zh-CN" altLang="en-US" sz="2800"/>
              <a:t>4&gt;登录、注册</a:t>
            </a:r>
            <a:endParaRPr lang="en-US" altLang="zh-CN" sz="2800"/>
          </a:p>
          <a:p>
            <a:endParaRPr lang="zh-CN" altLang="en-US" sz="2800"/>
          </a:p>
          <a:p>
            <a:pPr lvl="1"/>
            <a:r>
              <a:rPr lang="zh-CN" altLang="en-US">
                <a:sym typeface="+mn-ea"/>
              </a:rPr>
              <a:t>使用手机号+密码的方式注册</a:t>
            </a:r>
            <a:endParaRPr lang="zh-CN" altLang="en-US">
              <a:sym typeface="+mn-ea"/>
            </a:endParaRPr>
          </a:p>
          <a:p>
            <a:pPr lvl="1"/>
            <a:endParaRPr lang="zh-CN" altLang="en-US"/>
          </a:p>
          <a:p>
            <a:pPr lvl="1"/>
            <a:endParaRPr lang="zh-CN" altLang="en-US"/>
          </a:p>
          <a:p>
            <a:pPr lvl="1"/>
            <a:endParaRPr lang="zh-CN" altLang="en-US"/>
          </a:p>
          <a:p>
            <a:pPr lvl="1"/>
            <a:r>
              <a:rPr lang="zh-CN" altLang="en-US">
                <a:sym typeface="+mn-ea"/>
              </a:rPr>
              <a:t>使用手机号+密码的方式登录</a:t>
            </a:r>
            <a:endParaRPr lang="zh-CN" altLang="en-US"/>
          </a:p>
        </p:txBody>
      </p:sp>
      <p:pic>
        <p:nvPicPr>
          <p:cNvPr id="8" name="图片 7" descr="内网通截图20170806124016"/>
          <p:cNvPicPr>
            <a:picLocks noChangeAspect="1"/>
          </p:cNvPicPr>
          <p:nvPr/>
        </p:nvPicPr>
        <p:blipFill>
          <a:blip r:embed="rId1"/>
          <a:stretch>
            <a:fillRect/>
          </a:stretch>
        </p:blipFill>
        <p:spPr>
          <a:xfrm>
            <a:off x="1568450" y="676275"/>
            <a:ext cx="2682240" cy="47707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633348" y="27571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05610" cy="459105"/>
          </a:xfrm>
          <a:prstGeom prst="rect">
            <a:avLst/>
          </a:prstGeom>
          <a:noFill/>
        </p:spPr>
        <p:txBody>
          <a:bodyPr wrap="none" lIns="91436" tIns="45718" rIns="91436" bIns="45718" rtlCol="0">
            <a:spAutoFit/>
          </a:bodyPr>
          <a:p>
            <a:pPr algn="l"/>
            <a:r>
              <a:rPr lang="zh-CN" altLang="zh-CN"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项目功能</a:t>
            </a:r>
            <a:endParaRPr lang="zh-CN" altLang="zh-CN"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 3"/>
          <p:cNvGrpSpPr/>
          <p:nvPr/>
        </p:nvGrpSpPr>
        <p:grpSpPr>
          <a:xfrm>
            <a:off x="-21102" y="285759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r>
                <a:rPr lang="en-US" altLang="zh-CN" sz="6000" dirty="0">
                  <a:latin typeface="Arial" panose="020B0604020202020204" pitchFamily="34" charset="0"/>
                  <a:ea typeface="微软雅黑" panose="020B0503020204020204" pitchFamily="34" charset="-122"/>
                  <a:sym typeface="Arial" panose="020B0604020202020204" pitchFamily="34" charset="0"/>
                </a:rPr>
                <a:t>4</a:t>
              </a:r>
              <a:endParaRPr lang="en-US" altLang="zh-CN"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p>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项目问题</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6756271" y="3264361"/>
              <a:ext cx="308610" cy="459105"/>
            </a:xfrm>
            <a:prstGeom prst="rect">
              <a:avLst/>
            </a:prstGeom>
          </p:spPr>
          <p:txBody>
            <a:bodyPr wrap="none" lIns="91438" tIns="45719" rIns="91438" bIns="45719">
              <a:spAutoFit/>
            </a:bodyPr>
            <a:p>
              <a:pPr algn="ct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37558" y="278376"/>
            <a:ext cx="1705610" cy="459105"/>
          </a:xfrm>
          <a:prstGeom prst="rect">
            <a:avLst/>
          </a:prstGeom>
          <a:noFill/>
        </p:spPr>
        <p:txBody>
          <a:bodyPr wrap="none" lIns="91436" tIns="45718" rIns="91436" bIns="45718" rtlCol="0">
            <a:spAutoFit/>
          </a:bodyPr>
          <a:p>
            <a:pPr algn="l"/>
            <a:r>
              <a:rPr lang="zh-CN" altLang="zh-CN"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项目问题</a:t>
            </a:r>
            <a:endParaRPr lang="zh-CN" altLang="zh-CN"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9" name="表格 8"/>
          <p:cNvGraphicFramePr/>
          <p:nvPr/>
        </p:nvGraphicFramePr>
        <p:xfrm>
          <a:off x="971550" y="949325"/>
          <a:ext cx="10494010" cy="5541010"/>
        </p:xfrm>
        <a:graphic>
          <a:graphicData uri="http://schemas.openxmlformats.org/drawingml/2006/table">
            <a:tbl>
              <a:tblPr firstRow="1" bandRow="1">
                <a:tableStyleId>{5C22544A-7EE6-4342-B048-85BDC9FD1C3A}</a:tableStyleId>
              </a:tblPr>
              <a:tblGrid>
                <a:gridCol w="5247005"/>
                <a:gridCol w="5247005"/>
              </a:tblGrid>
              <a:tr h="455930">
                <a:tc>
                  <a:txBody>
                    <a:bodyPr/>
                    <a:p>
                      <a:pPr>
                        <a:buNone/>
                      </a:pPr>
                      <a:r>
                        <a:rPr lang="zh-CN" altLang="en-US"/>
                        <a:t>问题</a:t>
                      </a:r>
                      <a:endParaRPr lang="zh-CN" altLang="en-US"/>
                    </a:p>
                  </a:txBody>
                  <a:tcPr/>
                </a:tc>
                <a:tc>
                  <a:txBody>
                    <a:bodyPr/>
                    <a:p>
                      <a:pPr>
                        <a:buNone/>
                      </a:pPr>
                      <a:r>
                        <a:rPr lang="zh-CN" altLang="en-US"/>
                        <a:t>解决方法</a:t>
                      </a:r>
                      <a:endParaRPr lang="zh-CN" altLang="en-US"/>
                    </a:p>
                  </a:txBody>
                  <a:tcPr/>
                </a:tc>
              </a:tr>
              <a:tr h="960120">
                <a:tc>
                  <a:txBody>
                    <a:bodyPr/>
                    <a:p>
                      <a:pPr>
                        <a:buNone/>
                      </a:pPr>
                      <a:r>
                        <a:rPr lang="zh-CN" altLang="en-US"/>
                        <a:t>路由切换</a:t>
                      </a:r>
                      <a:endParaRPr lang="zh-CN" altLang="en-US"/>
                    </a:p>
                  </a:txBody>
                  <a:tcPr/>
                </a:tc>
                <a:tc>
                  <a:txBody>
                    <a:bodyPr/>
                    <a:p>
                      <a:pPr>
                        <a:buNone/>
                      </a:pPr>
                      <a:r>
                        <a:rPr lang="en-US" altLang="zh-CN"/>
                        <a:t>router.push</a:t>
                      </a:r>
                      <a:r>
                        <a:rPr lang="zh-CN" altLang="en-US"/>
                        <a:t>（编程式：这个方法向</a:t>
                      </a:r>
                      <a:r>
                        <a:rPr lang="en-US" altLang="zh-CN"/>
                        <a:t>history</a:t>
                      </a:r>
                      <a:r>
                        <a:rPr lang="zh-CN" altLang="en-US"/>
                        <a:t>栈添加一个新纪录，用户后退时回到之前的</a:t>
                      </a:r>
                      <a:r>
                        <a:rPr lang="en-US" altLang="zh-CN"/>
                        <a:t>URL</a:t>
                      </a:r>
                      <a:r>
                        <a:rPr lang="zh-CN" altLang="en-US"/>
                        <a:t>）和</a:t>
                      </a:r>
                      <a:r>
                        <a:rPr lang="en-US" altLang="zh-CN"/>
                        <a:t>router-link </a:t>
                      </a:r>
                      <a:r>
                        <a:rPr lang="zh-CN" altLang="en-US"/>
                        <a:t>：</a:t>
                      </a:r>
                      <a:r>
                        <a:rPr lang="en-US" altLang="zh-CN"/>
                        <a:t>to</a:t>
                      </a:r>
                      <a:r>
                        <a:rPr lang="zh-CN" altLang="en-US"/>
                        <a:t>声明式</a:t>
                      </a:r>
                      <a:endParaRPr lang="zh-CN" altLang="en-US"/>
                    </a:p>
                  </a:txBody>
                  <a:tcPr/>
                </a:tc>
              </a:tr>
              <a:tr h="455930">
                <a:tc>
                  <a:txBody>
                    <a:bodyPr/>
                    <a:p>
                      <a:pPr>
                        <a:buNone/>
                      </a:pPr>
                      <a:r>
                        <a:rPr lang="zh-CN" altLang="en-US"/>
                        <a:t>模糊查询</a:t>
                      </a:r>
                      <a:r>
                        <a:rPr lang="en-US" altLang="zh-CN"/>
                        <a:t>/</a:t>
                      </a:r>
                      <a:r>
                        <a:rPr lang="zh-CN" altLang="en-US"/>
                        <a:t>过滤器</a:t>
                      </a:r>
                      <a:endParaRPr lang="zh-CN" altLang="en-US"/>
                    </a:p>
                  </a:txBody>
                  <a:tcPr/>
                </a:tc>
                <a:tc>
                  <a:txBody>
                    <a:bodyPr/>
                    <a:p>
                      <a:pPr>
                        <a:buNone/>
                      </a:pPr>
                      <a:r>
                        <a:rPr lang="en-US" altLang="zh-CN"/>
                        <a:t>vue2.0</a:t>
                      </a:r>
                      <a:r>
                        <a:rPr lang="zh-CN" altLang="en-US"/>
                        <a:t>中不再自带过滤器，需要自己定义过滤器函数</a:t>
                      </a:r>
                      <a:endParaRPr lang="zh-CN" altLang="en-US"/>
                    </a:p>
                  </a:txBody>
                  <a:tcPr/>
                </a:tc>
              </a:tr>
              <a:tr h="455930">
                <a:tc>
                  <a:txBody>
                    <a:bodyPr/>
                    <a:p>
                      <a:pPr>
                        <a:buNone/>
                      </a:pPr>
                      <a:r>
                        <a:rPr lang="zh-CN" altLang="en-US"/>
                        <a:t>底部导航栏高亮</a:t>
                      </a:r>
                      <a:endParaRPr lang="zh-CN" altLang="en-US"/>
                    </a:p>
                  </a:txBody>
                  <a:tcPr/>
                </a:tc>
                <a:tc>
                  <a:txBody>
                    <a:bodyPr/>
                    <a:p>
                      <a:pPr>
                        <a:buNone/>
                      </a:pPr>
                      <a:r>
                        <a:rPr lang="zh-CN" altLang="en-US"/>
                        <a:t>可以通过router-link-active设置</a:t>
                      </a:r>
                      <a:r>
                        <a:rPr lang="en-US" altLang="zh-CN"/>
                        <a:t>class</a:t>
                      </a:r>
                      <a:r>
                        <a:rPr lang="zh-CN" altLang="en-US"/>
                        <a:t>属性值</a:t>
                      </a:r>
                      <a:endParaRPr lang="zh-CN" altLang="en-US"/>
                    </a:p>
                  </a:txBody>
                  <a:tcPr/>
                </a:tc>
              </a:tr>
              <a:tr h="471805">
                <a:tc>
                  <a:txBody>
                    <a:bodyPr/>
                    <a:p>
                      <a:pPr>
                        <a:buNone/>
                      </a:pPr>
                      <a:r>
                        <a:rPr lang="zh-CN" altLang="en-US"/>
                        <a:t>分类页面点击左边栏位数据右边栏位更新数据</a:t>
                      </a:r>
                      <a:endParaRPr lang="zh-CN" altLang="en-US"/>
                    </a:p>
                  </a:txBody>
                  <a:tcPr/>
                </a:tc>
                <a:tc>
                  <a:txBody>
                    <a:bodyPr/>
                    <a:p>
                      <a:pPr>
                        <a:buNone/>
                      </a:pPr>
                      <a:r>
                        <a:rPr lang="zh-CN" altLang="en-US"/>
                        <a:t>用到了</a:t>
                      </a:r>
                      <a:r>
                        <a:rPr lang="en-US" altLang="zh-CN"/>
                        <a:t>ES5</a:t>
                      </a:r>
                      <a:r>
                        <a:rPr lang="zh-CN" altLang="en-US"/>
                        <a:t>语法</a:t>
                      </a:r>
                      <a:r>
                        <a:rPr lang="en-US" altLang="zh-CN"/>
                        <a:t>object.assign</a:t>
                      </a:r>
                      <a:r>
                        <a:rPr lang="zh-CN" altLang="en-US"/>
                        <a:t>的函数快速复制一个或多个对象到目标对象中，可以实现</a:t>
                      </a:r>
                      <a:r>
                        <a:rPr lang="en-US" altLang="zh-CN"/>
                        <a:t>tab</a:t>
                      </a:r>
                      <a:r>
                        <a:rPr lang="zh-CN" altLang="en-US"/>
                        <a:t>切换的效果</a:t>
                      </a:r>
                      <a:endParaRPr lang="zh-CN" altLang="en-US"/>
                    </a:p>
                  </a:txBody>
                  <a:tcPr/>
                </a:tc>
              </a:tr>
              <a:tr h="670560">
                <a:tc>
                  <a:txBody>
                    <a:bodyPr/>
                    <a:p>
                      <a:pPr>
                        <a:buNone/>
                      </a:pPr>
                      <a:r>
                        <a:rPr lang="en-US" altLang="zh-CN"/>
                        <a:t>vue</a:t>
                      </a:r>
                      <a:r>
                        <a:rPr lang="zh-CN" altLang="en-US"/>
                        <a:t>跟后台交互的方法</a:t>
                      </a:r>
                      <a:endParaRPr lang="zh-CN" altLang="en-US"/>
                    </a:p>
                  </a:txBody>
                  <a:tcPr/>
                </a:tc>
                <a:tc>
                  <a:txBody>
                    <a:bodyPr/>
                    <a:p>
                      <a:pPr>
                        <a:buNone/>
                      </a:pPr>
                      <a:r>
                        <a:rPr lang="en-US" altLang="zh-CN"/>
                        <a:t>vue</a:t>
                      </a:r>
                      <a:r>
                        <a:rPr lang="zh-CN" altLang="en-US"/>
                        <a:t>不再继续维护</a:t>
                      </a:r>
                      <a:r>
                        <a:rPr lang="en-US" altLang="zh-CN"/>
                        <a:t>vue-resource</a:t>
                      </a:r>
                      <a:r>
                        <a:rPr lang="zh-CN" altLang="en-US"/>
                        <a:t>，官方推荐使用</a:t>
                      </a:r>
                      <a:r>
                        <a:rPr lang="en-US" altLang="zh-CN"/>
                        <a:t>axios</a:t>
                      </a:r>
                      <a:endParaRPr lang="en-US" altLang="zh-CN"/>
                    </a:p>
                  </a:txBody>
                  <a:tcPr/>
                </a:tc>
              </a:tr>
              <a:tr h="455930">
                <a:tc>
                  <a:txBody>
                    <a:bodyPr/>
                    <a:p>
                      <a:pPr>
                        <a:buNone/>
                      </a:pPr>
                      <a:r>
                        <a:rPr lang="zh-CN" altLang="en-US"/>
                        <a:t>后台</a:t>
                      </a:r>
                      <a:endParaRPr lang="zh-CN" altLang="en-US"/>
                    </a:p>
                  </a:txBody>
                  <a:tcPr/>
                </a:tc>
                <a:tc>
                  <a:txBody>
                    <a:bodyPr/>
                    <a:p>
                      <a:pPr>
                        <a:buNone/>
                      </a:pPr>
                      <a:r>
                        <a:rPr lang="zh-CN" altLang="en-US"/>
                        <a:t>使用图书管理系统作为后台</a:t>
                      </a:r>
                      <a:endParaRPr lang="zh-CN" alt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 name="矩形 91"/>
          <p:cNvSpPr/>
          <p:nvPr/>
        </p:nvSpPr>
        <p:spPr>
          <a:xfrm>
            <a:off x="2487298" y="2655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37558" y="278376"/>
            <a:ext cx="1705610" cy="459105"/>
          </a:xfrm>
          <a:prstGeom prst="rect">
            <a:avLst/>
          </a:prstGeom>
          <a:noFill/>
        </p:spPr>
        <p:txBody>
          <a:bodyPr wrap="none" lIns="91436" tIns="45718" rIns="91436" bIns="45718" rtlCol="0">
            <a:spAutoFit/>
          </a:bodyPr>
          <a:p>
            <a:pPr algn="l"/>
            <a:r>
              <a:rPr lang="zh-CN" altLang="zh-CN"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项目问题</a:t>
            </a:r>
            <a:endParaRPr lang="zh-CN" altLang="zh-CN"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696595" y="1190625"/>
            <a:ext cx="10874375" cy="4769485"/>
          </a:xfrm>
          <a:prstGeom prst="rect">
            <a:avLst/>
          </a:prstGeom>
          <a:noFill/>
        </p:spPr>
        <p:txBody>
          <a:bodyPr wrap="square" rtlCol="0">
            <a:spAutoFit/>
          </a:bodyPr>
          <a:p>
            <a:r>
              <a:rPr lang="zh-CN" altLang="en-US"/>
              <a:t>页面之间传值的问题</a:t>
            </a:r>
            <a:endParaRPr lang="zh-CN" altLang="en-US"/>
          </a:p>
          <a:p>
            <a:r>
              <a:rPr lang="en-US" altLang="zh-CN"/>
              <a:t>    1.</a:t>
            </a:r>
            <a:r>
              <a:rPr lang="zh-CN" altLang="en-US"/>
              <a:t>父传子，可以通过</a:t>
            </a:r>
            <a:r>
              <a:rPr lang="en-US" altLang="zh-CN"/>
              <a:t>props</a:t>
            </a:r>
            <a:r>
              <a:rPr lang="zh-CN" altLang="en-US"/>
              <a:t>传值</a:t>
            </a:r>
            <a:endParaRPr lang="zh-CN" altLang="en-US"/>
          </a:p>
          <a:p>
            <a:r>
              <a:rPr lang="zh-CN" altLang="en-US"/>
              <a:t>    </a:t>
            </a:r>
            <a:r>
              <a:rPr lang="en-US" altLang="zh-CN"/>
              <a:t>2.</a:t>
            </a:r>
            <a:r>
              <a:rPr lang="zh-CN" altLang="en-US"/>
              <a:t>子传父，父组件通过绑定</a:t>
            </a:r>
            <a:r>
              <a:rPr lang="en-US" altLang="zh-CN"/>
              <a:t>v-on</a:t>
            </a:r>
            <a:r>
              <a:rPr lang="zh-CN" altLang="en-US"/>
              <a:t>监听事件，子组件通过</a:t>
            </a:r>
            <a:r>
              <a:rPr lang="en-US" altLang="zh-CN"/>
              <a:t>$emit</a:t>
            </a:r>
            <a:r>
              <a:rPr lang="zh-CN" altLang="en-US"/>
              <a:t>触发事件</a:t>
            </a:r>
            <a:endParaRPr lang="zh-CN" altLang="en-US"/>
          </a:p>
          <a:p>
            <a:r>
              <a:rPr lang="zh-CN" altLang="en-US"/>
              <a:t>    </a:t>
            </a:r>
            <a:r>
              <a:rPr lang="en-US" altLang="zh-CN"/>
              <a:t>3.</a:t>
            </a:r>
            <a:r>
              <a:rPr lang="zh-CN" altLang="en-US"/>
              <a:t>非父子传值</a:t>
            </a:r>
            <a:r>
              <a:rPr lang="en-US" altLang="zh-CN"/>
              <a:t>:</a:t>
            </a:r>
            <a:endParaRPr lang="en-US" altLang="zh-CN"/>
          </a:p>
          <a:p>
            <a:r>
              <a:rPr lang="en-US" altLang="zh-CN"/>
              <a:t>	</a:t>
            </a:r>
            <a:r>
              <a:rPr lang="zh-CN" altLang="en-US"/>
              <a:t>可以同过中央事件总线</a:t>
            </a:r>
            <a:r>
              <a:rPr lang="en-US" altLang="zh-CN"/>
              <a:t>eventBus</a:t>
            </a:r>
            <a:r>
              <a:rPr lang="zh-CN" altLang="en-US"/>
              <a:t>之间传值</a:t>
            </a:r>
            <a:r>
              <a:rPr lang="en-US" altLang="zh-CN"/>
              <a:t>$emit,$on;</a:t>
            </a:r>
            <a:endParaRPr lang="en-US" altLang="zh-CN"/>
          </a:p>
          <a:p>
            <a:r>
              <a:rPr lang="en-US" altLang="zh-CN"/>
              <a:t>	</a:t>
            </a:r>
            <a:r>
              <a:rPr lang="zh-CN" altLang="en-US"/>
              <a:t>可以通过</a:t>
            </a:r>
            <a:r>
              <a:rPr lang="en-US" altLang="zh-CN"/>
              <a:t>this.$router.push</a:t>
            </a:r>
            <a:r>
              <a:rPr lang="zh-CN" altLang="en-US"/>
              <a:t>中的</a:t>
            </a:r>
            <a:r>
              <a:rPr lang="en-US" altLang="zh-CN"/>
              <a:t>query</a:t>
            </a:r>
            <a:r>
              <a:rPr lang="zh-CN" altLang="en-US"/>
              <a:t>进行传参</a:t>
            </a:r>
            <a:endParaRPr lang="zh-CN" altLang="en-US"/>
          </a:p>
          <a:p>
            <a:r>
              <a:rPr lang="en-US" altLang="zh-CN"/>
              <a:t>	</a:t>
            </a:r>
            <a:r>
              <a:rPr lang="zh-CN" altLang="en-US"/>
              <a:t>大型项目可以通过</a:t>
            </a:r>
            <a:r>
              <a:rPr lang="en-US" altLang="zh-CN"/>
              <a:t>vueX</a:t>
            </a:r>
            <a:r>
              <a:rPr lang="zh-CN" altLang="en-US"/>
              <a:t>进行传值</a:t>
            </a:r>
            <a:endParaRPr lang="zh-CN" altLang="en-US"/>
          </a:p>
          <a:p>
            <a:r>
              <a:rPr lang="zh-CN" altLang="zh-CN"/>
              <a:t>常用的</a:t>
            </a:r>
            <a:r>
              <a:rPr lang="en-US" altLang="zh-CN"/>
              <a:t>git</a:t>
            </a:r>
            <a:r>
              <a:rPr lang="zh-CN" altLang="en-US"/>
              <a:t>命令</a:t>
            </a:r>
            <a:endParaRPr lang="zh-CN" altLang="en-US"/>
          </a:p>
          <a:p>
            <a:r>
              <a:rPr lang="zh-CN" altLang="en-US"/>
              <a:t>    </a:t>
            </a:r>
            <a:r>
              <a:rPr lang="en-US" altLang="zh-CN"/>
              <a:t>git branch </a:t>
            </a:r>
            <a:r>
              <a:rPr lang="zh-CN" altLang="en-US"/>
              <a:t>查看分支</a:t>
            </a:r>
            <a:endParaRPr lang="zh-CN" altLang="en-US"/>
          </a:p>
          <a:p>
            <a:r>
              <a:rPr lang="en-US" altLang="zh-CN"/>
              <a:t>    git branch &lt;name&gt;  </a:t>
            </a:r>
            <a:r>
              <a:rPr lang="zh-CN" altLang="en-US"/>
              <a:t>创建分支</a:t>
            </a:r>
            <a:endParaRPr lang="zh-CN" altLang="en-US"/>
          </a:p>
          <a:p>
            <a:r>
              <a:rPr lang="zh-CN" altLang="en-US"/>
              <a:t>    </a:t>
            </a:r>
            <a:r>
              <a:rPr lang="en-US" altLang="zh-CN"/>
              <a:t>git checkout  &lt;name&gt; </a:t>
            </a:r>
            <a:r>
              <a:rPr lang="zh-CN" altLang="en-US"/>
              <a:t>切换分支</a:t>
            </a:r>
            <a:endParaRPr lang="zh-CN" altLang="en-US"/>
          </a:p>
          <a:p>
            <a:r>
              <a:rPr lang="zh-CN" altLang="en-US"/>
              <a:t>    </a:t>
            </a:r>
            <a:r>
              <a:rPr lang="en-US" altLang="zh-CN"/>
              <a:t>git checkout -b  &lt;name&gt;  </a:t>
            </a:r>
            <a:r>
              <a:rPr lang="zh-CN" altLang="en-US"/>
              <a:t>创建</a:t>
            </a:r>
            <a:r>
              <a:rPr lang="en-US" altLang="zh-CN"/>
              <a:t>+</a:t>
            </a:r>
            <a:r>
              <a:rPr lang="zh-CN" altLang="en-US"/>
              <a:t>切换分支</a:t>
            </a:r>
            <a:endParaRPr lang="zh-CN" altLang="en-US"/>
          </a:p>
          <a:p>
            <a:r>
              <a:rPr lang="zh-CN" altLang="en-US"/>
              <a:t>    </a:t>
            </a:r>
            <a:r>
              <a:rPr lang="en-US" altLang="zh-CN"/>
              <a:t>git  merge &lt;name&gt;   </a:t>
            </a:r>
            <a:r>
              <a:rPr lang="zh-CN" altLang="en-US"/>
              <a:t>合并某分支到当前分支</a:t>
            </a:r>
            <a:endParaRPr lang="zh-CN" altLang="en-US"/>
          </a:p>
          <a:p>
            <a:r>
              <a:rPr lang="zh-CN" altLang="en-US"/>
              <a:t>    </a:t>
            </a:r>
            <a:r>
              <a:rPr lang="en-US" altLang="zh-CN"/>
              <a:t>git  branch  -d &lt;name&gt; </a:t>
            </a:r>
            <a:r>
              <a:rPr lang="zh-CN" altLang="en-US"/>
              <a:t>删除分支</a:t>
            </a:r>
            <a:endParaRPr lang="zh-CN" altLang="en-US"/>
          </a:p>
          <a:p>
            <a:r>
              <a:rPr lang="en-US" altLang="zh-CN"/>
              <a:t>		</a:t>
            </a:r>
            <a:endParaRPr lang="en-US" altLang="zh-CN"/>
          </a:p>
          <a:p>
            <a:r>
              <a:rPr lang="en-US" altLang="zh-CN"/>
              <a:t>     </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Arial" panose="020B0604020202020204" pitchFamily="34" charset="0"/>
                  <a:ea typeface="微软雅黑" panose="020B0503020204020204" pitchFamily="34" charset="-122"/>
                  <a:sym typeface="Arial" panose="020B0604020202020204" pitchFamily="34" charset="0"/>
                </a:rPr>
                <a:t>5</a:t>
              </a:r>
              <a:endParaRPr lang="en-US" altLang="zh-CN"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nvSpPr>
          <p:spPr>
            <a:xfrm>
              <a:off x="9015674" y="3077396"/>
              <a:ext cx="1553210" cy="828675"/>
            </a:xfrm>
            <a:prstGeom prst="rect">
              <a:avLst/>
            </a:prstGeom>
            <a:noFill/>
          </p:spPr>
          <p:txBody>
            <a:bodyPr wrap="none" lIns="91438" tIns="45719" rIns="91438" bIns="45719" rtlCol="0">
              <a:spAutoFit/>
            </a:bodyPr>
            <a:lstStyle/>
            <a:p>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6756275" y="3264361"/>
              <a:ext cx="308610" cy="459105"/>
            </a:xfrm>
            <a:prstGeom prst="rect">
              <a:avLst/>
            </a:prstGeom>
          </p:spPr>
          <p:txBody>
            <a:bodyPr wrap="none" lIns="91438" tIns="45719" rIns="91438" bIns="45719">
              <a:spAutoFit/>
            </a:bodyPr>
            <a:lstStyle/>
            <a:p>
              <a:pPr algn="ct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rot="20638227">
            <a:off x="4752897" y="2516905"/>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2049208" y="4318401"/>
            <a:ext cx="1617387" cy="1450395"/>
          </a:xfrm>
          <a:prstGeom prst="rect">
            <a:avLst/>
          </a:prstGeom>
        </p:spPr>
        <p:txBody>
          <a:bodyPr wrap="square" lIns="91436" tIns="45718" rIns="91436" bIns="45718">
            <a:spAutoFit/>
          </a:bodyPr>
          <a:lstStyle/>
          <a:p>
            <a:endParaRPr lang="en-US" altLang="zh-CN"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rPr>
              <a:t>论文就是用来进行科学研究和描述科研成果的文章</a:t>
            </a:r>
            <a:endParaRPr lang="en-US"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矩形 63"/>
          <p:cNvSpPr/>
          <p:nvPr/>
        </p:nvSpPr>
        <p:spPr>
          <a:xfrm>
            <a:off x="7352357" y="5018114"/>
            <a:ext cx="1013651" cy="400111"/>
          </a:xfrm>
          <a:prstGeom prst="rect">
            <a:avLst/>
          </a:prstGeom>
        </p:spPr>
        <p:txBody>
          <a:bodyPr wrap="square" lIns="91436" tIns="45718" rIns="91436" bIns="45718">
            <a:spAutoFit/>
          </a:bodyPr>
          <a:lstStyle/>
          <a:p>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关键字</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3</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77" name="文本框 76"/>
          <p:cNvSpPr txBox="1"/>
          <p:nvPr/>
        </p:nvSpPr>
        <p:spPr>
          <a:xfrm>
            <a:off x="647718" y="267581"/>
            <a:ext cx="943610" cy="828675"/>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矩形 77"/>
          <p:cNvSpPr/>
          <p:nvPr/>
        </p:nvSpPr>
        <p:spPr>
          <a:xfrm>
            <a:off x="2791118" y="324999"/>
            <a:ext cx="2823202"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METHODS</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2178050" y="2800350"/>
            <a:ext cx="7995285" cy="675640"/>
          </a:xfrm>
          <a:prstGeom prst="rect">
            <a:avLst/>
          </a:prstGeom>
          <a:noFill/>
        </p:spPr>
        <p:txBody>
          <a:bodyPr wrap="square" rtlCol="0" anchor="t">
            <a:spAutoFit/>
          </a:bodyPr>
          <a:p>
            <a:pPr indent="457200" fontAlgn="auto"/>
            <a:r>
              <a:rPr lang="zh-CN" altLang="en-US">
                <a:sym typeface="+mn-ea"/>
              </a:rPr>
              <a:t>经过这次</a:t>
            </a:r>
            <a:r>
              <a:rPr lang="en-US" altLang="zh-CN">
                <a:sym typeface="+mn-ea"/>
              </a:rPr>
              <a:t>vue</a:t>
            </a:r>
            <a:r>
              <a:rPr lang="zh-CN" altLang="en-US">
                <a:sym typeface="+mn-ea"/>
              </a:rPr>
              <a:t>项目的练习，对于</a:t>
            </a:r>
            <a:r>
              <a:rPr lang="en-US" altLang="zh-CN">
                <a:sym typeface="+mn-ea"/>
              </a:rPr>
              <a:t>VUE</a:t>
            </a:r>
            <a:r>
              <a:rPr lang="zh-CN" altLang="en-US">
                <a:sym typeface="+mn-ea"/>
              </a:rPr>
              <a:t>框架的运用有了初步的了解，虽然说这个项目初步的完成了，但还是有很多不足的地方，还是学习。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8"/>
            <a:ext cx="4652010" cy="1443990"/>
          </a:xfrm>
          <a:prstGeom prst="rect">
            <a:avLst/>
          </a:prstGeom>
          <a:noFill/>
        </p:spPr>
        <p:txBody>
          <a:bodyPr wrap="none" lIns="91438" tIns="45719" rIns="91438" bIns="45719" rtlCol="0">
            <a:spAutoFit/>
          </a:bodyPr>
          <a:lstStyle/>
          <a:p>
            <a:r>
              <a:rPr lang="zh-CN" altLang="en-US" sz="8800" dirty="0">
                <a:ln w="0"/>
                <a:solidFill>
                  <a:schemeClr val="tx2"/>
                </a:solidFill>
                <a:latin typeface="Arial" panose="020B0604020202020204" pitchFamily="34" charset="0"/>
                <a:ea typeface="微软雅黑" panose="020B0503020204020204" pitchFamily="34" charset="-122"/>
                <a:sym typeface="Arial" panose="020B0604020202020204" pitchFamily="34" charset="0"/>
              </a:rPr>
              <a:t>谢谢观赏</a:t>
            </a:r>
            <a:endParaRPr lang="zh-CN" altLang="en-US" sz="8800" dirty="0">
              <a:ln w="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80" name="文本框 79"/>
          <p:cNvSpPr txBox="1"/>
          <p:nvPr/>
        </p:nvSpPr>
        <p:spPr>
          <a:xfrm>
            <a:off x="403710" y="5713686"/>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Arial" panose="020B0604020202020204" pitchFamily="34" charset="0"/>
                <a:ea typeface="微软雅黑" panose="020B0503020204020204" pitchFamily="34" charset="-122"/>
                <a:sym typeface="Arial" panose="020B0604020202020204" pitchFamily="34" charset="0"/>
              </a:rPr>
              <a:t>THANKS</a:t>
            </a:r>
            <a:r>
              <a:rPr lang="zh-CN" altLang="en-US" sz="60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6000" dirty="0">
                <a:solidFill>
                  <a:schemeClr val="bg1"/>
                </a:solidFill>
                <a:latin typeface="Arial" panose="020B0604020202020204" pitchFamily="34" charset="0"/>
                <a:ea typeface="微软雅黑" panose="020B0503020204020204" pitchFamily="34" charset="-122"/>
                <a:sym typeface="Arial" panose="020B0604020202020204" pitchFamily="34" charset="0"/>
              </a:rPr>
              <a:t>TO</a:t>
            </a:r>
            <a:endParaRPr lang="zh-CN" altLang="en-US" sz="6000" dirty="0">
              <a:solidFill>
                <a:schemeClr val="bg1"/>
              </a:solidFill>
              <a:latin typeface="Arial" panose="020B0604020202020204" pitchFamily="34" charset="0"/>
              <a:ea typeface="微软雅黑" panose="020B0503020204020204" pitchFamily="34" charset="-122"/>
              <a:cs typeface="Segoe UI Semilight" panose="020B0402040204020203" pitchFamily="34" charset="0"/>
              <a:sym typeface="Arial" panose="020B0604020202020204"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圆角矩形 82"/>
          <p:cNvSpPr/>
          <p:nvPr/>
        </p:nvSpPr>
        <p:spPr>
          <a:xfrm rot="10800000" flipV="1">
            <a:off x="5770332" y="4141473"/>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4" name="组合 48"/>
          <p:cNvGrpSpPr/>
          <p:nvPr/>
        </p:nvGrpSpPr>
        <p:grpSpPr>
          <a:xfrm>
            <a:off x="5183531" y="2160559"/>
            <a:ext cx="484560" cy="382547"/>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0"/>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5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圆角矩形 72"/>
          <p:cNvSpPr/>
          <p:nvPr/>
        </p:nvSpPr>
        <p:spPr>
          <a:xfrm rot="10800000" flipV="1">
            <a:off x="5796313" y="170594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1</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rot="10800000" flipV="1">
            <a:off x="5797243" y="297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77" name="圆角矩形 76"/>
          <p:cNvSpPr/>
          <p:nvPr/>
        </p:nvSpPr>
        <p:spPr>
          <a:xfrm rot="10800000" flipV="1">
            <a:off x="5797243" y="424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3</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86"/>
          <p:cNvSpPr txBox="1"/>
          <p:nvPr/>
        </p:nvSpPr>
        <p:spPr>
          <a:xfrm>
            <a:off x="3244675" y="1564948"/>
            <a:ext cx="2010410" cy="643890"/>
          </a:xfrm>
          <a:prstGeom prst="rect">
            <a:avLst/>
          </a:prstGeom>
          <a:noFill/>
        </p:spPr>
        <p:txBody>
          <a:bodyPr wrap="none" lIns="91436" tIns="45718" rIns="91436" bIns="45718" rtlCol="0">
            <a:spAutoFit/>
          </a:bodyPr>
          <a:lstStyle/>
          <a:p>
            <a:pPr lvl="0" algn="l"/>
            <a:r>
              <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项目背景</a:t>
            </a:r>
            <a:endPar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文本框 88"/>
          <p:cNvSpPr txBox="1"/>
          <p:nvPr/>
        </p:nvSpPr>
        <p:spPr>
          <a:xfrm>
            <a:off x="3248528" y="2839537"/>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文本框 90"/>
          <p:cNvSpPr txBox="1"/>
          <p:nvPr/>
        </p:nvSpPr>
        <p:spPr>
          <a:xfrm>
            <a:off x="3248528" y="4109537"/>
            <a:ext cx="2010410" cy="643890"/>
          </a:xfrm>
          <a:prstGeom prst="rect">
            <a:avLst/>
          </a:prstGeom>
          <a:noFill/>
        </p:spPr>
        <p:txBody>
          <a:bodyPr wrap="none" lIns="91436" tIns="45718" rIns="91436" bIns="45718" rtlCol="0">
            <a:spAutoFit/>
          </a:bodyPr>
          <a:lstStyle/>
          <a:p>
            <a:pPr algn="l"/>
            <a:r>
              <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项目功能</a:t>
            </a:r>
            <a:endParaRPr lang="zh-CN" altLang="en-US" sz="3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 name="矩形 103"/>
          <p:cNvSpPr/>
          <p:nvPr/>
        </p:nvSpPr>
        <p:spPr>
          <a:xfrm>
            <a:off x="3162063" y="2153781"/>
            <a:ext cx="2121085" cy="261606"/>
          </a:xfrm>
          <a:prstGeom prst="rect">
            <a:avLst/>
          </a:prstGeom>
        </p:spPr>
        <p:txBody>
          <a:bodyPr wrap="none" lIns="91436" tIns="45718" rIns="91436" bIns="45718">
            <a:spAutoFit/>
          </a:bodyPr>
          <a:lstStyle/>
          <a:p>
            <a:pPr algn="ctr"/>
            <a:r>
              <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rPr>
              <a:t>RESEARCH BACKGROUNDS</a:t>
            </a:r>
            <a:endPar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 name="矩形 104"/>
          <p:cNvSpPr/>
          <p:nvPr/>
        </p:nvSpPr>
        <p:spPr>
          <a:xfrm>
            <a:off x="3409724" y="3485867"/>
            <a:ext cx="1851782" cy="261606"/>
          </a:xfrm>
          <a:prstGeom prst="rect">
            <a:avLst/>
          </a:prstGeom>
        </p:spPr>
        <p:txBody>
          <a:bodyPr wrap="none" lIns="91436" tIns="45718" rIns="91436" bIns="45718">
            <a:spAutoFit/>
          </a:bodyPr>
          <a:lstStyle/>
          <a:p>
            <a:pPr algn="ctr"/>
            <a:r>
              <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rPr>
              <a:t>RESEARCH FRAMWORK</a:t>
            </a:r>
            <a:endPar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6" name="矩形 105"/>
          <p:cNvSpPr/>
          <p:nvPr/>
        </p:nvSpPr>
        <p:spPr>
          <a:xfrm>
            <a:off x="3537168" y="4755867"/>
            <a:ext cx="1718732" cy="261606"/>
          </a:xfrm>
          <a:prstGeom prst="rect">
            <a:avLst/>
          </a:prstGeom>
        </p:spPr>
        <p:txBody>
          <a:bodyPr wrap="none" lIns="91436" tIns="45718" rIns="91436" bIns="45718">
            <a:spAutoFit/>
          </a:bodyPr>
          <a:lstStyle/>
          <a:p>
            <a:pPr algn="ctr"/>
            <a:r>
              <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rPr>
              <a:t>RESEARCH METHODS</a:t>
            </a:r>
            <a:endParaRPr lang="en-US" altLang="zh-CN" sz="1100" dirty="0">
              <a:solidFill>
                <a:srgbClr val="A2A2A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 2"/>
          <p:cNvGrpSpPr/>
          <p:nvPr/>
        </p:nvGrpSpPr>
        <p:grpSpPr>
          <a:xfrm>
            <a:off x="11454106" y="252857"/>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7" name="圆角矩形 6"/>
          <p:cNvSpPr/>
          <p:nvPr/>
        </p:nvSpPr>
        <p:spPr>
          <a:xfrm rot="10800000" flipV="1">
            <a:off x="6624353" y="1364950"/>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4</a:t>
            </a:r>
            <a:endParaRPr lang="en-US" altLang="zh-CN"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7566660" y="1408430"/>
            <a:ext cx="2971800" cy="645160"/>
          </a:xfrm>
          <a:prstGeom prst="rect">
            <a:avLst/>
          </a:prstGeom>
          <a:noFill/>
        </p:spPr>
        <p:txBody>
          <a:bodyPr wrap="square" rtlCol="0">
            <a:spAutoFit/>
          </a:bodyPr>
          <a:p>
            <a:pPr algn="l"/>
            <a:r>
              <a:rPr lang="zh-CN" altLang="en-US" sz="3600" dirty="0">
                <a:solidFill>
                  <a:schemeClr val="tx2"/>
                </a:solidFill>
                <a:latin typeface="Arial" panose="020B0604020202020204" pitchFamily="34" charset="0"/>
                <a:ea typeface="微软雅黑" panose="020B0503020204020204" pitchFamily="34" charset="-122"/>
              </a:rPr>
              <a:t>遇到的问题</a:t>
            </a:r>
            <a:endParaRPr lang="zh-CN" altLang="en-US" sz="3600" dirty="0">
              <a:solidFill>
                <a:schemeClr val="tx2"/>
              </a:solidFill>
              <a:latin typeface="Arial" panose="020B0604020202020204" pitchFamily="34" charset="0"/>
              <a:ea typeface="微软雅黑" panose="020B0503020204020204" pitchFamily="34" charset="-122"/>
            </a:endParaRPr>
          </a:p>
        </p:txBody>
      </p:sp>
      <p:sp>
        <p:nvSpPr>
          <p:cNvPr id="17" name="圆角矩形 16"/>
          <p:cNvSpPr/>
          <p:nvPr/>
        </p:nvSpPr>
        <p:spPr>
          <a:xfrm rot="10800000" flipV="1">
            <a:off x="6624353" y="2839420"/>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sz="3600" dirty="0">
                <a:latin typeface="Arial" panose="020B0604020202020204" pitchFamily="34" charset="0"/>
                <a:ea typeface="微软雅黑" panose="020B0503020204020204" pitchFamily="34" charset="-122"/>
                <a:sym typeface="Arial" panose="020B0604020202020204" pitchFamily="34" charset="0"/>
              </a:rPr>
              <a:t>5</a:t>
            </a:r>
            <a:endParaRPr 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nvSpPr>
        <p:spPr>
          <a:xfrm>
            <a:off x="7734300" y="2893060"/>
            <a:ext cx="2209800" cy="645160"/>
          </a:xfrm>
          <a:prstGeom prst="rect">
            <a:avLst/>
          </a:prstGeom>
          <a:noFill/>
        </p:spPr>
        <p:txBody>
          <a:bodyPr wrap="square" rtlCol="0">
            <a:spAutoFit/>
          </a:bodyPr>
          <a:p>
            <a:r>
              <a:rPr lang="zh-CN" altLang="en-US" sz="3600" dirty="0">
                <a:solidFill>
                  <a:schemeClr val="tx2"/>
                </a:solidFill>
                <a:latin typeface="Arial" panose="020B0604020202020204" pitchFamily="34" charset="0"/>
                <a:ea typeface="微软雅黑" panose="020B0503020204020204" pitchFamily="34" charset="-122"/>
              </a:rPr>
              <a:t>总结</a:t>
            </a:r>
            <a:endParaRPr lang="zh-CN" altLang="en-US" sz="3600" dirty="0">
              <a:solidFill>
                <a:schemeClr val="tx2"/>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Arial" panose="020B0604020202020204" pitchFamily="34" charset="0"/>
                  <a:ea typeface="微软雅黑" panose="020B0503020204020204" pitchFamily="34" charset="-122"/>
                  <a:sym typeface="Arial" panose="020B0604020202020204" pitchFamily="34" charset="0"/>
                </a:rPr>
                <a:t>1</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lstStyle/>
            <a:p>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项目背景</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6756272" y="3264361"/>
              <a:ext cx="308610" cy="459105"/>
            </a:xfrm>
            <a:prstGeom prst="rect">
              <a:avLst/>
            </a:prstGeom>
          </p:spPr>
          <p:txBody>
            <a:bodyPr wrap="none" lIns="91438" tIns="45719" rIns="91438" bIns="45719">
              <a:spAutoFit/>
            </a:bodyPr>
            <a:lstStyle/>
            <a:p>
              <a:pPr algn="ct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7"/>
          <p:cNvGrpSpPr/>
          <p:nvPr>
            <p:custDataLst>
              <p:tags r:id="rId1"/>
            </p:custDataLst>
          </p:nvPr>
        </p:nvGrpSpPr>
        <p:grpSpPr bwMode="gray">
          <a:xfrm>
            <a:off x="5662023" y="2342218"/>
            <a:ext cx="6154608" cy="3799349"/>
            <a:chOff x="1832768" y="1268759"/>
            <a:chExt cx="6240462" cy="3571875"/>
          </a:xfrm>
          <a:solidFill>
            <a:schemeClr val="tx2">
              <a:alpha val="71000"/>
            </a:schemeClr>
          </a:solidFill>
        </p:grpSpPr>
        <p:sp>
          <p:nvSpPr>
            <p:cNvPr id="20"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6" name="Group 69"/>
            <p:cNvGrpSpPr>
              <a:grpSpLocks noChangeAspect="1"/>
            </p:cNvGrpSpPr>
            <p:nvPr/>
          </p:nvGrpSpPr>
          <p:grpSpPr bwMode="gray">
            <a:xfrm>
              <a:off x="6801642" y="3364259"/>
              <a:ext cx="161925" cy="231775"/>
              <a:chOff x="3802" y="2280"/>
              <a:chExt cx="102" cy="146"/>
            </a:xfrm>
            <a:grpFill/>
          </p:grpSpPr>
          <p:sp>
            <p:nvSpPr>
              <p:cNvPr id="364"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5"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6"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7"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8"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9"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0"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1"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2"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3"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4"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53" name="Group 97"/>
            <p:cNvGrpSpPr>
              <a:grpSpLocks noChangeAspect="1"/>
            </p:cNvGrpSpPr>
            <p:nvPr/>
          </p:nvGrpSpPr>
          <p:grpSpPr bwMode="gray">
            <a:xfrm>
              <a:off x="5818980" y="3002309"/>
              <a:ext cx="636588" cy="587375"/>
              <a:chOff x="3183" y="2052"/>
              <a:chExt cx="401" cy="370"/>
            </a:xfrm>
            <a:grpFill/>
          </p:grpSpPr>
          <p:sp>
            <p:nvSpPr>
              <p:cNvPr id="357"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8"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9"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0"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1"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2"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3"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54"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55" name="Group 106"/>
            <p:cNvGrpSpPr>
              <a:grpSpLocks noChangeAspect="1"/>
            </p:cNvGrpSpPr>
            <p:nvPr/>
          </p:nvGrpSpPr>
          <p:grpSpPr bwMode="gray">
            <a:xfrm>
              <a:off x="7017542" y="2807047"/>
              <a:ext cx="282575" cy="320675"/>
              <a:chOff x="3938" y="1929"/>
              <a:chExt cx="178" cy="202"/>
            </a:xfrm>
            <a:grpFill/>
          </p:grpSpPr>
          <p:sp>
            <p:nvSpPr>
              <p:cNvPr id="353"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4"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5"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6"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56"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4472C4">
                <a:alpha val="85000"/>
              </a:srgbClr>
            </a:solid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61" name="Group 116"/>
            <p:cNvGrpSpPr>
              <a:grpSpLocks noChangeAspect="1"/>
            </p:cNvGrpSpPr>
            <p:nvPr/>
          </p:nvGrpSpPr>
          <p:grpSpPr bwMode="gray">
            <a:xfrm>
              <a:off x="5099842" y="1268760"/>
              <a:ext cx="2973388" cy="1638300"/>
              <a:chOff x="2730" y="960"/>
              <a:chExt cx="1873" cy="1032"/>
            </a:xfrm>
            <a:grpFill/>
          </p:grpSpPr>
          <p:grpSp>
            <p:nvGrpSpPr>
              <p:cNvPr id="336" name="Group 117"/>
              <p:cNvGrpSpPr>
                <a:grpSpLocks noChangeAspect="1"/>
              </p:cNvGrpSpPr>
              <p:nvPr/>
            </p:nvGrpSpPr>
            <p:grpSpPr bwMode="gray">
              <a:xfrm>
                <a:off x="3044" y="960"/>
                <a:ext cx="1473" cy="481"/>
                <a:chOff x="3044" y="960"/>
                <a:chExt cx="1473" cy="481"/>
              </a:xfrm>
              <a:grpFill/>
            </p:grpSpPr>
            <p:sp>
              <p:nvSpPr>
                <p:cNvPr id="340"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1"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2"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3"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4"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5"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6"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7"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8"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49"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0"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1"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2"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37"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8"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9"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Group 135"/>
            <p:cNvGrpSpPr>
              <a:grpSpLocks noChangeAspect="1"/>
            </p:cNvGrpSpPr>
            <p:nvPr/>
          </p:nvGrpSpPr>
          <p:grpSpPr bwMode="gray">
            <a:xfrm>
              <a:off x="5214142" y="2886422"/>
              <a:ext cx="647700" cy="585788"/>
              <a:chOff x="2802" y="1979"/>
              <a:chExt cx="408" cy="369"/>
            </a:xfrm>
            <a:grpFill/>
          </p:grpSpPr>
          <p:sp>
            <p:nvSpPr>
              <p:cNvPr id="307"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08" name="Group 137"/>
              <p:cNvGrpSpPr>
                <a:grpSpLocks noChangeAspect="1"/>
              </p:cNvGrpSpPr>
              <p:nvPr/>
            </p:nvGrpSpPr>
            <p:grpSpPr bwMode="gray">
              <a:xfrm>
                <a:off x="2889" y="2101"/>
                <a:ext cx="17" cy="51"/>
                <a:chOff x="2889" y="2101"/>
                <a:chExt cx="17" cy="51"/>
              </a:xfrm>
              <a:grpFill/>
            </p:grpSpPr>
            <p:sp>
              <p:nvSpPr>
                <p:cNvPr id="333"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4"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5"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09"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1"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11" name="Group 145"/>
              <p:cNvGrpSpPr>
                <a:grpSpLocks noChangeAspect="1"/>
              </p:cNvGrpSpPr>
              <p:nvPr/>
            </p:nvGrpSpPr>
            <p:grpSpPr bwMode="gray">
              <a:xfrm>
                <a:off x="2984" y="2276"/>
                <a:ext cx="114" cy="72"/>
                <a:chOff x="2984" y="2276"/>
                <a:chExt cx="114" cy="72"/>
              </a:xfrm>
              <a:grpFill/>
            </p:grpSpPr>
            <p:sp>
              <p:nvSpPr>
                <p:cNvPr id="329"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0"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12"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13" name="Group 149"/>
              <p:cNvGrpSpPr>
                <a:grpSpLocks noChangeAspect="1"/>
              </p:cNvGrpSpPr>
              <p:nvPr/>
            </p:nvGrpSpPr>
            <p:grpSpPr bwMode="gray">
              <a:xfrm>
                <a:off x="3086" y="2189"/>
                <a:ext cx="85" cy="114"/>
                <a:chOff x="3086" y="2189"/>
                <a:chExt cx="85" cy="114"/>
              </a:xfrm>
              <a:grpFill/>
            </p:grpSpPr>
            <p:sp>
              <p:nvSpPr>
                <p:cNvPr id="327"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8"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14"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15" name="Group 153"/>
              <p:cNvGrpSpPr>
                <a:grpSpLocks noChangeAspect="1"/>
              </p:cNvGrpSpPr>
              <p:nvPr/>
            </p:nvGrpSpPr>
            <p:grpSpPr bwMode="gray">
              <a:xfrm>
                <a:off x="3000" y="2012"/>
                <a:ext cx="210" cy="192"/>
                <a:chOff x="3000" y="2012"/>
                <a:chExt cx="210" cy="192"/>
              </a:xfrm>
              <a:grpFill/>
            </p:grpSpPr>
            <p:sp>
              <p:nvSpPr>
                <p:cNvPr id="325"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6"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16"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17"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18"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19" name="Group 159"/>
              <p:cNvGrpSpPr>
                <a:grpSpLocks noChangeAspect="1"/>
              </p:cNvGrpSpPr>
              <p:nvPr/>
            </p:nvGrpSpPr>
            <p:grpSpPr bwMode="gray">
              <a:xfrm>
                <a:off x="2802" y="1979"/>
                <a:ext cx="205" cy="88"/>
                <a:chOff x="2802" y="1979"/>
                <a:chExt cx="205" cy="88"/>
              </a:xfrm>
              <a:grpFill/>
            </p:grpSpPr>
            <p:sp>
              <p:nvSpPr>
                <p:cNvPr id="323"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4"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20"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1"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22"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63"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68" name="Group 170"/>
            <p:cNvGrpSpPr>
              <a:grpSpLocks noChangeAspect="1"/>
            </p:cNvGrpSpPr>
            <p:nvPr/>
          </p:nvGrpSpPr>
          <p:grpSpPr bwMode="gray">
            <a:xfrm>
              <a:off x="5539580" y="2891184"/>
              <a:ext cx="96838" cy="77788"/>
              <a:chOff x="3007" y="1982"/>
              <a:chExt cx="61" cy="49"/>
            </a:xfrm>
            <a:grpFill/>
          </p:grpSpPr>
          <p:sp>
            <p:nvSpPr>
              <p:cNvPr id="305"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6"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69"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70" name="Group 222"/>
            <p:cNvGrpSpPr>
              <a:grpSpLocks noChangeAspect="1"/>
            </p:cNvGrpSpPr>
            <p:nvPr/>
          </p:nvGrpSpPr>
          <p:grpSpPr bwMode="gray">
            <a:xfrm>
              <a:off x="4945856" y="1268759"/>
              <a:ext cx="287338" cy="296863"/>
              <a:chOff x="3202" y="1036"/>
              <a:chExt cx="181" cy="187"/>
            </a:xfrm>
            <a:grpFill/>
          </p:grpSpPr>
          <p:sp>
            <p:nvSpPr>
              <p:cNvPr id="299"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0"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1"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2"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3"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4"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71"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5"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6"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7"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78" name="Group 236"/>
            <p:cNvGrpSpPr>
              <a:grpSpLocks noChangeAspect="1"/>
            </p:cNvGrpSpPr>
            <p:nvPr/>
          </p:nvGrpSpPr>
          <p:grpSpPr bwMode="gray">
            <a:xfrm>
              <a:off x="3344068" y="3475384"/>
              <a:ext cx="808038" cy="1365250"/>
              <a:chOff x="1624" y="2350"/>
              <a:chExt cx="509" cy="860"/>
            </a:xfrm>
            <a:grpFill/>
          </p:grpSpPr>
          <p:sp>
            <p:nvSpPr>
              <p:cNvPr id="274"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5"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6"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7"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8"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9"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0"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1"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2"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3"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4"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5"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6"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7"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8"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9"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0"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1"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2"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3"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4"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5"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6"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7"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8"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79"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0"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1"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4"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87" name="Group 270"/>
            <p:cNvGrpSpPr>
              <a:grpSpLocks noChangeAspect="1"/>
            </p:cNvGrpSpPr>
            <p:nvPr/>
          </p:nvGrpSpPr>
          <p:grpSpPr bwMode="gray">
            <a:xfrm>
              <a:off x="1832768" y="1897409"/>
              <a:ext cx="1765300" cy="1346200"/>
              <a:chOff x="672" y="1356"/>
              <a:chExt cx="1112" cy="848"/>
            </a:xfrm>
            <a:grpFill/>
          </p:grpSpPr>
          <p:grpSp>
            <p:nvGrpSpPr>
              <p:cNvPr id="262" name="Group 271"/>
              <p:cNvGrpSpPr>
                <a:grpSpLocks noChangeAspect="1"/>
              </p:cNvGrpSpPr>
              <p:nvPr/>
            </p:nvGrpSpPr>
            <p:grpSpPr bwMode="gray">
              <a:xfrm>
                <a:off x="672" y="1356"/>
                <a:ext cx="418" cy="413"/>
                <a:chOff x="672" y="1356"/>
                <a:chExt cx="418" cy="413"/>
              </a:xfrm>
              <a:grpFill/>
            </p:grpSpPr>
            <p:sp>
              <p:nvSpPr>
                <p:cNvPr id="269"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0"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1"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2"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3"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3" name="Group 277"/>
              <p:cNvGrpSpPr>
                <a:grpSpLocks noChangeAspect="1"/>
              </p:cNvGrpSpPr>
              <p:nvPr/>
            </p:nvGrpSpPr>
            <p:grpSpPr bwMode="gray">
              <a:xfrm>
                <a:off x="1149" y="1865"/>
                <a:ext cx="635" cy="339"/>
                <a:chOff x="1149" y="1865"/>
                <a:chExt cx="635" cy="339"/>
              </a:xfrm>
              <a:grpFill/>
            </p:grpSpPr>
            <p:sp>
              <p:nvSpPr>
                <p:cNvPr id="264"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5"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6"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7"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8"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88" name="Group 283"/>
            <p:cNvGrpSpPr>
              <a:grpSpLocks noChangeAspect="1"/>
            </p:cNvGrpSpPr>
            <p:nvPr/>
          </p:nvGrpSpPr>
          <p:grpSpPr bwMode="gray">
            <a:xfrm>
              <a:off x="2304256" y="1268759"/>
              <a:ext cx="1538288" cy="1622425"/>
              <a:chOff x="969" y="960"/>
              <a:chExt cx="969" cy="1022"/>
            </a:xfrm>
            <a:grpFill/>
          </p:grpSpPr>
          <p:sp>
            <p:nvSpPr>
              <p:cNvPr id="233"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4"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5"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6"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7"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8"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9"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0"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1"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2"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3"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4"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5"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6"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7"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8"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9"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0"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1"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2"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3"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4"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5"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6"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7"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8"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9"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0"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1"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89"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0"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1"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2"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3"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5"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6"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8"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9"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0"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1"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2"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3"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4"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5"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6"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7"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8"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9"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0"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1"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2"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13" name="Group 337"/>
            <p:cNvGrpSpPr>
              <a:grpSpLocks noChangeAspect="1"/>
            </p:cNvGrpSpPr>
            <p:nvPr/>
          </p:nvGrpSpPr>
          <p:grpSpPr bwMode="gray">
            <a:xfrm>
              <a:off x="3455193" y="3327747"/>
              <a:ext cx="28575" cy="44450"/>
              <a:chOff x="1694" y="2257"/>
              <a:chExt cx="18" cy="28"/>
            </a:xfrm>
            <a:grpFill/>
          </p:grpSpPr>
          <p:sp>
            <p:nvSpPr>
              <p:cNvPr id="231"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2"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14"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5"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6"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8"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9"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0"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1"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2"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4"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5"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26" name="Group 362"/>
            <p:cNvGrpSpPr/>
            <p:nvPr/>
          </p:nvGrpSpPr>
          <p:grpSpPr bwMode="gray">
            <a:xfrm>
              <a:off x="4580731" y="1911697"/>
              <a:ext cx="879476" cy="1109663"/>
              <a:chOff x="4580731" y="1911697"/>
              <a:chExt cx="879476" cy="1109663"/>
            </a:xfrm>
            <a:grpFill/>
          </p:grpSpPr>
          <p:sp>
            <p:nvSpPr>
              <p:cNvPr id="182"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3"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4"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85" name="Group 178"/>
              <p:cNvGrpSpPr>
                <a:grpSpLocks noChangeAspect="1"/>
              </p:cNvGrpSpPr>
              <p:nvPr/>
            </p:nvGrpSpPr>
            <p:grpSpPr bwMode="gray">
              <a:xfrm>
                <a:off x="4876006" y="2765772"/>
                <a:ext cx="204788" cy="242888"/>
                <a:chOff x="2589" y="1903"/>
                <a:chExt cx="129" cy="153"/>
              </a:xfrm>
              <a:grpFill/>
            </p:grpSpPr>
            <p:sp>
              <p:nvSpPr>
                <p:cNvPr id="228"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9"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0"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86"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7"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8"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9"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0"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1"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2"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93" name="Group 189"/>
              <p:cNvGrpSpPr>
                <a:grpSpLocks noChangeAspect="1"/>
              </p:cNvGrpSpPr>
              <p:nvPr/>
            </p:nvGrpSpPr>
            <p:grpSpPr bwMode="gray">
              <a:xfrm>
                <a:off x="4679156" y="2659410"/>
                <a:ext cx="247650" cy="244475"/>
                <a:chOff x="2465" y="1836"/>
                <a:chExt cx="156" cy="154"/>
              </a:xfrm>
              <a:grpFill/>
            </p:grpSpPr>
            <p:sp>
              <p:nvSpPr>
                <p:cNvPr id="226"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7"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4" name="Group 192"/>
              <p:cNvGrpSpPr>
                <a:grpSpLocks noChangeAspect="1"/>
              </p:cNvGrpSpPr>
              <p:nvPr/>
            </p:nvGrpSpPr>
            <p:grpSpPr bwMode="gray">
              <a:xfrm>
                <a:off x="4620419" y="2430810"/>
                <a:ext cx="171450" cy="258763"/>
                <a:chOff x="2428" y="1692"/>
                <a:chExt cx="108" cy="163"/>
              </a:xfrm>
              <a:grpFill/>
            </p:grpSpPr>
            <p:sp>
              <p:nvSpPr>
                <p:cNvPr id="224"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5"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95"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6"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7"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8"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99" name="Group 199"/>
              <p:cNvGrpSpPr>
                <a:grpSpLocks noChangeAspect="1"/>
              </p:cNvGrpSpPr>
              <p:nvPr/>
            </p:nvGrpSpPr>
            <p:grpSpPr bwMode="gray">
              <a:xfrm>
                <a:off x="5033169" y="2808635"/>
                <a:ext cx="68263" cy="68263"/>
                <a:chOff x="2688" y="1930"/>
                <a:chExt cx="43" cy="43"/>
              </a:xfrm>
              <a:grpFill/>
            </p:grpSpPr>
            <p:sp>
              <p:nvSpPr>
                <p:cNvPr id="222"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3"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00"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1"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2"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3"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4"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5"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6"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7"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8"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09"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0"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1"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2"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3"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4"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5"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6"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7"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8"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19" name="Group 359"/>
              <p:cNvGrpSpPr/>
              <p:nvPr/>
            </p:nvGrpSpPr>
            <p:grpSpPr bwMode="gray">
              <a:xfrm>
                <a:off x="5080794" y="2788583"/>
                <a:ext cx="75600" cy="108000"/>
                <a:chOff x="4160739" y="2986112"/>
                <a:chExt cx="187325" cy="233362"/>
              </a:xfrm>
              <a:grpFill/>
            </p:grpSpPr>
            <p:sp>
              <p:nvSpPr>
                <p:cNvPr id="220"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1"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27" name="Group 368"/>
            <p:cNvGrpSpPr/>
            <p:nvPr/>
          </p:nvGrpSpPr>
          <p:grpSpPr bwMode="gray">
            <a:xfrm>
              <a:off x="4455318" y="2994372"/>
              <a:ext cx="1196974" cy="1339850"/>
              <a:chOff x="4455318" y="2994372"/>
              <a:chExt cx="1196974" cy="1339850"/>
            </a:xfrm>
            <a:grpFill/>
          </p:grpSpPr>
          <p:sp>
            <p:nvSpPr>
              <p:cNvPr id="128"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9"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30" name="Group 367"/>
              <p:cNvGrpSpPr/>
              <p:nvPr/>
            </p:nvGrpSpPr>
            <p:grpSpPr bwMode="gray">
              <a:xfrm>
                <a:off x="4455318" y="2994372"/>
                <a:ext cx="1196974" cy="1339850"/>
                <a:chOff x="4455318" y="2994372"/>
                <a:chExt cx="1196974" cy="1339850"/>
              </a:xfrm>
              <a:grpFill/>
            </p:grpSpPr>
            <p:sp>
              <p:nvSpPr>
                <p:cNvPr id="131"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2"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3"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4"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5"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6"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7"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8"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9"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0"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1"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2"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3"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4"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5"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6"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7"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8"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9"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50" name="Group 25"/>
                <p:cNvGrpSpPr>
                  <a:grpSpLocks noChangeAspect="1"/>
                </p:cNvGrpSpPr>
                <p:nvPr/>
              </p:nvGrpSpPr>
              <p:grpSpPr bwMode="gray">
                <a:xfrm>
                  <a:off x="4961730" y="3769072"/>
                  <a:ext cx="219075" cy="239713"/>
                  <a:chOff x="2643" y="2535"/>
                  <a:chExt cx="138" cy="151"/>
                </a:xfrm>
                <a:grpFill/>
              </p:grpSpPr>
              <p:sp>
                <p:nvSpPr>
                  <p:cNvPr id="180"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81"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51"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3"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4"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5"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6"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7"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8"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59"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0"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1"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2"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3"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4"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5"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6"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7"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8"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69"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0"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1"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2"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3"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4"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5"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6"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77" name="Group 364"/>
                <p:cNvGrpSpPr>
                  <a:grpSpLocks noChangeAspect="1"/>
                </p:cNvGrpSpPr>
                <p:nvPr/>
              </p:nvGrpSpPr>
              <p:grpSpPr bwMode="gray">
                <a:xfrm>
                  <a:off x="5141117" y="3280172"/>
                  <a:ext cx="289379" cy="349200"/>
                  <a:chOff x="3548063" y="12700"/>
                  <a:chExt cx="5667375" cy="6838950"/>
                </a:xfrm>
                <a:grpFill/>
              </p:grpSpPr>
              <p:sp>
                <p:nvSpPr>
                  <p:cNvPr id="178"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latin typeface="Arial" panose="020B0604020202020204" pitchFamily="34" charset="0"/>
                      <a:ea typeface="微软雅黑" panose="020B0503020204020204" pitchFamily="34" charset="-122"/>
                      <a:sym typeface="Arial" panose="020B0604020202020204" pitchFamily="34" charset="0"/>
                    </a:endParaRPr>
                  </a:p>
                </p:txBody>
              </p:sp>
              <p:sp>
                <p:nvSpPr>
                  <p:cNvPr id="179"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latin typeface="Arial" panose="020B0604020202020204" pitchFamily="34" charset="0"/>
                      <a:ea typeface="微软雅黑" panose="020B0503020204020204" pitchFamily="34" charset="-122"/>
                      <a:sym typeface="Arial" panose="020B0604020202020204" pitchFamily="34" charset="0"/>
                    </a:endParaRPr>
                  </a:p>
                </p:txBody>
              </p:sp>
            </p:grpSp>
          </p:grpSp>
        </p:grpSp>
      </p:grpSp>
      <p:sp>
        <p:nvSpPr>
          <p:cNvPr id="375" name="文本框 374"/>
          <p:cNvSpPr txBox="1"/>
          <p:nvPr/>
        </p:nvSpPr>
        <p:spPr>
          <a:xfrm>
            <a:off x="540291" y="1606097"/>
            <a:ext cx="791210" cy="569595"/>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Arial" panose="020B0604020202020204" pitchFamily="34" charset="0"/>
                <a:ea typeface="微软雅黑" panose="020B0503020204020204" pitchFamily="34" charset="-122"/>
                <a:sym typeface="Arial" panose="020B0604020202020204" pitchFamily="34" charset="0"/>
              </a:rPr>
              <a:t>现状</a:t>
            </a:r>
            <a:endParaRPr lang="zh-CN" altLang="en-US" sz="24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76" name="直接连接符 375"/>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647435" y="2133609"/>
            <a:ext cx="4732189" cy="2329815"/>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600" dirty="0" smtClean="0">
                <a:sym typeface="+mn-ea"/>
              </a:rPr>
              <a:t>二十一世纪是信息化的时代，第三产业在各国的比重不断上升，特别是服务业，信息服务业成为21世纪的主导产业，这导致了电子商务的产生和发展，在全球信息化大势所驱的影响下，各国的电子商务不断的改进和完善，电子平台成为各个国家和各大公司争夺的焦点。</a:t>
            </a:r>
            <a:endParaRPr lang="en-US" altLang="zh-CN" sz="16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1</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396" name="文本框 395"/>
          <p:cNvSpPr txBox="1"/>
          <p:nvPr/>
        </p:nvSpPr>
        <p:spPr>
          <a:xfrm>
            <a:off x="647718" y="267581"/>
            <a:ext cx="1705610" cy="459105"/>
          </a:xfrm>
          <a:prstGeom prst="rect">
            <a:avLst/>
          </a:prstGeom>
          <a:noFill/>
        </p:spPr>
        <p:txBody>
          <a:bodyPr wrap="none" lIns="91436" tIns="45718" rIns="91436" bIns="45718" rtlCol="0">
            <a:spAutoFit/>
          </a:bodyPr>
          <a:lstStyle/>
          <a:p>
            <a:pPr algn="l"/>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项目背景</a:t>
            </a:r>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397" name="矩形 396"/>
          <p:cNvSpPr/>
          <p:nvPr/>
        </p:nvSpPr>
        <p:spPr>
          <a:xfrm>
            <a:off x="2446472" y="324999"/>
            <a:ext cx="3512493"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BACKGROUNDS</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3784930" y="2722077"/>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202690" y="1628140"/>
            <a:ext cx="9852025" cy="1288169"/>
          </a:xfrm>
          <a:prstGeom prst="roundRect">
            <a:avLst>
              <a:gd name="adj" fmla="val 3819"/>
            </a:avLst>
          </a:prstGeom>
          <a:solidFill>
            <a:srgbClr val="4472C4">
              <a:alpha val="63000"/>
            </a:srgbClr>
          </a:solidFill>
        </p:spPr>
        <p:txBody>
          <a:bodyPr wrap="square" lIns="91436" tIns="45718" rIns="91436" bIns="45718">
            <a:spAutoFit/>
          </a:bodyPr>
          <a:lstStyle/>
          <a:p>
            <a:pPr marL="0" indent="0">
              <a:buNone/>
            </a:pPr>
            <a:r>
              <a:rPr>
                <a:sym typeface="+mn-ea"/>
              </a:rPr>
              <a:t>优购时尚商城在线销售男装、女装、女鞋、男鞋、运动、户外、童装童鞋、箱包八大品类，涵盖DKNY JEANS、GUESS、I.T、李维斯、诺帝卡、百丽、天美意、莱尔斯丹、耐克、阿迪达斯、CAT、哥伦比亚等上百个知名品牌、数百万款商品购时尚商城是时尚B2C电子商务平台；</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1613156" y="4801278"/>
            <a:ext cx="234315" cy="389890"/>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Arial" panose="020B0604020202020204" pitchFamily="34" charset="0"/>
                <a:ea typeface="微软雅黑" panose="020B0503020204020204" pitchFamily="34" charset="-122"/>
                <a:sym typeface="Arial" panose="020B0604020202020204" pitchFamily="34" charset="0"/>
              </a:rPr>
              <a:t> </a:t>
            </a:r>
            <a:endParaRPr lang="zh-CN" altLang="en-US" sz="15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6" name="直接连接符 25"/>
          <p:cNvCxnSpPr/>
          <p:nvPr/>
        </p:nvCxnSpPr>
        <p:spPr>
          <a:xfrm>
            <a:off x="1701528"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16580"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931632"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1</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矩形 55"/>
          <p:cNvSpPr/>
          <p:nvPr/>
        </p:nvSpPr>
        <p:spPr>
          <a:xfrm>
            <a:off x="2446472" y="324999"/>
            <a:ext cx="3512493"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BACKGROUNDS</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873125" y="1071245"/>
            <a:ext cx="2406650" cy="383540"/>
          </a:xfrm>
          <a:prstGeom prst="rect">
            <a:avLst/>
          </a:prstGeom>
          <a:noFill/>
        </p:spPr>
        <p:txBody>
          <a:bodyPr wrap="square" rtlCol="0">
            <a:spAutoFit/>
          </a:bodyPr>
          <a:p>
            <a:r>
              <a:rPr lang="zh-CN" altLang="zh-CN"/>
              <a:t>项目背景：</a:t>
            </a:r>
            <a:endParaRPr lang="zh-CN" altLang="zh-CN"/>
          </a:p>
        </p:txBody>
      </p:sp>
      <p:sp>
        <p:nvSpPr>
          <p:cNvPr id="4" name="文本框 3"/>
          <p:cNvSpPr txBox="1"/>
          <p:nvPr/>
        </p:nvSpPr>
        <p:spPr>
          <a:xfrm>
            <a:off x="873125" y="3381375"/>
            <a:ext cx="1341120" cy="383540"/>
          </a:xfrm>
          <a:prstGeom prst="rect">
            <a:avLst/>
          </a:prstGeom>
          <a:noFill/>
        </p:spPr>
        <p:txBody>
          <a:bodyPr wrap="square" rtlCol="0">
            <a:spAutoFit/>
          </a:bodyPr>
          <a:p>
            <a:r>
              <a:rPr lang="zh-CN" altLang="en-US"/>
              <a:t>项目优势：</a:t>
            </a:r>
            <a:endParaRPr lang="zh-CN" altLang="en-US"/>
          </a:p>
        </p:txBody>
      </p:sp>
      <p:sp>
        <p:nvSpPr>
          <p:cNvPr id="7" name="文本框 6"/>
          <p:cNvSpPr txBox="1"/>
          <p:nvPr/>
        </p:nvSpPr>
        <p:spPr>
          <a:xfrm>
            <a:off x="1244600" y="3832860"/>
            <a:ext cx="9768840" cy="968375"/>
          </a:xfrm>
          <a:prstGeom prst="rect">
            <a:avLst/>
          </a:prstGeom>
          <a:noFill/>
        </p:spPr>
        <p:txBody>
          <a:bodyPr wrap="square" rtlCol="0">
            <a:spAutoFit/>
          </a:bodyPr>
          <a:p>
            <a:r>
              <a:rPr lang="zh-CN" altLang="en-US"/>
              <a:t>优购时尚商城涉足深层次供应链管理，参与货品研发、设计、生产、零售等各个环节，依托百丽国际强大背景支持拥有更为灵活的补货机制，且拥有由百丽团队专为线上用户购物习惯所量身定做的线上专销货品。</a:t>
            </a:r>
            <a:endParaRPr lang="zh-CN" altLang="en-US"/>
          </a:p>
        </p:txBody>
      </p:sp>
      <p:sp>
        <p:nvSpPr>
          <p:cNvPr id="9" name="文本框 8"/>
          <p:cNvSpPr txBox="1"/>
          <p:nvPr/>
        </p:nvSpPr>
        <p:spPr>
          <a:xfrm>
            <a:off x="907415" y="4986020"/>
            <a:ext cx="1203960" cy="383540"/>
          </a:xfrm>
          <a:prstGeom prst="rect">
            <a:avLst/>
          </a:prstGeom>
          <a:noFill/>
        </p:spPr>
        <p:txBody>
          <a:bodyPr wrap="square" rtlCol="0">
            <a:spAutoFit/>
          </a:bodyPr>
          <a:p>
            <a:r>
              <a:rPr lang="zh-CN" altLang="en-US"/>
              <a:t>消费人群：</a:t>
            </a:r>
            <a:endParaRPr lang="zh-CN" altLang="en-US"/>
          </a:p>
        </p:txBody>
      </p:sp>
      <p:sp>
        <p:nvSpPr>
          <p:cNvPr id="10" name="文本框 9"/>
          <p:cNvSpPr txBox="1"/>
          <p:nvPr/>
        </p:nvSpPr>
        <p:spPr>
          <a:xfrm>
            <a:off x="1403985" y="5575935"/>
            <a:ext cx="9448800" cy="383540"/>
          </a:xfrm>
          <a:prstGeom prst="rect">
            <a:avLst/>
          </a:prstGeom>
          <a:noFill/>
        </p:spPr>
        <p:txBody>
          <a:bodyPr wrap="square" rtlCol="0">
            <a:spAutoFit/>
          </a:bodyPr>
          <a:p>
            <a:r>
              <a:rPr lang="zh-CN" altLang="en-US"/>
              <a:t>主要面向年轻人群体，推荐时尚服饰及鞋包类商品，以流行为主。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Arial" panose="020B0604020202020204" pitchFamily="34" charset="0"/>
                  <a:ea typeface="微软雅黑" panose="020B0503020204020204" pitchFamily="34" charset="-122"/>
                  <a:sym typeface="Arial" panose="020B0604020202020204" pitchFamily="34" charset="0"/>
                </a:rPr>
                <a:t>2</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lstStyle/>
            <a:p>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6756271" y="3264361"/>
              <a:ext cx="308610" cy="459105"/>
            </a:xfrm>
            <a:prstGeom prst="rect">
              <a:avLst/>
            </a:prstGeom>
          </p:spPr>
          <p:txBody>
            <a:bodyPr wrap="none" lIns="91438" tIns="45719" rIns="91438" bIns="45719">
              <a:spAutoFit/>
            </a:bodyPr>
            <a:lstStyle/>
            <a:p>
              <a:pPr algn="ct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60" name="文本框 59"/>
          <p:cNvSpPr txBox="1"/>
          <p:nvPr/>
        </p:nvSpPr>
        <p:spPr>
          <a:xfrm>
            <a:off x="647718" y="267581"/>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620520" y="2006600"/>
            <a:ext cx="8634095" cy="1845310"/>
          </a:xfrm>
          <a:prstGeom prst="rect">
            <a:avLst/>
          </a:prstGeom>
          <a:noFill/>
        </p:spPr>
        <p:txBody>
          <a:bodyPr wrap="square" rtlCol="0" anchor="t">
            <a:spAutoFit/>
          </a:bodyPr>
          <a:p>
            <a:r>
              <a:rPr lang="zh-CN" altLang="en-US"/>
              <a:t>第</a:t>
            </a:r>
            <a:r>
              <a:rPr lang="en-US" altLang="zh-CN"/>
              <a:t>1</a:t>
            </a:r>
            <a:r>
              <a:rPr lang="zh-CN" altLang="en-US"/>
              <a:t>天  了解项目的流程，整理项目所需要的数据，了解需要实现哪些功能，制定项目计划</a:t>
            </a:r>
            <a:endParaRPr lang="zh-CN" altLang="en-US"/>
          </a:p>
          <a:p>
            <a:r>
              <a:rPr lang="zh-CN" altLang="en-US"/>
              <a:t>第</a:t>
            </a:r>
            <a:r>
              <a:rPr lang="en-US" altLang="zh-CN"/>
              <a:t>2-4</a:t>
            </a:r>
            <a:r>
              <a:rPr lang="zh-CN" altLang="en-US"/>
              <a:t>天  搭建路由以及布置好静态页面 （每天上传源代码到</a:t>
            </a:r>
            <a:r>
              <a:rPr lang="en-US" altLang="zh-CN"/>
              <a:t>github</a:t>
            </a:r>
            <a:r>
              <a:rPr lang="zh-CN" altLang="en-US"/>
              <a:t>，汇总</a:t>
            </a:r>
            <a:r>
              <a:rPr lang="en-US" altLang="zh-CN"/>
              <a:t>)</a:t>
            </a:r>
            <a:endParaRPr lang="en-US" altLang="zh-CN"/>
          </a:p>
          <a:p>
            <a:r>
              <a:rPr lang="zh-CN" altLang="en-US"/>
              <a:t>第</a:t>
            </a:r>
            <a:r>
              <a:rPr lang="en-US" altLang="zh-CN"/>
              <a:t>5-7</a:t>
            </a:r>
            <a:r>
              <a:rPr lang="zh-CN" altLang="en-US"/>
              <a:t>天  实现项目中的功能，构建存储接口的</a:t>
            </a:r>
            <a:r>
              <a:rPr lang="en-US" altLang="zh-CN"/>
              <a:t>js</a:t>
            </a:r>
            <a:r>
              <a:rPr lang="zh-CN" altLang="en-US"/>
              <a:t>文档方便引用修改 </a:t>
            </a:r>
            <a:r>
              <a:rPr lang="zh-CN" altLang="en-US">
                <a:sym typeface="+mn-ea"/>
              </a:rPr>
              <a:t>（每天上传源代码到</a:t>
            </a:r>
            <a:r>
              <a:rPr lang="en-US" altLang="zh-CN">
                <a:sym typeface="+mn-ea"/>
              </a:rPr>
              <a:t>github</a:t>
            </a:r>
            <a:r>
              <a:rPr lang="zh-CN" altLang="en-US">
                <a:sym typeface="+mn-ea"/>
              </a:rPr>
              <a:t>，汇总</a:t>
            </a:r>
            <a:r>
              <a:rPr lang="en-US" altLang="zh-CN">
                <a:sym typeface="+mn-ea"/>
              </a:rPr>
              <a:t>)</a:t>
            </a:r>
            <a:endParaRPr lang="zh-CN" altLang="en-US"/>
          </a:p>
          <a:p>
            <a:r>
              <a:rPr lang="zh-CN" altLang="en-US"/>
              <a:t>第</a:t>
            </a:r>
            <a:r>
              <a:rPr lang="en-US" altLang="zh-CN"/>
              <a:t>8</a:t>
            </a:r>
            <a:r>
              <a:rPr lang="zh-CN" altLang="en-US"/>
              <a:t>天   整理遇到的问题以及解决方法 </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 3"/>
          <p:cNvGrpSpPr/>
          <p:nvPr/>
        </p:nvGrpSpPr>
        <p:grpSpPr>
          <a:xfrm>
            <a:off x="-21102" y="285759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r>
                <a:rPr lang="en-US" altLang="zh-CN" sz="6000" dirty="0">
                  <a:latin typeface="Arial" panose="020B0604020202020204" pitchFamily="34" charset="0"/>
                  <a:ea typeface="微软雅黑" panose="020B0503020204020204" pitchFamily="34" charset="-122"/>
                  <a:sym typeface="Arial" panose="020B0604020202020204" pitchFamily="34" charset="0"/>
                </a:rPr>
                <a:t>3</a:t>
              </a:r>
              <a:endParaRPr lang="en-US" altLang="zh-CN"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p>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项目功能</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6756271" y="3264361"/>
              <a:ext cx="308610" cy="459105"/>
            </a:xfrm>
            <a:prstGeom prst="rect">
              <a:avLst/>
            </a:prstGeom>
          </p:spPr>
          <p:txBody>
            <a:bodyPr wrap="none" lIns="91438" tIns="45719" rIns="91438" bIns="45719">
              <a:spAutoFit/>
            </a:bodyPr>
            <a:p>
              <a:pPr algn="ct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p>
                <a:endParaRPr lang="zh-CN" altLang="en-US">
                  <a:solidFill>
                    <a:srgbClr val="AD1C2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2458723" y="244604"/>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Arial" panose="020B0604020202020204" pitchFamily="34" charset="0"/>
                <a:ea typeface="微软雅黑" panose="020B0503020204020204" pitchFamily="34" charset="-122"/>
                <a:sym typeface="Arial" panose="020B0604020202020204" pitchFamily="34" charset="0"/>
              </a:rPr>
              <a:t>2</a:t>
            </a: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文本框 93"/>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rPr>
              <a:t>研究框架</a:t>
            </a:r>
            <a:endParaRPr lang="zh-CN" altLang="en-US" sz="2400" spc="6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矩形 94"/>
          <p:cNvSpPr/>
          <p:nvPr/>
        </p:nvSpPr>
        <p:spPr>
          <a:xfrm>
            <a:off x="2595552" y="324999"/>
            <a:ext cx="3214334" cy="384717"/>
          </a:xfrm>
          <a:prstGeom prst="rect">
            <a:avLst/>
          </a:prstGeom>
        </p:spPr>
        <p:txBody>
          <a:bodyPr wrap="none" lIns="91436" tIns="45718" rIns="91436" bIns="45718">
            <a:spAutoFit/>
          </a:bodyP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RESEARCH FRAMWORKS</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1" name="图片 10" descr="内网通截图20170806123826"/>
          <p:cNvPicPr>
            <a:picLocks noChangeAspect="1"/>
          </p:cNvPicPr>
          <p:nvPr/>
        </p:nvPicPr>
        <p:blipFill>
          <a:blip r:embed="rId1"/>
          <a:stretch>
            <a:fillRect/>
          </a:stretch>
        </p:blipFill>
        <p:spPr>
          <a:xfrm>
            <a:off x="838200" y="1519555"/>
            <a:ext cx="2682240" cy="4576445"/>
          </a:xfrm>
          <a:prstGeom prst="rect">
            <a:avLst/>
          </a:prstGeom>
        </p:spPr>
      </p:pic>
      <p:sp>
        <p:nvSpPr>
          <p:cNvPr id="12" name="文本框 11"/>
          <p:cNvSpPr txBox="1"/>
          <p:nvPr/>
        </p:nvSpPr>
        <p:spPr>
          <a:xfrm>
            <a:off x="4917440" y="1859915"/>
            <a:ext cx="5980430" cy="2138045"/>
          </a:xfrm>
          <a:prstGeom prst="rect">
            <a:avLst/>
          </a:prstGeom>
          <a:noFill/>
        </p:spPr>
        <p:txBody>
          <a:bodyPr wrap="square" rtlCol="0" anchor="t">
            <a:spAutoFit/>
          </a:bodyPr>
          <a:p>
            <a:r>
              <a:rPr lang="zh-CN" altLang="en-US">
                <a:sym typeface="+mn-ea"/>
              </a:rPr>
              <a:t>1&gt;首页</a:t>
            </a:r>
            <a:endParaRPr lang="zh-CN" altLang="en-US"/>
          </a:p>
          <a:p>
            <a:endParaRPr lang="zh-CN" altLang="en-US"/>
          </a:p>
          <a:p>
            <a:r>
              <a:rPr lang="en-US" altLang="zh-CN">
                <a:sym typeface="+mn-ea"/>
              </a:rPr>
              <a:t>	</a:t>
            </a:r>
            <a:r>
              <a:rPr lang="zh-CN" altLang="en-US">
                <a:sym typeface="+mn-ea"/>
              </a:rPr>
              <a:t>顶部：顶部展示栏、搜索框内可以实现模糊查询</a:t>
            </a:r>
            <a:endParaRPr lang="zh-CN" altLang="en-US"/>
          </a:p>
          <a:p>
            <a:r>
              <a:rPr lang="en-US" altLang="zh-CN">
                <a:sym typeface="+mn-ea"/>
              </a:rPr>
              <a:t>	</a:t>
            </a:r>
            <a:r>
              <a:rPr lang="zh-CN" altLang="en-US">
                <a:sym typeface="+mn-ea"/>
              </a:rPr>
              <a:t>轮播图：使用swiper实现效果</a:t>
            </a:r>
            <a:endParaRPr lang="zh-CN" altLang="en-US">
              <a:sym typeface="+mn-ea"/>
            </a:endParaRPr>
          </a:p>
          <a:p>
            <a:r>
              <a:rPr lang="en-US" altLang="zh-CN"/>
              <a:t>	</a:t>
            </a:r>
            <a:r>
              <a:rPr lang="zh-CN" altLang="en-US"/>
              <a:t>底部：底部栏位通过路由切换，实现单页面刷新效果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1931</Words>
  <Application>WPS 演示</Application>
  <PresentationFormat>宽屏</PresentationFormat>
  <Paragraphs>223</Paragraphs>
  <Slides>18</Slides>
  <Notes>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微软雅黑</vt:lpstr>
      <vt:lpstr>Segoe UI Semilight</vt:lpstr>
      <vt:lpstr>Century Gothic</vt:lpstr>
      <vt:lpstr>Segoe Print</vt:lpstr>
      <vt:lpstr>Arial Unicode MS</vt:lpstr>
      <vt:lpstr>Calibri</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Administrator</cp:lastModifiedBy>
  <cp:revision>214</cp:revision>
  <dcterms:created xsi:type="dcterms:W3CDTF">2015-04-07T16:28:00Z</dcterms:created>
  <dcterms:modified xsi:type="dcterms:W3CDTF">2017-08-13T11:23:14Z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