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5" r:id="rId3"/>
    <p:sldId id="419" r:id="rId4"/>
    <p:sldId id="611" r:id="rId5"/>
    <p:sldId id="604" r:id="rId6"/>
    <p:sldId id="612" r:id="rId7"/>
    <p:sldId id="613" r:id="rId8"/>
    <p:sldId id="61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0" autoAdjust="0"/>
    <p:restoredTop sz="85950" autoAdjust="0"/>
  </p:normalViewPr>
  <p:slideViewPr>
    <p:cSldViewPr>
      <p:cViewPr varScale="1">
        <p:scale>
          <a:sx n="108" d="100"/>
          <a:sy n="108" d="100"/>
        </p:scale>
        <p:origin x="11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915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92BD-294B-4D34-B54B-B845CFD8293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6AD8-80FD-41CC-A79F-41F2EF0A2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9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5508-5D36-4135-8550-AE59224373A7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04D2E-D80D-4465-9676-EFA5B8054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5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2F6216C-B3A9-3683-E1DD-8B89C065F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3C6614-468B-5340-ABD6-4A8F3218CBD0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ED1FA79-1A9E-2252-5A03-3DC902761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EE90D2-358E-47B7-7699-EF827CA84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42D4C97E-3245-4A02-4504-7760D4838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71273E-6374-604C-AE43-BC99EC4E82B9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49487A6-A6E2-47F7-95BD-CAA47CF26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716980F-5A99-B93F-D16A-002EA2404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FA8FA0F4-FC68-A95E-F678-802855F10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03F2C0-F285-724A-8998-4707A5172B41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E714F2B-27A4-1C90-E737-F8970F773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7551DAF-7FB5-A0E4-4F1C-D4F77FAC9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5B833E15-564B-F08E-42E0-F99B1C248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9D6B38-8969-9642-8582-AC5DE91D312D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421A6EB-C887-FA48-0A77-15AF32C70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37D383E-919C-7652-D75F-8FF5FE07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url  -&gt; docid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CN" altLang="en-US" sz="28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5856" y="6309319"/>
            <a:ext cx="2133600" cy="365125"/>
          </a:xfrm>
        </p:spPr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84E06B-4EA3-4C39-97AB-DD84656CD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589" y="126709"/>
            <a:ext cx="196917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105431"/>
            <a:ext cx="8219257" cy="883965"/>
          </a:xfrm>
        </p:spPr>
        <p:txBody>
          <a:bodyPr>
            <a:normAutofit/>
          </a:bodyPr>
          <a:lstStyle>
            <a:lvl1pPr algn="ctr">
              <a:defRPr sz="3600" b="1">
                <a:latin typeface="楷体" pitchFamily="49" charset="-122"/>
                <a:ea typeface="楷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58604"/>
            <a:ext cx="8229600" cy="4967560"/>
          </a:xfrm>
        </p:spPr>
        <p:txBody>
          <a:bodyPr/>
          <a:lstStyle>
            <a:lvl1pPr marL="342900" indent="-342900">
              <a:lnSpc>
                <a:spcPts val="3600"/>
              </a:lnSpc>
              <a:buFont typeface="Wingdings" pitchFamily="2" charset="2"/>
              <a:buChar char="u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Wingdings" pitchFamily="2" charset="2"/>
              <a:buChar char="l"/>
              <a:defRPr sz="2000"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0"/>
            <a:r>
              <a:rPr lang="zh-CN" altLang="en-US" dirty="0"/>
              <a:t> 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696272" y="6342994"/>
            <a:ext cx="2133600" cy="365125"/>
          </a:xfrm>
        </p:spPr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D1EC10-69F6-479D-8CCC-0C130839A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6037" y="6329595"/>
            <a:ext cx="196917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6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2C62-AA2D-4E96-B45E-C914745E602E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D57E-DA27-4C1A-969C-BE9BD2818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2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Project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北京理工大学计算机学院</a:t>
            </a:r>
            <a:endParaRPr lang="en-SG" altLang="zh-CN" dirty="0"/>
          </a:p>
          <a:p>
            <a:r>
              <a:rPr lang="zh-CN" altLang="en-US" dirty="0"/>
              <a:t>毛先领</a:t>
            </a:r>
            <a:endParaRPr lang="en-US" altLang="zh-CN" dirty="0"/>
          </a:p>
          <a:p>
            <a:r>
              <a:rPr lang="en-US" altLang="zh-CN" dirty="0" err="1"/>
              <a:t>maoxl@bit.edu.cn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26260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A3DB-2BE6-B467-CCC3-A25E845A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项目目标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B10A-D88C-1199-975C-22058920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对海量的文件集合</a:t>
            </a:r>
            <a:r>
              <a:rPr lang="en-US" altLang="zh-CN" dirty="0"/>
              <a:t>,</a:t>
            </a:r>
            <a:r>
              <a:rPr lang="zh-CN" altLang="en-US" dirty="0"/>
              <a:t> 运用</a:t>
            </a:r>
            <a:r>
              <a:rPr lang="en-US" altLang="zh-CN" dirty="0" err="1"/>
              <a:t>hadoop</a:t>
            </a:r>
            <a:r>
              <a:rPr lang="zh-CN" altLang="en-US" dirty="0"/>
              <a:t>平台</a:t>
            </a:r>
            <a:r>
              <a:rPr lang="en-US" altLang="zh-CN" dirty="0"/>
              <a:t>,</a:t>
            </a:r>
            <a:r>
              <a:rPr lang="zh-CN" altLang="en-US" dirty="0"/>
              <a:t> 进行</a:t>
            </a:r>
            <a:r>
              <a:rPr lang="en-US" altLang="zh-CN" dirty="0"/>
              <a:t>MapReduce</a:t>
            </a:r>
            <a:r>
              <a:rPr lang="zh-CN" altLang="en-US" dirty="0"/>
              <a:t>算法计算</a:t>
            </a:r>
            <a:r>
              <a:rPr lang="en-US" altLang="zh-CN" dirty="0"/>
              <a:t>,</a:t>
            </a:r>
            <a:r>
              <a:rPr lang="zh-CN" altLang="en-US" dirty="0"/>
              <a:t> 自动构建一个倒排索引</a:t>
            </a:r>
            <a:r>
              <a:rPr lang="en-US" altLang="zh-CN" dirty="0"/>
              <a:t>,</a:t>
            </a:r>
            <a:r>
              <a:rPr lang="zh-CN" altLang="en-US" dirty="0"/>
              <a:t> 然后存储在</a:t>
            </a:r>
            <a:r>
              <a:rPr lang="en-US" altLang="zh-CN" dirty="0" err="1"/>
              <a:t>Hbase</a:t>
            </a:r>
            <a:r>
              <a:rPr lang="zh-CN" altLang="en-US" dirty="0"/>
              <a:t>中</a:t>
            </a:r>
            <a:endParaRPr lang="en-US" dirty="0"/>
          </a:p>
          <a:p>
            <a:pPr lvl="1"/>
            <a:r>
              <a:rPr lang="zh-CN" altLang="en-US" dirty="0"/>
              <a:t>数据集</a:t>
            </a:r>
            <a:endParaRPr lang="en-SG" altLang="zh-CN" dirty="0"/>
          </a:p>
          <a:p>
            <a:pPr lvl="2"/>
            <a:r>
              <a:rPr lang="en-US" sz="1800" dirty="0"/>
              <a:t>压缩文件</a:t>
            </a:r>
            <a:r>
              <a:rPr lang="en-US" altLang="zh-CN" sz="1800" dirty="0"/>
              <a:t>500MB</a:t>
            </a:r>
            <a:r>
              <a:rPr lang="zh-CN" altLang="en-US" sz="1800" dirty="0"/>
              <a:t>，解压文件</a:t>
            </a:r>
            <a:r>
              <a:rPr lang="en-US" altLang="zh-CN" sz="1800" dirty="0"/>
              <a:t>1.43GB</a:t>
            </a:r>
          </a:p>
          <a:p>
            <a:pPr lvl="2"/>
            <a:r>
              <a:rPr lang="en-US" sz="1800" dirty="0" err="1"/>
              <a:t>下载地址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北理群</a:t>
            </a:r>
            <a:endParaRPr lang="en-SG" altLang="zh-CN" sz="1800" dirty="0"/>
          </a:p>
          <a:p>
            <a:pPr lvl="2"/>
            <a:r>
              <a:rPr lang="en-US" sz="1800" dirty="0" err="1"/>
              <a:t>下载数据之后</a:t>
            </a:r>
            <a:r>
              <a:rPr lang="zh-CN" altLang="en-US" sz="1800" dirty="0"/>
              <a:t>，请自行预处理，按照</a:t>
            </a:r>
            <a:r>
              <a:rPr lang="en-US" altLang="zh-CN" sz="1800" dirty="0"/>
              <a:t>10</a:t>
            </a:r>
            <a:r>
              <a:rPr lang="zh-CN" altLang="en-US" sz="1800" dirty="0"/>
              <a:t>个句子构成一个文件，形成一个海量的文件集合</a:t>
            </a:r>
            <a:endParaRPr lang="en-SG" altLang="zh-CN" sz="1800" dirty="0"/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A3DB-2BE6-B467-CCC3-A25E845A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项目要求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B10A-D88C-1199-975C-22058920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首先</a:t>
            </a:r>
            <a:r>
              <a:rPr lang="zh-CN" altLang="en-US" dirty="0"/>
              <a:t>，自行搭建</a:t>
            </a:r>
            <a:r>
              <a:rPr lang="en-US" altLang="zh-CN" dirty="0" err="1"/>
              <a:t>hadoop</a:t>
            </a:r>
            <a:r>
              <a:rPr lang="zh-CN" altLang="en-US" dirty="0"/>
              <a:t>运算环境，可以组建多机协同的集群环境，限于条件也可以搭建单机版运行环境</a:t>
            </a:r>
            <a:endParaRPr lang="en-SG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其次</a:t>
            </a:r>
            <a:r>
              <a:rPr lang="zh-CN" altLang="en-US" dirty="0"/>
              <a:t>，下载数据，按照</a:t>
            </a:r>
            <a:r>
              <a:rPr lang="en-US" altLang="zh-CN" dirty="0"/>
              <a:t>10</a:t>
            </a:r>
            <a:r>
              <a:rPr lang="zh-CN" altLang="en-US" dirty="0"/>
              <a:t>个句子构成一个文件，形成一个海量的文件集合</a:t>
            </a:r>
            <a:endParaRPr lang="en-SG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再次</a:t>
            </a:r>
            <a:r>
              <a:rPr lang="zh-CN" altLang="en-US" dirty="0"/>
              <a:t>，</a:t>
            </a:r>
            <a:r>
              <a:rPr lang="en-US" altLang="zh-CN" dirty="0"/>
              <a:t>MapReduce</a:t>
            </a:r>
            <a:r>
              <a:rPr lang="zh-CN" altLang="en-US" dirty="0"/>
              <a:t>计算框架完成倒排索引构建算法的设计和实现，需要自行设计</a:t>
            </a:r>
            <a:r>
              <a:rPr lang="en-US" altLang="zh-CN" dirty="0"/>
              <a:t>Mapper</a:t>
            </a:r>
            <a:r>
              <a:rPr lang="zh-CN" altLang="en-US" dirty="0"/>
              <a:t>和</a:t>
            </a:r>
            <a:r>
              <a:rPr lang="en-US" altLang="zh-CN" dirty="0"/>
              <a:t>Reducer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最后</a:t>
            </a:r>
            <a:r>
              <a:rPr lang="zh-CN" altLang="en-US" dirty="0"/>
              <a:t>，将构建的倒排索引存储到</a:t>
            </a:r>
            <a:r>
              <a:rPr lang="en-US" altLang="zh-CN" dirty="0" err="1"/>
              <a:t>Hbase</a:t>
            </a:r>
            <a:r>
              <a:rPr lang="zh-CN" altLang="en-US" dirty="0"/>
              <a:t>中</a:t>
            </a:r>
            <a:endParaRPr lang="en-SG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4D7A-5F04-AF83-B456-6D59D787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项目报告要求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DDE-E066-2E01-9AC1-AF158E5C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实验报告需要包含如下部分</a:t>
            </a:r>
            <a:endParaRPr lang="en-SG" altLang="zh-CN" dirty="0"/>
          </a:p>
          <a:p>
            <a:pPr lvl="1"/>
            <a:r>
              <a:rPr lang="en-US" sz="1400" dirty="0" err="1"/>
              <a:t>标题</a:t>
            </a:r>
            <a:endParaRPr lang="en-US" sz="1400" dirty="0"/>
          </a:p>
          <a:p>
            <a:pPr lvl="1"/>
            <a:r>
              <a:rPr lang="en-SG" sz="1400" dirty="0" err="1"/>
              <a:t>任务描述</a:t>
            </a:r>
            <a:endParaRPr lang="en-SG" sz="1400" dirty="0"/>
          </a:p>
          <a:p>
            <a:pPr lvl="1"/>
            <a:r>
              <a:rPr lang="en-SG" sz="1400" dirty="0" err="1"/>
              <a:t>项目核心步骤描述</a:t>
            </a:r>
            <a:r>
              <a:rPr lang="zh-CN" altLang="en-US" sz="1400" dirty="0"/>
              <a:t>（需要包含</a:t>
            </a:r>
            <a:r>
              <a:rPr lang="en-US" altLang="zh-CN" sz="1400" dirty="0"/>
              <a:t>Hadoop</a:t>
            </a:r>
            <a:r>
              <a:rPr lang="zh-CN" altLang="en-US" sz="1400" dirty="0"/>
              <a:t>环境搭建、</a:t>
            </a:r>
            <a:r>
              <a:rPr lang="en-US" altLang="zh-CN" sz="1400" dirty="0"/>
              <a:t>Mapper</a:t>
            </a:r>
            <a:r>
              <a:rPr lang="zh-CN" altLang="en-US" sz="1400" dirty="0"/>
              <a:t>和</a:t>
            </a:r>
            <a:r>
              <a:rPr lang="en-US" altLang="zh-CN" sz="1400" dirty="0"/>
              <a:t>Reducer</a:t>
            </a:r>
            <a:r>
              <a:rPr lang="zh-CN" altLang="en-US" sz="1400" dirty="0"/>
              <a:t>的设计、</a:t>
            </a:r>
            <a:r>
              <a:rPr lang="en-US" altLang="zh-CN" sz="1400" dirty="0" err="1"/>
              <a:t>Hbase</a:t>
            </a:r>
            <a:r>
              <a:rPr lang="zh-CN" altLang="en-US" sz="1400" dirty="0"/>
              <a:t>的设计）</a:t>
            </a:r>
            <a:endParaRPr lang="en-SG" altLang="zh-CN" sz="1400" dirty="0"/>
          </a:p>
          <a:p>
            <a:pPr lvl="1"/>
            <a:r>
              <a:rPr lang="en-SG" sz="1400" dirty="0" err="1"/>
              <a:t>核心代码实现</a:t>
            </a:r>
            <a:r>
              <a:rPr lang="zh-CN" altLang="en-US" sz="1400" dirty="0"/>
              <a:t>（主要包含</a:t>
            </a:r>
            <a:r>
              <a:rPr lang="en-US" altLang="zh-CN" sz="1400" dirty="0"/>
              <a:t>Mapper</a:t>
            </a:r>
            <a:r>
              <a:rPr lang="zh-CN" altLang="en-US" sz="1400" dirty="0"/>
              <a:t>和</a:t>
            </a:r>
            <a:r>
              <a:rPr lang="en-US" altLang="zh-CN" sz="1400" dirty="0"/>
              <a:t>Reducer</a:t>
            </a:r>
            <a:r>
              <a:rPr lang="zh-CN" altLang="en-US" sz="1400" dirty="0"/>
              <a:t>的实现代码等）</a:t>
            </a:r>
            <a:endParaRPr lang="en-SG" altLang="zh-CN" sz="1400" dirty="0"/>
          </a:p>
          <a:p>
            <a:pPr lvl="1"/>
            <a:r>
              <a:rPr lang="en-SG" sz="1400" dirty="0" err="1"/>
              <a:t>核心运行结果的示意性展示</a:t>
            </a:r>
            <a:endParaRPr lang="en-SG" sz="1400" dirty="0"/>
          </a:p>
          <a:p>
            <a:pPr lvl="1"/>
            <a:r>
              <a:rPr lang="zh-CN" altLang="en-SG" sz="1400" dirty="0"/>
              <a:t>心得</a:t>
            </a:r>
            <a:r>
              <a:rPr lang="zh-CN" altLang="en-US" sz="1400" dirty="0"/>
              <a:t>和体会（可选）</a:t>
            </a:r>
            <a:endParaRPr lang="en-SG" altLang="zh-CN" sz="1400" dirty="0"/>
          </a:p>
          <a:p>
            <a:r>
              <a:rPr lang="zh-CN" altLang="en-SG" dirty="0"/>
              <a:t>提交</a:t>
            </a:r>
            <a:r>
              <a:rPr lang="zh-CN" altLang="en-US" dirty="0"/>
              <a:t>时间和方式</a:t>
            </a:r>
            <a:endParaRPr lang="en-SG" altLang="zh-CN" dirty="0"/>
          </a:p>
          <a:p>
            <a:pPr lvl="1"/>
            <a:r>
              <a:rPr lang="en-US" sz="1400" dirty="0" err="1"/>
              <a:t>见实验大作业的要求文档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7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A3F9981-7CB3-4490-85BA-DD5B84813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872676"/>
            <a:ext cx="8686800" cy="5349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一些提示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14CA98A-F90B-B048-8390-B2E9DA7A9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Inverted Index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BBFF7C1-35E7-FF18-7F4C-36CDE738B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D6C262CC-B42D-3482-9C32-35A71883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18859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6149" name="Picture 5">
            <a:extLst>
              <a:ext uri="{FF2B5EF4-FFF2-40B4-BE49-F238E27FC236}">
                <a16:creationId xmlns:a16="http://schemas.microsoft.com/office/drawing/2014/main" id="{7A9A35E5-3663-1259-BD79-DF8F7418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60575"/>
            <a:ext cx="51911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94FC188-4F79-1B02-214D-D731EEBED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Build Inverted Index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C29229B-1B08-BD6B-9BD0-D2828FF97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37BEDC46-2EDD-BCA2-5817-DC713D1C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76350"/>
            <a:ext cx="8658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7" name="Picture 5">
            <a:extLst>
              <a:ext uri="{FF2B5EF4-FFF2-40B4-BE49-F238E27FC236}">
                <a16:creationId xmlns:a16="http://schemas.microsoft.com/office/drawing/2014/main" id="{58C8DA19-D43B-F3CB-CB01-BE620FC8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16563"/>
            <a:ext cx="88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8" name="Picture 6">
            <a:extLst>
              <a:ext uri="{FF2B5EF4-FFF2-40B4-BE49-F238E27FC236}">
                <a16:creationId xmlns:a16="http://schemas.microsoft.com/office/drawing/2014/main" id="{8317E037-27EE-50F3-C907-2AD68D8D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805488"/>
            <a:ext cx="4667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9" name="Picture 7">
            <a:extLst>
              <a:ext uri="{FF2B5EF4-FFF2-40B4-BE49-F238E27FC236}">
                <a16:creationId xmlns:a16="http://schemas.microsoft.com/office/drawing/2014/main" id="{CBA63258-411B-FCBC-DB92-C3C9EFBE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516563"/>
            <a:ext cx="1181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200" name="Picture 8">
            <a:extLst>
              <a:ext uri="{FF2B5EF4-FFF2-40B4-BE49-F238E27FC236}">
                <a16:creationId xmlns:a16="http://schemas.microsoft.com/office/drawing/2014/main" id="{1471873F-403C-66B3-DE1D-A775FAFC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084763"/>
            <a:ext cx="790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201" name="Picture 9">
            <a:extLst>
              <a:ext uri="{FF2B5EF4-FFF2-40B4-BE49-F238E27FC236}">
                <a16:creationId xmlns:a16="http://schemas.microsoft.com/office/drawing/2014/main" id="{9AF363BB-AED4-23D2-5AA0-B264F0A8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084763"/>
            <a:ext cx="771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02" name="Text Box 10">
            <a:extLst>
              <a:ext uri="{FF2B5EF4-FFF2-40B4-BE49-F238E27FC236}">
                <a16:creationId xmlns:a16="http://schemas.microsoft.com/office/drawing/2014/main" id="{123AD408-861A-2454-928E-F4C1D211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41438"/>
            <a:ext cx="7353300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Map</a:t>
            </a:r>
            <a:r>
              <a:rPr lang="en-US" altLang="zh-CN" sz="2000" dirty="0"/>
              <a:t>: &lt;doc#, </a:t>
            </a:r>
            <a:r>
              <a:rPr lang="en-US" altLang="zh-CN" sz="2000" dirty="0" err="1"/>
              <a:t>doc_content</a:t>
            </a:r>
            <a:r>
              <a:rPr lang="en-US" altLang="zh-CN" sz="2000" dirty="0"/>
              <a:t>&gt; </a:t>
            </a:r>
            <a:r>
              <a:rPr lang="en-US" altLang="zh-CN" sz="2000" dirty="0">
                <a:solidFill>
                  <a:schemeClr val="hlink"/>
                </a:solidFill>
              </a:rPr>
              <a:t>➝</a:t>
            </a:r>
            <a:r>
              <a:rPr lang="en-US" altLang="zh-CN" sz="2000" dirty="0"/>
              <a:t>[&lt;word, doc#&gt;]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Reduce</a:t>
            </a:r>
            <a:r>
              <a:rPr lang="en-US" altLang="zh-CN" sz="2000" dirty="0"/>
              <a:t>: &lt;word, [doc1, doc3, ...]&gt; </a:t>
            </a:r>
            <a:r>
              <a:rPr lang="en-US" altLang="zh-CN" sz="2000" dirty="0">
                <a:solidFill>
                  <a:schemeClr val="hlink"/>
                </a:solidFill>
              </a:rPr>
              <a:t>➝ </a:t>
            </a:r>
            <a:r>
              <a:rPr lang="en-US" altLang="zh-CN" sz="2000" dirty="0"/>
              <a:t>&lt;word, “doc1, doc3, …”&gt;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3D3B2EA-A61F-31C6-B61E-107C70302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Build index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F33F452D-4307-F9C4-C82F-24BEDD3E3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Input: web page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66"/>
                </a:solidFill>
              </a:rPr>
              <a:t>Mapper</a:t>
            </a:r>
            <a:r>
              <a:rPr lang="en-US" altLang="zh-CN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document content&gt;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>
                <a:solidFill>
                  <a:srgbClr val="00CC00"/>
                </a:solidFill>
                <a:sym typeface="Wingdings" pitchFamily="2" charset="2"/>
              </a:rPr>
              <a:t>&lt;term, </a:t>
            </a:r>
            <a:r>
              <a:rPr lang="en-US" altLang="zh-CN" sz="2000" dirty="0" err="1">
                <a:solidFill>
                  <a:srgbClr val="00CC00"/>
                </a:solidFill>
                <a:sym typeface="Wingdings" pitchFamily="2" charset="2"/>
              </a:rPr>
              <a:t>docid</a:t>
            </a:r>
            <a:r>
              <a:rPr lang="en-US" altLang="zh-CN" sz="2000" dirty="0">
                <a:solidFill>
                  <a:srgbClr val="00CC00"/>
                </a:solidFill>
                <a:sym typeface="Wingdings" pitchFamily="2" charset="2"/>
              </a:rPr>
              <a:t>&gt;</a:t>
            </a:r>
            <a:endParaRPr lang="en-US" altLang="zh-CN" sz="2000" dirty="0">
              <a:solidFill>
                <a:srgbClr val="00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Shuffle &amp; Sort: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Sort by term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66"/>
                </a:solidFill>
              </a:rPr>
              <a:t>Reducer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ym typeface="Wingdings" pitchFamily="2" charset="2"/>
              </a:rPr>
              <a:t>&lt;term, </a:t>
            </a:r>
            <a:r>
              <a:rPr lang="en-US" altLang="zh-CN" sz="2000" dirty="0" err="1">
                <a:sym typeface="Wingdings" pitchFamily="2" charset="2"/>
              </a:rPr>
              <a:t>docid</a:t>
            </a:r>
            <a:r>
              <a:rPr lang="en-US" altLang="zh-CN" sz="2000" dirty="0">
                <a:sym typeface="Wingdings" pitchFamily="2" charset="2"/>
              </a:rPr>
              <a:t>&gt;*  </a:t>
            </a:r>
            <a:r>
              <a:rPr lang="en-US" altLang="zh-CN" sz="2000" dirty="0">
                <a:solidFill>
                  <a:srgbClr val="00CC00"/>
                </a:solidFill>
                <a:sym typeface="Wingdings" pitchFamily="2" charset="2"/>
              </a:rPr>
              <a:t>&lt;term, </a:t>
            </a:r>
            <a:r>
              <a:rPr lang="en-US" altLang="zh-CN" sz="2000" dirty="0" err="1">
                <a:solidFill>
                  <a:srgbClr val="00CC00"/>
                </a:solidFill>
                <a:sym typeface="Wingdings" pitchFamily="2" charset="2"/>
              </a:rPr>
              <a:t>docid</a:t>
            </a:r>
            <a:r>
              <a:rPr lang="en-US" altLang="zh-CN" sz="2000" dirty="0">
                <a:solidFill>
                  <a:srgbClr val="00CC00"/>
                </a:solidFill>
                <a:sym typeface="Wingdings" pitchFamily="2" charset="2"/>
              </a:rPr>
              <a:t>*&gt;</a:t>
            </a:r>
            <a:endParaRPr lang="en-US" altLang="zh-CN" dirty="0">
              <a:solidFill>
                <a:srgbClr val="00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Result: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Global index file, can be split by </a:t>
            </a:r>
            <a:r>
              <a:rPr lang="en-US" altLang="zh-CN" dirty="0" err="1"/>
              <a:t>docid</a:t>
            </a:r>
            <a:r>
              <a:rPr lang="en-US" altLang="zh-CN" dirty="0"/>
              <a:t>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16198</TotalTime>
  <Words>312</Words>
  <Application>Microsoft Macintosh PowerPoint</Application>
  <PresentationFormat>On-screen Show (4:3)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楷体</vt:lpstr>
      <vt:lpstr>微软雅黑</vt:lpstr>
      <vt:lpstr>Arial</vt:lpstr>
      <vt:lpstr>Calibri</vt:lpstr>
      <vt:lpstr>Tahoma</vt:lpstr>
      <vt:lpstr>Wingdings</vt:lpstr>
      <vt:lpstr>Office 主题​​</vt:lpstr>
      <vt:lpstr>Project</vt:lpstr>
      <vt:lpstr>项目目标</vt:lpstr>
      <vt:lpstr>项目要求</vt:lpstr>
      <vt:lpstr>项目报告要求</vt:lpstr>
      <vt:lpstr>一些提示</vt:lpstr>
      <vt:lpstr>Inverted Index</vt:lpstr>
      <vt:lpstr>Build Inverted Index</vt:lpstr>
      <vt:lpstr>Build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</dc:creator>
  <cp:lastModifiedBy>mxl.cs.pku@gmail.com</cp:lastModifiedBy>
  <cp:revision>226</cp:revision>
  <dcterms:created xsi:type="dcterms:W3CDTF">2019-11-13T08:47:39Z</dcterms:created>
  <dcterms:modified xsi:type="dcterms:W3CDTF">2023-09-04T12:28:55Z</dcterms:modified>
</cp:coreProperties>
</file>