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1" r:id="rId2"/>
    <p:sldId id="257" r:id="rId3"/>
    <p:sldId id="401" r:id="rId4"/>
    <p:sldId id="318" r:id="rId5"/>
    <p:sldId id="344" r:id="rId6"/>
    <p:sldId id="319" r:id="rId7"/>
    <p:sldId id="347" r:id="rId8"/>
    <p:sldId id="323" r:id="rId9"/>
    <p:sldId id="341" r:id="rId10"/>
    <p:sldId id="327" r:id="rId11"/>
    <p:sldId id="328" r:id="rId12"/>
    <p:sldId id="330" r:id="rId13"/>
    <p:sldId id="329" r:id="rId14"/>
    <p:sldId id="331" r:id="rId15"/>
    <p:sldId id="261" r:id="rId16"/>
    <p:sldId id="262" r:id="rId17"/>
    <p:sldId id="332" r:id="rId18"/>
    <p:sldId id="263" r:id="rId19"/>
    <p:sldId id="264" r:id="rId20"/>
    <p:sldId id="266" r:id="rId21"/>
    <p:sldId id="333" r:id="rId22"/>
    <p:sldId id="267" r:id="rId23"/>
    <p:sldId id="335" r:id="rId24"/>
    <p:sldId id="336" r:id="rId25"/>
    <p:sldId id="337" r:id="rId26"/>
    <p:sldId id="432" r:id="rId27"/>
    <p:sldId id="346" r:id="rId28"/>
    <p:sldId id="343" r:id="rId29"/>
    <p:sldId id="338" r:id="rId30"/>
    <p:sldId id="342" r:id="rId31"/>
  </p:sldIdLst>
  <p:sldSz cx="12192000" cy="6858000"/>
  <p:notesSz cx="7099300" cy="10234613"/>
  <p:custDataLst>
    <p:tags r:id="rId3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60B"/>
    <a:srgbClr val="B65614"/>
    <a:srgbClr val="61B911"/>
    <a:srgbClr val="3399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/>
    <p:restoredTop sz="86452"/>
  </p:normalViewPr>
  <p:slideViewPr>
    <p:cSldViewPr showGuides="1">
      <p:cViewPr varScale="1">
        <p:scale>
          <a:sx n="63" d="100"/>
          <a:sy n="63" d="100"/>
        </p:scale>
        <p:origin x="57" y="333"/>
      </p:cViewPr>
      <p:guideLst>
        <p:guide orient="horz" pos="2188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ABDEFC-A9DF-4C9C-9A8D-25C881C8100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2023/12/29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408FAC-8F6F-4ADC-B229-7EDDD80E166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2-05-10T06:32:2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17489 9357 0,'9'-8'109,"8"8"-93,1 0 0,-9 0-16,106 0 46,-107 0-46,28 0 16,-10 0 15,-8 0-15,8 0 0,-8 0-1,35-9-15,-9 9 16,-27 0-1,-8 0-15,27 0 16,-28 0 0,10 0 15,0 0 16</inkml:trace>
  <inkml:trace contextRef="#ctx0" brushRef="#br0">31353 8299 0,'124'0'141,"-45"0"-125,1517-18 62,-1596-61 16,0 17-79,18-114 1,-18 123-1,0 0-15,0-62 32,0-440 46,0 493-47,0 36 32,0-54-32,0 71-16,-9-26 32,0 18-47,-8 17 16,-169-71 15,98 36-15,53 35-1,-194-97 1,114 61 15,97 36-15,-70 0 15,53 0-31,-18 0 16,-9 0 15,45 0-15,8 0-16,-35 0 31,-36 0 0,63 9-15,-151 79 31,53 45-16,54-36 0,-10 44 0,36-44-31,-36 115 63,1-63-32,52-122 0,18-9-31,0-1 16,-9 89 47,-8-88-63,17 8 31,0 18 0,0 36-15,8-36 46</inkml:trace>
  <inkml:trace contextRef="#ctx0" brushRef="#br0">32182 8229 0,'0'44'94,"0"53"-79,0 70 32,0-43-15,0-89-32,0-17 15,-17 17 1,-36 71-1,-71 52 1,-202 239 31,220-238-47,-317 282 47,-168-79-16,185-168 16,-714 229-16,608-247-15,-2098 407 78,2363-557-94,-635 0 31,-132-26-16,582 0-15,52 36 16,-360 17 0,-539 70 15,-194-123 0,917 0-15,300-26-1,-387-27 1,466 26 0,-123-17-1,-114-35 1,361 61-16,-62 1 31,80-1-31,-44-44 47,43 18-31,1 0-16,-221-247 47,221 256-32,0-1-15,0-52 31,43-106 16,89-9 0,-61 89-31,87-125 15,-70 142-15,71-61-1,-72 61 1,142-177 15,62-34 32,-238 272-63,105-69 47,-96 78-32,-10 9 32,-61 27 297,-35-9-329,17 18-15,9 0 0,-396 87 47,149-8 0,97-17 47,212-89 93,17 9-171,27-35 0,0 17-1,573-176 32,-432 150-31,-53 9 31,-114 26 234,-10-9-265,1 18-16,17 27 312,-17 105-281,-18-97-31,0 27 0,0 70 32,0-97-1</inkml:trace>
  <inkml:trace contextRef="#ctx0" brushRef="#br0">15258 7391 0,'0'-27'172,"17"10"-172,54-160 47,-71 160-32,97-72 1,-9-8 15,-70 89-31,43-63 31,-25 53-31,96-26 47,-114 44-31,17-17-1,80 17 1,8-9 15,-17 9-15,35 9 0,44 44 15,-79-18-16,-80-18 17,-8 1-17,17-9 32,-26 9-47,9-18 0,8 17 31,-8 1-31,0-9 16,61 70 15,-35-17 1,-9-1-17,-8-25 1,35 43 15,-45-35-15,45 36 15,-44-45-15,-1 9-1,27 53 16,-26-44-15,17 44 0,-26-71-1,26 18 17,-35-26-32,9 9 15,9 8 16,-18-17-31,17-10 0,1 10 16,8 26 15,36 35 16,-44-61-31,-9-9-1,44 35 17,17 9-1,-52-44-15,26 26 15,44 9 16,-53-26-32,-17-18 1,26 9 0,35 43 30,-70-43 283,53 44-283,-27-9-14,-26-44-17,-9 9-15,35 9 16,10 26 31,-28-44 0</inkml:trace>
  <inkml:trace contextRef="#ctx0" brushRef="#br0">17965 8246 0,'0'9'343,"9"9"-327,44 87 0,-9-60-1,-26-37 16,8 28-15,-43-36 281,-28 0-281,10 0-16,-168 0 62,106-27-15,97 10-31</inkml:trace>
  <inkml:trace contextRef="#ctx0" brushRef="#br0">18159 9437 0,'27'0'250,"79"0"-234,35 0 0,53 0-16,-53 0 15,35 0-15,1 0 16,219 0 0,-202 0 30,-176 0-46,-9 0 94,132 0-47,-106 0-31,-17 0-16,361 0 78,-317 0-31,-44 0-32,8 0 1,36 0 15,-45 0 0,1 0-15,-9 0 31,8 0-47,10 0 31,-9 0 16,-1 0 797,10 0-829,8 0-15,36 0 16,-63 0 0,10 0 31,8 0 46,-8 0-77,0 0-16,26 0 47,-27 0 31,36 0-16,-35 0-62,0 0 79,-1 0-64,-8 0 1,9 0-1,-1 0-15,10 0 16,-10 0 0,10 0 109,-9 0-125,-1 0 15,10 0 17</inkml:trace>
  <inkml:trace contextRef="#ctx0" brushRef="#br0">12321 8211 0,'97'0'203,"203"-18"-172,-150 18-31,308 0 16,36-26-1,291 26 17,-776 0 15,44-35 265,132 35-312,-17 0 16,87 0 15,-246 0-31,9 0 156,17 0-125,27 0-15,-45 0-16,10 0 16,-1 0 15,10 0-31,78 0 31,-87 0-15,-1 0 15</inkml:trace>
  <inkml:trace contextRef="#ctx0" brushRef="#br0">12779 8035 0,'-17'0'140,"-1"0"1,9 0-141,-44 17 16,27-17-1,8 0-15,-43 18 16,25-1 0,10-17 30,8 0-46,9 0 94,-8 0-78,-1 9-1,-44 9 32,53-18-31,-8 18 0,-27-1 15,26-17 0,0 0-15,-8 9-1,-27 9 1,27-1 15,8-17-15,0 0 46,18 18-46,9-9 187,9 8-203,-9-17 16,44 44 15,-27-26-15,9 0-1,36-1 1,-54 1-1,98 0 48,-80-10-47,27 10 30,-53-18-46,70 27 32,-61-27-1,-9 0-31,53 17 31,-27 1-15,-26-18 15,8 0-15</inkml:trace>
  <inkml:trace contextRef="#ctx0" brushRef="#br0">18512 9781 0,'9'0'156,"17"-18"-156,36 0 16,9 18 0,-45 0 15,-8 0 16,26 0-32,-9 0-15,115-44 32,-88 27-32,26-1 15,-53 0 1,0 1-1,27 17 173,-27 0-188,124 0 31,309 0-15,-354 0-1,-8 0 1,194 0 15,-265 0-31,-26 0 47,9 0 109,52 9-140,-34-9-16,52 0 16,44 0 15,-61 17-15,-54-17-16,45 0 31,-27 0-31,-8 0 15,17 0 17,0 0-1,18 0 16</inkml:trace>
  <inkml:trace contextRef="#ctx0" brushRef="#br0">22393 9534 0,'-9'0'93,"-18"0"-77,-43 0 0,34 0-1,28 0-15,-10 0 16,0 0-1,-26-9 1,35 9 0,-123-18 15,35 1-15,9-1-1,53 0-15,-98-17 47,1-44 31,-133-133 0,230 186-78,-27-27 32,18 26-17,44 10 16,-17 17-15,17-9 31,-18-44-31,18 35-16,0-61 31,0 17-16,0-8 32,0-54 0,0 89-31,27-27 15,-19 53-15,10-26-1,0 9 1,-1-10 15,10 27-15,-27-8-16,17-1 31,-8 9-15,9-8 15,-1-1-31,1 9 16,9 9 15,-10-17-16,10-1 17,-1 0-17,36-8 17,-27 26-17,-8-18 16,8 18 16,-9 0-31,-8 0-16,26 0 31,-35 0-15,26 0 15,-17 0-15,8 27 15,18 17 31,0 0-30,-26-44-32,-18 18 31,62 26 31,-62-36-30,18 10-32,-10 0 31,10-1-15,0 36 15,-10 9 16,-8-44-47,0 8 31,36 54 31,17 105-15,-27-132-31,-8-9 0,-1-27 15,-17 1 0,18 8 16,26 54-16,0 8 32,-26-88-48,-1 18 48,-17-1-48,27 45 64,-9-53-48,-18 9 16</inkml:trace>
  <inkml:trace contextRef="#ctx0" brushRef="#br0">25797 8334 0,'9'18'47,"8"0"-47,1-10 31,8-8-15,36 36 15,-35-19 16,-10-17-47,27 0 31,-26 9 1,-9-9-17,70-9 1,-44-8 0,354-221 62,-389 220-78,17-8 31,-8-10 0,44-114 47,-44 133-62,-9-27 0,0-89-1,0 116 1,0-19-16,-9-43 31,-26 8-15,17 36-16,18 18 15,-9-19 1,9 27-16,-17-8 0,-1-18 16,0 8 15,9 9-16,-8 18 251,-80 9-266,-71 35 16,-193 97 15,211-96 0,150-37 94,9-8-125,17 53 31,-26-44-31,18-9 0,-18 18 16,17-1 15,10 27-31,-10-8 47,-17 8-16,0-35-15,36 79 0,-19 0-1,1-53-15,17 80 32,-17-53-1</inkml:trace>
  <inkml:trace contextRef="#ctx0" brushRef="#br0">26150 8440 0,'17'9'94,"-17"62"-94,18 158 47,-18-106-16,-9 89-15,-17-80 15,8-43-31,-17 78 16,-9-43-1,26-89 1,-79 176 0,-18-61 15,-246 256 16,-36-53-16,176-212-15,-105 106 15,-133-106 16,-8-88-16,-265-53 16,520 0-31,-282 0-1,124-18 16,220 18 1,115 0-32,-274-53 62,291 53-46,-17-17-16,-141-1 31,70 18 0,97 0-31,-8 0 16,17-17 578,0-10-579,8-26 1,10-17 0,0 61-16,26-88 46,-44 70-30,0 10 0,0-10 15,17-17 0,-8 9-15,-9 8 31,0 10-47,18-10 31,-18 10-15,0-1-16,17-26 46,-8 0 33,9 44-33,-18-35 1095,0-1-1125,0 27-16,0-88 31,18-8 16,-18 69-32,0-8 17,0 27-17,0-1-15,0 9 16,0-9 0,0-8-1,0 8 1,26-79 31,-8 36-32,17-54 32,27-88 31,-54 185-78,28-61 32,-36 70-17,17-8-15,1-19 16,-18-25 15,9 61-31,-9 8 578,-35 10-562,-18 17-1,17-17 1,-61 44 15,80-62 16,43 0 375,36-27-406,8-8-1,-52 26 1,-9 9 0,26 0 218,-17 0-218,26 0-1,0-17 16,-26-1 1,-18 27 343,0 8-360,0 54 17,0-53-32,0 26 46,0-27 48,0 10-63,0-10-31,0 1 16</inkml:trace>
  <inkml:trace contextRef="#ctx0" brushRef="#br0">9005 5636 0,'0'-18'141,"0"9"-126,-27-8 48,-246-54-48,132 53 1,-318-96 15,397 70-15,27 44-16,17-18 0,-26 0 31,44 9 16,-17-88 0,17 80-47,26-177 47,45 53-16,43 8 16,-78 107-31,-1-1-16,-17-8 15,-1 26-15,27-26 16,9 9-1,-9-27 17,-35 53 93,9 0-125,114 0 31,-44 9 0,-52 8-31,78 18 31,-43-17 1,-45 0-1,-8 8-15,-9-8 15,8-1-31,19 10 31,8 17 16,-36-26-16,10-1-31,17 89 47,-35-44-31,0 26 15,0 36-15,0-98-1,-8 230 32,-10-186-16,18 19 1,0-10 14,0 9 1,0-70 0</inkml:trace>
  <inkml:trace contextRef="#ctx0" brushRef="#br0">20629 9481 0,'17'0'282,"36"9"-267,18 8 17,-54-17-32,28 0 15,69 0 16,-96 0-15,-1 0-16,10 0 31,-1-8-15,-8 8-16,17-9 16,9-9 15,-17 0-16,-10 1 1,19 8 31,-36-9-31,9 1-16,-9-10 15,17-8 1,1 26-16,35-150 47,-36 133-47,1-221 62,-27 203-31,-8-9-15,-1 18-16,18 17 16,-35-61-1,17 35 1,-26-53 15,9 17 16,35 63-31,-9-10 46,9 9-46,-18 1-1,-132-71 32,62 44 16,70 44-63,-8-18 15,8 18 1,-26-9 15,9 9-15,-141 0 46,79 0-46,44 0 0,-18 0 15,53 0-31,-79 0 47,9 35-16,-44 1 0,79 8 1,44-44-32,-44 176 46,36-158-30,17 8 0,-9 115 31,9 106-1,0-238-30,0 70 0,17-43-16,19 96 47,-1-61-32,53 114 48,27-44-48,-115-123 1,26 26 15,10-27 16,-28-8-47,319 70 47,34-43 0,-246-19-16,8-17 16,-105 0 31,0 0-62,17-17-16,18-27 47,-18 44-32,-35-53 251,-35-35-266,17 8 15,-8 1-15,-54-133 32,10 106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2-05-10T06:36: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21643 8511 0,'0'0'0,"0"-18"63,0-8 93,-18 8-140,-8 27 156,-151 88-157,133-80 1,-70 45-1,78-26-15,-34 16 32,43 1-17,-17 27 32,27-63 0,-1 10-31,9 17 15,9-9-15,0 62 15,0 62 16,0-141-47,0 26 15,0-9 1,53 80 15,-18-36 0,-17-61-15,-18-1 15,9-17-15,8 0 15,54 18-15,-62-18-16,8 0 15,28 0 1,34-27 31,-61 19-31,70-45 15,-71 44 0,28-26 0,-28 17 1,45-35 14,-18-44 1,-26 27-31,-18 52 0,17-44-1,1-53 32,-18 80-47,0-62 16,9-9 31,-9 80-16,17-36-16,-17 27 17,18-18-1,-18-9 0,0 45-31,0-1 78,0 9-31</inkml:trace>
  <inkml:trace contextRef="#ctx0" brushRef="#br0">21810 9340 0,'18'0'62,"-18"-9"-46,27-9 15,-27 10 0,35-28 16,-9 27-31,10 9 31,-10 0-32,1 0 1,-10 0 15,1 18-31,-1-18 16,-8 18 15,27-9-15,-28 8 15,-25-17 469,-1 0-484,18-9-16,-9 9 15,-44 0 16,36 0-15,8 0 93,-26 9-93,26-9-16</inkml:trace>
  <inkml:trace contextRef="#ctx0" brushRef="#br0">2320 15963 0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1487" cy="383857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5413" cy="4606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E53C79-70A6-4900-B70F-22B88A02FBE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  <a:t>8</a:t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07595F-C4B0-4586-A5BF-BF0FA1E737D9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1682413" y="6581775"/>
            <a:ext cx="527050" cy="331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8F247F-1231-4DBF-986D-9664489B7534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160339"/>
            <a:ext cx="2762251" cy="596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339"/>
            <a:ext cx="8089900" cy="596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1682413" y="6581775"/>
            <a:ext cx="527050" cy="331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882D6C-71F8-4B0A-B09A-DC84C98BD182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11682413" y="6581775"/>
            <a:ext cx="527050" cy="331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6567B0-0E1D-4A0D-82D8-983D2C182197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1682413" y="6581775"/>
            <a:ext cx="527050" cy="331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B442EB-155B-41C2-B6ED-74209FFB6574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1682413" y="6581775"/>
            <a:ext cx="527050" cy="331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0D471C-F69F-44A3-8AD6-663C6C140439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1682413" y="6581775"/>
            <a:ext cx="527050" cy="331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F2BEF9-3FAD-4CF3-A638-318D01EADBF7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11682413" y="6581775"/>
            <a:ext cx="527050" cy="331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6B8439-535A-43CC-B40B-268844FBA52D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1682413" y="6581775"/>
            <a:ext cx="527050" cy="331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59A78E-DBE1-4248-A2AD-8D8BD48851C5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1682413" y="6581775"/>
            <a:ext cx="527050" cy="331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002E4E-5E26-4492-941E-F79D2A2660F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1682413" y="6581775"/>
            <a:ext cx="527050" cy="331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C2F20E-67BF-497A-9779-520E8B746C1B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1682413" y="6581775"/>
            <a:ext cx="527050" cy="331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8C6678-B8C1-4E11-A436-E46155CE2F07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3790950" y="160338"/>
            <a:ext cx="7874000" cy="706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endParaRPr lang="zh-CN" altLang="zh-CN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609600" y="981075"/>
            <a:ext cx="10972800" cy="51450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07595F-C4B0-4586-A5BF-BF0FA1E737D9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887788" y="836613"/>
            <a:ext cx="7872413" cy="7143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4D4D4D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6483350"/>
            <a:ext cx="3570288" cy="338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汇编语言与接口技术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讲义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张华平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panose="05000000000000000000" pitchFamily="2" charset="2"/>
        <a:buChar char="ì"/>
        <a:tabLst>
          <a:tab pos="2511425" algn="l"/>
        </a:tabLst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80000"/>
        <a:buFont typeface="Wingdings" panose="05000000000000000000" pitchFamily="2" charset="2"/>
        <a:buChar char="n"/>
        <a:tabLst>
          <a:tab pos="2511425" algn="l"/>
        </a:tabLst>
        <a:defRPr sz="2800">
          <a:solidFill>
            <a:srgbClr val="CC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2511425" algn="l"/>
        </a:tabLst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evinzhang@bit.edu.c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.baidu.com/drkevinzha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evinzhang@bit.edu.c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ctrTitle"/>
          </p:nvPr>
        </p:nvSpPr>
        <p:spPr>
          <a:xfrm>
            <a:off x="911225" y="915988"/>
            <a:ext cx="10080625" cy="1647825"/>
          </a:xfrm>
          <a:effectLst>
            <a:outerShdw dist="35921" dir="2699999" algn="ctr" rotWithShape="0">
              <a:srgbClr val="808080">
                <a:alpha val="100000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Tx/>
            </a:pP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汇编语言与接口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考试复习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5" y="5157788"/>
            <a:ext cx="1285875" cy="61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Rectangle 4"/>
          <p:cNvSpPr>
            <a:spLocks noGrp="1"/>
          </p:cNvSpPr>
          <p:nvPr>
            <p:ph type="subTitle" idx="1"/>
          </p:nvPr>
        </p:nvSpPr>
        <p:spPr>
          <a:xfrm>
            <a:off x="1776413" y="3429000"/>
            <a:ext cx="8782050" cy="28829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Clr>
                <a:srgbClr val="000066"/>
              </a:buClr>
              <a:buSzPct val="80000"/>
              <a:tabLst>
                <a:tab pos="2511425" algn="l"/>
              </a:tabLst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张华平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rgbClr val="000066"/>
              </a:buClr>
              <a:buSzPct val="80000"/>
              <a:tabLst>
                <a:tab pos="2511425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Email: 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kevinzhang@bit.edu.cn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hlinkClick r:id="rId3"/>
            </a:endParaRPr>
          </a:p>
          <a:p>
            <a:pPr latinLnBrk="1">
              <a:lnSpc>
                <a:spcPct val="90000"/>
              </a:lnSpc>
              <a:spcBef>
                <a:spcPct val="50000"/>
              </a:spcBef>
              <a:buClr>
                <a:srgbClr val="000066"/>
              </a:buClr>
              <a:buSzPct val="80000"/>
              <a:tabLst>
                <a:tab pos="2511425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Website: </a:t>
            </a:r>
            <a:r>
              <a:rPr lang="en-US" altLang="zh-CN" sz="2000" dirty="0">
                <a:latin typeface="Times New Roman" panose="02020603050405020304" pitchFamily="18" charset="0"/>
                <a:ea typeface="Gulim" pitchFamily="2" charset="-127"/>
                <a:cs typeface="+mn-cs"/>
                <a:hlinkClick r:id="rId4"/>
              </a:rPr>
              <a:t>http://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/>
              </a:rPr>
              <a:t>www.nlpir.org</a:t>
            </a:r>
            <a:r>
              <a:rPr lang="en-US" altLang="zh-CN" sz="2000" dirty="0">
                <a:latin typeface="Times New Roman" panose="02020603050405020304" pitchFamily="18" charset="0"/>
                <a:ea typeface="Gulim" pitchFamily="2" charset="-127"/>
                <a:cs typeface="+mn-cs"/>
                <a:hlinkClick r:id="rId4"/>
              </a:rPr>
              <a:t>/</a:t>
            </a:r>
            <a:endParaRPr lang="en-US" altLang="zh-CN" sz="2000" dirty="0">
              <a:latin typeface="Times New Roman" panose="02020603050405020304" pitchFamily="18" charset="0"/>
              <a:ea typeface="Gulim" pitchFamily="2" charset="-127"/>
              <a:cs typeface="+mn-cs"/>
            </a:endParaRPr>
          </a:p>
          <a:p>
            <a:pPr latinLnBrk="1">
              <a:lnSpc>
                <a:spcPct val="90000"/>
              </a:lnSpc>
              <a:spcBef>
                <a:spcPct val="50000"/>
              </a:spcBef>
              <a:buClr>
                <a:srgbClr val="000066"/>
              </a:buClr>
              <a:buSzPct val="80000"/>
              <a:tabLst>
                <a:tab pos="2511425" algn="l"/>
              </a:tabLst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@ICTCLAS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Arial" panose="020B0604020202020204" pitchFamily="34" charset="0"/>
              </a:rPr>
              <a:t>张华平博士</a:t>
            </a:r>
          </a:p>
          <a:p>
            <a:pPr>
              <a:lnSpc>
                <a:spcPct val="90000"/>
              </a:lnSpc>
              <a:buClr>
                <a:srgbClr val="000066"/>
              </a:buClr>
              <a:buSzPct val="80000"/>
              <a:tabLst>
                <a:tab pos="2511425" algn="l"/>
              </a:tabLst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大数据搜索与挖掘实验室 (wSMS@BIT)</a:t>
            </a:r>
          </a:p>
          <a:p>
            <a:pPr>
              <a:lnSpc>
                <a:spcPct val="90000"/>
              </a:lnSpc>
              <a:buClr>
                <a:srgbClr val="000066"/>
              </a:buClr>
              <a:buSzPct val="80000"/>
              <a:tabLst>
                <a:tab pos="2511425" algn="l"/>
              </a:tabLst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2023-12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3719513" y="188913"/>
            <a:ext cx="7772400" cy="9398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1</a:t>
            </a:r>
            <a:r>
              <a:rPr lang="zh-CN" altLang="en-US" sz="4000" dirty="0">
                <a:latin typeface="黑体" panose="02010609060101010101" pitchFamily="49" charset="-122"/>
              </a:rPr>
              <a:t>章 </a:t>
            </a:r>
            <a:r>
              <a:rPr lang="zh-CN" altLang="zh-CN" sz="4000" dirty="0"/>
              <a:t>微型计算机硬件系统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9063" y="219075"/>
            <a:ext cx="11664950" cy="5395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复习重点：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内存及存储器访问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逆序存储；存储器基本概念：字节、字、双字、存储顺序（逆序存放）；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LSB=0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等 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D460B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</a:rPr>
              <a:t>数据表示：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ED460B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</a:rPr>
              <a:t>01  FD(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D460B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</a:rPr>
              <a:t>错误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ED460B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ED460B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sym typeface="Wingdings" panose="05000000000000000000" pitchFamily="2" charset="2"/>
              </a:rPr>
              <a:t>0FD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ED460B"/>
              </a:solidFill>
              <a:effectLst/>
              <a:uLnTx/>
              <a:uFillTx/>
              <a:latin typeface="黑体" panose="02010609060101010101" pitchFamily="49" charset="-122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了解掌握：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微处理器及其性能指标、芯片组、接口等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主频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=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外频×倍频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DDR 400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内存条，工作在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200MHz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频率下，每个时钟可以传送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64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位数据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，求单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双通道带宽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习题：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1.7-10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3613" y="4221163"/>
            <a:ext cx="7624762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 sz="2800">
                <a:solidFill>
                  <a:srgbClr val="CC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511425" algn="l"/>
              </a:tabLst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914400">
              <a:spcBef>
                <a:spcPct val="0"/>
              </a:spcBef>
              <a:buClrTx/>
              <a:buSzTx/>
              <a:buFontTx/>
              <a:buNone/>
              <a:tabLst>
                <a:tab pos="-635" algn="l"/>
              </a:tabLst>
            </a:pP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200M</a:t>
            </a:r>
            <a:r>
              <a:rPr lang="zh-CN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64</a:t>
            </a:r>
            <a:r>
              <a:rPr lang="zh-CN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÷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8 = 3200MB/s = 3.2 GB/s</a:t>
            </a:r>
            <a:r>
              <a:rPr lang="zh-CN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3719513" y="188913"/>
            <a:ext cx="7772400" cy="9398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2</a:t>
            </a:r>
            <a:r>
              <a:rPr lang="zh-CN" altLang="en-US" sz="4000" dirty="0">
                <a:latin typeface="黑体" panose="02010609060101010101" pitchFamily="49" charset="-122"/>
              </a:rPr>
              <a:t>章 </a:t>
            </a:r>
            <a:r>
              <a:rPr lang="zh-CN" altLang="zh-CN" sz="4000" dirty="0"/>
              <a:t>微处理器管理模式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731838"/>
            <a:ext cx="11664950" cy="53943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复习重点：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2.2 CPU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工作模式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实模式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；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保护模式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（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支持多任务和特权级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；页式存储；段式存储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）；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虚拟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8086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模式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；特权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（最高，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,1,2,3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通过修改控制寄存器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CR0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的控制位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PE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（位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0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）来实现从实模式切换到保护模式。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2.3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寄存器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寄存器名称、结构及用途，标志寄存器中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CF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ZF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SF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OF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IF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DF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的含义及用途。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保护模式：全局描述符表寄存器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GDTR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（高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32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位：基址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+16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位限长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最多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2^13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个描述符）；中断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IDTR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；局部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LDTR(16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位选择符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；任务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TR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；任务状态寄存器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TSS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；段选择符（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16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位；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TI+RPL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3719513" y="188913"/>
            <a:ext cx="7772400" cy="9398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2</a:t>
            </a:r>
            <a:r>
              <a:rPr lang="zh-CN" altLang="en-US" sz="4000" dirty="0">
                <a:latin typeface="黑体" panose="02010609060101010101" pitchFamily="49" charset="-122"/>
              </a:rPr>
              <a:t>章 </a:t>
            </a:r>
            <a:r>
              <a:rPr lang="zh-CN" altLang="zh-CN" sz="4000" dirty="0"/>
              <a:t>微处理器管理模式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47688" y="692150"/>
            <a:ext cx="10944225" cy="5395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复习重点：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2.4 </a:t>
            </a: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内存管理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</a:rPr>
              <a:t>实模式：分段管理，存储器寻址，20位物理地址的计算，段地址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</a:rPr>
              <a:t>*10+offset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黑体" panose="02010609060101010101" pitchFamily="49" charset="-122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保护模式：段描述符（段地址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32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；限长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；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DPL: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描述符特权级；页式存储；每页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4K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虚拟地址到物理地址转换，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16bit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段选择符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+32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offset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；页式转换；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PDBR: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页目录基址寄存器；分页机制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(10bit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页目录索引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+10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位页表索引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+12bit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页面索引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3719513" y="188913"/>
            <a:ext cx="7772400" cy="9398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2</a:t>
            </a:r>
            <a:r>
              <a:rPr lang="zh-CN" altLang="en-US" sz="4000" dirty="0">
                <a:latin typeface="黑体" panose="02010609060101010101" pitchFamily="49" charset="-122"/>
              </a:rPr>
              <a:t>章 </a:t>
            </a:r>
            <a:r>
              <a:rPr lang="zh-CN" altLang="zh-CN" sz="4000" dirty="0"/>
              <a:t>微处理器管理模式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649288"/>
            <a:ext cx="11449050" cy="5395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了解掌握：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2.5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任务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任务状态段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TSS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；门（系统描述符；调用门；任务门）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2.6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保护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数据访问的保护；对程序的保护；对输入输出的保护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数据访问：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DPL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≥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MAX(CPL, RPL)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；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CPL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是当前正在运行的程序的特权级（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CS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）；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DPL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是描述符特权级；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RPL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是请求特权级。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段间调用或跳转，需要检查限长，特权级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CPL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DPL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11425" algn="l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CPL=DPL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，允许跳转和调用。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CPL&lt;DPL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，禁止。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CPL&gt;DPL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，此时要检查段描述符的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位。如果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位为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，表示这是一致代码段,允许跳转和调用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习题：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2.5;2.9;2.15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GDTR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）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;2.24;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图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2-40,41,42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3719513" y="188913"/>
            <a:ext cx="7772400" cy="9398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3</a:t>
            </a:r>
            <a:r>
              <a:rPr lang="zh-CN" altLang="en-US" sz="4000" dirty="0">
                <a:latin typeface="黑体" panose="02010609060101010101" pitchFamily="49" charset="-122"/>
              </a:rPr>
              <a:t>章 </a:t>
            </a:r>
            <a:r>
              <a:rPr lang="zh-CN" altLang="zh-CN" sz="4000" dirty="0"/>
              <a:t>指令系统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28713"/>
            <a:ext cx="11449050" cy="5395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重点复习：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3.1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数据寻址方式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3.2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数据运算指令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程序控制指令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了解掌握：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处理机控制指令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3.5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块操作指令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习题：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3.3,3.4,3.6,3.9,3.24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</a:rPr>
              <a:t>需要掌握的指令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911225" y="914400"/>
            <a:ext cx="10656888" cy="5762625"/>
          </a:xfrm>
        </p:spPr>
        <p:txBody>
          <a:bodyPr vert="horz" wrap="square" lIns="91440" tIns="45720" rIns="91440" bIns="45720" anchor="t" anchorCtr="0"/>
          <a:lstStyle/>
          <a:p>
            <a:pPr marL="190500" lvl="1" indent="0" eaLnBrk="1" hangingPunct="1">
              <a:spcBef>
                <a:spcPct val="10000"/>
              </a:spcBef>
              <a:buNone/>
            </a:pP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熟练掌握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指令的操作数限定（适用于大多数双操作数指令），注意部分指令对操作数或结果的特殊要求（以下用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红色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标注）。</a:t>
            </a:r>
          </a:p>
          <a:p>
            <a:pPr marL="190500" lvl="1" indent="0" eaLnBrk="1" hangingPunct="1">
              <a:spcBef>
                <a:spcPct val="10000"/>
              </a:spcBef>
              <a:buNone/>
            </a:pP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熟练掌握以下常用指令：</a:t>
            </a:r>
          </a:p>
          <a:p>
            <a:pPr marL="190500" lvl="1" indent="0" eaLnBrk="1" hangingPunct="1">
              <a:spcBef>
                <a:spcPct val="1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1.数据传送指令：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XCHG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POPF</a:t>
            </a:r>
          </a:p>
          <a:p>
            <a:pPr marL="190500" lvl="1" indent="0" eaLnBrk="1" hangingPunct="1">
              <a:spcBef>
                <a:spcPct val="1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二进制运算指令：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（什么时候计算无效？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 SRC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IDIV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.逻辑运算指令：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  0FF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0F0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PUSH AX  -&gt;SP-2</a:t>
            </a:r>
          </a:p>
          <a:p>
            <a:pPr marL="0" indent="0" eaLnBrk="1" hangingPunct="1">
              <a:buNone/>
            </a:pP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2208213" y="0"/>
            <a:ext cx="7772400" cy="762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</a:rPr>
              <a:t>需要掌握的指令（续）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981075"/>
            <a:ext cx="11306175" cy="6021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1905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5.移位指令</a:t>
            </a:r>
          </a:p>
          <a:p>
            <a:pPr marL="1905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SHL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ROL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RCL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RCR</a:t>
            </a:r>
          </a:p>
          <a:p>
            <a:pPr marL="1905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程序控制指令 </a:t>
            </a:r>
          </a:p>
          <a:p>
            <a:pPr marL="1905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转移指令（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JMP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及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条件转移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指令，条件？）、循环指令(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：短转、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、子程序指令：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CALL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 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中断指令：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IRET</a:t>
            </a:r>
          </a:p>
          <a:p>
            <a:pPr marL="0" marR="0" lvl="1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处理机控制指令：</a:t>
            </a:r>
          </a:p>
          <a:p>
            <a:pPr marL="0" marR="0" lvl="1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标志操作指令（对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CF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）及其应用场合、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</a:t>
            </a:r>
          </a:p>
          <a:p>
            <a:pPr marL="0" marR="0" lvl="1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8.串操作指令及其执行前的准备工作（结合程序片段）</a:t>
            </a:r>
          </a:p>
          <a:p>
            <a:pPr marL="0" marR="0" lvl="1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重复前缀、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、指针、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MOVSB/W/D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STOSB/W/D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LODSB/W/D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CMPSB/W/D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SCASB/W/D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了解：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3.4.2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3719513" y="188913"/>
            <a:ext cx="7772400" cy="9398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4</a:t>
            </a:r>
            <a:r>
              <a:rPr lang="zh-CN" altLang="en-US" sz="4000" dirty="0">
                <a:latin typeface="黑体" panose="02010609060101010101" pitchFamily="49" charset="-122"/>
              </a:rPr>
              <a:t>章 </a:t>
            </a:r>
            <a:r>
              <a:rPr lang="zh-CN" altLang="zh-CN" sz="4000" dirty="0"/>
              <a:t>汇编语言程序开发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28713"/>
            <a:ext cx="11449050" cy="5395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重点复习：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汇编语言编程基本知识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4.3.3 Windows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汇编语言程序设计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4.4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分支与循环程序设计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4.5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浮点运算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fld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FPRi</a:t>
            </a:r>
            <a:endParaRPr kumimoji="0" lang="zh-CN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了解掌握：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4.6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程序优化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习题：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4.3,4.4,4.8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1127125" y="1412875"/>
            <a:ext cx="9864725" cy="4897438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复习重点：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通过上机掌握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的反汇编输出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Windbg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的反汇编输出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(PROG0412)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实模式，虚拟模式的程序框架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4</a:t>
            </a:r>
            <a:r>
              <a:rPr lang="zh-CN" altLang="en-US" sz="4000" dirty="0">
                <a:latin typeface="黑体" panose="02010609060101010101" pitchFamily="49" charset="-122"/>
              </a:rPr>
              <a:t>章 </a:t>
            </a:r>
            <a:r>
              <a:rPr lang="zh-CN" altLang="zh-CN" sz="4000" dirty="0"/>
              <a:t>汇编语言程序开发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052513"/>
            <a:ext cx="10874375" cy="55451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掌握：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熟练掌握数据定义、符号定义、结构定义预置存取伪指令及部分汇编语言操作符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 熟练编写简单的、完整的汇编语言源程序（注意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DOS16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Windows32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（控制台及窗口界面）的典型程序框架及其中的伪指令格式、功能、位置）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③ 实现数据的输入输出（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21H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的1、2、9、0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功能，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scanf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MessageBoxA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④ 掌握上机操作（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DOS16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Windows32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常用汇编、连接命令）</a:t>
            </a:r>
            <a:b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⑤熟悉.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文件结构以及主要区别，熟练掌握.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结构程序框架。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SEGMENT/ENDS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ASSUME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PROC/ENDP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、定义数据（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DW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DD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ORG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、＝、结构定义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预置存取、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.386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.model flat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stdcall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invoke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include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includelib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算术操作符、返回值操作符(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SEG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OFFSET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、属性操作符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浮点寄存器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FPU;finit;fld;fmul;fst;fcmp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719513" y="188913"/>
            <a:ext cx="7772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</a:rPr>
              <a:t>第</a:t>
            </a:r>
            <a:r>
              <a: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</a:rPr>
              <a:t>4</a:t>
            </a: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</a:rPr>
              <a:t>章 </a:t>
            </a:r>
            <a:r>
              <a:rPr kumimoji="0" lang="zh-CN" altLang="zh-CN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汇编语言程序开发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基本信息</a:t>
            </a:r>
            <a:endParaRPr lang="zh-CN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67080" y="1052830"/>
            <a:ext cx="11176000" cy="48056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期末考试：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星期</a:t>
            </a:r>
            <a:r>
              <a:rPr kumimoji="0" 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五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(202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0-1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0)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理教楼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207,208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线下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复习范围：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课件及教材相关内容，尤其是重点范围和布置的习题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答疑：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在钉钉群问，我会尽快答，方便更多同学看到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实验报告：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各班学习委员收齐，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1.21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各班收齐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给助教刘畅。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>
          <a:xfrm>
            <a:off x="839788" y="1341438"/>
            <a:ext cx="10512425" cy="4648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</a:rPr>
              <a:t>复习重点：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</a:rPr>
              <a:t>通过复习本章程序，掌握分支、循环程序设计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</a:rPr>
              <a:t>具体要求：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</a:rPr>
              <a:t>1．掌握</a:t>
            </a:r>
            <a:r>
              <a:rPr lang="en-US" altLang="zh-CN" sz="2800" b="1" dirty="0">
                <a:latin typeface="黑体" panose="02010609060101010101" pitchFamily="49" charset="-122"/>
              </a:rPr>
              <a:t>IF_THEN_ELSE</a:t>
            </a:r>
            <a:r>
              <a:rPr lang="zh-CN" altLang="en-US" sz="2800" b="1" dirty="0">
                <a:latin typeface="黑体" panose="02010609060101010101" pitchFamily="49" charset="-122"/>
              </a:rPr>
              <a:t>程序设计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</a:rPr>
              <a:t>2．掌握</a:t>
            </a:r>
            <a:r>
              <a:rPr lang="en-US" altLang="zh-CN" sz="2800" b="1" dirty="0">
                <a:latin typeface="黑体" panose="02010609060101010101" pitchFamily="49" charset="-122"/>
              </a:rPr>
              <a:t>CASE</a:t>
            </a:r>
            <a:r>
              <a:rPr lang="zh-CN" altLang="en-US" sz="2800" b="1" dirty="0">
                <a:latin typeface="黑体" panose="02010609060101010101" pitchFamily="49" charset="-122"/>
              </a:rPr>
              <a:t>结构程序设计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</a:rPr>
              <a:t>3．掌握循环程序基本结构及其程序设计方法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</a:rPr>
              <a:t>4．掌握统计、查找、插入、删除、排序等程序设计。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latin typeface="黑体" panose="02010609060101010101" pitchFamily="49" charset="-122"/>
            </a:endParaRPr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719513" y="188913"/>
            <a:ext cx="7772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</a:rPr>
              <a:t>第</a:t>
            </a:r>
            <a:r>
              <a: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</a:rPr>
              <a:t>4</a:t>
            </a: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+mj-ea"/>
                <a:cs typeface="+mj-cs"/>
              </a:rPr>
              <a:t>章 </a:t>
            </a:r>
            <a:r>
              <a:rPr kumimoji="0" lang="zh-CN" altLang="zh-CN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汇编语言程序开发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黑体" panose="02010609060101010101" pitchFamily="49" charset="-122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3719513" y="188913"/>
            <a:ext cx="7772400" cy="9398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5</a:t>
            </a:r>
            <a:r>
              <a:rPr lang="zh-CN" altLang="en-US" sz="4000" dirty="0">
                <a:latin typeface="黑体" panose="02010609060101010101" pitchFamily="49" charset="-122"/>
              </a:rPr>
              <a:t>章</a:t>
            </a:r>
            <a:r>
              <a:rPr lang="en-US" altLang="zh-CN" sz="4000" dirty="0">
                <a:latin typeface="黑体" panose="02010609060101010101" pitchFamily="49" charset="-122"/>
              </a:rPr>
              <a:t> </a:t>
            </a:r>
            <a:r>
              <a:rPr lang="zh-CN" altLang="zh-CN" sz="4000" dirty="0"/>
              <a:t>子程序设计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28713"/>
            <a:ext cx="11449050" cy="5395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重点复习：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子程序基本知识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5.2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参数传递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5.5 C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语言程序的反汇编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了解掌握：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5.3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子程序特殊应用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5.4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模块化程序设计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5.6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混合编程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习题：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5.1 5.7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2135188" y="188913"/>
            <a:ext cx="7772400" cy="6477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</a:rPr>
              <a:t>第</a:t>
            </a:r>
            <a:r>
              <a:rPr lang="en-US" altLang="zh-CN" dirty="0">
                <a:latin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</a:rPr>
              <a:t>章  子程序设计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839788" y="908050"/>
            <a:ext cx="10944225" cy="5689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重点：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1．熟悉子程序设计方法，综合利用本章及前几章所学知识，进行子程序设计。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2．掌握以下参数传递方法的子程序设计：寄存器、子程序直接访问同模块中的内存变量、[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BP+N]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方式从堆栈传递参数或参数地址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  Cdec  StdCall 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3．掌握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ASCII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码←→十进制数、十进制数←→二进制数之间的代码转换程序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4．掌握模块化程序的主、子模块程序结构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5.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掌握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EXTRN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PUBLIC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伪指令的格式、功能及应用场合。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．掌握多模块程序设计的上机步骤，注意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LINK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时与单模块的区别。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7. C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语言反汇编：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全局变量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dword ptr [_i1 (004227b8)]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、局部变量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dword ptr [ebp-4]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、函数、指针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了解：缓冲区溢出攻击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3719513" y="188913"/>
            <a:ext cx="7772400" cy="9398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6</a:t>
            </a:r>
            <a:r>
              <a:rPr lang="zh-CN" altLang="en-US" sz="4000" dirty="0">
                <a:latin typeface="黑体" panose="02010609060101010101" pitchFamily="49" charset="-122"/>
              </a:rPr>
              <a:t>章 </a:t>
            </a:r>
            <a:r>
              <a:rPr lang="zh-CN" altLang="zh-CN" sz="4000" dirty="0"/>
              <a:t>存储系统与技术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333375"/>
            <a:ext cx="11449050" cy="5395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重点复习：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6.1.1 Cache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工作原理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局部性原理；贯通查找式；旁路读出式；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Cache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映射；替换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6.2 DDR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读写时序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图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6-12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；图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6-13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了解掌握：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6.3.4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辅助存储器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扇区编址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S&gt;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≤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≤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nC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−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≤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≤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−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1≤S≤nS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L=[(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C×nH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H)×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nS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]+S–1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FLASH存储介质的有：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SSD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USB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硬盘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不要求：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固态硬盘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习题：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6.1 6.3 6.4 6.8 6.9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3719513" y="188913"/>
            <a:ext cx="7772400" cy="9398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7</a:t>
            </a:r>
            <a:r>
              <a:rPr lang="zh-CN" altLang="en-US" sz="4000" dirty="0">
                <a:latin typeface="黑体" panose="02010609060101010101" pitchFamily="49" charset="-122"/>
              </a:rPr>
              <a:t>章 </a:t>
            </a:r>
            <a:r>
              <a:rPr lang="zh-CN" altLang="zh-CN" sz="4000" dirty="0"/>
              <a:t>总线技术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28713"/>
            <a:ext cx="11449050" cy="5395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重点复习：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了解掌握：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7.2 PCI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：图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7-5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7.3 PCI-E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总线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7.4 USB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总线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：图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7-15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线缆定义；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USB1.1/USB2.0/USB3.0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协议差别？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7.5 I</a:t>
            </a:r>
            <a:r>
              <a:rPr kumimoji="0" lang="en-US" altLang="zh-CN" sz="3200" b="0" i="0" u="none" strike="noStrike" kern="0" cap="none" spc="0" normalizeH="0" baseline="30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总线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习题：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7.6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3719513" y="188913"/>
            <a:ext cx="7772400" cy="9398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8</a:t>
            </a:r>
            <a:r>
              <a:rPr lang="zh-CN" altLang="en-US" sz="4000" dirty="0">
                <a:latin typeface="黑体" panose="02010609060101010101" pitchFamily="49" charset="-122"/>
              </a:rPr>
              <a:t>章 </a:t>
            </a:r>
            <a:r>
              <a:rPr lang="zh-CN" altLang="zh-CN" sz="4000" dirty="0"/>
              <a:t>接口技术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731838"/>
            <a:ext cx="11449050" cy="53943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Tx/>
              <a:buNone/>
              <a:tabLst>
                <a:tab pos="2511425" algn="l"/>
              </a:tabLst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重点复习：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8.1.2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可编程串行通信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波特率；数据传输效率；线路状态寄存器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LSR,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线路控制寄存器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LCR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（格式表不需要背）；例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8.5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8.6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f</a:t>
            </a:r>
            <a:r>
              <a:rPr kumimoji="0" lang="zh-CN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工作时钟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= 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f</a:t>
            </a:r>
            <a:r>
              <a:rPr kumimoji="0" lang="zh-CN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基准时钟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÷ 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除数锁存器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= 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波特率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× 16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；例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8.7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8.2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定时和计数及其应用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8-26 8254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控制字格式（不需要背）；例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8.12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；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8.13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；图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8-36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；图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8-37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对应的程序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了解掌握：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8.1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RS-232C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8.3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红外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8.4 Wi-Fi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习题：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8.9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；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8.12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；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8.14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图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8-35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计数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,36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分频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,37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级联例题及程序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79376" y="1125538"/>
            <a:ext cx="11161240" cy="4535710"/>
          </a:xfrm>
        </p:spPr>
        <p:txBody>
          <a:bodyPr/>
          <a:lstStyle/>
          <a:p>
            <a:pPr algn="just"/>
            <a:r>
              <a:rPr lang="zh-CN" altLang="en-US" sz="2800" dirty="0"/>
              <a:t>例</a:t>
            </a:r>
            <a:r>
              <a:rPr lang="en-US" altLang="zh-CN" sz="2800" dirty="0"/>
              <a:t>8.1 </a:t>
            </a:r>
            <a:r>
              <a:rPr lang="zh-CN" altLang="en-US" sz="2800" dirty="0"/>
              <a:t>在异步串行通信中，其一帧数据格式为</a:t>
            </a:r>
            <a:r>
              <a:rPr lang="en-US" altLang="zh-CN" sz="2800" dirty="0"/>
              <a:t>1</a:t>
            </a:r>
            <a:r>
              <a:rPr lang="zh-CN" altLang="en-US" sz="2800" dirty="0"/>
              <a:t>位起始位，</a:t>
            </a:r>
            <a:r>
              <a:rPr lang="en-US" altLang="zh-CN" sz="2800" dirty="0"/>
              <a:t>7</a:t>
            </a:r>
            <a:r>
              <a:rPr lang="zh-CN" altLang="en-US" sz="2800" dirty="0"/>
              <a:t>位数据位，偶校验，</a:t>
            </a:r>
            <a:r>
              <a:rPr lang="en-US" altLang="zh-CN" sz="2800" dirty="0"/>
              <a:t>1</a:t>
            </a:r>
            <a:r>
              <a:rPr lang="zh-CN" altLang="en-US" sz="2800" dirty="0"/>
              <a:t>位停止位，则发送数据</a:t>
            </a:r>
            <a:r>
              <a:rPr lang="en-US" altLang="zh-CN" sz="2800" dirty="0"/>
              <a:t>ASCII‘Q’</a:t>
            </a:r>
            <a:r>
              <a:rPr lang="zh-CN" altLang="en-US" sz="2800" dirty="0"/>
              <a:t>的帧数据是什么？（起始位在左）</a:t>
            </a:r>
            <a:endParaRPr lang="en-US" altLang="zh-CN" sz="2800" dirty="0"/>
          </a:p>
          <a:p>
            <a:pPr algn="just"/>
            <a:r>
              <a:rPr lang="en-US" altLang="zh-CN" sz="2800" dirty="0">
                <a:solidFill>
                  <a:srgbClr val="FF0000"/>
                </a:solidFill>
              </a:rPr>
              <a:t>ASCII ‘Q’ = 51h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1010001</a:t>
            </a:r>
            <a:r>
              <a:rPr lang="zh-CN" altLang="en-US" sz="2800" dirty="0">
                <a:solidFill>
                  <a:srgbClr val="FF0000"/>
                </a:solidFill>
              </a:rPr>
              <a:t>），偶校验时校验位为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。起始位为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zh-CN" altLang="en-US" sz="2800" dirty="0">
                <a:solidFill>
                  <a:srgbClr val="FF0000"/>
                </a:solidFill>
              </a:rPr>
              <a:t>，按照低位先行的规则，帧数据为</a:t>
            </a:r>
            <a:r>
              <a:rPr lang="en-US" altLang="zh-CN" sz="2800" dirty="0">
                <a:solidFill>
                  <a:srgbClr val="FF0000"/>
                </a:solidFill>
              </a:rPr>
              <a:t>0100010111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854440" y="1622520"/>
              <a:ext cx="9087120" cy="27021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854440" y="1622520"/>
                <a:ext cx="9087120" cy="2702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835200" y="3041640"/>
              <a:ext cx="7124760" cy="2705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835200" y="3041640"/>
                <a:ext cx="7124760" cy="2705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计数方式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、方式</a:t>
            </a:r>
            <a:r>
              <a:rPr lang="en-US" altLang="zh-CN" dirty="0"/>
              <a:t>1-</a:t>
            </a:r>
            <a:r>
              <a:rPr lang="zh-CN" altLang="zh-CN" dirty="0"/>
              <a:t>可编程单稳态触发器</a:t>
            </a:r>
          </a:p>
          <a:p>
            <a:pPr lvl="1"/>
            <a:r>
              <a:rPr lang="en-US" altLang="zh-CN" dirty="0"/>
              <a:t>B</a:t>
            </a:r>
            <a:r>
              <a:rPr lang="zh-CN" altLang="zh-CN" dirty="0"/>
              <a:t>、方式</a:t>
            </a:r>
            <a:r>
              <a:rPr lang="en-US" altLang="zh-CN" dirty="0"/>
              <a:t>2-</a:t>
            </a:r>
            <a:r>
              <a:rPr lang="zh-CN" altLang="zh-CN" dirty="0"/>
              <a:t>脉冲波发生器</a:t>
            </a:r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、方式</a:t>
            </a:r>
            <a:r>
              <a:rPr lang="en-US" altLang="zh-CN" dirty="0"/>
              <a:t>3-</a:t>
            </a:r>
            <a:r>
              <a:rPr lang="zh-CN" altLang="zh-CN" dirty="0"/>
              <a:t>方波发生器</a:t>
            </a:r>
          </a:p>
          <a:p>
            <a:pPr lvl="1"/>
            <a:r>
              <a:rPr lang="en-US" altLang="zh-CN" dirty="0"/>
              <a:t>D</a:t>
            </a:r>
            <a:r>
              <a:rPr lang="zh-CN" altLang="zh-CN" dirty="0"/>
              <a:t>、方式</a:t>
            </a:r>
            <a:r>
              <a:rPr lang="en-US" altLang="zh-CN" dirty="0"/>
              <a:t>4-</a:t>
            </a:r>
            <a:r>
              <a:rPr lang="zh-CN" altLang="en-US" dirty="0"/>
              <a:t>软</a:t>
            </a:r>
            <a:r>
              <a:rPr lang="zh-CN" altLang="zh-CN" dirty="0"/>
              <a:t>件触发选通方式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zh-CN" altLang="zh-CN" dirty="0"/>
              <a:t>方式</a:t>
            </a:r>
            <a:r>
              <a:rPr lang="en-US" altLang="zh-CN" dirty="0"/>
              <a:t>5-</a:t>
            </a:r>
            <a:r>
              <a:rPr lang="zh-CN" altLang="zh-CN" dirty="0"/>
              <a:t>硬件触发选通方式</a:t>
            </a:r>
          </a:p>
          <a:p>
            <a:endParaRPr lang="zh-CN" altLang="en-US" dirty="0"/>
          </a:p>
        </p:txBody>
      </p:sp>
      <p:sp>
        <p:nvSpPr>
          <p:cNvPr id="44036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lstStyle/>
          <a:p>
            <a:pPr defTabSz="914400">
              <a:buNone/>
            </a:pPr>
            <a:r>
              <a:rPr lang="en-US" altLang="zh-CN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第</a:t>
            </a:r>
            <a:r>
              <a:rPr lang="en-US" altLang="zh-CN" dirty="0">
                <a:latin typeface="黑体" panose="02010609060101010101" pitchFamily="49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</a:rPr>
              <a:t>章 </a:t>
            </a:r>
            <a:r>
              <a:rPr lang="zh-CN" altLang="en-US" dirty="0"/>
              <a:t>中断</a:t>
            </a:r>
            <a:r>
              <a:rPr lang="zh-CN" altLang="zh-CN" dirty="0"/>
              <a:t>技术</a:t>
            </a:r>
            <a:r>
              <a:rPr lang="en-US" altLang="zh-CN" dirty="0"/>
              <a:t>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了解掌握：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9.1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中断概述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中断、异常（故障、 陷阱、中止）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外部中断，内部中断；可屏蔽中断，不可屏蔽中断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Intel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系列微处理器的对外的中断引脚包括两个申请中断的硬件引脚（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INTR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NMI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），一个响应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INTR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中断的硬件引脚（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INTA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）。除此之外微处理器还有软件中断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INTO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INT3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BOUND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9.2 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实模式的处理过程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中断向量表；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9.5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【简单了解，不作要求】高级可编程中断控制器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例题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9.6~9.13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6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lstStyle/>
          <a:p>
            <a:pPr marL="0" indent="0" defTabSz="914400">
              <a:spcBef>
                <a:spcPct val="0"/>
              </a:spcBef>
              <a:buClrTx/>
              <a:buSzTx/>
              <a:buFontTx/>
              <a:buNone/>
              <a:tabLst>
                <a:tab pos="-635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3719513" y="188913"/>
            <a:ext cx="7772400" cy="9398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05000"/>
              </a:lnSpc>
            </a:pPr>
            <a:r>
              <a:rPr lang="zh-CN" altLang="en-US" sz="4000" dirty="0">
                <a:latin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</a:rPr>
              <a:t>9</a:t>
            </a:r>
            <a:r>
              <a:rPr lang="zh-CN" altLang="en-US" sz="4000" dirty="0">
                <a:latin typeface="黑体" panose="02010609060101010101" pitchFamily="49" charset="-122"/>
              </a:rPr>
              <a:t>章 </a:t>
            </a:r>
            <a:r>
              <a:rPr lang="zh-CN" altLang="en-US" sz="4000" dirty="0"/>
              <a:t>中断</a:t>
            </a:r>
            <a:r>
              <a:rPr lang="zh-CN" altLang="zh-CN" sz="4000" dirty="0"/>
              <a:t>技术</a:t>
            </a:r>
            <a:endParaRPr lang="zh-CN" altLang="en-US" sz="4000" dirty="0">
              <a:solidFill>
                <a:srgbClr val="FFCC00"/>
              </a:solidFill>
              <a:latin typeface="黑体" panose="02010609060101010101" pitchFamily="49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407988" y="765175"/>
            <a:ext cx="11449050" cy="53959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sz="2000" b="1" dirty="0">
                <a:solidFill>
                  <a:srgbClr val="FF0066"/>
                </a:solidFill>
                <a:latin typeface="黑体" panose="02010609060101010101" pitchFamily="49" charset="-122"/>
              </a:rPr>
              <a:t>重点复习：</a:t>
            </a:r>
          </a:p>
          <a:p>
            <a:r>
              <a:rPr lang="en-US" altLang="zh-CN" sz="2800" dirty="0"/>
              <a:t>9.4 </a:t>
            </a:r>
            <a:r>
              <a:rPr lang="zh-CN" altLang="zh-CN" sz="2800" dirty="0"/>
              <a:t>可编程控制器</a:t>
            </a:r>
            <a:r>
              <a:rPr lang="en-US" altLang="zh-CN" sz="2800" dirty="0"/>
              <a:t>8259</a:t>
            </a:r>
          </a:p>
          <a:p>
            <a:pPr lvl="1"/>
            <a:r>
              <a:rPr lang="zh-CN" altLang="en-US" sz="2400" dirty="0"/>
              <a:t>初始化命令字</a:t>
            </a:r>
            <a:r>
              <a:rPr lang="en-US" altLang="zh-CN" sz="2400" dirty="0"/>
              <a:t>ICW1-4</a:t>
            </a:r>
            <a:r>
              <a:rPr lang="zh-CN" altLang="en-US" sz="2400" dirty="0"/>
              <a:t>；中断屏蔽操作命令字</a:t>
            </a:r>
            <a:r>
              <a:rPr lang="en-US" altLang="zh-CN" sz="2400" dirty="0"/>
              <a:t>OCW1-3;</a:t>
            </a:r>
            <a:r>
              <a:rPr lang="zh-CN" altLang="en-US" sz="2400" dirty="0"/>
              <a:t> </a:t>
            </a:r>
            <a:r>
              <a:rPr lang="en-US" altLang="zh-CN" sz="2400" dirty="0"/>
              <a:t>9.3 </a:t>
            </a:r>
            <a:r>
              <a:rPr lang="zh-CN" altLang="zh-CN" sz="2400" dirty="0"/>
              <a:t>保护模式中断和异常的处理过程</a:t>
            </a:r>
            <a:endParaRPr lang="en-US" altLang="zh-CN" sz="2400" dirty="0"/>
          </a:p>
          <a:p>
            <a:pPr lvl="1"/>
            <a:r>
              <a:rPr lang="zh-CN" altLang="zh-CN" sz="2400" dirty="0"/>
              <a:t>只有当系统中有多片</a:t>
            </a:r>
            <a:r>
              <a:rPr lang="en-US" altLang="zh-CN" sz="2400" dirty="0"/>
              <a:t>8259</a:t>
            </a:r>
            <a:r>
              <a:rPr lang="zh-CN" altLang="zh-CN" sz="2400" dirty="0"/>
              <a:t>级联时（</a:t>
            </a:r>
            <a:r>
              <a:rPr lang="en-US" altLang="zh-CN" sz="2400" dirty="0"/>
              <a:t>ICW1</a:t>
            </a:r>
            <a:r>
              <a:rPr lang="zh-CN" altLang="zh-CN" sz="2400" dirty="0"/>
              <a:t>的</a:t>
            </a:r>
            <a:r>
              <a:rPr lang="en-US" altLang="zh-CN" sz="2400" dirty="0"/>
              <a:t>SNGL</a:t>
            </a:r>
            <a:r>
              <a:rPr lang="zh-CN" altLang="zh-CN" sz="2400" dirty="0"/>
              <a:t>位等于</a:t>
            </a:r>
            <a:r>
              <a:rPr lang="en-US" altLang="zh-CN" sz="2400" dirty="0"/>
              <a:t>0</a:t>
            </a:r>
            <a:r>
              <a:rPr lang="zh-CN" altLang="zh-CN" sz="2400" dirty="0"/>
              <a:t>）才需要设置</a:t>
            </a:r>
            <a:r>
              <a:rPr lang="en-US" altLang="zh-CN" sz="2400" dirty="0"/>
              <a:t>ICW3</a:t>
            </a:r>
            <a:r>
              <a:rPr lang="zh-CN" altLang="en-US" sz="2400" dirty="0"/>
              <a:t>；</a:t>
            </a:r>
            <a:r>
              <a:rPr lang="en-US" altLang="zh-CN" sz="2400" dirty="0"/>
              <a:t>2</a:t>
            </a:r>
            <a:r>
              <a:rPr lang="zh-CN" altLang="en-US" sz="2400" dirty="0"/>
              <a:t>片</a:t>
            </a:r>
            <a:r>
              <a:rPr lang="en-US" altLang="zh-CN" sz="2400" dirty="0"/>
              <a:t>8259</a:t>
            </a:r>
            <a:r>
              <a:rPr lang="zh-CN" altLang="en-US" sz="2400" dirty="0"/>
              <a:t>级联，</a:t>
            </a:r>
            <a:r>
              <a:rPr lang="en-US" altLang="zh-CN" sz="2400" dirty="0"/>
              <a:t>=8</a:t>
            </a:r>
            <a:r>
              <a:rPr lang="zh-CN" altLang="en-US" sz="2400" dirty="0"/>
              <a:t>*</a:t>
            </a:r>
            <a:r>
              <a:rPr lang="en-US" altLang="zh-CN" sz="2400" dirty="0"/>
              <a:t>1+7=15</a:t>
            </a:r>
            <a:r>
              <a:rPr lang="zh-CN" altLang="en-US" sz="2400" dirty="0"/>
              <a:t>个中断；</a:t>
            </a:r>
            <a:r>
              <a:rPr lang="en-US" altLang="zh-CN" sz="2400" dirty="0"/>
              <a:t>3</a:t>
            </a:r>
            <a:r>
              <a:rPr lang="zh-CN" altLang="zh-CN" sz="2400" dirty="0"/>
              <a:t>片</a:t>
            </a:r>
            <a:r>
              <a:rPr lang="en-US" altLang="zh-CN" sz="2400" dirty="0"/>
              <a:t>8259</a:t>
            </a:r>
            <a:r>
              <a:rPr lang="zh-CN" altLang="zh-CN" sz="2400" dirty="0"/>
              <a:t>能够支持的最大中断源数目为</a:t>
            </a:r>
            <a:r>
              <a:rPr lang="en-US" altLang="zh-CN" sz="2400" dirty="0"/>
              <a:t>8</a:t>
            </a:r>
            <a:r>
              <a:rPr lang="zh-CN" altLang="zh-CN" sz="2400" dirty="0"/>
              <a:t>×</a:t>
            </a:r>
            <a:r>
              <a:rPr lang="en-US" altLang="zh-CN" sz="2400" dirty="0"/>
              <a:t>2+6=22  </a:t>
            </a:r>
            <a:r>
              <a:rPr lang="zh-CN" altLang="en-US" sz="2400" dirty="0"/>
              <a:t>最多可以支持 </a:t>
            </a:r>
            <a:r>
              <a:rPr lang="en-US" altLang="zh-CN" sz="2400" dirty="0"/>
              <a:t>8*8+0=64</a:t>
            </a:r>
          </a:p>
          <a:p>
            <a:pPr lvl="1"/>
            <a:r>
              <a:rPr lang="en-US" altLang="zh-CN" sz="2400" dirty="0"/>
              <a:t>CAS2</a:t>
            </a:r>
            <a:r>
              <a:rPr lang="zh-CN" altLang="zh-CN" sz="2400" dirty="0"/>
              <a:t>～</a:t>
            </a:r>
            <a:r>
              <a:rPr lang="en-US" altLang="zh-CN" sz="2400" dirty="0"/>
              <a:t>CAS0</a:t>
            </a:r>
            <a:r>
              <a:rPr lang="zh-CN" altLang="zh-CN" sz="2400" dirty="0"/>
              <a:t>：级联信号。由多片</a:t>
            </a:r>
            <a:r>
              <a:rPr lang="en-US" altLang="zh-CN" sz="2400" dirty="0"/>
              <a:t>8259</a:t>
            </a:r>
            <a:r>
              <a:rPr lang="zh-CN" altLang="zh-CN" sz="2400" dirty="0"/>
              <a:t>构成的主从结构中，只有一个主片，一个或多个从片，从片最多有</a:t>
            </a:r>
            <a:r>
              <a:rPr lang="en-US" altLang="zh-CN" sz="2400" dirty="0"/>
              <a:t>8</a:t>
            </a:r>
            <a:r>
              <a:rPr lang="zh-CN" altLang="zh-CN" sz="2400" dirty="0"/>
              <a:t>个。主片和从片的</a:t>
            </a:r>
            <a:r>
              <a:rPr lang="en-US" altLang="zh-CN" sz="2400" dirty="0"/>
              <a:t>CAS2</a:t>
            </a:r>
            <a:r>
              <a:rPr lang="zh-CN" altLang="zh-CN" sz="2400" dirty="0"/>
              <a:t>～</a:t>
            </a:r>
            <a:r>
              <a:rPr lang="en-US" altLang="zh-CN" sz="2400" dirty="0"/>
              <a:t>CAS0</a:t>
            </a:r>
            <a:r>
              <a:rPr lang="zh-CN" altLang="zh-CN" sz="2400" dirty="0"/>
              <a:t>全部对应相连，在中断响应时主片发送从片的标识码（</a:t>
            </a:r>
            <a:r>
              <a:rPr lang="en-US" altLang="zh-CN" sz="2400" dirty="0"/>
              <a:t>0~7</a:t>
            </a:r>
            <a:r>
              <a:rPr lang="zh-CN" altLang="zh-CN" sz="2400" dirty="0"/>
              <a:t>）。在第</a:t>
            </a:r>
            <a:r>
              <a:rPr lang="en-US" altLang="zh-CN" sz="2400" dirty="0"/>
              <a:t>2</a:t>
            </a:r>
            <a:r>
              <a:rPr lang="zh-CN" altLang="zh-CN" sz="2400" dirty="0"/>
              <a:t>个</a:t>
            </a:r>
            <a:r>
              <a:rPr lang="en-US" altLang="zh-CN" sz="2400" dirty="0"/>
              <a:t>INTA#</a:t>
            </a:r>
            <a:r>
              <a:rPr lang="zh-CN" altLang="zh-CN" sz="2400" dirty="0"/>
              <a:t>脉冲期间，只有标识码匹配的从片才把中断类型码送至数据总线。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208213" y="0"/>
            <a:ext cx="8637587" cy="109855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66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考试题型范围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79425" y="981075"/>
            <a:ext cx="10665460" cy="388620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卷面总分</a:t>
            </a:r>
            <a:r>
              <a:rPr lang="en-US" altLang="zh-CN" dirty="0"/>
              <a:t>100</a:t>
            </a:r>
            <a:r>
              <a:rPr lang="zh-CN" altLang="zh-CN" dirty="0"/>
              <a:t>分，</a:t>
            </a:r>
            <a:r>
              <a:rPr lang="zh-CN" altLang="en-US" dirty="0"/>
              <a:t>时间</a:t>
            </a:r>
            <a:r>
              <a:rPr lang="en-US" altLang="zh-CN" dirty="0"/>
              <a:t>120</a:t>
            </a:r>
            <a:r>
              <a:rPr lang="zh-CN" altLang="en-US" dirty="0"/>
              <a:t>分钟</a:t>
            </a:r>
            <a:r>
              <a:rPr lang="zh-CN" altLang="zh-CN" dirty="0"/>
              <a:t>其中：</a:t>
            </a:r>
          </a:p>
          <a:p>
            <a:pPr lvl="1"/>
            <a:r>
              <a:rPr lang="zh-CN" altLang="zh-CN" dirty="0"/>
              <a:t>单选题一</a:t>
            </a:r>
            <a:r>
              <a:rPr lang="en-US" altLang="zh-CN" dirty="0"/>
              <a:t> 20</a:t>
            </a:r>
            <a:r>
              <a:rPr lang="zh-CN" altLang="zh-CN" dirty="0"/>
              <a:t>道，每道</a:t>
            </a:r>
            <a:r>
              <a:rPr lang="en-US" altLang="zh-CN" dirty="0"/>
              <a:t>1</a:t>
            </a:r>
            <a:r>
              <a:rPr lang="zh-CN" altLang="zh-CN" dirty="0"/>
              <a:t>分，合计</a:t>
            </a:r>
            <a:r>
              <a:rPr lang="en-US" altLang="zh-CN" dirty="0"/>
              <a:t>20</a:t>
            </a:r>
            <a:r>
              <a:rPr lang="zh-CN" altLang="zh-CN" dirty="0"/>
              <a:t>分。</a:t>
            </a:r>
          </a:p>
          <a:p>
            <a:pPr lvl="1"/>
            <a:r>
              <a:rPr lang="zh-CN" altLang="zh-CN" dirty="0"/>
              <a:t>单选题二</a:t>
            </a:r>
            <a:r>
              <a:rPr lang="en-US" altLang="zh-CN" dirty="0"/>
              <a:t>10</a:t>
            </a:r>
            <a:r>
              <a:rPr lang="zh-CN" altLang="zh-CN" dirty="0"/>
              <a:t>道，每道</a:t>
            </a:r>
            <a:r>
              <a:rPr lang="en-US" altLang="zh-CN" dirty="0"/>
              <a:t>2</a:t>
            </a:r>
            <a:r>
              <a:rPr lang="zh-CN" altLang="zh-CN" dirty="0"/>
              <a:t>分，合计</a:t>
            </a:r>
            <a:r>
              <a:rPr lang="en-US" altLang="zh-CN" dirty="0"/>
              <a:t>20</a:t>
            </a:r>
            <a:r>
              <a:rPr lang="zh-CN" altLang="zh-CN" dirty="0"/>
              <a:t>分；</a:t>
            </a:r>
          </a:p>
          <a:p>
            <a:pPr lvl="1"/>
            <a:r>
              <a:rPr lang="zh-CN" altLang="zh-CN" dirty="0"/>
              <a:t>多选题</a:t>
            </a:r>
            <a:r>
              <a:rPr lang="en-US" altLang="zh-CN" dirty="0"/>
              <a:t> 5</a:t>
            </a:r>
            <a:r>
              <a:rPr lang="zh-CN" altLang="zh-CN" dirty="0"/>
              <a:t>道，每道</a:t>
            </a:r>
            <a:r>
              <a:rPr lang="en-US" altLang="zh-CN" dirty="0"/>
              <a:t>2</a:t>
            </a:r>
            <a:r>
              <a:rPr lang="zh-CN" altLang="zh-CN" dirty="0"/>
              <a:t>分，合计</a:t>
            </a:r>
            <a:r>
              <a:rPr lang="en-US" altLang="zh-CN" dirty="0"/>
              <a:t>10</a:t>
            </a:r>
            <a:r>
              <a:rPr lang="zh-CN" altLang="zh-CN" dirty="0"/>
              <a:t>分；</a:t>
            </a:r>
          </a:p>
          <a:p>
            <a:pPr lvl="1"/>
            <a:r>
              <a:rPr lang="zh-CN" altLang="en-US" dirty="0"/>
              <a:t>问答题</a:t>
            </a:r>
            <a:r>
              <a:rPr lang="en-US" altLang="zh-CN" dirty="0"/>
              <a:t>3</a:t>
            </a:r>
            <a:r>
              <a:rPr lang="zh-CN" altLang="zh-CN" dirty="0">
                <a:sym typeface="+mn-ea"/>
              </a:rPr>
              <a:t>道，每道</a:t>
            </a:r>
            <a:r>
              <a:rPr lang="en-US" altLang="zh-CN" dirty="0">
                <a:sym typeface="+mn-ea"/>
              </a:rPr>
              <a:t>5</a:t>
            </a:r>
            <a:r>
              <a:rPr lang="zh-CN" altLang="zh-CN" dirty="0">
                <a:sym typeface="+mn-ea"/>
              </a:rPr>
              <a:t>分，合计</a:t>
            </a:r>
            <a:r>
              <a:rPr lang="en-US" altLang="zh-CN" dirty="0">
                <a:sym typeface="+mn-ea"/>
              </a:rPr>
              <a:t>15</a:t>
            </a:r>
            <a:r>
              <a:rPr lang="zh-CN" altLang="zh-CN" dirty="0">
                <a:sym typeface="+mn-ea"/>
              </a:rPr>
              <a:t>分</a:t>
            </a:r>
          </a:p>
          <a:p>
            <a:pPr lvl="1"/>
            <a:r>
              <a:rPr lang="en-US" altLang="zh-CN" dirty="0"/>
              <a:t>读反汇编码回答问题（共15分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编程题：（共</a:t>
            </a:r>
            <a:r>
              <a:rPr lang="en-US" altLang="zh-CN" dirty="0"/>
              <a:t>20</a:t>
            </a:r>
            <a:r>
              <a:rPr lang="zh-CN" altLang="en-US" dirty="0"/>
              <a:t>分），</a:t>
            </a:r>
            <a:r>
              <a:rPr dirty="0"/>
              <a:t>32位环境下控制台界面或者Windows界面的完整程序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/>
          <p:nvPr/>
        </p:nvSpPr>
        <p:spPr>
          <a:xfrm>
            <a:off x="4008438" y="2057400"/>
            <a:ext cx="6335712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 sz="2800">
                <a:solidFill>
                  <a:srgbClr val="CC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511425" algn="l"/>
              </a:tabLst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tabLst>
                <a:tab pos="-635" algn="l"/>
              </a:tabLst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张华平</a:t>
            </a:r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tabLst>
                <a:tab pos="-635" algn="l"/>
              </a:tabLst>
            </a:pPr>
            <a:r>
              <a:rPr lang="en-US" altLang="zh-CN" sz="2800" dirty="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</a:rPr>
              <a:t>Email: </a:t>
            </a:r>
            <a:r>
              <a:rPr lang="en-US" altLang="zh-CN" sz="2800" dirty="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  <a:hlinkClick r:id="rId2"/>
              </a:rPr>
              <a:t>kevinzhang@bit.edu.cn</a:t>
            </a:r>
            <a:endParaRPr lang="en-US" altLang="zh-CN" sz="2800" dirty="0">
              <a:solidFill>
                <a:schemeClr val="tx1"/>
              </a:solidFill>
              <a:latin typeface="Candara" panose="020E0502030303020204" pitchFamily="34" charset="0"/>
              <a:ea typeface="Gulim" pitchFamily="2" charset="-127"/>
            </a:endParaRPr>
          </a:p>
          <a:p>
            <a:pPr marL="0" lvl="0" indent="0" defTabSz="9144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tabLst>
                <a:tab pos="-635" algn="l"/>
              </a:tabLst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微博：</a:t>
            </a:r>
            <a:r>
              <a:rPr lang="zh-CN" altLang="en-US" sz="2800" dirty="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</a:rPr>
              <a:t>@ICTCLAS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张华平博士</a:t>
            </a:r>
          </a:p>
          <a:p>
            <a:pPr marL="0" lvl="0" indent="0" defTabSz="914400" eaLnBrk="1" latin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tabLst>
                <a:tab pos="-635" algn="l"/>
              </a:tabLst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实验室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官网：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defTabSz="914400" eaLnBrk="1" latin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tabLst>
                <a:tab pos="-635" algn="l"/>
              </a:tabLst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hlinkClick r:id="rId2"/>
              </a:rPr>
              <a:t>http://www.nlpir.org</a:t>
            </a:r>
          </a:p>
        </p:txBody>
      </p:sp>
      <p:sp>
        <p:nvSpPr>
          <p:cNvPr id="48131" name="Rectangle 6"/>
          <p:cNvSpPr>
            <a:spLocks noGrp="1"/>
          </p:cNvSpPr>
          <p:nvPr>
            <p:ph type="title"/>
          </p:nvPr>
        </p:nvSpPr>
        <p:spPr>
          <a:xfrm>
            <a:off x="4810125" y="188913"/>
            <a:ext cx="5857875" cy="706437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感谢关注聆听！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813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50" y="2036763"/>
            <a:ext cx="1733550" cy="1757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3" name="矩形 1"/>
          <p:cNvSpPr/>
          <p:nvPr/>
        </p:nvSpPr>
        <p:spPr>
          <a:xfrm>
            <a:off x="8616950" y="3794125"/>
            <a:ext cx="20510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 sz="2800">
                <a:solidFill>
                  <a:srgbClr val="CC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511425" algn="l"/>
              </a:tabLst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tabLst>
                <a:tab pos="-635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大数据千人会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8134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26" y="1916832"/>
            <a:ext cx="2181225" cy="2752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2783840" y="116523"/>
            <a:ext cx="9385300" cy="7064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dirty="0"/>
              <a:t>简单单项选择题（每道题</a:t>
            </a:r>
            <a:r>
              <a:rPr lang="en-US" altLang="zh-CN" sz="4000" dirty="0"/>
              <a:t>1</a:t>
            </a:r>
            <a:r>
              <a:rPr lang="zh-CN" altLang="en-US" sz="4000" dirty="0"/>
              <a:t>分，共</a:t>
            </a:r>
            <a:r>
              <a:rPr lang="en-US" altLang="zh-CN" sz="4000" dirty="0"/>
              <a:t>40</a:t>
            </a:r>
            <a:r>
              <a:rPr lang="zh-CN" altLang="en-US" sz="4000" dirty="0"/>
              <a:t>分）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1. 8086 CPU</a:t>
            </a:r>
            <a:r>
              <a:rPr lang="zh-CN" altLang="en-US" sz="2800" dirty="0"/>
              <a:t>中断号为</a:t>
            </a:r>
            <a:r>
              <a:rPr lang="en-US" altLang="zh-CN" sz="2800" dirty="0"/>
              <a:t>8</a:t>
            </a:r>
            <a:r>
              <a:rPr lang="zh-CN" altLang="en-US" sz="2800" dirty="0"/>
              <a:t>的中断矢量存放在</a:t>
            </a:r>
            <a:r>
              <a:rPr lang="en-US" altLang="zh-CN" sz="2800" dirty="0"/>
              <a:t>( </a:t>
            </a:r>
            <a:r>
              <a:rPr lang="en-US" altLang="zh-CN" sz="2800" dirty="0">
                <a:solidFill>
                  <a:srgbClr val="FF0000"/>
                </a:solidFill>
              </a:rPr>
              <a:t>C 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A. 0FFFFH:0008H				B. 0000H:0008H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C. 0000H:0020H				D. 0020H:0000H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2. </a:t>
            </a:r>
            <a:r>
              <a:rPr lang="zh-CN" altLang="en-US" sz="2800" dirty="0"/>
              <a:t>主程序从堆栈传递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dword</a:t>
            </a:r>
            <a:r>
              <a:rPr lang="zh-CN" altLang="en-US" sz="2800" dirty="0"/>
              <a:t>型参数给子程序，则子程序的返回指令应该是</a:t>
            </a:r>
            <a:r>
              <a:rPr lang="en-US" altLang="zh-CN" sz="2800" dirty="0"/>
              <a:t>(     )</a:t>
            </a:r>
            <a:r>
              <a:rPr lang="zh-CN" altLang="en-US" sz="2800" dirty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．</a:t>
            </a:r>
            <a:r>
              <a:rPr lang="en-US" altLang="zh-CN" sz="2400" dirty="0"/>
              <a:t>RET 12			B</a:t>
            </a:r>
            <a:r>
              <a:rPr lang="zh-CN" altLang="en-US" sz="2400" dirty="0"/>
              <a:t>．</a:t>
            </a:r>
            <a:r>
              <a:rPr lang="en-US" altLang="zh-CN" sz="2400" dirty="0"/>
              <a:t>RET 6		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．</a:t>
            </a:r>
            <a:r>
              <a:rPr lang="en-US" altLang="zh-CN" sz="2400" dirty="0"/>
              <a:t>IRET			D</a:t>
            </a:r>
            <a:r>
              <a:rPr lang="zh-CN" altLang="en-US" sz="2400" dirty="0"/>
              <a:t>．</a:t>
            </a:r>
            <a:r>
              <a:rPr lang="en-US" altLang="zh-CN" sz="2400" dirty="0"/>
              <a:t>RET 3</a:t>
            </a:r>
          </a:p>
          <a:p>
            <a:r>
              <a:rPr lang="en-US" altLang="zh-CN" dirty="0"/>
              <a:t> 3. </a:t>
            </a:r>
            <a:r>
              <a:rPr lang="zh-CN" altLang="zh-CN" dirty="0"/>
              <a:t>已知</a:t>
            </a:r>
            <a:r>
              <a:rPr lang="en-US" altLang="zh-CN" dirty="0"/>
              <a:t>AX=0100H</a:t>
            </a:r>
            <a:r>
              <a:rPr lang="zh-CN" altLang="zh-CN" dirty="0"/>
              <a:t>，执行指令</a:t>
            </a:r>
            <a:r>
              <a:rPr lang="en-US" altLang="zh-CN" dirty="0"/>
              <a:t>SHR AX, 3</a:t>
            </a:r>
            <a:r>
              <a:rPr lang="zh-CN" altLang="zh-CN" dirty="0"/>
              <a:t>后，</a:t>
            </a:r>
            <a:r>
              <a:rPr lang="en-US" altLang="zh-CN" dirty="0"/>
              <a:t>AX</a:t>
            </a:r>
            <a:r>
              <a:rPr lang="zh-CN" altLang="zh-CN" dirty="0"/>
              <a:t>寄存器的值为（</a:t>
            </a:r>
            <a:r>
              <a:rPr lang="en-US" altLang="zh-CN" dirty="0"/>
              <a:t> </a:t>
            </a:r>
            <a:r>
              <a:rPr lang="zh-CN" altLang="zh-CN" dirty="0"/>
              <a:t>）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0020H   B</a:t>
            </a:r>
            <a:r>
              <a:rPr lang="zh-CN" altLang="zh-CN" dirty="0"/>
              <a:t>、</a:t>
            </a:r>
            <a:r>
              <a:rPr lang="en-US" altLang="zh-CN" dirty="0"/>
              <a:t>0800H</a:t>
            </a:r>
            <a:endParaRPr lang="zh-CN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0400H   D</a:t>
            </a:r>
            <a:r>
              <a:rPr lang="zh-CN" altLang="zh-CN" dirty="0"/>
              <a:t>、</a:t>
            </a:r>
            <a:r>
              <a:rPr lang="en-US" altLang="zh-CN" dirty="0"/>
              <a:t>0040H</a:t>
            </a:r>
            <a:endParaRPr lang="zh-CN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zh-CN" altLang="zh-CN" dirty="0"/>
              <a:t>环境下采用</a:t>
            </a:r>
            <a:r>
              <a:rPr lang="en-US" altLang="zh-CN" dirty="0"/>
              <a:t>LOOP</a:t>
            </a:r>
            <a:r>
              <a:rPr lang="zh-CN" altLang="zh-CN" dirty="0"/>
              <a:t>指令实现循环时，当循环执行前</a:t>
            </a:r>
            <a:r>
              <a:rPr lang="en-US" altLang="zh-CN" dirty="0"/>
              <a:t>ECX=0</a:t>
            </a:r>
            <a:r>
              <a:rPr lang="zh-CN" altLang="zh-CN" dirty="0"/>
              <a:t>时，该循环要执行（</a:t>
            </a:r>
            <a:r>
              <a:rPr lang="en-US" altLang="zh-CN" dirty="0"/>
              <a:t> </a:t>
            </a:r>
            <a:r>
              <a:rPr lang="zh-CN" altLang="zh-CN" dirty="0"/>
              <a:t>）次。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0  B</a:t>
            </a:r>
            <a:r>
              <a:rPr lang="zh-CN" altLang="zh-CN" dirty="0"/>
              <a:t>、</a:t>
            </a:r>
            <a:r>
              <a:rPr lang="en-US" altLang="zh-CN" dirty="0"/>
              <a:t>1  C</a:t>
            </a:r>
            <a:r>
              <a:rPr lang="zh-CN" altLang="zh-CN" dirty="0"/>
              <a:t>、</a:t>
            </a:r>
            <a:r>
              <a:rPr lang="en-US" altLang="zh-CN" dirty="0"/>
              <a:t>2^32  D</a:t>
            </a:r>
            <a:r>
              <a:rPr lang="zh-CN" altLang="zh-CN" dirty="0"/>
              <a:t>、</a:t>
            </a:r>
            <a:r>
              <a:rPr lang="en-US" altLang="zh-CN" dirty="0"/>
              <a:t> 2^32-1</a:t>
            </a:r>
            <a:endParaRPr lang="zh-CN" altLang="zh-CN" dirty="0"/>
          </a:p>
          <a:p>
            <a:r>
              <a:rPr lang="zh-CN" altLang="en-US" sz="3200" dirty="0">
                <a:sym typeface="+mn-ea"/>
              </a:rPr>
              <a:t>2条DDR 400内存条，工作在200MHz频率下，每个时钟可以传送2次64位数据。双通道系统中内存总线的总带宽是多少？</a:t>
            </a:r>
            <a:endParaRPr lang="zh-CN" altLang="en-US" sz="3200" dirty="0"/>
          </a:p>
          <a:p>
            <a:pPr lvl="1" algn="l"/>
            <a:r>
              <a:rPr lang="en-US" altLang="zh-CN" sz="3200" dirty="0">
                <a:cs typeface="+mn-ea"/>
                <a:sym typeface="+mn-ea"/>
              </a:rPr>
              <a:t>A、6.4GB  B、3.2GB C、6.4Gb  D、1.6GB</a:t>
            </a:r>
            <a:endParaRPr lang="en-US" altLang="zh-CN" sz="3200" dirty="0">
              <a:cs typeface="+mn-ea"/>
            </a:endParaRPr>
          </a:p>
          <a:p>
            <a:endParaRPr lang="zh-CN" altLang="en-US" dirty="0"/>
          </a:p>
        </p:txBody>
      </p:sp>
      <p:sp>
        <p:nvSpPr>
          <p:cNvPr id="20484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lstStyle/>
          <a:p>
            <a:pPr defTabSz="914400">
              <a:buNone/>
            </a:pPr>
            <a:r>
              <a:rPr lang="en-US" altLang="zh-CN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复杂单项选择题（每空</a:t>
            </a:r>
            <a:r>
              <a:rPr lang="en-US" altLang="zh-CN" dirty="0"/>
              <a:t>2</a:t>
            </a:r>
            <a:r>
              <a:rPr lang="zh-CN" altLang="en-US" dirty="0"/>
              <a:t>分，共</a:t>
            </a:r>
            <a:r>
              <a:rPr lang="en-US" altLang="zh-CN" dirty="0"/>
              <a:t>36</a:t>
            </a:r>
            <a:r>
              <a:rPr lang="zh-CN" altLang="en-US" dirty="0"/>
              <a:t>分）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计算机采用的是标准</a:t>
            </a:r>
            <a:r>
              <a:rPr lang="en-US" altLang="zh-CN" dirty="0"/>
              <a:t>TTL</a:t>
            </a:r>
            <a:r>
              <a:rPr lang="zh-CN" altLang="zh-CN" dirty="0"/>
              <a:t>（</a:t>
            </a:r>
            <a:r>
              <a:rPr lang="en-US" altLang="zh-CN" dirty="0"/>
              <a:t>Transistor-Transistor Logic</a:t>
            </a:r>
            <a:r>
              <a:rPr lang="zh-CN" altLang="zh-CN" dirty="0"/>
              <a:t>）。</a:t>
            </a:r>
            <a:r>
              <a:rPr lang="zh-CN" altLang="en-US" dirty="0"/>
              <a:t>（）</a:t>
            </a:r>
            <a:r>
              <a:rPr lang="zh-CN" altLang="zh-CN" dirty="0"/>
              <a:t>为低电平，表示逻辑</a:t>
            </a:r>
            <a:r>
              <a:rPr lang="en-US" altLang="zh-CN" dirty="0"/>
              <a:t>0</a:t>
            </a:r>
            <a:r>
              <a:rPr lang="zh-CN" altLang="zh-CN" dirty="0"/>
              <a:t>。 </a:t>
            </a:r>
            <a:r>
              <a:rPr lang="zh-CN" altLang="en-US" dirty="0"/>
              <a:t>　　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A. 0V</a:t>
            </a:r>
            <a:r>
              <a:rPr lang="zh-CN" altLang="zh-CN" dirty="0"/>
              <a:t>～</a:t>
            </a:r>
            <a:r>
              <a:rPr lang="en-US" altLang="zh-CN" dirty="0"/>
              <a:t>0.4V </a:t>
            </a:r>
            <a:r>
              <a:rPr lang="zh-CN" altLang="en-US" dirty="0"/>
              <a:t>　　              		</a:t>
            </a:r>
            <a:r>
              <a:rPr lang="en-US" altLang="zh-CN" dirty="0"/>
              <a:t>B. -5V</a:t>
            </a:r>
            <a:r>
              <a:rPr lang="zh-CN" altLang="en-US" dirty="0"/>
              <a:t>～</a:t>
            </a:r>
            <a:r>
              <a:rPr lang="en-US" altLang="zh-CN" dirty="0"/>
              <a:t>-15V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C. +5V</a:t>
            </a:r>
            <a:r>
              <a:rPr lang="zh-CN" altLang="en-US" dirty="0"/>
              <a:t>～</a:t>
            </a:r>
            <a:r>
              <a:rPr lang="en-US" altLang="zh-CN" dirty="0"/>
              <a:t>+15V </a:t>
            </a:r>
            <a:r>
              <a:rPr lang="zh-CN" altLang="en-US" dirty="0"/>
              <a:t>　　　　         	</a:t>
            </a:r>
            <a:r>
              <a:rPr lang="en-US" altLang="zh-CN" dirty="0"/>
              <a:t>D. </a:t>
            </a:r>
            <a:r>
              <a:rPr lang="zh-CN" altLang="zh-CN" dirty="0"/>
              <a:t>＋</a:t>
            </a:r>
            <a:r>
              <a:rPr lang="en-US" altLang="zh-CN" dirty="0"/>
              <a:t>2.4V</a:t>
            </a:r>
            <a:r>
              <a:rPr lang="zh-CN" altLang="zh-CN" dirty="0"/>
              <a:t>～＋</a:t>
            </a:r>
            <a:r>
              <a:rPr lang="en-US" altLang="zh-CN" dirty="0"/>
              <a:t>5V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、设</a:t>
            </a:r>
            <a:r>
              <a:rPr lang="en-US" altLang="zh-CN" dirty="0"/>
              <a:t>BX=0FFFAH</a:t>
            </a:r>
            <a:r>
              <a:rPr lang="zh-CN" altLang="zh-CN" dirty="0"/>
              <a:t>，下列指令执行后能使</a:t>
            </a:r>
            <a:r>
              <a:rPr lang="en-US" altLang="zh-CN" dirty="0"/>
              <a:t>BX =0AH</a:t>
            </a:r>
            <a:r>
              <a:rPr lang="zh-CN" altLang="zh-CN" dirty="0"/>
              <a:t>的是（ ）。</a:t>
            </a:r>
            <a:endParaRPr lang="zh-CN" altLang="zh-CN" sz="2400" dirty="0"/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NOT BX			B</a:t>
            </a:r>
            <a:r>
              <a:rPr lang="zh-CN" altLang="zh-CN" dirty="0"/>
              <a:t>、</a:t>
            </a:r>
            <a:r>
              <a:rPr lang="en-US" altLang="zh-CN" dirty="0"/>
              <a:t>AND BX</a:t>
            </a:r>
            <a:r>
              <a:rPr lang="zh-CN" altLang="zh-CN" dirty="0"/>
              <a:t>，</a:t>
            </a:r>
            <a:r>
              <a:rPr lang="en-US" altLang="zh-CN" dirty="0"/>
              <a:t>0FH	</a:t>
            </a:r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XOR BX</a:t>
            </a:r>
            <a:r>
              <a:rPr lang="zh-CN" altLang="zh-CN" dirty="0"/>
              <a:t>，</a:t>
            </a:r>
            <a:r>
              <a:rPr lang="en-US" altLang="zh-CN" dirty="0"/>
              <a:t>0FFFFH	D</a:t>
            </a:r>
            <a:r>
              <a:rPr lang="zh-CN" altLang="zh-CN" dirty="0"/>
              <a:t>、</a:t>
            </a:r>
            <a:r>
              <a:rPr lang="en-US" altLang="zh-CN" dirty="0"/>
              <a:t>OR BX</a:t>
            </a:r>
            <a:r>
              <a:rPr lang="zh-CN" altLang="zh-CN" dirty="0"/>
              <a:t>，</a:t>
            </a:r>
            <a:r>
              <a:rPr lang="en-US" altLang="zh-CN" dirty="0"/>
              <a:t>0FFFFH</a:t>
            </a:r>
            <a:endParaRPr lang="zh-CN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/>
              <a:t>多项选择题（每空</a:t>
            </a:r>
            <a:r>
              <a:rPr lang="en-US" altLang="zh-CN" dirty="0"/>
              <a:t>2</a:t>
            </a:r>
            <a:r>
              <a:rPr lang="zh-CN" altLang="en-US" dirty="0"/>
              <a:t>分，共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sz="2800" dirty="0"/>
              <a:t>计数方式有（ ）可能换一个问法</a:t>
            </a:r>
            <a:endParaRPr lang="en-US" altLang="zh-CN" sz="2800" dirty="0"/>
          </a:p>
          <a:p>
            <a:pPr lvl="1"/>
            <a:r>
              <a:rPr lang="en-US" altLang="zh-CN" sz="2400" dirty="0"/>
              <a:t>A</a:t>
            </a:r>
            <a:r>
              <a:rPr lang="zh-CN" altLang="zh-CN" sz="2400" dirty="0"/>
              <a:t>、方式</a:t>
            </a:r>
            <a:r>
              <a:rPr lang="en-US" altLang="zh-CN" sz="2400" dirty="0"/>
              <a:t>1-</a:t>
            </a:r>
            <a:r>
              <a:rPr lang="zh-CN" altLang="zh-CN" sz="2400" dirty="0"/>
              <a:t>可编程单稳态触发器</a:t>
            </a:r>
          </a:p>
          <a:p>
            <a:pPr lvl="1"/>
            <a:r>
              <a:rPr lang="en-US" altLang="zh-CN" sz="2400" dirty="0"/>
              <a:t>B</a:t>
            </a:r>
            <a:r>
              <a:rPr lang="zh-CN" altLang="zh-CN" sz="2400" dirty="0"/>
              <a:t>、方式</a:t>
            </a:r>
            <a:r>
              <a:rPr lang="en-US" altLang="zh-CN" sz="2400" dirty="0"/>
              <a:t>2-</a:t>
            </a:r>
            <a:r>
              <a:rPr lang="zh-CN" altLang="zh-CN" sz="2400" dirty="0"/>
              <a:t>脉冲波发生器</a:t>
            </a:r>
          </a:p>
          <a:p>
            <a:pPr lvl="1"/>
            <a:r>
              <a:rPr lang="en-US" altLang="zh-CN" sz="2400" dirty="0"/>
              <a:t>C</a:t>
            </a:r>
            <a:r>
              <a:rPr lang="zh-CN" altLang="zh-CN" sz="2400" dirty="0"/>
              <a:t>、方式</a:t>
            </a:r>
            <a:r>
              <a:rPr lang="en-US" altLang="zh-CN" sz="2400" dirty="0"/>
              <a:t>3-</a:t>
            </a:r>
            <a:r>
              <a:rPr lang="zh-CN" altLang="zh-CN" sz="2400" dirty="0"/>
              <a:t>方波发生器</a:t>
            </a:r>
          </a:p>
          <a:p>
            <a:pPr lvl="1"/>
            <a:r>
              <a:rPr lang="en-US" altLang="zh-CN" sz="2400" dirty="0"/>
              <a:t>D</a:t>
            </a:r>
            <a:r>
              <a:rPr lang="zh-CN" altLang="zh-CN" sz="2400" dirty="0"/>
              <a:t>、方式</a:t>
            </a:r>
            <a:r>
              <a:rPr lang="en-US" altLang="zh-CN" sz="2400" dirty="0"/>
              <a:t>4-</a:t>
            </a:r>
            <a:r>
              <a:rPr lang="zh-CN" altLang="en-US" sz="2400" dirty="0"/>
              <a:t>软</a:t>
            </a:r>
            <a:r>
              <a:rPr lang="zh-CN" altLang="zh-CN" sz="2400" dirty="0"/>
              <a:t>件触发选通方式</a:t>
            </a:r>
          </a:p>
          <a:p>
            <a:pPr lvl="1"/>
            <a:r>
              <a:rPr lang="en-US" altLang="zh-CN" sz="2400" dirty="0"/>
              <a:t>E</a:t>
            </a:r>
            <a:r>
              <a:rPr lang="zh-CN" altLang="en-US" sz="2400" dirty="0"/>
              <a:t>、</a:t>
            </a:r>
            <a:r>
              <a:rPr lang="zh-CN" altLang="zh-CN" sz="2400" dirty="0"/>
              <a:t>方式</a:t>
            </a:r>
            <a:r>
              <a:rPr lang="en-US" altLang="zh-CN" sz="2400" dirty="0"/>
              <a:t>5-</a:t>
            </a:r>
            <a:r>
              <a:rPr lang="zh-CN" altLang="zh-CN" sz="2400" dirty="0"/>
              <a:t>硬件触发选通方式</a:t>
            </a:r>
            <a:endParaRPr lang="en-US" altLang="zh-CN" sz="2400" dirty="0"/>
          </a:p>
          <a:p>
            <a:r>
              <a:rPr lang="zh-CN" altLang="zh-CN" sz="2800" dirty="0"/>
              <a:t>已知变量</a:t>
            </a:r>
            <a:r>
              <a:rPr lang="zh-CN" altLang="en-US" sz="2800" dirty="0"/>
              <a:t> </a:t>
            </a:r>
            <a:r>
              <a:rPr lang="en-US" altLang="zh-CN" sz="2800" dirty="0"/>
              <a:t>(a)=1.0,(b)=2.0, (c)=3.0,</a:t>
            </a:r>
            <a:r>
              <a:rPr lang="zh-CN" altLang="zh-CN" sz="2800" dirty="0"/>
              <a:t>当前浮点寄存器栈中，执行下列指令序列后，以下关于运算结果的说法正确的是：（）</a:t>
            </a:r>
          </a:p>
          <a:p>
            <a:r>
              <a:rPr lang="zh-CN" altLang="zh-CN" sz="2800" dirty="0"/>
              <a:t>序列：</a:t>
            </a:r>
            <a:r>
              <a:rPr lang="en-US" altLang="zh-CN" sz="2800" dirty="0"/>
              <a:t>fld b / fld c / fmulp st(1),st(0) / fst  c</a:t>
            </a:r>
            <a:endParaRPr lang="zh-CN" altLang="zh-CN" sz="2800" dirty="0"/>
          </a:p>
          <a:p>
            <a:pPr lvl="1"/>
            <a:r>
              <a:rPr lang="en-US" altLang="zh-CN" sz="2400" dirty="0"/>
              <a:t>A</a:t>
            </a:r>
            <a:r>
              <a:rPr lang="zh-CN" altLang="zh-CN" sz="2400" dirty="0"/>
              <a:t>、</a:t>
            </a:r>
            <a:r>
              <a:rPr lang="en-US" altLang="zh-CN" sz="2400" dirty="0"/>
              <a:t>c</a:t>
            </a:r>
            <a:r>
              <a:rPr lang="zh-CN" altLang="zh-CN" sz="2400" dirty="0"/>
              <a:t>的值为</a:t>
            </a:r>
            <a:r>
              <a:rPr lang="en-US" altLang="zh-CN" sz="2400" dirty="0"/>
              <a:t>6.0    B</a:t>
            </a:r>
            <a:r>
              <a:rPr lang="zh-CN" altLang="zh-CN" sz="2400" dirty="0"/>
              <a:t>、</a:t>
            </a:r>
            <a:r>
              <a:rPr lang="en-US" altLang="zh-CN" sz="2400" dirty="0"/>
              <a:t>b</a:t>
            </a:r>
            <a:r>
              <a:rPr lang="zh-CN" altLang="zh-CN" sz="2400" dirty="0"/>
              <a:t>的值为</a:t>
            </a:r>
            <a:r>
              <a:rPr lang="en-US" altLang="zh-CN" sz="2400" dirty="0"/>
              <a:t>2.0</a:t>
            </a:r>
            <a:endParaRPr lang="zh-CN" altLang="zh-CN" sz="2400" dirty="0"/>
          </a:p>
          <a:p>
            <a:pPr lvl="1"/>
            <a:r>
              <a:rPr lang="en-US" altLang="zh-CN" sz="2400" dirty="0"/>
              <a:t>C</a:t>
            </a:r>
            <a:r>
              <a:rPr lang="zh-CN" altLang="zh-CN" sz="2400" dirty="0"/>
              <a:t>、</a:t>
            </a:r>
            <a:r>
              <a:rPr lang="en-US" altLang="zh-CN" sz="2400" dirty="0"/>
              <a:t>a</a:t>
            </a:r>
            <a:r>
              <a:rPr lang="zh-CN" altLang="zh-CN" sz="2400" dirty="0"/>
              <a:t>的值为</a:t>
            </a:r>
            <a:r>
              <a:rPr lang="en-US" altLang="zh-CN" sz="2400" dirty="0"/>
              <a:t>1.0    D</a:t>
            </a:r>
            <a:r>
              <a:rPr lang="zh-CN" altLang="zh-CN" sz="2400" dirty="0"/>
              <a:t>、</a:t>
            </a:r>
            <a:r>
              <a:rPr lang="en-US" altLang="zh-CN" sz="2400" dirty="0"/>
              <a:t>c</a:t>
            </a:r>
            <a:r>
              <a:rPr lang="zh-CN" altLang="zh-CN" sz="2400" dirty="0"/>
              <a:t>的值为</a:t>
            </a:r>
            <a:r>
              <a:rPr lang="en-US" altLang="zh-CN" sz="2400" dirty="0"/>
              <a:t>3.0</a:t>
            </a:r>
            <a:endParaRPr lang="zh-CN" altLang="zh-CN" sz="2400" dirty="0"/>
          </a:p>
          <a:p>
            <a:endParaRPr lang="zh-CN" altLang="en-US" sz="2800" dirty="0"/>
          </a:p>
        </p:txBody>
      </p:sp>
      <p:sp>
        <p:nvSpPr>
          <p:cNvPr id="22532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lstStyle/>
          <a:p>
            <a:pPr defTabSz="914400">
              <a:buNone/>
            </a:pPr>
            <a:r>
              <a:rPr lang="en-US" altLang="zh-CN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zh-CN" altLang="en-US" sz="4000" dirty="0"/>
              <a:t>问答题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550863" y="900113"/>
            <a:ext cx="10972800" cy="514508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/>
              <a:t>1. </a:t>
            </a:r>
            <a:r>
              <a:rPr lang="zh-CN" altLang="en-US" sz="2800" dirty="0"/>
              <a:t>请写出至少</a:t>
            </a:r>
            <a:r>
              <a:rPr lang="en-US" altLang="zh-CN" sz="2800" dirty="0"/>
              <a:t>4</a:t>
            </a:r>
            <a:r>
              <a:rPr lang="zh-CN" altLang="en-US" sz="2800" dirty="0"/>
              <a:t>种对</a:t>
            </a:r>
            <a:r>
              <a:rPr lang="en-US" altLang="zh-CN" sz="2800" dirty="0"/>
              <a:t>EDX</a:t>
            </a:r>
            <a:r>
              <a:rPr lang="zh-CN" altLang="en-US" sz="2800" dirty="0"/>
              <a:t>寄存器清零的指令。</a:t>
            </a:r>
            <a:r>
              <a:rPr lang="en-US" altLang="zh-CN" sz="2800" dirty="0"/>
              <a:t> </a:t>
            </a:r>
            <a:r>
              <a:rPr lang="zh-CN" altLang="en-US" sz="2800" dirty="0"/>
              <a:t>汇编语言中根据两个无符号数比较结果实现转移的条件转移指令中，有这样一条指令</a:t>
            </a:r>
            <a:r>
              <a:rPr lang="en-US" altLang="zh-CN" sz="2800" dirty="0"/>
              <a:t>JA/JNBE LABEL(</a:t>
            </a:r>
            <a:r>
              <a:rPr lang="zh-CN" altLang="en-US" sz="2800" dirty="0"/>
              <a:t>高于</a:t>
            </a:r>
            <a:r>
              <a:rPr lang="en-US" altLang="zh-CN" sz="2800" dirty="0"/>
              <a:t>/</a:t>
            </a:r>
            <a:r>
              <a:rPr lang="zh-CN" altLang="en-US" sz="2800" dirty="0"/>
              <a:t>不低于等于转移 </a:t>
            </a:r>
            <a:r>
              <a:rPr lang="en-US" altLang="zh-CN" sz="2800" dirty="0"/>
              <a:t>cf=0and zf=0) ,JL(SF!=OF)/JG(ZF=0 and SF=OF)</a:t>
            </a:r>
            <a:r>
              <a:rPr lang="zh-CN" altLang="en-US" sz="2800" dirty="0"/>
              <a:t>，其对标志位的测试条件是什么？解释该测试条件和功能的对应关系。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3. </a:t>
            </a:r>
            <a:r>
              <a:rPr lang="zh-CN" altLang="en-US" sz="2800" dirty="0"/>
              <a:t>如何优化</a:t>
            </a:r>
            <a:r>
              <a:rPr lang="en-US" altLang="zh-CN" sz="2800" dirty="0"/>
              <a:t>EBX=EAX-30</a:t>
            </a:r>
            <a:r>
              <a:rPr lang="zh-CN" altLang="en-US" sz="2800" dirty="0"/>
              <a:t>；不允许实现乘法指令，实现</a:t>
            </a:r>
            <a:r>
              <a:rPr lang="en-US" altLang="zh-CN" sz="2800" dirty="0"/>
              <a:t>Y=X*20</a:t>
            </a:r>
          </a:p>
          <a:p>
            <a:pPr lvl="1" eaLnBrk="1" hangingPunct="1"/>
            <a:r>
              <a:rPr lang="en-US" altLang="zh-CN" sz="2400" dirty="0"/>
              <a:t>MOV EBX,EAX;  SUB EBX 30==LEA EBX,[EAX-30]</a:t>
            </a:r>
          </a:p>
          <a:p>
            <a:pPr eaLnBrk="1" hangingPunct="1"/>
            <a:r>
              <a:rPr lang="en-US" altLang="zh-CN" sz="2800" dirty="0"/>
              <a:t>3.</a:t>
            </a:r>
            <a:r>
              <a:rPr lang="zh-CN" altLang="zh-CN" sz="2800" dirty="0"/>
              <a:t>已知</a:t>
            </a:r>
            <a:r>
              <a:rPr lang="en-US" altLang="zh-CN" sz="2800" dirty="0"/>
              <a:t>GDTR=0E003F0003FFH</a:t>
            </a:r>
            <a:r>
              <a:rPr lang="zh-CN" altLang="zh-CN" sz="2800" dirty="0"/>
              <a:t>，则全局描述符表的基址是多少？这个全局描述符表有多大，里面有多少个描述符？</a:t>
            </a:r>
            <a:r>
              <a:rPr lang="zh-CN" altLang="en-US" sz="2800" dirty="0"/>
              <a:t>保护模式下，假定运行分页，运行在</a:t>
            </a:r>
            <a:r>
              <a:rPr lang="en-US" altLang="zh-CN" sz="2800" dirty="0"/>
              <a:t>LDT</a:t>
            </a:r>
            <a:r>
              <a:rPr lang="zh-CN" altLang="en-US" sz="2800" dirty="0"/>
              <a:t>上，如何实现 </a:t>
            </a:r>
            <a:r>
              <a:rPr lang="en-US" altLang="zh-CN" sz="2800" dirty="0"/>
              <a:t>DS:[EBX]</a:t>
            </a:r>
            <a:r>
              <a:rPr lang="zh-CN" altLang="en-US" sz="2800" dirty="0"/>
              <a:t>虚拟地址如何生成物理地址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3362960" y="260350"/>
            <a:ext cx="8609330" cy="706120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/>
              <a:t>类似的题最多</a:t>
            </a:r>
            <a:r>
              <a:rPr lang="en-US" altLang="zh-CN" dirty="0"/>
              <a:t>2</a:t>
            </a:r>
            <a:r>
              <a:rPr lang="zh-CN" altLang="en-US" dirty="0"/>
              <a:t>分，可查表考察部分字段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" y="1052513"/>
            <a:ext cx="6248400" cy="5145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、给定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8250,8254,8259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格式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ICW1~4 OCW1~3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完成例题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8.9 9.6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8.6 8250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地址范围为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03F8H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03FFH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，试编写程序设置发送字符长度为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位停止位，偶校验。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解答：线路控制寄存器的地址为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3FBH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A2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A1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A0 = 011B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），控制字应为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00011111B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参考程序段如下：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MOV DX, 3FBH ;LCR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地址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MOV AL, 00011111B ;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None/>
              <a:tabLst>
                <a:tab pos="2511425" algn="l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OUT DX, AL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4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lstStyle/>
          <a:p>
            <a:pPr marL="0" indent="0" defTabSz="914400">
              <a:spcBef>
                <a:spcPct val="0"/>
              </a:spcBef>
              <a:buClrTx/>
              <a:buSzTx/>
              <a:buFontTx/>
              <a:buNone/>
              <a:tabLst>
                <a:tab pos="-635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pic>
        <p:nvPicPr>
          <p:cNvPr id="2560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125538"/>
            <a:ext cx="6091238" cy="4032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bf4edb9-d53b-4f64-bbff-eb00d0b2b5c6"/>
  <p:tag name="COMMONDATA" val="eyJoZGlkIjoiMjg5YjFiYTUyNGM1ZmJiZDZmNzA4OTA5MDNmOTkzMDgifQ=="/>
</p:tagLst>
</file>

<file path=ppt/theme/theme1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3046</Words>
  <Application>Microsoft Office PowerPoint</Application>
  <PresentationFormat>宽屏</PresentationFormat>
  <Paragraphs>258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黑体</vt:lpstr>
      <vt:lpstr>楷体</vt:lpstr>
      <vt:lpstr>隶书</vt:lpstr>
      <vt:lpstr>Arial</vt:lpstr>
      <vt:lpstr>Calibri</vt:lpstr>
      <vt:lpstr>Candara</vt:lpstr>
      <vt:lpstr>Times New Roman</vt:lpstr>
      <vt:lpstr>Wingdings</vt:lpstr>
      <vt:lpstr>默认设计模板_2</vt:lpstr>
      <vt:lpstr>《汇编语言与接口》考试复习</vt:lpstr>
      <vt:lpstr>基本信息</vt:lpstr>
      <vt:lpstr>考试题型范围</vt:lpstr>
      <vt:lpstr>简单单项选择题（每道题1分，共40分）</vt:lpstr>
      <vt:lpstr>PowerPoint 演示文稿</vt:lpstr>
      <vt:lpstr>复杂单项选择题（每空2分，共36分）</vt:lpstr>
      <vt:lpstr>多项选择题（每空2分，共30分）</vt:lpstr>
      <vt:lpstr>问答题</vt:lpstr>
      <vt:lpstr>类似的题最多2分，可查表考察部分字段</vt:lpstr>
      <vt:lpstr>第1章 微型计算机硬件系统</vt:lpstr>
      <vt:lpstr>第2章 微处理器管理模式</vt:lpstr>
      <vt:lpstr>第2章 微处理器管理模式</vt:lpstr>
      <vt:lpstr>第2章 微处理器管理模式</vt:lpstr>
      <vt:lpstr>第3章 指令系统</vt:lpstr>
      <vt:lpstr>需要掌握的指令</vt:lpstr>
      <vt:lpstr>需要掌握的指令（续）</vt:lpstr>
      <vt:lpstr>第4章 汇编语言程序开发</vt:lpstr>
      <vt:lpstr>第4章 汇编语言程序开发</vt:lpstr>
      <vt:lpstr>PowerPoint 演示文稿</vt:lpstr>
      <vt:lpstr>PowerPoint 演示文稿</vt:lpstr>
      <vt:lpstr>第5章 子程序设计</vt:lpstr>
      <vt:lpstr>第5章  子程序设计</vt:lpstr>
      <vt:lpstr>第6章 存储系统与技术</vt:lpstr>
      <vt:lpstr>第7章 总线技术</vt:lpstr>
      <vt:lpstr>第8章 接口技术</vt:lpstr>
      <vt:lpstr>8.1 串行接口及应用</vt:lpstr>
      <vt:lpstr>PowerPoint 演示文稿</vt:lpstr>
      <vt:lpstr>第9章 中断技术 II</vt:lpstr>
      <vt:lpstr>第9章 中断技术</vt:lpstr>
      <vt:lpstr>感谢关注聆听！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佳群 刘</cp:lastModifiedBy>
  <cp:revision>190</cp:revision>
  <dcterms:created xsi:type="dcterms:W3CDTF">2022-12-08T11:22:00Z</dcterms:created>
  <dcterms:modified xsi:type="dcterms:W3CDTF">2024-01-01T07:06:44Z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52CBD7C073B5494BA004F344E8ED59DB</vt:lpwstr>
  </property>
</Properties>
</file>