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9" r:id="rId3"/>
    <p:sldId id="257" r:id="rId4"/>
    <p:sldId id="307" r:id="rId5"/>
    <p:sldId id="310" r:id="rId6"/>
    <p:sldId id="300" r:id="rId7"/>
    <p:sldId id="260" r:id="rId8"/>
    <p:sldId id="311" r:id="rId9"/>
    <p:sldId id="261" r:id="rId10"/>
    <p:sldId id="291" r:id="rId11"/>
    <p:sldId id="263" r:id="rId12"/>
    <p:sldId id="286" r:id="rId13"/>
    <p:sldId id="268" r:id="rId14"/>
    <p:sldId id="270" r:id="rId15"/>
    <p:sldId id="292" r:id="rId16"/>
    <p:sldId id="296" r:id="rId17"/>
    <p:sldId id="276" r:id="rId18"/>
    <p:sldId id="277" r:id="rId19"/>
    <p:sldId id="294" r:id="rId20"/>
    <p:sldId id="273" r:id="rId21"/>
    <p:sldId id="275" r:id="rId22"/>
    <p:sldId id="279" r:id="rId2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CC"/>
    <a:srgbClr val="000066"/>
    <a:srgbClr val="FF0066"/>
    <a:srgbClr val="008000"/>
    <a:srgbClr val="CCFFFF"/>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36" autoAdjust="0"/>
  </p:normalViewPr>
  <p:slideViewPr>
    <p:cSldViewPr>
      <p:cViewPr varScale="1">
        <p:scale>
          <a:sx n="90" d="100"/>
          <a:sy n="90" d="100"/>
        </p:scale>
        <p:origin x="640" y="60"/>
      </p:cViewPr>
      <p:guideLst>
        <p:guide orient="horz" pos="2160"/>
        <p:guide pos="2880"/>
      </p:guideLst>
    </p:cSldViewPr>
  </p:slideViewPr>
  <p:outlineViewPr>
    <p:cViewPr>
      <p:scale>
        <a:sx n="33" d="100"/>
        <a:sy n="33" d="100"/>
      </p:scale>
      <p:origin x="0" y="229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3E11E9B-D119-4374-9E6B-059A4A4724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5D9CA2-65ED-4F6B-B01A-5C784AA2DBC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7F7170-71C1-4EDE-A317-A5693F8A405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34AB9D-E964-44B3-BF83-34C3E94D3F7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50C08C-2AA5-4C68-858C-2D4E3BD79D3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96DC48-819B-4EF3-97EC-8C94F98A3E3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A826E8-CA72-428A-9841-1CC7050BBFB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FD3AFEB-2946-4856-87E3-88865B494C1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E79D29-5404-48E8-905C-55E0CD98F8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4B8EBA-13CA-4576-8B4D-9E6A6004735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78BCC8-7C99-41C4-ADCC-49A7328DF93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5ED3ED-781A-4C2B-9B90-70E8CC33F0D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E2727BB-BEA9-48F3-82CF-3A20DD9A461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2"/>
          </p:nvPr>
        </p:nvSpPr>
        <p:spPr>
          <a:noFill/>
        </p:spPr>
        <p:txBody>
          <a:bodyPr/>
          <a:lstStyle/>
          <a:p>
            <a:fld id="{8C07BB2D-41D5-4FAB-B70F-A072E9D023DB}" type="slidenum">
              <a:rPr lang="en-US" altLang="zh-CN" smtClean="0"/>
              <a:pPr/>
              <a:t>1</a:t>
            </a:fld>
            <a:endParaRPr lang="en-US" altLang="zh-CN" smtClean="0"/>
          </a:p>
        </p:txBody>
      </p:sp>
      <p:sp>
        <p:nvSpPr>
          <p:cNvPr id="2051" name="Rectangle 2"/>
          <p:cNvSpPr>
            <a:spLocks noGrp="1" noChangeArrowheads="1"/>
          </p:cNvSpPr>
          <p:nvPr>
            <p:ph type="title"/>
          </p:nvPr>
        </p:nvSpPr>
        <p:spPr>
          <a:xfrm>
            <a:off x="609600" y="2209800"/>
            <a:ext cx="8001000" cy="1752600"/>
          </a:xfrm>
        </p:spPr>
        <p:txBody>
          <a:bodyPr/>
          <a:lstStyle/>
          <a:p>
            <a:pPr eaLnBrk="1" hangingPunct="1"/>
            <a:r>
              <a:rPr lang="zh-CN" altLang="en-US" sz="4800" b="1" smtClean="0">
                <a:solidFill>
                  <a:srgbClr val="FF0000"/>
                </a:solidFill>
              </a:rPr>
              <a:t>第</a:t>
            </a:r>
            <a:r>
              <a:rPr lang="en-US" altLang="zh-CN" sz="4800" b="1" smtClean="0">
                <a:solidFill>
                  <a:srgbClr val="FF0000"/>
                </a:solidFill>
              </a:rPr>
              <a:t>15</a:t>
            </a:r>
            <a:r>
              <a:rPr lang="zh-CN" altLang="en-US" sz="4800" b="1" smtClean="0">
                <a:solidFill>
                  <a:srgbClr val="FF0000"/>
                </a:solidFill>
              </a:rPr>
              <a:t>章   </a:t>
            </a:r>
            <a:r>
              <a:rPr lang="en-US" altLang="zh-CN" sz="4800" b="1" smtClean="0">
                <a:solidFill>
                  <a:srgbClr val="FF0000"/>
                </a:solidFill>
              </a:rPr>
              <a:t>Windows 2000/XP</a:t>
            </a:r>
            <a:br>
              <a:rPr lang="en-US" altLang="zh-CN" sz="4800" b="1" smtClean="0">
                <a:solidFill>
                  <a:srgbClr val="FF0000"/>
                </a:solidFill>
              </a:rPr>
            </a:br>
            <a:r>
              <a:rPr lang="en-US" altLang="zh-CN" sz="4800" b="1" smtClean="0">
                <a:solidFill>
                  <a:srgbClr val="FF0000"/>
                </a:solidFill>
              </a:rPr>
              <a:t>               </a:t>
            </a:r>
            <a:r>
              <a:rPr lang="zh-CN" altLang="en-US" sz="4800" b="1" smtClean="0">
                <a:solidFill>
                  <a:srgbClr val="FF0000"/>
                </a:solidFill>
              </a:rPr>
              <a:t>进程和线程管理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C8DA9D7-A0F0-4D7F-BA4F-FDEFE306A871}" type="slidenum">
              <a:rPr lang="en-US" altLang="zh-CN" smtClean="0"/>
              <a:pPr/>
              <a:t>10</a:t>
            </a:fld>
            <a:endParaRPr lang="en-US" altLang="zh-CN" smtClean="0"/>
          </a:p>
        </p:txBody>
      </p:sp>
      <p:sp>
        <p:nvSpPr>
          <p:cNvPr id="13315" name="Rectangle 2"/>
          <p:cNvSpPr>
            <a:spLocks noGrp="1" noChangeArrowheads="1"/>
          </p:cNvSpPr>
          <p:nvPr>
            <p:ph type="title"/>
          </p:nvPr>
        </p:nvSpPr>
        <p:spPr>
          <a:xfrm>
            <a:off x="685800" y="609600"/>
            <a:ext cx="7772400" cy="803275"/>
          </a:xfrm>
        </p:spPr>
        <p:txBody>
          <a:bodyPr/>
          <a:lstStyle/>
          <a:p>
            <a:pPr eaLnBrk="1" hangingPunct="1"/>
            <a:r>
              <a:rPr lang="en-US" altLang="zh-CN" b="1" smtClean="0">
                <a:solidFill>
                  <a:srgbClr val="FF0000"/>
                </a:solidFill>
              </a:rPr>
              <a:t>CreateProcess</a:t>
            </a:r>
            <a:r>
              <a:rPr lang="zh-CN" altLang="en-US" b="1" smtClean="0">
                <a:solidFill>
                  <a:srgbClr val="FF0000"/>
                </a:solidFill>
              </a:rPr>
              <a:t>主要流程</a:t>
            </a:r>
          </a:p>
        </p:txBody>
      </p:sp>
      <p:sp>
        <p:nvSpPr>
          <p:cNvPr id="13316" name="Rectangle 3"/>
          <p:cNvSpPr>
            <a:spLocks noGrp="1" noChangeArrowheads="1"/>
          </p:cNvSpPr>
          <p:nvPr>
            <p:ph type="body" idx="1"/>
          </p:nvPr>
        </p:nvSpPr>
        <p:spPr>
          <a:xfrm>
            <a:off x="381000" y="1857364"/>
            <a:ext cx="8367713" cy="4524386"/>
          </a:xfrm>
        </p:spPr>
        <p:txBody>
          <a:bodyPr/>
          <a:lstStyle/>
          <a:p>
            <a:pPr marL="609600" indent="-609600" algn="just" eaLnBrk="1" hangingPunct="1">
              <a:buClr>
                <a:srgbClr val="FF0000"/>
              </a:buClr>
              <a:buFont typeface="Wingdings" pitchFamily="2" charset="2"/>
              <a:buAutoNum type="circleNumDbPlain"/>
            </a:pPr>
            <a:r>
              <a:rPr lang="zh-CN" altLang="en-US" sz="2800" b="1" dirty="0" smtClean="0">
                <a:solidFill>
                  <a:srgbClr val="000066"/>
                </a:solidFill>
              </a:rPr>
              <a:t>打开可执行文件</a:t>
            </a:r>
            <a:r>
              <a:rPr lang="en-US" altLang="zh-CN" sz="2800" b="1" dirty="0" smtClean="0">
                <a:solidFill>
                  <a:srgbClr val="000066"/>
                </a:solidFill>
              </a:rPr>
              <a:t>(.exe)</a:t>
            </a:r>
            <a:r>
              <a:rPr lang="zh-CN" altLang="en-US" sz="2800" b="1" dirty="0" smtClean="0">
                <a:solidFill>
                  <a:srgbClr val="000066"/>
                </a:solidFill>
              </a:rPr>
              <a:t>，创建一个</a:t>
            </a:r>
            <a:r>
              <a:rPr lang="zh-CN" altLang="en-US" sz="2800" b="1" dirty="0" smtClean="0">
                <a:solidFill>
                  <a:srgbClr val="FF0066"/>
                </a:solidFill>
              </a:rPr>
              <a:t>区域对象</a:t>
            </a:r>
            <a:r>
              <a:rPr lang="zh-CN" altLang="en-US" sz="2800" b="1" dirty="0" smtClean="0">
                <a:solidFill>
                  <a:srgbClr val="000066"/>
                </a:solidFill>
              </a:rPr>
              <a:t>，建立可执行文件与虚拟内存之间的映射关系。</a:t>
            </a:r>
          </a:p>
          <a:p>
            <a:pPr marL="609600" indent="-609600" algn="just" eaLnBrk="1" hangingPunct="1">
              <a:buClr>
                <a:srgbClr val="FF0000"/>
              </a:buClr>
              <a:buFont typeface="Wingdings" pitchFamily="2" charset="2"/>
              <a:buAutoNum type="circleNumDbPlain"/>
            </a:pPr>
            <a:r>
              <a:rPr lang="zh-CN" altLang="en-US" sz="2800" b="1" dirty="0" smtClean="0">
                <a:solidFill>
                  <a:srgbClr val="000066"/>
                </a:solidFill>
              </a:rPr>
              <a:t>创建</a:t>
            </a:r>
            <a:r>
              <a:rPr lang="zh-CN" altLang="en-US" sz="2800" b="1" dirty="0" smtClean="0">
                <a:solidFill>
                  <a:srgbClr val="FF0066"/>
                </a:solidFill>
              </a:rPr>
              <a:t>执行体进程对象</a:t>
            </a:r>
            <a:r>
              <a:rPr lang="en-US" altLang="zh-CN" sz="2800" b="1" dirty="0" smtClean="0">
                <a:solidFill>
                  <a:srgbClr val="000066"/>
                </a:solidFill>
              </a:rPr>
              <a:t>EPROCESS</a:t>
            </a:r>
            <a:r>
              <a:rPr lang="zh-CN" altLang="en-US" sz="2800" b="1" dirty="0" smtClean="0">
                <a:solidFill>
                  <a:srgbClr val="000066"/>
                </a:solidFill>
              </a:rPr>
              <a:t>。</a:t>
            </a:r>
          </a:p>
          <a:p>
            <a:pPr marL="609600" indent="-609600" algn="just" eaLnBrk="1" hangingPunct="1">
              <a:buClr>
                <a:srgbClr val="FF0000"/>
              </a:buClr>
              <a:buFont typeface="Wingdings" pitchFamily="2" charset="2"/>
              <a:buAutoNum type="circleNumDbPlain"/>
            </a:pPr>
            <a:r>
              <a:rPr lang="zh-CN" altLang="en-US" sz="2800" b="1" dirty="0" smtClean="0">
                <a:solidFill>
                  <a:srgbClr val="000066"/>
                </a:solidFill>
              </a:rPr>
              <a:t>创建一个</a:t>
            </a:r>
            <a:r>
              <a:rPr lang="zh-CN" altLang="en-US" sz="2800" b="1" dirty="0" smtClean="0">
                <a:solidFill>
                  <a:srgbClr val="FF0066"/>
                </a:solidFill>
              </a:rPr>
              <a:t>主线程。</a:t>
            </a:r>
          </a:p>
          <a:p>
            <a:pPr marL="609600" indent="-609600" algn="just" eaLnBrk="1" hangingPunct="1">
              <a:buClr>
                <a:srgbClr val="FF0000"/>
              </a:buClr>
              <a:buFont typeface="Wingdings" pitchFamily="2" charset="2"/>
              <a:buAutoNum type="circleNumDbPlain"/>
            </a:pPr>
            <a:r>
              <a:rPr lang="zh-CN" altLang="en-US" sz="2800" b="1" dirty="0" smtClean="0">
                <a:solidFill>
                  <a:srgbClr val="FF0066"/>
                </a:solidFill>
              </a:rPr>
              <a:t>通知</a:t>
            </a:r>
            <a:r>
              <a:rPr lang="en-US" altLang="zh-CN" sz="2800" b="1" dirty="0" smtClean="0">
                <a:solidFill>
                  <a:srgbClr val="FF0066"/>
                </a:solidFill>
              </a:rPr>
              <a:t>Win32</a:t>
            </a:r>
            <a:r>
              <a:rPr lang="zh-CN" altLang="en-US" sz="2800" b="1" dirty="0" smtClean="0">
                <a:solidFill>
                  <a:srgbClr val="FF0066"/>
                </a:solidFill>
              </a:rPr>
              <a:t>子系统</a:t>
            </a:r>
            <a:r>
              <a:rPr lang="zh-CN" altLang="en-US" sz="2800" b="1" dirty="0" smtClean="0">
                <a:solidFill>
                  <a:srgbClr val="000066"/>
                </a:solidFill>
              </a:rPr>
              <a:t>，对新进程和线程进行一系列初始化。</a:t>
            </a:r>
          </a:p>
          <a:p>
            <a:pPr marL="609600" indent="-609600" algn="just" eaLnBrk="1" hangingPunct="1">
              <a:buClr>
                <a:srgbClr val="FF0000"/>
              </a:buClr>
              <a:buFont typeface="Wingdings" pitchFamily="2" charset="2"/>
              <a:buAutoNum type="circleNumDbPlain"/>
            </a:pPr>
            <a:r>
              <a:rPr lang="zh-CN" altLang="en-US" sz="2800" b="1" dirty="0" smtClean="0">
                <a:solidFill>
                  <a:srgbClr val="000066"/>
                </a:solidFill>
              </a:rPr>
              <a:t>完成地址空间的</a:t>
            </a:r>
            <a:r>
              <a:rPr lang="zh-CN" altLang="en-US" sz="2800" b="1" dirty="0" smtClean="0">
                <a:solidFill>
                  <a:srgbClr val="FF0066"/>
                </a:solidFill>
              </a:rPr>
              <a:t>初始化</a:t>
            </a:r>
            <a:r>
              <a:rPr lang="zh-CN" altLang="en-US" sz="2800" b="1" dirty="0" smtClean="0">
                <a:solidFill>
                  <a:srgbClr val="000066"/>
                </a:solidFill>
              </a:rPr>
              <a:t>，开始执行程序。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D08759B3-353A-4F8D-A6A6-036CBDE2BC10}" type="slidenum">
              <a:rPr lang="en-US" altLang="zh-CN" smtClean="0"/>
              <a:pPr/>
              <a:t>11</a:t>
            </a:fld>
            <a:endParaRPr lang="en-US" altLang="zh-CN" dirty="0" smtClean="0"/>
          </a:p>
        </p:txBody>
      </p:sp>
      <p:sp>
        <p:nvSpPr>
          <p:cNvPr id="15363" name="Rectangle 2"/>
          <p:cNvSpPr>
            <a:spLocks noGrp="1" noChangeArrowheads="1"/>
          </p:cNvSpPr>
          <p:nvPr>
            <p:ph type="title"/>
          </p:nvPr>
        </p:nvSpPr>
        <p:spPr>
          <a:xfrm>
            <a:off x="611560" y="620688"/>
            <a:ext cx="7772400" cy="762000"/>
          </a:xfrm>
        </p:spPr>
        <p:txBody>
          <a:bodyPr/>
          <a:lstStyle/>
          <a:p>
            <a:pPr eaLnBrk="1" hangingPunct="1"/>
            <a:r>
              <a:rPr lang="en-US" altLang="zh-CN" b="1" dirty="0" smtClean="0">
                <a:solidFill>
                  <a:srgbClr val="FF0000"/>
                </a:solidFill>
              </a:rPr>
              <a:t>15.1.2     </a:t>
            </a:r>
            <a:r>
              <a:rPr lang="zh-CN" altLang="en-US" b="1" dirty="0" smtClean="0">
                <a:solidFill>
                  <a:srgbClr val="FF0000"/>
                </a:solidFill>
              </a:rPr>
              <a:t>线程对象</a:t>
            </a:r>
          </a:p>
        </p:txBody>
      </p:sp>
      <p:sp>
        <p:nvSpPr>
          <p:cNvPr id="5" name="Rectangle 3"/>
          <p:cNvSpPr txBox="1">
            <a:spLocks noChangeArrowheads="1"/>
          </p:cNvSpPr>
          <p:nvPr/>
        </p:nvSpPr>
        <p:spPr bwMode="auto">
          <a:xfrm>
            <a:off x="395536" y="1988840"/>
            <a:ext cx="3600400"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err="1" smtClean="0">
                <a:ln>
                  <a:noFill/>
                </a:ln>
                <a:solidFill>
                  <a:srgbClr val="000066"/>
                </a:solidFill>
                <a:effectLst/>
                <a:uLnTx/>
                <a:uFillTx/>
                <a:latin typeface="+mn-lt"/>
                <a:ea typeface="+mn-ea"/>
                <a:cs typeface="+mn-cs"/>
              </a:rPr>
              <a:t>struct</a:t>
            </a: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 </a:t>
            </a:r>
            <a:r>
              <a:rPr lang="en-US" altLang="zh-CN" sz="2800" b="1" kern="0" dirty="0" smtClean="0">
                <a:solidFill>
                  <a:srgbClr val="FF0066"/>
                </a:solidFill>
                <a:latin typeface="+mn-lt"/>
                <a:ea typeface="+mn-ea"/>
              </a:rPr>
              <a:t>ETHREAD</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FF00FF"/>
                </a:solidFill>
                <a:effectLst/>
                <a:uLnTx/>
                <a:uFillTx/>
                <a:latin typeface="+mn-lt"/>
                <a:ea typeface="+mn-ea"/>
                <a:cs typeface="+mn-cs"/>
              </a:rPr>
              <a:t>KTHREAD </a:t>
            </a: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000066"/>
                </a:solidFill>
                <a:effectLst/>
                <a:uLnTx/>
                <a:uFillTx/>
                <a:latin typeface="+mn-lt"/>
                <a:ea typeface="+mn-ea"/>
                <a:cs typeface="+mn-cs"/>
              </a:rPr>
              <a:t>Tcb</a:t>
            </a: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FF00FF"/>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FF"/>
                </a:solidFill>
                <a:effectLst/>
                <a:uLnTx/>
                <a:uFillTx/>
                <a:latin typeface="+mn-lt"/>
                <a:ea typeface="+mn-ea"/>
                <a:cs typeface="+mn-cs"/>
              </a:rPr>
              <a:t>StardAddress</a:t>
            </a: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altLang="zh-CN" sz="2800" b="1" kern="0" dirty="0" smtClean="0">
                <a:solidFill>
                  <a:srgbClr val="000066"/>
                </a:solidFill>
                <a:latin typeface="+mn-lt"/>
                <a:ea typeface="+mn-ea"/>
              </a:rPr>
              <a:t>	</a:t>
            </a:r>
            <a:r>
              <a:rPr kumimoji="1" lang="zh-CN" altLang="en-US" sz="2800" b="1" i="0" u="none" strike="noStrike" kern="0" cap="none" spc="0" normalizeH="0" baseline="0" noProof="0" dirty="0" smtClean="0">
                <a:ln>
                  <a:noFill/>
                </a:ln>
                <a:solidFill>
                  <a:srgbClr val="000066"/>
                </a:solidFill>
                <a:effectLst/>
                <a:uLnTx/>
                <a:uFillTx/>
                <a:latin typeface="+mn-lt"/>
                <a:ea typeface="+mn-ea"/>
                <a:cs typeface="+mn-cs"/>
              </a:rPr>
              <a:t>线程的</a:t>
            </a:r>
            <a:r>
              <a:rPr lang="zh-CN" altLang="en-US" sz="2800" b="1" kern="0" dirty="0" smtClean="0">
                <a:solidFill>
                  <a:srgbClr val="000066"/>
                </a:solidFill>
                <a:latin typeface="+mn-lt"/>
                <a:ea typeface="+mn-ea"/>
              </a:rPr>
              <a:t>起始</a:t>
            </a:r>
            <a:r>
              <a:rPr kumimoji="1" lang="zh-CN" altLang="en-US" sz="2800" b="1" i="0" u="none" strike="noStrike" kern="0" cap="none" spc="0" normalizeH="0" baseline="0" noProof="0" dirty="0" smtClean="0">
                <a:ln>
                  <a:noFill/>
                </a:ln>
                <a:solidFill>
                  <a:srgbClr val="000066"/>
                </a:solidFill>
                <a:effectLst/>
                <a:uLnTx/>
                <a:uFillTx/>
                <a:latin typeface="+mn-lt"/>
                <a:ea typeface="+mn-ea"/>
                <a:cs typeface="+mn-cs"/>
              </a:rPr>
              <a:t>地址</a:t>
            </a:r>
          </a:p>
          <a:p>
            <a:pPr marL="342900" indent="-342900">
              <a:spcBef>
                <a:spcPct val="20000"/>
              </a:spcBef>
              <a:defRPr/>
            </a:pPr>
            <a:r>
              <a:rPr kumimoji="1" lang="zh-CN" altLang="en-US" sz="2800" b="1" i="0" u="none" strike="noStrike" kern="0" cap="none" spc="0" normalizeH="0" baseline="0" noProof="0" dirty="0" smtClean="0">
                <a:ln>
                  <a:noFill/>
                </a:ln>
                <a:solidFill>
                  <a:srgbClr val="000066"/>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a:t>
            </a:r>
          </a:p>
          <a:p>
            <a:pPr marL="342900" indent="-342900">
              <a:spcBef>
                <a:spcPct val="20000"/>
              </a:spcBef>
              <a:defRPr/>
            </a:pPr>
            <a:r>
              <a:rPr kumimoji="1" lang="en-US" altLang="zh-CN" sz="2800" b="1" i="0" u="none" strike="noStrike" kern="0" cap="none" spc="0" normalizeH="0" baseline="0" noProof="0" dirty="0" smtClean="0">
                <a:ln>
                  <a:noFill/>
                </a:ln>
                <a:solidFill>
                  <a:srgbClr val="000066"/>
                </a:solidFill>
                <a:effectLst/>
                <a:uLnTx/>
                <a:uFillTx/>
                <a:latin typeface="+mn-lt"/>
                <a:ea typeface="+mn-ea"/>
                <a:cs typeface="+mn-cs"/>
              </a:rPr>
              <a:t>}</a:t>
            </a:r>
          </a:p>
        </p:txBody>
      </p:sp>
      <p:sp>
        <p:nvSpPr>
          <p:cNvPr id="6" name="Rectangle 3"/>
          <p:cNvSpPr txBox="1">
            <a:spLocks noChangeArrowheads="1"/>
          </p:cNvSpPr>
          <p:nvPr/>
        </p:nvSpPr>
        <p:spPr bwMode="auto">
          <a:xfrm>
            <a:off x="4139952" y="1916832"/>
            <a:ext cx="4464496"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33400" lvl="0" indent="-533400">
              <a:spcBef>
                <a:spcPct val="20000"/>
              </a:spcBef>
              <a:buClr>
                <a:srgbClr val="FF0066"/>
              </a:buClr>
            </a:pPr>
            <a:r>
              <a:rPr lang="en-US" altLang="zh-CN" sz="2800" b="1" kern="0" dirty="0" smtClean="0">
                <a:solidFill>
                  <a:srgbClr val="FF0066"/>
                </a:solidFill>
              </a:rPr>
              <a:t>	</a:t>
            </a:r>
            <a:r>
              <a:rPr lang="en-US" altLang="zh-CN" sz="2800" b="1" kern="0" dirty="0" err="1" smtClean="0">
                <a:solidFill>
                  <a:srgbClr val="000066"/>
                </a:solidFill>
                <a:latin typeface="+mn-lt"/>
                <a:ea typeface="+mn-ea"/>
              </a:rPr>
              <a:t>struct</a:t>
            </a:r>
            <a:r>
              <a:rPr lang="en-US" altLang="zh-CN" sz="2800" b="1" kern="0" dirty="0" smtClean="0">
                <a:solidFill>
                  <a:srgbClr val="000066"/>
                </a:solidFill>
                <a:latin typeface="+mn-lt"/>
                <a:ea typeface="+mn-ea"/>
              </a:rPr>
              <a:t> </a:t>
            </a:r>
            <a:r>
              <a:rPr lang="en-US" altLang="zh-CN" sz="2800" b="1" kern="0" dirty="0" smtClean="0">
                <a:solidFill>
                  <a:srgbClr val="FF0066"/>
                </a:solidFill>
              </a:rPr>
              <a:t>KTHREAD</a:t>
            </a:r>
            <a:r>
              <a:rPr lang="zh-CN" altLang="en-US" sz="2800" b="1" kern="0" dirty="0" smtClean="0">
                <a:solidFill>
                  <a:srgbClr val="FF0066"/>
                </a:solidFill>
              </a:rPr>
              <a:t> </a:t>
            </a:r>
            <a:r>
              <a:rPr lang="en-US" altLang="zh-CN" sz="2800" b="1" kern="0" dirty="0" smtClean="0">
                <a:solidFill>
                  <a:srgbClr val="FF0066"/>
                </a:solidFill>
              </a:rPr>
              <a:t>{</a:t>
            </a:r>
            <a:endParaRPr kumimoji="1" lang="zh-CN" altLang="en-US" sz="2800" b="1" i="0" u="none" strike="noStrike" kern="0" cap="none" spc="0" normalizeH="0" baseline="0" noProof="0" dirty="0" smtClean="0">
              <a:ln>
                <a:noFill/>
              </a:ln>
              <a:solidFill>
                <a:srgbClr val="000066"/>
              </a:solidFill>
              <a:effectLst/>
              <a:uLnTx/>
              <a:uFillTx/>
              <a:latin typeface="+mn-lt"/>
              <a:ea typeface="+mn-ea"/>
              <a:cs typeface="+mn-cs"/>
            </a:endParaRPr>
          </a:p>
          <a:p>
            <a:pPr marL="914400" marR="0" lvl="1" indent="-457200" algn="l" defTabSz="914400" rtl="0" eaLnBrk="1" fontAlgn="base" latinLnBrk="0" hangingPunct="1">
              <a:lnSpc>
                <a:spcPct val="100000"/>
              </a:lnSpc>
              <a:spcBef>
                <a:spcPct val="20000"/>
              </a:spcBef>
              <a:spcAft>
                <a:spcPct val="0"/>
              </a:spcAft>
              <a:buClr>
                <a:srgbClr val="FF0066"/>
              </a:buClr>
              <a:buSzTx/>
              <a:buFontTx/>
              <a:buAutoNum type="arabicPeriod"/>
              <a:tabLst/>
              <a:defRPr/>
            </a:pPr>
            <a:r>
              <a:rPr kumimoji="1" lang="zh-CN" altLang="en-US" sz="2800" b="1" i="0" u="none" strike="noStrike" kern="0" cap="none" spc="0" normalizeH="0" baseline="0" noProof="0" dirty="0" smtClean="0">
                <a:ln>
                  <a:noFill/>
                </a:ln>
                <a:solidFill>
                  <a:srgbClr val="FF00FF"/>
                </a:solidFill>
                <a:effectLst/>
                <a:uLnTx/>
                <a:uFillTx/>
                <a:latin typeface="+mn-lt"/>
                <a:ea typeface="+mn-ea"/>
              </a:rPr>
              <a:t>核心栈</a:t>
            </a:r>
            <a:r>
              <a:rPr kumimoji="1" lang="zh-CN" altLang="en-US" sz="2800" b="1" i="0" u="none" strike="noStrike" kern="0" cap="none" spc="0" normalizeH="0" baseline="0" noProof="0" dirty="0" smtClean="0">
                <a:ln>
                  <a:noFill/>
                </a:ln>
                <a:solidFill>
                  <a:srgbClr val="000066"/>
                </a:solidFill>
                <a:effectLst/>
                <a:uLnTx/>
                <a:uFillTx/>
                <a:latin typeface="+mn-lt"/>
                <a:ea typeface="+mn-ea"/>
              </a:rPr>
              <a:t>的栈指针</a:t>
            </a:r>
          </a:p>
          <a:p>
            <a:pPr marL="914400" marR="0" lvl="1" indent="-457200" algn="l" defTabSz="914400" rtl="0" eaLnBrk="1" fontAlgn="base" latinLnBrk="0" hangingPunct="1">
              <a:lnSpc>
                <a:spcPct val="100000"/>
              </a:lnSpc>
              <a:spcBef>
                <a:spcPct val="20000"/>
              </a:spcBef>
              <a:spcAft>
                <a:spcPct val="0"/>
              </a:spcAft>
              <a:buClr>
                <a:srgbClr val="FF0066"/>
              </a:buClr>
              <a:buSzTx/>
              <a:buFontTx/>
              <a:buAutoNum type="arabicPeriod"/>
              <a:tabLst/>
              <a:defRPr/>
            </a:pPr>
            <a:r>
              <a:rPr kumimoji="1" lang="zh-CN" altLang="en-US" sz="2800" b="1" i="0" u="none" strike="noStrike" kern="0" cap="none" spc="0" normalizeH="0" baseline="0" noProof="0" dirty="0" smtClean="0">
                <a:ln>
                  <a:noFill/>
                </a:ln>
                <a:solidFill>
                  <a:srgbClr val="000066"/>
                </a:solidFill>
                <a:effectLst/>
                <a:uLnTx/>
                <a:uFillTx/>
                <a:latin typeface="+mn-lt"/>
                <a:ea typeface="+mn-ea"/>
              </a:rPr>
              <a:t>与调度和同步有关的信息（优先级、时间片、当前的状态、</a:t>
            </a:r>
            <a:r>
              <a:rPr lang="zh-CN" altLang="en-US" sz="2800" b="1" kern="0" dirty="0" smtClean="0">
                <a:solidFill>
                  <a:srgbClr val="000066"/>
                </a:solidFill>
                <a:latin typeface="+mn-lt"/>
                <a:ea typeface="+mn-ea"/>
              </a:rPr>
              <a:t>等待块列表等）</a:t>
            </a:r>
          </a:p>
          <a:p>
            <a:pPr marL="914400" marR="0" lvl="1" indent="-457200" algn="l" defTabSz="914400" rtl="0" eaLnBrk="1" fontAlgn="base" latinLnBrk="0" hangingPunct="1">
              <a:lnSpc>
                <a:spcPct val="100000"/>
              </a:lnSpc>
              <a:spcBef>
                <a:spcPct val="20000"/>
              </a:spcBef>
              <a:spcAft>
                <a:spcPct val="0"/>
              </a:spcAft>
              <a:buClr>
                <a:srgbClr val="FF0066"/>
              </a:buClr>
              <a:buSzTx/>
              <a:buFontTx/>
              <a:buAutoNum type="arabicPeriod"/>
              <a:tabLst/>
              <a:defRPr/>
            </a:pPr>
            <a:r>
              <a:rPr kumimoji="1" lang="zh-CN" altLang="en-US" sz="2800" b="1" i="0" u="none" strike="noStrike" kern="0" cap="none" spc="0" normalizeH="0" baseline="0" noProof="0" dirty="0" smtClean="0">
                <a:ln>
                  <a:noFill/>
                </a:ln>
                <a:solidFill>
                  <a:srgbClr val="000066"/>
                </a:solidFill>
                <a:effectLst/>
                <a:uLnTx/>
                <a:uFillTx/>
                <a:latin typeface="+mn-lt"/>
                <a:ea typeface="+mn-ea"/>
              </a:rPr>
              <a:t>与本线程有关的</a:t>
            </a:r>
            <a:r>
              <a:rPr kumimoji="1" lang="en-US" altLang="zh-CN" sz="2800" b="1" i="0" u="none" strike="noStrike" kern="0" cap="none" spc="0" normalizeH="0" baseline="0" noProof="0" dirty="0" smtClean="0">
                <a:ln>
                  <a:noFill/>
                </a:ln>
                <a:solidFill>
                  <a:srgbClr val="FF00FF"/>
                </a:solidFill>
                <a:effectLst/>
                <a:uLnTx/>
                <a:uFillTx/>
                <a:latin typeface="+mn-lt"/>
                <a:ea typeface="+mn-ea"/>
              </a:rPr>
              <a:t>APC</a:t>
            </a:r>
            <a:r>
              <a:rPr kumimoji="1" lang="zh-CN" altLang="en-US" sz="2800" b="1" i="0" u="none" strike="noStrike" kern="0" cap="none" spc="0" normalizeH="0" baseline="0" noProof="0" dirty="0" smtClean="0">
                <a:ln>
                  <a:noFill/>
                </a:ln>
                <a:solidFill>
                  <a:srgbClr val="000066"/>
                </a:solidFill>
                <a:effectLst/>
                <a:uLnTx/>
                <a:uFillTx/>
                <a:latin typeface="+mn-lt"/>
                <a:ea typeface="+mn-ea"/>
              </a:rPr>
              <a:t>列表</a:t>
            </a:r>
            <a:endParaRPr kumimoji="1" lang="en-US" altLang="zh-CN" sz="2800" b="1" i="0" u="none" strike="noStrike" kern="0" cap="none" spc="0" normalizeH="0" baseline="0" noProof="0" dirty="0" smtClean="0">
              <a:ln>
                <a:noFill/>
              </a:ln>
              <a:solidFill>
                <a:srgbClr val="000066"/>
              </a:solidFill>
              <a:effectLst/>
              <a:uLnTx/>
              <a:uFillTx/>
              <a:latin typeface="+mn-lt"/>
              <a:ea typeface="+mn-ea"/>
            </a:endParaRPr>
          </a:p>
          <a:p>
            <a:pPr marL="914400" lvl="1" indent="-457200">
              <a:spcBef>
                <a:spcPct val="20000"/>
              </a:spcBef>
              <a:buClr>
                <a:srgbClr val="FF0066"/>
              </a:buClr>
              <a:defRPr/>
            </a:pPr>
            <a:r>
              <a:rPr lang="en-US" altLang="zh-CN" sz="2800" b="1" kern="0" dirty="0" smtClean="0">
                <a:solidFill>
                  <a:srgbClr val="FF0066"/>
                </a:solidFill>
              </a:rPr>
              <a:t>}</a:t>
            </a:r>
            <a:endParaRPr kumimoji="1" lang="zh-CN" altLang="en-US" sz="2800" b="1" i="0" u="none" strike="noStrike" kern="0" cap="none" spc="0" normalizeH="0" baseline="0" noProof="0" dirty="0" smtClean="0">
              <a:ln>
                <a:noFill/>
              </a:ln>
              <a:solidFill>
                <a:srgbClr val="000066"/>
              </a:solidFill>
              <a:effectLst/>
              <a:uLnTx/>
              <a:uFillTx/>
              <a:latin typeface="+mn-lt"/>
              <a:ea typeface="+mn-ea"/>
            </a:endParaRPr>
          </a:p>
        </p:txBody>
      </p:sp>
      <p:sp>
        <p:nvSpPr>
          <p:cNvPr id="7" name="Line 27"/>
          <p:cNvSpPr>
            <a:spLocks noChangeShapeType="1"/>
          </p:cNvSpPr>
          <p:nvPr/>
        </p:nvSpPr>
        <p:spPr bwMode="auto">
          <a:xfrm>
            <a:off x="4139952" y="1988840"/>
            <a:ext cx="0" cy="4024313"/>
          </a:xfrm>
          <a:prstGeom prst="line">
            <a:avLst/>
          </a:prstGeom>
          <a:noFill/>
          <a:ln w="28575">
            <a:solidFill>
              <a:srgbClr val="3333FF"/>
            </a:solidFill>
            <a:round/>
            <a:headEnd/>
            <a:tailEnd/>
          </a:ln>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A38A77B5-FA55-4234-B859-D493905518DF}" type="slidenum">
              <a:rPr lang="en-US" altLang="zh-CN" smtClean="0"/>
              <a:pPr/>
              <a:t>12</a:t>
            </a:fld>
            <a:endParaRPr lang="en-US" altLang="zh-CN" smtClean="0"/>
          </a:p>
        </p:txBody>
      </p:sp>
      <p:sp>
        <p:nvSpPr>
          <p:cNvPr id="20483" name="Rectangle 3"/>
          <p:cNvSpPr>
            <a:spLocks noGrp="1" noChangeArrowheads="1"/>
          </p:cNvSpPr>
          <p:nvPr>
            <p:ph type="body" idx="1"/>
          </p:nvPr>
        </p:nvSpPr>
        <p:spPr>
          <a:xfrm>
            <a:off x="685800" y="1125538"/>
            <a:ext cx="7772400" cy="4970462"/>
          </a:xfrm>
        </p:spPr>
        <p:txBody>
          <a:bodyPr/>
          <a:lstStyle/>
          <a:p>
            <a:pPr marL="742950" indent="-742950" algn="just" eaLnBrk="1" hangingPunct="1">
              <a:buFontTx/>
              <a:buAutoNum type="arabicPeriod" startAt="2"/>
            </a:pPr>
            <a:r>
              <a:rPr lang="zh-CN" altLang="en-US" sz="3600" b="1" dirty="0" smtClean="0">
                <a:solidFill>
                  <a:srgbClr val="FF0000"/>
                </a:solidFill>
              </a:rPr>
              <a:t>线程对象的服务</a:t>
            </a:r>
          </a:p>
          <a:p>
            <a:pPr marL="609600" indent="-609600" algn="just" eaLnBrk="1" hangingPunct="1">
              <a:buFontTx/>
              <a:buAutoNum type="arabicPeriod" startAt="2"/>
            </a:pPr>
            <a:endParaRPr lang="zh-CN" altLang="en-US" b="1" dirty="0" smtClean="0">
              <a:solidFill>
                <a:srgbClr val="000066"/>
              </a:solidFill>
            </a:endParaRPr>
          </a:p>
          <a:p>
            <a:pPr marL="609600" indent="-609600" algn="just" eaLnBrk="1" hangingPunct="1">
              <a:buFontTx/>
              <a:buAutoNum type="circleNumDbPlain"/>
            </a:pPr>
            <a:r>
              <a:rPr lang="zh-CN" altLang="en-US" b="1" dirty="0" smtClean="0">
                <a:solidFill>
                  <a:srgbClr val="000066"/>
                </a:solidFill>
              </a:rPr>
              <a:t>	</a:t>
            </a:r>
            <a:r>
              <a:rPr lang="en-US" altLang="zh-CN" b="1" dirty="0" err="1" smtClean="0">
                <a:solidFill>
                  <a:srgbClr val="FF0066"/>
                </a:solidFill>
              </a:rPr>
              <a:t>CreateThread</a:t>
            </a:r>
            <a:r>
              <a:rPr lang="zh-CN" altLang="en-US" b="1" dirty="0" smtClean="0">
                <a:solidFill>
                  <a:srgbClr val="000066"/>
                </a:solidFill>
              </a:rPr>
              <a:t>创建线程</a:t>
            </a:r>
          </a:p>
          <a:p>
            <a:pPr marL="609600" indent="-609600" algn="just" eaLnBrk="1" hangingPunct="1">
              <a:buFontTx/>
              <a:buAutoNum type="circleNumDbPlain"/>
            </a:pPr>
            <a:r>
              <a:rPr lang="zh-CN" altLang="en-US" b="1" dirty="0" smtClean="0">
                <a:solidFill>
                  <a:srgbClr val="000066"/>
                </a:solidFill>
              </a:rPr>
              <a:t>	</a:t>
            </a:r>
            <a:r>
              <a:rPr lang="en-US" altLang="zh-CN" b="1" dirty="0" err="1" smtClean="0">
                <a:solidFill>
                  <a:srgbClr val="FF0066"/>
                </a:solidFill>
              </a:rPr>
              <a:t>ExitThread</a:t>
            </a:r>
            <a:r>
              <a:rPr lang="zh-CN" altLang="en-US" b="1" dirty="0" smtClean="0">
                <a:solidFill>
                  <a:srgbClr val="000066"/>
                </a:solidFill>
              </a:rPr>
              <a:t>线程退出</a:t>
            </a:r>
          </a:p>
          <a:p>
            <a:pPr marL="609600" indent="-609600" algn="just" eaLnBrk="1" hangingPunct="1">
              <a:buFontTx/>
              <a:buAutoNum type="circleNumDbPlain"/>
            </a:pPr>
            <a:r>
              <a:rPr lang="zh-CN" altLang="en-US" b="1" dirty="0" smtClean="0">
                <a:solidFill>
                  <a:srgbClr val="000066"/>
                </a:solidFill>
              </a:rPr>
              <a:t>	</a:t>
            </a:r>
            <a:r>
              <a:rPr lang="en-US" altLang="zh-CN" b="1" dirty="0" err="1" smtClean="0">
                <a:solidFill>
                  <a:srgbClr val="FF0066"/>
                </a:solidFill>
              </a:rPr>
              <a:t>TerminateThread</a:t>
            </a:r>
            <a:r>
              <a:rPr lang="zh-CN" altLang="en-US" b="1" dirty="0" smtClean="0">
                <a:solidFill>
                  <a:srgbClr val="000066"/>
                </a:solidFill>
              </a:rPr>
              <a:t>终止某个线程</a:t>
            </a:r>
          </a:p>
          <a:p>
            <a:pPr marL="609600" indent="-609600" algn="just" eaLnBrk="1" hangingPunct="1">
              <a:buFontTx/>
              <a:buAutoNum type="circleNumDbPlain"/>
            </a:pPr>
            <a:r>
              <a:rPr lang="zh-CN" altLang="en-US" b="1" dirty="0" smtClean="0">
                <a:solidFill>
                  <a:srgbClr val="000066"/>
                </a:solidFill>
              </a:rPr>
              <a:t>	</a:t>
            </a:r>
            <a:r>
              <a:rPr lang="en-US" altLang="zh-CN" b="1" dirty="0" err="1" smtClean="0">
                <a:solidFill>
                  <a:srgbClr val="FF0066"/>
                </a:solidFill>
              </a:rPr>
              <a:t>SetThreadPriority</a:t>
            </a:r>
            <a:r>
              <a:rPr lang="en-US" altLang="zh-CN" b="1" dirty="0" smtClean="0">
                <a:solidFill>
                  <a:srgbClr val="000066"/>
                </a:solidFill>
              </a:rPr>
              <a:t> </a:t>
            </a:r>
            <a:r>
              <a:rPr lang="zh-CN" altLang="en-US" b="1" dirty="0" smtClean="0">
                <a:solidFill>
                  <a:srgbClr val="000066"/>
                </a:solidFill>
              </a:rPr>
              <a:t>改变线程优先级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945E3477-D63A-4152-9F42-00C9DAF9899C}" type="slidenum">
              <a:rPr lang="en-US" altLang="zh-CN" smtClean="0"/>
              <a:pPr/>
              <a:t>13</a:t>
            </a:fld>
            <a:endParaRPr lang="en-US" altLang="zh-CN" smtClean="0"/>
          </a:p>
        </p:txBody>
      </p:sp>
      <p:sp>
        <p:nvSpPr>
          <p:cNvPr id="21507" name="Rectangle 2"/>
          <p:cNvSpPr>
            <a:spLocks noGrp="1" noChangeArrowheads="1"/>
          </p:cNvSpPr>
          <p:nvPr>
            <p:ph type="title"/>
          </p:nvPr>
        </p:nvSpPr>
        <p:spPr>
          <a:xfrm>
            <a:off x="685800" y="838200"/>
            <a:ext cx="7772400" cy="1143000"/>
          </a:xfrm>
        </p:spPr>
        <p:txBody>
          <a:bodyPr/>
          <a:lstStyle/>
          <a:p>
            <a:pPr eaLnBrk="1" hangingPunct="1"/>
            <a:r>
              <a:rPr lang="en-US" altLang="zh-CN" b="1" smtClean="0">
                <a:solidFill>
                  <a:srgbClr val="FF0000"/>
                </a:solidFill>
              </a:rPr>
              <a:t>15.2   </a:t>
            </a:r>
            <a:r>
              <a:rPr lang="zh-CN" altLang="en-US" b="1" smtClean="0">
                <a:solidFill>
                  <a:srgbClr val="FF0000"/>
                </a:solidFill>
              </a:rPr>
              <a:t>线程调度</a:t>
            </a:r>
          </a:p>
        </p:txBody>
      </p:sp>
      <p:sp>
        <p:nvSpPr>
          <p:cNvPr id="21508" name="Rectangle 3"/>
          <p:cNvSpPr>
            <a:spLocks noGrp="1" noChangeArrowheads="1"/>
          </p:cNvSpPr>
          <p:nvPr>
            <p:ph type="body" idx="1"/>
          </p:nvPr>
        </p:nvSpPr>
        <p:spPr>
          <a:xfrm>
            <a:off x="685800" y="2357430"/>
            <a:ext cx="7886728" cy="3738570"/>
          </a:xfrm>
        </p:spPr>
        <p:txBody>
          <a:bodyPr/>
          <a:lstStyle/>
          <a:p>
            <a:pPr eaLnBrk="1" hangingPunct="1">
              <a:lnSpc>
                <a:spcPct val="110000"/>
              </a:lnSpc>
              <a:spcBef>
                <a:spcPct val="30000"/>
              </a:spcBef>
              <a:buClr>
                <a:srgbClr val="FF0000"/>
              </a:buClr>
              <a:buSzPct val="150000"/>
              <a:buFont typeface="Wingdings" pitchFamily="2" charset="2"/>
              <a:buChar char="§"/>
            </a:pPr>
            <a:r>
              <a:rPr lang="zh-CN" altLang="en-US" b="1" dirty="0" smtClean="0">
                <a:solidFill>
                  <a:srgbClr val="000066"/>
                </a:solidFill>
              </a:rPr>
              <a:t>基于</a:t>
            </a:r>
            <a:r>
              <a:rPr lang="zh-CN" altLang="en-US" b="1" dirty="0" smtClean="0">
                <a:solidFill>
                  <a:srgbClr val="FF00FF"/>
                </a:solidFill>
              </a:rPr>
              <a:t>优先级</a:t>
            </a:r>
            <a:r>
              <a:rPr lang="zh-CN" altLang="en-US" b="1" dirty="0" smtClean="0">
                <a:solidFill>
                  <a:srgbClr val="000066"/>
                </a:solidFill>
              </a:rPr>
              <a:t>的</a:t>
            </a:r>
            <a:r>
              <a:rPr lang="zh-CN" altLang="en-US" b="1" dirty="0" smtClean="0">
                <a:solidFill>
                  <a:srgbClr val="FF00FF"/>
                </a:solidFill>
              </a:rPr>
              <a:t>抢先式</a:t>
            </a:r>
            <a:r>
              <a:rPr lang="zh-CN" altLang="en-US" b="1" dirty="0" smtClean="0">
                <a:solidFill>
                  <a:srgbClr val="000066"/>
                </a:solidFill>
              </a:rPr>
              <a:t>的多处理器调度系统，优先级相同时按</a:t>
            </a:r>
            <a:r>
              <a:rPr lang="zh-CN" altLang="en-US" b="1" dirty="0" smtClean="0">
                <a:solidFill>
                  <a:srgbClr val="FF00FF"/>
                </a:solidFill>
              </a:rPr>
              <a:t>时间片轮转</a:t>
            </a:r>
            <a:r>
              <a:rPr lang="zh-CN" altLang="en-US" b="1" dirty="0" smtClean="0">
                <a:solidFill>
                  <a:srgbClr val="000066"/>
                </a:solidFill>
              </a:rPr>
              <a:t>。</a:t>
            </a:r>
            <a:endParaRPr lang="en-US" altLang="zh-CN" b="1" dirty="0" smtClean="0">
              <a:solidFill>
                <a:srgbClr val="000066"/>
              </a:solidFill>
            </a:endParaRPr>
          </a:p>
          <a:p>
            <a:pPr eaLnBrk="1" hangingPunct="1">
              <a:lnSpc>
                <a:spcPct val="110000"/>
              </a:lnSpc>
              <a:spcBef>
                <a:spcPct val="30000"/>
              </a:spcBef>
              <a:buClr>
                <a:srgbClr val="FF0000"/>
              </a:buClr>
              <a:buSzPct val="150000"/>
              <a:buFont typeface="Wingdings" pitchFamily="2" charset="2"/>
              <a:buChar char="§"/>
            </a:pPr>
            <a:r>
              <a:rPr lang="zh-CN" altLang="en-US" b="1" dirty="0" smtClean="0">
                <a:solidFill>
                  <a:srgbClr val="000066"/>
                </a:solidFill>
              </a:rPr>
              <a:t>线程调度时，不考虑线程属于哪个进程。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4490C28C-4F97-4780-BA41-D42ECE32D8FD}" type="slidenum">
              <a:rPr lang="en-US" altLang="zh-CN" smtClean="0"/>
              <a:pPr/>
              <a:t>14</a:t>
            </a:fld>
            <a:endParaRPr lang="en-US" altLang="zh-CN" smtClean="0"/>
          </a:p>
        </p:txBody>
      </p:sp>
      <p:sp>
        <p:nvSpPr>
          <p:cNvPr id="23556" name="Rectangle 3"/>
          <p:cNvSpPr>
            <a:spLocks noGrp="1" noChangeArrowheads="1"/>
          </p:cNvSpPr>
          <p:nvPr>
            <p:ph type="body" idx="1"/>
          </p:nvPr>
        </p:nvSpPr>
        <p:spPr>
          <a:xfrm>
            <a:off x="611188" y="2143116"/>
            <a:ext cx="8228012" cy="4214842"/>
          </a:xfrm>
        </p:spPr>
        <p:txBody>
          <a:bodyPr/>
          <a:lstStyle/>
          <a:p>
            <a:pPr marL="609600" indent="-609600" algn="just" eaLnBrk="1" hangingPunct="1">
              <a:spcBef>
                <a:spcPts val="600"/>
              </a:spcBef>
              <a:buClr>
                <a:srgbClr val="FF0000"/>
              </a:buClr>
              <a:buFont typeface="Wingdings" pitchFamily="2" charset="2"/>
              <a:buAutoNum type="alphaLcPeriod"/>
            </a:pPr>
            <a:r>
              <a:rPr lang="zh-CN" altLang="en-US" b="1" dirty="0" smtClean="0">
                <a:solidFill>
                  <a:srgbClr val="FF0066"/>
                </a:solidFill>
              </a:rPr>
              <a:t>空闲优先级（</a:t>
            </a:r>
            <a:r>
              <a:rPr lang="en-US" altLang="zh-CN" b="1" dirty="0" smtClean="0">
                <a:solidFill>
                  <a:srgbClr val="FF0066"/>
                </a:solidFill>
              </a:rPr>
              <a:t>4</a:t>
            </a:r>
            <a:r>
              <a:rPr lang="zh-CN" altLang="en-US" b="1" dirty="0" smtClean="0">
                <a:solidFill>
                  <a:srgbClr val="FF0066"/>
                </a:solidFill>
              </a:rPr>
              <a:t>）。</a:t>
            </a:r>
            <a:r>
              <a:rPr lang="zh-CN" altLang="en-US" b="1" dirty="0" smtClean="0">
                <a:solidFill>
                  <a:srgbClr val="000066"/>
                </a:solidFill>
              </a:rPr>
              <a:t>在系统处于空闲状态时执行的程序，如屏幕保护程序。</a:t>
            </a:r>
          </a:p>
          <a:p>
            <a:pPr marL="609600" indent="-609600" algn="just" eaLnBrk="1" hangingPunct="1">
              <a:spcBef>
                <a:spcPts val="600"/>
              </a:spcBef>
              <a:buClr>
                <a:srgbClr val="FF0000"/>
              </a:buClr>
              <a:buFont typeface="Wingdings" pitchFamily="2" charset="2"/>
              <a:buAutoNum type="alphaLcPeriod"/>
            </a:pPr>
            <a:r>
              <a:rPr lang="zh-CN" altLang="en-US" b="1" dirty="0" smtClean="0">
                <a:solidFill>
                  <a:srgbClr val="FF0066"/>
                </a:solidFill>
              </a:rPr>
              <a:t>普通优先级（</a:t>
            </a:r>
            <a:r>
              <a:rPr lang="en-US" altLang="zh-CN" b="1" dirty="0" smtClean="0">
                <a:solidFill>
                  <a:srgbClr val="FF0066"/>
                </a:solidFill>
              </a:rPr>
              <a:t>7/9</a:t>
            </a:r>
            <a:r>
              <a:rPr lang="zh-CN" altLang="en-US" b="1" dirty="0" smtClean="0">
                <a:solidFill>
                  <a:srgbClr val="FF0066"/>
                </a:solidFill>
              </a:rPr>
              <a:t>）。</a:t>
            </a:r>
            <a:r>
              <a:rPr lang="zh-CN" altLang="en-US" b="1" dirty="0" smtClean="0">
                <a:solidFill>
                  <a:srgbClr val="000066"/>
                </a:solidFill>
              </a:rPr>
              <a:t>能升高或降低普通进程优先级。</a:t>
            </a:r>
          </a:p>
          <a:p>
            <a:pPr marL="609600" indent="-609600" algn="just" eaLnBrk="1" hangingPunct="1">
              <a:spcBef>
                <a:spcPts val="600"/>
              </a:spcBef>
              <a:buClr>
                <a:srgbClr val="FF0000"/>
              </a:buClr>
              <a:buFont typeface="Wingdings" pitchFamily="2" charset="2"/>
              <a:buAutoNum type="alphaLcPeriod"/>
            </a:pPr>
            <a:r>
              <a:rPr lang="zh-CN" altLang="en-US" b="1" dirty="0" smtClean="0">
                <a:solidFill>
                  <a:srgbClr val="FF0066"/>
                </a:solidFill>
              </a:rPr>
              <a:t>高优先级（</a:t>
            </a:r>
            <a:r>
              <a:rPr lang="en-US" altLang="zh-CN" b="1" dirty="0" smtClean="0">
                <a:solidFill>
                  <a:srgbClr val="FF0066"/>
                </a:solidFill>
              </a:rPr>
              <a:t>13</a:t>
            </a:r>
            <a:r>
              <a:rPr lang="zh-CN" altLang="en-US" b="1" dirty="0" smtClean="0">
                <a:solidFill>
                  <a:srgbClr val="FF0066"/>
                </a:solidFill>
              </a:rPr>
              <a:t>）。</a:t>
            </a:r>
            <a:r>
              <a:rPr lang="zh-CN" altLang="en-US" b="1" dirty="0" smtClean="0">
                <a:solidFill>
                  <a:srgbClr val="000066"/>
                </a:solidFill>
              </a:rPr>
              <a:t>只是在需要时才使用，</a:t>
            </a:r>
            <a:r>
              <a:rPr lang="en-US" altLang="zh-CN" b="1" dirty="0" smtClean="0">
                <a:solidFill>
                  <a:srgbClr val="000066"/>
                </a:solidFill>
              </a:rPr>
              <a:t>Task manager </a:t>
            </a:r>
            <a:r>
              <a:rPr lang="zh-CN" altLang="en-US" b="1" dirty="0" smtClean="0">
                <a:solidFill>
                  <a:srgbClr val="000066"/>
                </a:solidFill>
              </a:rPr>
              <a:t>以高优先级运行。</a:t>
            </a:r>
          </a:p>
          <a:p>
            <a:pPr marL="609600" indent="-609600" algn="just" eaLnBrk="1" hangingPunct="1">
              <a:spcBef>
                <a:spcPts val="600"/>
              </a:spcBef>
              <a:buClr>
                <a:srgbClr val="FF0000"/>
              </a:buClr>
              <a:buFont typeface="Wingdings" pitchFamily="2" charset="2"/>
              <a:buAutoNum type="alphaLcPeriod"/>
            </a:pPr>
            <a:r>
              <a:rPr lang="zh-CN" altLang="en-US" b="1" dirty="0" smtClean="0">
                <a:solidFill>
                  <a:srgbClr val="FF0066"/>
                </a:solidFill>
              </a:rPr>
              <a:t>实时优先级（</a:t>
            </a:r>
            <a:r>
              <a:rPr lang="en-US" altLang="zh-CN" b="1" dirty="0" smtClean="0">
                <a:solidFill>
                  <a:srgbClr val="FF0066"/>
                </a:solidFill>
              </a:rPr>
              <a:t>24</a:t>
            </a:r>
            <a:r>
              <a:rPr lang="zh-CN" altLang="en-US" b="1" dirty="0" smtClean="0">
                <a:solidFill>
                  <a:srgbClr val="FF0066"/>
                </a:solidFill>
              </a:rPr>
              <a:t>）</a:t>
            </a:r>
            <a:r>
              <a:rPr lang="zh-CN" altLang="en-US" b="1" dirty="0" smtClean="0">
                <a:solidFill>
                  <a:srgbClr val="000066"/>
                </a:solidFill>
              </a:rPr>
              <a:t>用于核心态系统程序。</a:t>
            </a:r>
          </a:p>
        </p:txBody>
      </p:sp>
      <p:sp>
        <p:nvSpPr>
          <p:cNvPr id="5" name="标题 4"/>
          <p:cNvSpPr>
            <a:spLocks noGrp="1"/>
          </p:cNvSpPr>
          <p:nvPr>
            <p:ph type="title"/>
          </p:nvPr>
        </p:nvSpPr>
        <p:spPr/>
        <p:txBody>
          <a:bodyPr/>
          <a:lstStyle/>
          <a:p>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）进程优先级</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81ECEB35-2EB2-4A8B-A3A1-A8E703B9EEB6}" type="slidenum">
              <a:rPr lang="en-US" altLang="zh-CN" smtClean="0"/>
              <a:pPr/>
              <a:t>15</a:t>
            </a:fld>
            <a:endParaRPr lang="en-US" altLang="zh-CN" smtClean="0"/>
          </a:p>
        </p:txBody>
      </p:sp>
      <p:sp>
        <p:nvSpPr>
          <p:cNvPr id="25603" name="Rectangle 2"/>
          <p:cNvSpPr>
            <a:spLocks noGrp="1" noChangeArrowheads="1"/>
          </p:cNvSpPr>
          <p:nvPr>
            <p:ph type="title"/>
          </p:nvPr>
        </p:nvSpPr>
        <p:spPr>
          <a:xfrm>
            <a:off x="684213" y="785794"/>
            <a:ext cx="7772400" cy="874712"/>
          </a:xfrm>
        </p:spPr>
        <p:txBody>
          <a:bodyPr/>
          <a:lstStyle/>
          <a:p>
            <a:pPr eaLnBrk="1" hangingPunct="1"/>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  线程优先级</a:t>
            </a:r>
          </a:p>
        </p:txBody>
      </p:sp>
      <p:sp>
        <p:nvSpPr>
          <p:cNvPr id="25604" name="Rectangle 3"/>
          <p:cNvSpPr>
            <a:spLocks noGrp="1" noChangeArrowheads="1"/>
          </p:cNvSpPr>
          <p:nvPr>
            <p:ph type="body" idx="1"/>
          </p:nvPr>
        </p:nvSpPr>
        <p:spPr>
          <a:xfrm>
            <a:off x="684213" y="1928802"/>
            <a:ext cx="7816877" cy="4429156"/>
          </a:xfrm>
        </p:spPr>
        <p:txBody>
          <a:bodyPr/>
          <a:lstStyle/>
          <a:p>
            <a:pPr algn="just" eaLnBrk="1" hangingPunct="1">
              <a:lnSpc>
                <a:spcPct val="110000"/>
              </a:lnSpc>
              <a:buClr>
                <a:srgbClr val="FF0000"/>
              </a:buClr>
              <a:buSzPct val="140000"/>
              <a:buNone/>
            </a:pPr>
            <a:r>
              <a:rPr lang="zh-CN" altLang="en-US" b="1" dirty="0" smtClean="0">
                <a:solidFill>
                  <a:srgbClr val="000066"/>
                </a:solidFill>
              </a:rPr>
              <a:t>线程刚创建时，其优先级就是所属进程的优先级。进程仅有基本优先级。线程有</a:t>
            </a:r>
            <a:r>
              <a:rPr lang="zh-CN" altLang="en-US" b="1" dirty="0" smtClean="0">
                <a:solidFill>
                  <a:srgbClr val="FF0066"/>
                </a:solidFill>
              </a:rPr>
              <a:t>基本优先级和当前优先级</a:t>
            </a:r>
            <a:r>
              <a:rPr lang="zh-CN" altLang="en-US" b="1" dirty="0" smtClean="0">
                <a:solidFill>
                  <a:srgbClr val="000066"/>
                </a:solidFill>
              </a:rPr>
              <a:t>。系统根据当前优先级调度线程。</a:t>
            </a:r>
            <a:endParaRPr lang="en-US" altLang="zh-CN" b="1" dirty="0" smtClean="0">
              <a:solidFill>
                <a:srgbClr val="000066"/>
              </a:solidFill>
            </a:endParaRPr>
          </a:p>
          <a:p>
            <a:pPr marL="990600" lvl="1" indent="-533400" eaLnBrk="1" hangingPunct="1">
              <a:buClr>
                <a:srgbClr val="FF0000"/>
              </a:buClr>
              <a:buSzPct val="95000"/>
              <a:buFontTx/>
              <a:buAutoNum type="circleNumDbPlain"/>
            </a:pPr>
            <a:r>
              <a:rPr lang="en-US" altLang="zh-CN" sz="3200" b="1" dirty="0" smtClean="0">
                <a:solidFill>
                  <a:srgbClr val="000066"/>
                </a:solidFill>
              </a:rPr>
              <a:t>16</a:t>
            </a:r>
            <a:r>
              <a:rPr lang="zh-CN" altLang="en-US" sz="3200" b="1" dirty="0" smtClean="0">
                <a:solidFill>
                  <a:srgbClr val="000066"/>
                </a:solidFill>
              </a:rPr>
              <a:t>个实时线程优先级（</a:t>
            </a:r>
            <a:r>
              <a:rPr lang="en-US" altLang="zh-CN" sz="3200" b="1" dirty="0" smtClean="0">
                <a:solidFill>
                  <a:srgbClr val="000066"/>
                </a:solidFill>
              </a:rPr>
              <a:t>16~31</a:t>
            </a:r>
            <a:r>
              <a:rPr lang="zh-CN" altLang="en-US" sz="3200" b="1" dirty="0" smtClean="0">
                <a:solidFill>
                  <a:srgbClr val="000066"/>
                </a:solidFill>
              </a:rPr>
              <a:t>）</a:t>
            </a:r>
          </a:p>
          <a:p>
            <a:pPr marL="990600" lvl="1" indent="-533400" eaLnBrk="1" hangingPunct="1">
              <a:buClr>
                <a:srgbClr val="FF0000"/>
              </a:buClr>
              <a:buSzPct val="95000"/>
              <a:buFontTx/>
              <a:buAutoNum type="circleNumDbPlain"/>
            </a:pPr>
            <a:r>
              <a:rPr lang="en-US" altLang="zh-CN" sz="3200" b="1" dirty="0" smtClean="0">
                <a:solidFill>
                  <a:srgbClr val="000066"/>
                </a:solidFill>
              </a:rPr>
              <a:t>15</a:t>
            </a:r>
            <a:r>
              <a:rPr lang="zh-CN" altLang="en-US" sz="3200" b="1" dirty="0" smtClean="0">
                <a:solidFill>
                  <a:srgbClr val="000066"/>
                </a:solidFill>
              </a:rPr>
              <a:t>个可变线程优先级（</a:t>
            </a:r>
            <a:r>
              <a:rPr lang="en-US" altLang="zh-CN" sz="3200" b="1" dirty="0" smtClean="0">
                <a:solidFill>
                  <a:srgbClr val="000066"/>
                </a:solidFill>
              </a:rPr>
              <a:t>1~15</a:t>
            </a:r>
            <a:r>
              <a:rPr lang="zh-CN" altLang="en-US" sz="3200" b="1" dirty="0" smtClean="0">
                <a:solidFill>
                  <a:srgbClr val="000066"/>
                </a:solidFill>
              </a:rPr>
              <a:t>）</a:t>
            </a:r>
          </a:p>
          <a:p>
            <a:pPr marL="990600" lvl="1" indent="-533400" eaLnBrk="1" hangingPunct="1">
              <a:buClr>
                <a:srgbClr val="FF0000"/>
              </a:buClr>
              <a:buSzPct val="95000"/>
              <a:buFontTx/>
              <a:buAutoNum type="circleNumDbPlain"/>
            </a:pPr>
            <a:r>
              <a:rPr lang="zh-CN" altLang="en-US" sz="3200" b="1" dirty="0" smtClean="0">
                <a:solidFill>
                  <a:srgbClr val="000066"/>
                </a:solidFill>
              </a:rPr>
              <a:t>空闲优先级（</a:t>
            </a:r>
            <a:r>
              <a:rPr lang="en-US" altLang="zh-CN" sz="3200" b="1" dirty="0" smtClean="0">
                <a:solidFill>
                  <a:srgbClr val="000066"/>
                </a:solidFill>
              </a:rPr>
              <a:t>0</a:t>
            </a:r>
            <a:r>
              <a:rPr lang="zh-CN" altLang="en-US" sz="3200" b="1" dirty="0" smtClean="0">
                <a:solidFill>
                  <a:srgbClr val="000066"/>
                </a:solidFill>
              </a:rPr>
              <a:t>）用于系统</a:t>
            </a:r>
            <a:r>
              <a:rPr lang="zh-CN" altLang="en-US" sz="3200" b="1" dirty="0" smtClean="0">
                <a:solidFill>
                  <a:srgbClr val="FF0000"/>
                </a:solidFill>
              </a:rPr>
              <a:t>零页线程</a:t>
            </a:r>
            <a:endParaRPr lang="zh-CN" altLang="en-US" sz="3200" b="1" dirty="0" smtClean="0">
              <a:solidFill>
                <a:srgbClr val="00006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E0CA2829-77CB-4CDC-A6E0-BB35154D4A35}" type="slidenum">
              <a:rPr lang="en-US" altLang="zh-CN" smtClean="0"/>
              <a:pPr/>
              <a:t>16</a:t>
            </a:fld>
            <a:endParaRPr lang="en-US" altLang="zh-CN" smtClean="0"/>
          </a:p>
        </p:txBody>
      </p:sp>
      <p:sp>
        <p:nvSpPr>
          <p:cNvPr id="29699" name="Rectangle 1026"/>
          <p:cNvSpPr>
            <a:spLocks noGrp="1" noChangeArrowheads="1"/>
          </p:cNvSpPr>
          <p:nvPr>
            <p:ph type="title"/>
          </p:nvPr>
        </p:nvSpPr>
        <p:spPr>
          <a:xfrm>
            <a:off x="684213" y="549275"/>
            <a:ext cx="7772400" cy="1143000"/>
          </a:xfrm>
        </p:spPr>
        <p:txBody>
          <a:bodyPr/>
          <a:lstStyle/>
          <a:p>
            <a:pPr eaLnBrk="1" hangingPunct="1"/>
            <a:r>
              <a:rPr lang="zh-CN" altLang="en-US" b="1" dirty="0" smtClean="0">
                <a:solidFill>
                  <a:srgbClr val="FF0000"/>
                </a:solidFill>
              </a:rPr>
              <a:t>（</a:t>
            </a:r>
            <a:r>
              <a:rPr lang="en-US" altLang="zh-CN" b="1" dirty="0" smtClean="0">
                <a:solidFill>
                  <a:srgbClr val="FF0000"/>
                </a:solidFill>
              </a:rPr>
              <a:t>3</a:t>
            </a:r>
            <a:r>
              <a:rPr lang="zh-CN" altLang="en-US" b="1" dirty="0" smtClean="0">
                <a:solidFill>
                  <a:srgbClr val="FF0000"/>
                </a:solidFill>
              </a:rPr>
              <a:t>）</a:t>
            </a:r>
            <a:r>
              <a:rPr lang="en-US" altLang="zh-CN" b="1" dirty="0" smtClean="0">
                <a:solidFill>
                  <a:srgbClr val="FF0000"/>
                </a:solidFill>
              </a:rPr>
              <a:t> </a:t>
            </a:r>
            <a:r>
              <a:rPr lang="zh-CN" altLang="en-US" b="1" dirty="0" smtClean="0">
                <a:solidFill>
                  <a:srgbClr val="FF0000"/>
                </a:solidFill>
              </a:rPr>
              <a:t>线程的状态</a:t>
            </a:r>
          </a:p>
        </p:txBody>
      </p:sp>
      <p:sp>
        <p:nvSpPr>
          <p:cNvPr id="29700" name="Rectangle 1027"/>
          <p:cNvSpPr>
            <a:spLocks noGrp="1" noChangeArrowheads="1"/>
          </p:cNvSpPr>
          <p:nvPr>
            <p:ph type="body" idx="1"/>
          </p:nvPr>
        </p:nvSpPr>
        <p:spPr>
          <a:xfrm>
            <a:off x="684213" y="1773238"/>
            <a:ext cx="7772400" cy="4608512"/>
          </a:xfrm>
        </p:spPr>
        <p:txBody>
          <a:bodyPr/>
          <a:lstStyle/>
          <a:p>
            <a:pPr marL="609600" indent="-609600" eaLnBrk="1" hangingPunct="1">
              <a:buClr>
                <a:srgbClr val="FF0000"/>
              </a:buClr>
              <a:buFontTx/>
              <a:buAutoNum type="arabicPeriod"/>
            </a:pPr>
            <a:r>
              <a:rPr lang="zh-CN" altLang="en-US" sz="2800" b="1" dirty="0" smtClean="0">
                <a:solidFill>
                  <a:srgbClr val="FF0066"/>
                </a:solidFill>
              </a:rPr>
              <a:t>就绪状态</a:t>
            </a:r>
            <a:r>
              <a:rPr lang="en-US" altLang="zh-CN" sz="2800" b="1" dirty="0" smtClean="0">
                <a:solidFill>
                  <a:srgbClr val="000066"/>
                </a:solidFill>
              </a:rPr>
              <a:t>(ready)</a:t>
            </a:r>
          </a:p>
          <a:p>
            <a:pPr marL="609600" indent="-609600" eaLnBrk="1" hangingPunct="1">
              <a:buClr>
                <a:srgbClr val="FF0000"/>
              </a:buClr>
              <a:buFontTx/>
              <a:buAutoNum type="arabicPeriod"/>
            </a:pPr>
            <a:r>
              <a:rPr lang="zh-CN" altLang="en-US" sz="2800" b="1" dirty="0" smtClean="0">
                <a:solidFill>
                  <a:srgbClr val="FF00FF"/>
                </a:solidFill>
              </a:rPr>
              <a:t>备用状态</a:t>
            </a:r>
            <a:r>
              <a:rPr lang="en-US" altLang="zh-CN" sz="2800" b="1" dirty="0" smtClean="0">
                <a:solidFill>
                  <a:srgbClr val="000066"/>
                </a:solidFill>
              </a:rPr>
              <a:t>(standby)</a:t>
            </a:r>
            <a:r>
              <a:rPr lang="zh-CN" altLang="en-US" sz="2800" b="1" dirty="0" smtClean="0">
                <a:solidFill>
                  <a:srgbClr val="000066"/>
                </a:solidFill>
              </a:rPr>
              <a:t>。已选好处理机，正等待描述表切换，以便进入运行状态。</a:t>
            </a:r>
          </a:p>
          <a:p>
            <a:pPr marL="609600" indent="-609600" eaLnBrk="1" hangingPunct="1">
              <a:buClr>
                <a:srgbClr val="FF0000"/>
              </a:buClr>
              <a:buFontTx/>
              <a:buAutoNum type="arabicPeriod"/>
            </a:pPr>
            <a:r>
              <a:rPr lang="zh-CN" altLang="en-US" sz="2800" b="1" dirty="0" smtClean="0">
                <a:solidFill>
                  <a:srgbClr val="FF0066"/>
                </a:solidFill>
              </a:rPr>
              <a:t>运行状态</a:t>
            </a:r>
            <a:r>
              <a:rPr lang="en-US" altLang="zh-CN" sz="2800" b="1" dirty="0" smtClean="0">
                <a:solidFill>
                  <a:srgbClr val="000066"/>
                </a:solidFill>
              </a:rPr>
              <a:t>(Running)</a:t>
            </a:r>
          </a:p>
          <a:p>
            <a:pPr marL="609600" indent="-609600" eaLnBrk="1" hangingPunct="1">
              <a:buClr>
                <a:srgbClr val="FF0000"/>
              </a:buClr>
              <a:buFontTx/>
              <a:buAutoNum type="arabicPeriod"/>
            </a:pPr>
            <a:r>
              <a:rPr lang="zh-CN" altLang="en-US" sz="2800" b="1" dirty="0" smtClean="0">
                <a:solidFill>
                  <a:srgbClr val="FF0066"/>
                </a:solidFill>
              </a:rPr>
              <a:t>等待状态</a:t>
            </a:r>
            <a:r>
              <a:rPr lang="en-US" altLang="zh-CN" sz="2800" b="1" dirty="0" smtClean="0">
                <a:solidFill>
                  <a:srgbClr val="000066"/>
                </a:solidFill>
              </a:rPr>
              <a:t>(waiting)</a:t>
            </a:r>
          </a:p>
          <a:p>
            <a:pPr marL="609600" indent="-609600" eaLnBrk="1" hangingPunct="1">
              <a:buClr>
                <a:srgbClr val="FF0000"/>
              </a:buClr>
              <a:buFontTx/>
              <a:buAutoNum type="arabicPeriod"/>
            </a:pPr>
            <a:r>
              <a:rPr lang="zh-CN" altLang="en-US" sz="2800" b="1" dirty="0" smtClean="0">
                <a:solidFill>
                  <a:srgbClr val="FF00FF"/>
                </a:solidFill>
              </a:rPr>
              <a:t>传输状态</a:t>
            </a:r>
            <a:r>
              <a:rPr lang="en-US" altLang="zh-CN" sz="2800" b="1" dirty="0" smtClean="0">
                <a:solidFill>
                  <a:srgbClr val="000066"/>
                </a:solidFill>
              </a:rPr>
              <a:t>(transition)</a:t>
            </a:r>
            <a:r>
              <a:rPr lang="zh-CN" altLang="en-US" sz="2800" b="1" dirty="0" smtClean="0">
                <a:solidFill>
                  <a:srgbClr val="000066"/>
                </a:solidFill>
              </a:rPr>
              <a:t>。核心栈被调到外存的就绪态。</a:t>
            </a:r>
          </a:p>
          <a:p>
            <a:pPr marL="609600" indent="-609600" eaLnBrk="1" hangingPunct="1">
              <a:buClr>
                <a:srgbClr val="FF0000"/>
              </a:buClr>
              <a:buFontTx/>
              <a:buAutoNum type="arabicPeriod"/>
            </a:pPr>
            <a:r>
              <a:rPr lang="zh-CN" altLang="en-US" sz="2800" b="1" dirty="0" smtClean="0">
                <a:solidFill>
                  <a:srgbClr val="FF00FF"/>
                </a:solidFill>
              </a:rPr>
              <a:t>终止状态</a:t>
            </a:r>
            <a:r>
              <a:rPr lang="en-US" altLang="zh-CN" sz="2800" b="1" dirty="0" smtClean="0">
                <a:solidFill>
                  <a:srgbClr val="000066"/>
                </a:solidFill>
              </a:rPr>
              <a:t>(terminated)</a:t>
            </a:r>
          </a:p>
          <a:p>
            <a:pPr marL="609600" indent="-609600" eaLnBrk="1" hangingPunct="1">
              <a:buClr>
                <a:srgbClr val="FF0000"/>
              </a:buClr>
              <a:buFontTx/>
              <a:buAutoNum type="arabicPeriod"/>
            </a:pPr>
            <a:r>
              <a:rPr lang="zh-CN" altLang="en-US" sz="2800" b="1" dirty="0" smtClean="0">
                <a:solidFill>
                  <a:srgbClr val="FF00FF"/>
                </a:solidFill>
              </a:rPr>
              <a:t>初始化状态</a:t>
            </a:r>
            <a:r>
              <a:rPr lang="en-US" altLang="zh-CN" sz="2800" b="1" dirty="0" smtClean="0">
                <a:solidFill>
                  <a:srgbClr val="000066"/>
                </a:solidFill>
              </a:rPr>
              <a:t>(Initialized)</a:t>
            </a:r>
            <a:r>
              <a:rPr lang="zh-CN" altLang="en-US" sz="2800" b="1" dirty="0" smtClean="0">
                <a:solidFill>
                  <a:srgbClr val="000066"/>
                </a:solidFill>
              </a:rPr>
              <a:t>。正在创建过程中。</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69A220F-3ADB-40C6-92D9-30114109F4B7}" type="slidenum">
              <a:rPr lang="en-US" altLang="zh-CN" smtClean="0"/>
              <a:pPr/>
              <a:t>17</a:t>
            </a:fld>
            <a:endParaRPr lang="en-US" altLang="zh-CN" smtClean="0"/>
          </a:p>
        </p:txBody>
      </p:sp>
      <p:grpSp>
        <p:nvGrpSpPr>
          <p:cNvPr id="30723" name="Group 41"/>
          <p:cNvGrpSpPr>
            <a:grpSpLocks/>
          </p:cNvGrpSpPr>
          <p:nvPr/>
        </p:nvGrpSpPr>
        <p:grpSpPr bwMode="auto">
          <a:xfrm>
            <a:off x="611188" y="908050"/>
            <a:ext cx="7964487" cy="5203825"/>
            <a:chOff x="385" y="572"/>
            <a:chExt cx="5017" cy="3278"/>
          </a:xfrm>
        </p:grpSpPr>
        <p:sp>
          <p:nvSpPr>
            <p:cNvPr id="30724" name="Text Box 5"/>
            <p:cNvSpPr txBox="1">
              <a:spLocks noChangeArrowheads="1"/>
            </p:cNvSpPr>
            <p:nvPr/>
          </p:nvSpPr>
          <p:spPr bwMode="auto">
            <a:xfrm>
              <a:off x="1519" y="572"/>
              <a:ext cx="1588" cy="327"/>
            </a:xfrm>
            <a:prstGeom prst="rect">
              <a:avLst/>
            </a:prstGeom>
            <a:noFill/>
            <a:ln w="9525">
              <a:noFill/>
              <a:miter lim="800000"/>
              <a:headEnd/>
              <a:tailEnd/>
            </a:ln>
          </p:spPr>
          <p:txBody>
            <a:bodyPr>
              <a:spAutoFit/>
            </a:bodyPr>
            <a:lstStyle/>
            <a:p>
              <a:r>
                <a:rPr lang="zh-CN" altLang="en-US" sz="2800" b="1">
                  <a:solidFill>
                    <a:srgbClr val="000066"/>
                  </a:solidFill>
                </a:rPr>
                <a:t>创建和初始化</a:t>
              </a:r>
            </a:p>
          </p:txBody>
        </p:sp>
        <p:sp>
          <p:nvSpPr>
            <p:cNvPr id="30725" name="Text Box 6"/>
            <p:cNvSpPr txBox="1">
              <a:spLocks noChangeArrowheads="1"/>
            </p:cNvSpPr>
            <p:nvPr/>
          </p:nvSpPr>
          <p:spPr bwMode="auto">
            <a:xfrm>
              <a:off x="2016" y="1114"/>
              <a:ext cx="773"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初始化</a:t>
              </a:r>
            </a:p>
          </p:txBody>
        </p:sp>
        <p:sp>
          <p:nvSpPr>
            <p:cNvPr id="30726" name="Text Box 7"/>
            <p:cNvSpPr txBox="1">
              <a:spLocks noChangeArrowheads="1"/>
            </p:cNvSpPr>
            <p:nvPr/>
          </p:nvSpPr>
          <p:spPr bwMode="auto">
            <a:xfrm>
              <a:off x="2016" y="2074"/>
              <a:ext cx="592"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等待</a:t>
              </a:r>
            </a:p>
          </p:txBody>
        </p:sp>
        <p:sp>
          <p:nvSpPr>
            <p:cNvPr id="30727" name="Text Box 8"/>
            <p:cNvSpPr txBox="1">
              <a:spLocks noChangeArrowheads="1"/>
            </p:cNvSpPr>
            <p:nvPr/>
          </p:nvSpPr>
          <p:spPr bwMode="auto">
            <a:xfrm>
              <a:off x="4080" y="1402"/>
              <a:ext cx="614"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就绪</a:t>
              </a:r>
            </a:p>
          </p:txBody>
        </p:sp>
        <p:sp>
          <p:nvSpPr>
            <p:cNvPr id="30728" name="Text Box 9"/>
            <p:cNvSpPr txBox="1">
              <a:spLocks noChangeArrowheads="1"/>
            </p:cNvSpPr>
            <p:nvPr/>
          </p:nvSpPr>
          <p:spPr bwMode="auto">
            <a:xfrm>
              <a:off x="3264" y="2554"/>
              <a:ext cx="569"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传输</a:t>
              </a:r>
            </a:p>
          </p:txBody>
        </p:sp>
        <p:sp>
          <p:nvSpPr>
            <p:cNvPr id="30729" name="Text Box 10"/>
            <p:cNvSpPr txBox="1">
              <a:spLocks noChangeArrowheads="1"/>
            </p:cNvSpPr>
            <p:nvPr/>
          </p:nvSpPr>
          <p:spPr bwMode="auto">
            <a:xfrm>
              <a:off x="4752" y="2698"/>
              <a:ext cx="650" cy="306"/>
            </a:xfrm>
            <a:prstGeom prst="rect">
              <a:avLst/>
            </a:prstGeom>
            <a:solidFill>
              <a:schemeClr val="bg1"/>
            </a:solidFill>
            <a:ln w="28575">
              <a:solidFill>
                <a:srgbClr val="3333FF"/>
              </a:solidFill>
              <a:miter lim="800000"/>
              <a:headEnd/>
              <a:tailEnd/>
            </a:ln>
          </p:spPr>
          <p:txBody>
            <a:bodyPr>
              <a:spAutoFit/>
            </a:bodyPr>
            <a:lstStyle/>
            <a:p>
              <a:pPr algn="ctr"/>
              <a:r>
                <a:rPr lang="zh-CN" altLang="en-US" b="1">
                  <a:solidFill>
                    <a:srgbClr val="FF0066"/>
                  </a:solidFill>
                </a:rPr>
                <a:t>备用</a:t>
              </a:r>
            </a:p>
          </p:txBody>
        </p:sp>
        <p:sp>
          <p:nvSpPr>
            <p:cNvPr id="30730" name="Text Box 11"/>
            <p:cNvSpPr txBox="1">
              <a:spLocks noChangeArrowheads="1"/>
            </p:cNvSpPr>
            <p:nvPr/>
          </p:nvSpPr>
          <p:spPr bwMode="auto">
            <a:xfrm>
              <a:off x="576" y="3178"/>
              <a:ext cx="580"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运行</a:t>
              </a:r>
            </a:p>
          </p:txBody>
        </p:sp>
        <p:sp>
          <p:nvSpPr>
            <p:cNvPr id="30731" name="Text Box 12"/>
            <p:cNvSpPr txBox="1">
              <a:spLocks noChangeArrowheads="1"/>
            </p:cNvSpPr>
            <p:nvPr/>
          </p:nvSpPr>
          <p:spPr bwMode="auto">
            <a:xfrm>
              <a:off x="480" y="1690"/>
              <a:ext cx="586" cy="306"/>
            </a:xfrm>
            <a:prstGeom prst="rect">
              <a:avLst/>
            </a:prstGeom>
            <a:solidFill>
              <a:schemeClr val="bg1"/>
            </a:solidFill>
            <a:ln w="28575">
              <a:solidFill>
                <a:srgbClr val="3333FF"/>
              </a:solidFill>
              <a:miter lim="800000"/>
              <a:headEnd/>
              <a:tailEnd/>
            </a:ln>
          </p:spPr>
          <p:txBody>
            <a:bodyPr>
              <a:spAutoFit/>
            </a:bodyPr>
            <a:lstStyle/>
            <a:p>
              <a:pPr algn="ctr"/>
              <a:r>
                <a:rPr lang="zh-CN" altLang="en-US" b="1">
                  <a:solidFill>
                    <a:srgbClr val="FF0066"/>
                  </a:solidFill>
                </a:rPr>
                <a:t>终止</a:t>
              </a:r>
            </a:p>
          </p:txBody>
        </p:sp>
        <p:sp>
          <p:nvSpPr>
            <p:cNvPr id="30732" name="Line 13"/>
            <p:cNvSpPr>
              <a:spLocks noChangeShapeType="1"/>
            </p:cNvSpPr>
            <p:nvPr/>
          </p:nvSpPr>
          <p:spPr bwMode="auto">
            <a:xfrm>
              <a:off x="2736" y="1258"/>
              <a:ext cx="1296" cy="240"/>
            </a:xfrm>
            <a:prstGeom prst="line">
              <a:avLst/>
            </a:prstGeom>
            <a:noFill/>
            <a:ln w="28575">
              <a:solidFill>
                <a:srgbClr val="008000"/>
              </a:solidFill>
              <a:prstDash val="lgDash"/>
              <a:round/>
              <a:headEnd/>
              <a:tailEnd type="triangle" w="med" len="med"/>
            </a:ln>
          </p:spPr>
          <p:txBody>
            <a:bodyPr/>
            <a:lstStyle/>
            <a:p>
              <a:endParaRPr lang="zh-CN" altLang="en-US"/>
            </a:p>
          </p:txBody>
        </p:sp>
        <p:sp>
          <p:nvSpPr>
            <p:cNvPr id="30733" name="Text Box 14"/>
            <p:cNvSpPr txBox="1">
              <a:spLocks noChangeArrowheads="1"/>
            </p:cNvSpPr>
            <p:nvPr/>
          </p:nvSpPr>
          <p:spPr bwMode="auto">
            <a:xfrm rot="651918">
              <a:off x="2876" y="1087"/>
              <a:ext cx="1364" cy="288"/>
            </a:xfrm>
            <a:prstGeom prst="rect">
              <a:avLst/>
            </a:prstGeom>
            <a:noFill/>
            <a:ln w="9525">
              <a:noFill/>
              <a:miter lim="800000"/>
              <a:headEnd/>
              <a:tailEnd/>
            </a:ln>
          </p:spPr>
          <p:txBody>
            <a:bodyPr wrap="none">
              <a:spAutoFit/>
            </a:bodyPr>
            <a:lstStyle/>
            <a:p>
              <a:r>
                <a:rPr lang="en-US" altLang="zh-CN" b="1">
                  <a:solidFill>
                    <a:srgbClr val="000066"/>
                  </a:solidFill>
                </a:rPr>
                <a:t>1</a:t>
              </a:r>
              <a:r>
                <a:rPr lang="zh-CN" altLang="en-US" b="1">
                  <a:solidFill>
                    <a:srgbClr val="000066"/>
                  </a:solidFill>
                </a:rPr>
                <a:t>放入就绪队列</a:t>
              </a:r>
            </a:p>
          </p:txBody>
        </p:sp>
        <p:sp>
          <p:nvSpPr>
            <p:cNvPr id="30734" name="Line 15"/>
            <p:cNvSpPr>
              <a:spLocks noChangeShapeType="1"/>
            </p:cNvSpPr>
            <p:nvPr/>
          </p:nvSpPr>
          <p:spPr bwMode="auto">
            <a:xfrm>
              <a:off x="4608" y="1690"/>
              <a:ext cx="528" cy="960"/>
            </a:xfrm>
            <a:prstGeom prst="line">
              <a:avLst/>
            </a:prstGeom>
            <a:noFill/>
            <a:ln w="28575">
              <a:solidFill>
                <a:srgbClr val="008000"/>
              </a:solidFill>
              <a:round/>
              <a:headEnd/>
              <a:tailEnd type="triangle" w="med" len="med"/>
            </a:ln>
          </p:spPr>
          <p:txBody>
            <a:bodyPr/>
            <a:lstStyle/>
            <a:p>
              <a:endParaRPr lang="zh-CN" altLang="en-US"/>
            </a:p>
          </p:txBody>
        </p:sp>
        <p:sp>
          <p:nvSpPr>
            <p:cNvPr id="30735" name="Text Box 16"/>
            <p:cNvSpPr txBox="1">
              <a:spLocks noChangeArrowheads="1"/>
            </p:cNvSpPr>
            <p:nvPr/>
          </p:nvSpPr>
          <p:spPr bwMode="auto">
            <a:xfrm rot="-1933528">
              <a:off x="4951" y="1625"/>
              <a:ext cx="346" cy="1032"/>
            </a:xfrm>
            <a:prstGeom prst="rect">
              <a:avLst/>
            </a:prstGeom>
            <a:noFill/>
            <a:ln w="9525">
              <a:noFill/>
              <a:miter lim="800000"/>
              <a:headEnd/>
              <a:tailEnd/>
            </a:ln>
          </p:spPr>
          <p:txBody>
            <a:bodyPr vert="eaVert">
              <a:spAutoFit/>
            </a:bodyPr>
            <a:lstStyle/>
            <a:p>
              <a:r>
                <a:rPr lang="en-US" altLang="zh-CN" b="1">
                  <a:solidFill>
                    <a:srgbClr val="000066"/>
                  </a:solidFill>
                </a:rPr>
                <a:t>2</a:t>
              </a:r>
              <a:r>
                <a:rPr lang="zh-CN" altLang="en-US" b="1">
                  <a:solidFill>
                    <a:srgbClr val="000066"/>
                  </a:solidFill>
                </a:rPr>
                <a:t>选择执行</a:t>
              </a:r>
            </a:p>
          </p:txBody>
        </p:sp>
        <p:sp>
          <p:nvSpPr>
            <p:cNvPr id="30736" name="Text Box 17"/>
            <p:cNvSpPr txBox="1">
              <a:spLocks noChangeArrowheads="1"/>
            </p:cNvSpPr>
            <p:nvPr/>
          </p:nvSpPr>
          <p:spPr bwMode="auto">
            <a:xfrm>
              <a:off x="4224" y="2231"/>
              <a:ext cx="788" cy="288"/>
            </a:xfrm>
            <a:prstGeom prst="rect">
              <a:avLst/>
            </a:prstGeom>
            <a:noFill/>
            <a:ln w="9525">
              <a:noFill/>
              <a:miter lim="800000"/>
              <a:headEnd/>
              <a:tailEnd/>
            </a:ln>
          </p:spPr>
          <p:txBody>
            <a:bodyPr wrap="none">
              <a:spAutoFit/>
            </a:bodyPr>
            <a:lstStyle/>
            <a:p>
              <a:r>
                <a:rPr lang="en-US" altLang="zh-CN" b="1">
                  <a:solidFill>
                    <a:srgbClr val="000066"/>
                  </a:solidFill>
                </a:rPr>
                <a:t>6</a:t>
              </a:r>
              <a:r>
                <a:rPr lang="zh-CN" altLang="en-US" b="1">
                  <a:solidFill>
                    <a:srgbClr val="000066"/>
                  </a:solidFill>
                </a:rPr>
                <a:t>被抢先</a:t>
              </a:r>
            </a:p>
          </p:txBody>
        </p:sp>
        <p:sp>
          <p:nvSpPr>
            <p:cNvPr id="30737" name="Line 18"/>
            <p:cNvSpPr>
              <a:spLocks noChangeShapeType="1"/>
            </p:cNvSpPr>
            <p:nvPr/>
          </p:nvSpPr>
          <p:spPr bwMode="auto">
            <a:xfrm flipH="1" flipV="1">
              <a:off x="4368" y="1738"/>
              <a:ext cx="480" cy="960"/>
            </a:xfrm>
            <a:prstGeom prst="line">
              <a:avLst/>
            </a:prstGeom>
            <a:noFill/>
            <a:ln w="28575">
              <a:solidFill>
                <a:srgbClr val="008000"/>
              </a:solidFill>
              <a:prstDash val="dash"/>
              <a:round/>
              <a:headEnd/>
              <a:tailEnd type="triangle" w="med" len="med"/>
            </a:ln>
          </p:spPr>
          <p:txBody>
            <a:bodyPr/>
            <a:lstStyle/>
            <a:p>
              <a:endParaRPr lang="zh-CN" altLang="en-US"/>
            </a:p>
          </p:txBody>
        </p:sp>
        <p:sp>
          <p:nvSpPr>
            <p:cNvPr id="30738" name="Line 19"/>
            <p:cNvSpPr>
              <a:spLocks noChangeShapeType="1"/>
            </p:cNvSpPr>
            <p:nvPr/>
          </p:nvSpPr>
          <p:spPr bwMode="auto">
            <a:xfrm flipV="1">
              <a:off x="3744" y="1786"/>
              <a:ext cx="384" cy="768"/>
            </a:xfrm>
            <a:prstGeom prst="line">
              <a:avLst/>
            </a:prstGeom>
            <a:noFill/>
            <a:ln w="28575">
              <a:solidFill>
                <a:srgbClr val="008000"/>
              </a:solidFill>
              <a:prstDash val="lgDash"/>
              <a:round/>
              <a:headEnd/>
              <a:tailEnd type="triangle" w="med" len="med"/>
            </a:ln>
          </p:spPr>
          <p:txBody>
            <a:bodyPr/>
            <a:lstStyle/>
            <a:p>
              <a:endParaRPr lang="zh-CN" altLang="en-US"/>
            </a:p>
          </p:txBody>
        </p:sp>
        <p:sp>
          <p:nvSpPr>
            <p:cNvPr id="30739" name="Text Box 20"/>
            <p:cNvSpPr txBox="1">
              <a:spLocks noChangeArrowheads="1"/>
            </p:cNvSpPr>
            <p:nvPr/>
          </p:nvSpPr>
          <p:spPr bwMode="auto">
            <a:xfrm rot="-3661921">
              <a:off x="3289" y="1997"/>
              <a:ext cx="980" cy="288"/>
            </a:xfrm>
            <a:prstGeom prst="rect">
              <a:avLst/>
            </a:prstGeom>
            <a:noFill/>
            <a:ln w="9525">
              <a:noFill/>
              <a:miter lim="800000"/>
              <a:headEnd/>
              <a:tailEnd/>
            </a:ln>
          </p:spPr>
          <p:txBody>
            <a:bodyPr wrap="none">
              <a:spAutoFit/>
            </a:bodyPr>
            <a:lstStyle/>
            <a:p>
              <a:r>
                <a:rPr lang="en-US" altLang="zh-CN" b="1">
                  <a:solidFill>
                    <a:srgbClr val="000066"/>
                  </a:solidFill>
                </a:rPr>
                <a:t>9</a:t>
              </a:r>
              <a:r>
                <a:rPr lang="zh-CN" altLang="en-US" b="1">
                  <a:solidFill>
                    <a:srgbClr val="000066"/>
                  </a:solidFill>
                </a:rPr>
                <a:t>资源可用</a:t>
              </a:r>
            </a:p>
          </p:txBody>
        </p:sp>
        <p:sp>
          <p:nvSpPr>
            <p:cNvPr id="30740" name="Line 21"/>
            <p:cNvSpPr>
              <a:spLocks noChangeShapeType="1"/>
            </p:cNvSpPr>
            <p:nvPr/>
          </p:nvSpPr>
          <p:spPr bwMode="auto">
            <a:xfrm flipV="1">
              <a:off x="2544" y="1690"/>
              <a:ext cx="1536" cy="480"/>
            </a:xfrm>
            <a:prstGeom prst="line">
              <a:avLst/>
            </a:prstGeom>
            <a:noFill/>
            <a:ln w="28575">
              <a:solidFill>
                <a:srgbClr val="008000"/>
              </a:solidFill>
              <a:round/>
              <a:headEnd/>
              <a:tailEnd type="triangle" w="med" len="med"/>
            </a:ln>
          </p:spPr>
          <p:txBody>
            <a:bodyPr/>
            <a:lstStyle/>
            <a:p>
              <a:endParaRPr lang="zh-CN" altLang="en-US"/>
            </a:p>
          </p:txBody>
        </p:sp>
        <p:sp>
          <p:nvSpPr>
            <p:cNvPr id="30741" name="Text Box 22"/>
            <p:cNvSpPr txBox="1">
              <a:spLocks noChangeArrowheads="1"/>
            </p:cNvSpPr>
            <p:nvPr/>
          </p:nvSpPr>
          <p:spPr bwMode="auto">
            <a:xfrm rot="-1029139">
              <a:off x="2491" y="1477"/>
              <a:ext cx="1214" cy="518"/>
            </a:xfrm>
            <a:prstGeom prst="rect">
              <a:avLst/>
            </a:prstGeom>
            <a:noFill/>
            <a:ln w="9525">
              <a:noFill/>
              <a:miter lim="800000"/>
              <a:headEnd/>
              <a:tailEnd/>
            </a:ln>
          </p:spPr>
          <p:txBody>
            <a:bodyPr>
              <a:spAutoFit/>
            </a:bodyPr>
            <a:lstStyle/>
            <a:p>
              <a:r>
                <a:rPr lang="en-US" altLang="zh-CN" b="1">
                  <a:solidFill>
                    <a:srgbClr val="000066"/>
                  </a:solidFill>
                </a:rPr>
                <a:t>7</a:t>
              </a:r>
              <a:r>
                <a:rPr lang="zh-CN" altLang="en-US" b="1">
                  <a:solidFill>
                    <a:srgbClr val="000066"/>
                  </a:solidFill>
                </a:rPr>
                <a:t>标记对象为</a:t>
              </a:r>
            </a:p>
            <a:p>
              <a:r>
                <a:rPr lang="zh-CN" altLang="en-US" b="1">
                  <a:solidFill>
                    <a:srgbClr val="000066"/>
                  </a:solidFill>
                </a:rPr>
                <a:t>有信号状态</a:t>
              </a:r>
            </a:p>
          </p:txBody>
        </p:sp>
        <p:sp>
          <p:nvSpPr>
            <p:cNvPr id="30742" name="Text Box 23"/>
            <p:cNvSpPr txBox="1">
              <a:spLocks noChangeArrowheads="1"/>
            </p:cNvSpPr>
            <p:nvPr/>
          </p:nvSpPr>
          <p:spPr bwMode="auto">
            <a:xfrm rot="1148991">
              <a:off x="2105" y="2534"/>
              <a:ext cx="1172" cy="288"/>
            </a:xfrm>
            <a:prstGeom prst="rect">
              <a:avLst/>
            </a:prstGeom>
            <a:noFill/>
            <a:ln w="9525">
              <a:noFill/>
              <a:miter lim="800000"/>
              <a:headEnd/>
              <a:tailEnd/>
            </a:ln>
          </p:spPr>
          <p:txBody>
            <a:bodyPr wrap="none">
              <a:spAutoFit/>
            </a:bodyPr>
            <a:lstStyle/>
            <a:p>
              <a:r>
                <a:rPr lang="en-US" altLang="zh-CN" b="1">
                  <a:solidFill>
                    <a:srgbClr val="000066"/>
                  </a:solidFill>
                </a:rPr>
                <a:t>8</a:t>
              </a:r>
              <a:r>
                <a:rPr lang="zh-CN" altLang="en-US" b="1">
                  <a:solidFill>
                    <a:srgbClr val="000066"/>
                  </a:solidFill>
                </a:rPr>
                <a:t>资源不可用</a:t>
              </a:r>
            </a:p>
          </p:txBody>
        </p:sp>
        <p:sp>
          <p:nvSpPr>
            <p:cNvPr id="30743" name="Line 24"/>
            <p:cNvSpPr>
              <a:spLocks noChangeShapeType="1"/>
            </p:cNvSpPr>
            <p:nvPr/>
          </p:nvSpPr>
          <p:spPr bwMode="auto">
            <a:xfrm>
              <a:off x="2544" y="2314"/>
              <a:ext cx="720" cy="288"/>
            </a:xfrm>
            <a:prstGeom prst="line">
              <a:avLst/>
            </a:prstGeom>
            <a:noFill/>
            <a:ln w="28575">
              <a:solidFill>
                <a:srgbClr val="008000"/>
              </a:solidFill>
              <a:round/>
              <a:headEnd/>
              <a:tailEnd type="triangle" w="med" len="med"/>
            </a:ln>
          </p:spPr>
          <p:txBody>
            <a:bodyPr/>
            <a:lstStyle/>
            <a:p>
              <a:endParaRPr lang="zh-CN" altLang="en-US"/>
            </a:p>
          </p:txBody>
        </p:sp>
        <p:sp>
          <p:nvSpPr>
            <p:cNvPr id="30744" name="Line 25"/>
            <p:cNvSpPr>
              <a:spLocks noChangeShapeType="1"/>
            </p:cNvSpPr>
            <p:nvPr/>
          </p:nvSpPr>
          <p:spPr bwMode="auto">
            <a:xfrm flipV="1">
              <a:off x="960" y="2362"/>
              <a:ext cx="1008" cy="816"/>
            </a:xfrm>
            <a:prstGeom prst="line">
              <a:avLst/>
            </a:prstGeom>
            <a:noFill/>
            <a:ln w="28575">
              <a:solidFill>
                <a:srgbClr val="008000"/>
              </a:solidFill>
              <a:round/>
              <a:headEnd/>
              <a:tailEnd type="triangle" w="med" len="med"/>
            </a:ln>
          </p:spPr>
          <p:txBody>
            <a:bodyPr/>
            <a:lstStyle/>
            <a:p>
              <a:endParaRPr lang="zh-CN" altLang="en-US"/>
            </a:p>
          </p:txBody>
        </p:sp>
        <p:sp>
          <p:nvSpPr>
            <p:cNvPr id="30745" name="Text Box 26"/>
            <p:cNvSpPr txBox="1">
              <a:spLocks noChangeArrowheads="1"/>
            </p:cNvSpPr>
            <p:nvPr/>
          </p:nvSpPr>
          <p:spPr bwMode="auto">
            <a:xfrm rot="-2300245">
              <a:off x="573" y="2489"/>
              <a:ext cx="1636" cy="250"/>
            </a:xfrm>
            <a:prstGeom prst="rect">
              <a:avLst/>
            </a:prstGeom>
            <a:noFill/>
            <a:ln w="9525">
              <a:noFill/>
              <a:miter lim="800000"/>
              <a:headEnd/>
              <a:tailEnd/>
            </a:ln>
          </p:spPr>
          <p:txBody>
            <a:bodyPr wrap="none">
              <a:spAutoFit/>
            </a:bodyPr>
            <a:lstStyle/>
            <a:p>
              <a:r>
                <a:rPr lang="en-US" altLang="zh-CN" sz="2000" b="1">
                  <a:solidFill>
                    <a:srgbClr val="000066"/>
                  </a:solidFill>
                </a:rPr>
                <a:t>4</a:t>
              </a:r>
              <a:r>
                <a:rPr lang="zh-CN" altLang="en-US" sz="2000" b="1">
                  <a:solidFill>
                    <a:srgbClr val="000066"/>
                  </a:solidFill>
                </a:rPr>
                <a:t>线程等待对象的句柄</a:t>
              </a:r>
            </a:p>
          </p:txBody>
        </p:sp>
        <p:sp>
          <p:nvSpPr>
            <p:cNvPr id="30746" name="Line 27"/>
            <p:cNvSpPr>
              <a:spLocks noChangeShapeType="1"/>
            </p:cNvSpPr>
            <p:nvPr/>
          </p:nvSpPr>
          <p:spPr bwMode="auto">
            <a:xfrm flipH="1">
              <a:off x="1152" y="2410"/>
              <a:ext cx="960" cy="768"/>
            </a:xfrm>
            <a:prstGeom prst="line">
              <a:avLst/>
            </a:prstGeom>
            <a:noFill/>
            <a:ln w="28575">
              <a:solidFill>
                <a:srgbClr val="008000"/>
              </a:solidFill>
              <a:round/>
              <a:headEnd/>
              <a:tailEnd type="triangle" w="med" len="med"/>
            </a:ln>
          </p:spPr>
          <p:txBody>
            <a:bodyPr/>
            <a:lstStyle/>
            <a:p>
              <a:endParaRPr lang="zh-CN" altLang="en-US"/>
            </a:p>
          </p:txBody>
        </p:sp>
        <p:sp>
          <p:nvSpPr>
            <p:cNvPr id="30747" name="Text Box 28"/>
            <p:cNvSpPr txBox="1">
              <a:spLocks noChangeArrowheads="1"/>
            </p:cNvSpPr>
            <p:nvPr/>
          </p:nvSpPr>
          <p:spPr bwMode="auto">
            <a:xfrm rot="-2374452">
              <a:off x="1202" y="2794"/>
              <a:ext cx="1076" cy="288"/>
            </a:xfrm>
            <a:prstGeom prst="rect">
              <a:avLst/>
            </a:prstGeom>
            <a:noFill/>
            <a:ln w="9525">
              <a:noFill/>
              <a:miter lim="800000"/>
              <a:headEnd/>
              <a:tailEnd/>
            </a:ln>
          </p:spPr>
          <p:txBody>
            <a:bodyPr wrap="none">
              <a:spAutoFit/>
            </a:bodyPr>
            <a:lstStyle/>
            <a:p>
              <a:r>
                <a:rPr lang="en-US" altLang="zh-CN" b="1">
                  <a:solidFill>
                    <a:srgbClr val="000066"/>
                  </a:solidFill>
                </a:rPr>
                <a:t>10</a:t>
              </a:r>
              <a:r>
                <a:rPr lang="zh-CN" altLang="en-US" b="1">
                  <a:solidFill>
                    <a:srgbClr val="000066"/>
                  </a:solidFill>
                </a:rPr>
                <a:t>等待完成</a:t>
              </a:r>
            </a:p>
          </p:txBody>
        </p:sp>
        <p:sp>
          <p:nvSpPr>
            <p:cNvPr id="30748" name="Text Box 29"/>
            <p:cNvSpPr txBox="1">
              <a:spLocks noChangeArrowheads="1"/>
            </p:cNvSpPr>
            <p:nvPr/>
          </p:nvSpPr>
          <p:spPr bwMode="auto">
            <a:xfrm>
              <a:off x="2018" y="3095"/>
              <a:ext cx="1995" cy="288"/>
            </a:xfrm>
            <a:prstGeom prst="rect">
              <a:avLst/>
            </a:prstGeom>
            <a:noFill/>
            <a:ln w="9525">
              <a:noFill/>
              <a:miter lim="800000"/>
              <a:headEnd/>
              <a:tailEnd/>
            </a:ln>
          </p:spPr>
          <p:txBody>
            <a:bodyPr>
              <a:spAutoFit/>
            </a:bodyPr>
            <a:lstStyle/>
            <a:p>
              <a:r>
                <a:rPr lang="en-US" altLang="zh-CN" b="1">
                  <a:solidFill>
                    <a:srgbClr val="000066"/>
                  </a:solidFill>
                </a:rPr>
                <a:t>5</a:t>
              </a:r>
              <a:r>
                <a:rPr lang="zh-CN" altLang="en-US" b="1">
                  <a:solidFill>
                    <a:srgbClr val="000066"/>
                  </a:solidFill>
                </a:rPr>
                <a:t>被抢先或时间片用完</a:t>
              </a:r>
            </a:p>
          </p:txBody>
        </p:sp>
        <p:sp>
          <p:nvSpPr>
            <p:cNvPr id="30749" name="Freeform 30"/>
            <p:cNvSpPr>
              <a:spLocks/>
            </p:cNvSpPr>
            <p:nvPr/>
          </p:nvSpPr>
          <p:spPr bwMode="auto">
            <a:xfrm>
              <a:off x="1104" y="1738"/>
              <a:ext cx="3360" cy="1824"/>
            </a:xfrm>
            <a:custGeom>
              <a:avLst/>
              <a:gdLst>
                <a:gd name="T0" fmla="*/ 0 w 3512"/>
                <a:gd name="T1" fmla="*/ 1163 h 1952"/>
                <a:gd name="T2" fmla="*/ 2385 w 3512"/>
                <a:gd name="T3" fmla="*/ 1197 h 1952"/>
                <a:gd name="T4" fmla="*/ 2578 w 3512"/>
                <a:gd name="T5" fmla="*/ 0 h 1952"/>
                <a:gd name="T6" fmla="*/ 0 60000 65536"/>
                <a:gd name="T7" fmla="*/ 0 60000 65536"/>
                <a:gd name="T8" fmla="*/ 0 60000 65536"/>
                <a:gd name="T9" fmla="*/ 0 w 3512"/>
                <a:gd name="T10" fmla="*/ 0 h 1952"/>
                <a:gd name="T11" fmla="*/ 3512 w 3512"/>
                <a:gd name="T12" fmla="*/ 1952 h 1952"/>
              </a:gdLst>
              <a:ahLst/>
              <a:cxnLst>
                <a:cxn ang="T6">
                  <a:pos x="T0" y="T1"/>
                </a:cxn>
                <a:cxn ang="T7">
                  <a:pos x="T2" y="T3"/>
                </a:cxn>
                <a:cxn ang="T8">
                  <a:pos x="T4" y="T5"/>
                </a:cxn>
              </a:cxnLst>
              <a:rect l="T9" t="T10" r="T11" b="T12"/>
              <a:pathLst>
                <a:path w="3512" h="1952">
                  <a:moveTo>
                    <a:pt x="0" y="1632"/>
                  </a:moveTo>
                  <a:cubicBezTo>
                    <a:pt x="1220" y="1792"/>
                    <a:pt x="2440" y="1952"/>
                    <a:pt x="2976" y="1680"/>
                  </a:cubicBezTo>
                  <a:cubicBezTo>
                    <a:pt x="3512" y="1408"/>
                    <a:pt x="3176" y="280"/>
                    <a:pt x="3216" y="0"/>
                  </a:cubicBezTo>
                </a:path>
              </a:pathLst>
            </a:custGeom>
            <a:noFill/>
            <a:ln w="28575">
              <a:solidFill>
                <a:srgbClr val="008000"/>
              </a:solidFill>
              <a:round/>
              <a:headEnd/>
              <a:tailEnd type="triangle" w="med" len="med"/>
            </a:ln>
          </p:spPr>
          <p:txBody>
            <a:bodyPr/>
            <a:lstStyle/>
            <a:p>
              <a:endParaRPr lang="zh-CN" altLang="en-US"/>
            </a:p>
          </p:txBody>
        </p:sp>
        <p:sp>
          <p:nvSpPr>
            <p:cNvPr id="30750" name="Text Box 31"/>
            <p:cNvSpPr txBox="1">
              <a:spLocks noChangeArrowheads="1"/>
            </p:cNvSpPr>
            <p:nvPr/>
          </p:nvSpPr>
          <p:spPr bwMode="auto">
            <a:xfrm>
              <a:off x="2290" y="3527"/>
              <a:ext cx="2252" cy="288"/>
            </a:xfrm>
            <a:prstGeom prst="rect">
              <a:avLst/>
            </a:prstGeom>
            <a:noFill/>
            <a:ln w="9525">
              <a:noFill/>
              <a:miter lim="800000"/>
              <a:headEnd/>
              <a:tailEnd/>
            </a:ln>
          </p:spPr>
          <p:txBody>
            <a:bodyPr>
              <a:spAutoFit/>
            </a:bodyPr>
            <a:lstStyle/>
            <a:p>
              <a:r>
                <a:rPr lang="en-US" altLang="zh-CN" b="1">
                  <a:solidFill>
                    <a:srgbClr val="000066"/>
                  </a:solidFill>
                </a:rPr>
                <a:t>3</a:t>
              </a:r>
              <a:r>
                <a:rPr lang="zh-CN" altLang="en-US" b="1">
                  <a:solidFill>
                    <a:srgbClr val="000066"/>
                  </a:solidFill>
                </a:rPr>
                <a:t>被调度进行描述表切换</a:t>
              </a:r>
            </a:p>
          </p:txBody>
        </p:sp>
        <p:sp>
          <p:nvSpPr>
            <p:cNvPr id="30751" name="Freeform 32"/>
            <p:cNvSpPr>
              <a:spLocks/>
            </p:cNvSpPr>
            <p:nvPr/>
          </p:nvSpPr>
          <p:spPr bwMode="auto">
            <a:xfrm>
              <a:off x="1104" y="2986"/>
              <a:ext cx="3888" cy="864"/>
            </a:xfrm>
            <a:custGeom>
              <a:avLst/>
              <a:gdLst>
                <a:gd name="T0" fmla="*/ 3888 w 3888"/>
                <a:gd name="T1" fmla="*/ 0 h 864"/>
                <a:gd name="T2" fmla="*/ 3552 w 3888"/>
                <a:gd name="T3" fmla="*/ 720 h 864"/>
                <a:gd name="T4" fmla="*/ 2016 w 3888"/>
                <a:gd name="T5" fmla="*/ 864 h 864"/>
                <a:gd name="T6" fmla="*/ 624 w 3888"/>
                <a:gd name="T7" fmla="*/ 720 h 864"/>
                <a:gd name="T8" fmla="*/ 0 w 3888"/>
                <a:gd name="T9" fmla="*/ 528 h 864"/>
                <a:gd name="T10" fmla="*/ 0 60000 65536"/>
                <a:gd name="T11" fmla="*/ 0 60000 65536"/>
                <a:gd name="T12" fmla="*/ 0 60000 65536"/>
                <a:gd name="T13" fmla="*/ 0 60000 65536"/>
                <a:gd name="T14" fmla="*/ 0 60000 65536"/>
                <a:gd name="T15" fmla="*/ 0 w 3888"/>
                <a:gd name="T16" fmla="*/ 0 h 864"/>
                <a:gd name="T17" fmla="*/ 3888 w 3888"/>
                <a:gd name="T18" fmla="*/ 864 h 864"/>
              </a:gdLst>
              <a:ahLst/>
              <a:cxnLst>
                <a:cxn ang="T10">
                  <a:pos x="T0" y="T1"/>
                </a:cxn>
                <a:cxn ang="T11">
                  <a:pos x="T2" y="T3"/>
                </a:cxn>
                <a:cxn ang="T12">
                  <a:pos x="T4" y="T5"/>
                </a:cxn>
                <a:cxn ang="T13">
                  <a:pos x="T6" y="T7"/>
                </a:cxn>
                <a:cxn ang="T14">
                  <a:pos x="T8" y="T9"/>
                </a:cxn>
              </a:cxnLst>
              <a:rect l="T15" t="T16" r="T17" b="T18"/>
              <a:pathLst>
                <a:path w="3888" h="864">
                  <a:moveTo>
                    <a:pt x="3888" y="0"/>
                  </a:moveTo>
                  <a:cubicBezTo>
                    <a:pt x="3876" y="288"/>
                    <a:pt x="3864" y="576"/>
                    <a:pt x="3552" y="720"/>
                  </a:cubicBezTo>
                  <a:cubicBezTo>
                    <a:pt x="3240" y="864"/>
                    <a:pt x="2504" y="864"/>
                    <a:pt x="2016" y="864"/>
                  </a:cubicBezTo>
                  <a:cubicBezTo>
                    <a:pt x="1528" y="864"/>
                    <a:pt x="960" y="776"/>
                    <a:pt x="624" y="720"/>
                  </a:cubicBezTo>
                  <a:cubicBezTo>
                    <a:pt x="288" y="664"/>
                    <a:pt x="104" y="560"/>
                    <a:pt x="0" y="528"/>
                  </a:cubicBezTo>
                </a:path>
              </a:pathLst>
            </a:custGeom>
            <a:noFill/>
            <a:ln w="28575">
              <a:solidFill>
                <a:srgbClr val="008000"/>
              </a:solidFill>
              <a:prstDash val="lgDash"/>
              <a:round/>
              <a:headEnd/>
              <a:tailEnd type="triangle" w="med" len="med"/>
            </a:ln>
          </p:spPr>
          <p:txBody>
            <a:bodyPr/>
            <a:lstStyle/>
            <a:p>
              <a:endParaRPr lang="zh-CN" altLang="en-US"/>
            </a:p>
          </p:txBody>
        </p:sp>
        <p:sp>
          <p:nvSpPr>
            <p:cNvPr id="30752" name="Line 33"/>
            <p:cNvSpPr>
              <a:spLocks noChangeShapeType="1"/>
            </p:cNvSpPr>
            <p:nvPr/>
          </p:nvSpPr>
          <p:spPr bwMode="auto">
            <a:xfrm flipV="1">
              <a:off x="672" y="1978"/>
              <a:ext cx="0" cy="1200"/>
            </a:xfrm>
            <a:prstGeom prst="line">
              <a:avLst/>
            </a:prstGeom>
            <a:noFill/>
            <a:ln w="28575">
              <a:solidFill>
                <a:srgbClr val="008000"/>
              </a:solidFill>
              <a:round/>
              <a:headEnd/>
              <a:tailEnd type="triangle" w="med" len="med"/>
            </a:ln>
          </p:spPr>
          <p:txBody>
            <a:bodyPr/>
            <a:lstStyle/>
            <a:p>
              <a:endParaRPr lang="zh-CN" altLang="en-US"/>
            </a:p>
          </p:txBody>
        </p:sp>
        <p:sp>
          <p:nvSpPr>
            <p:cNvPr id="30753" name="Text Box 34"/>
            <p:cNvSpPr txBox="1">
              <a:spLocks noChangeArrowheads="1"/>
            </p:cNvSpPr>
            <p:nvPr/>
          </p:nvSpPr>
          <p:spPr bwMode="auto">
            <a:xfrm rot="-5402270">
              <a:off x="-9" y="2376"/>
              <a:ext cx="1076" cy="288"/>
            </a:xfrm>
            <a:prstGeom prst="rect">
              <a:avLst/>
            </a:prstGeom>
            <a:noFill/>
            <a:ln w="9525">
              <a:noFill/>
              <a:miter lim="800000"/>
              <a:headEnd/>
              <a:tailEnd/>
            </a:ln>
          </p:spPr>
          <p:txBody>
            <a:bodyPr wrap="none">
              <a:spAutoFit/>
            </a:bodyPr>
            <a:lstStyle/>
            <a:p>
              <a:r>
                <a:rPr lang="en-US" altLang="zh-CN" b="1">
                  <a:solidFill>
                    <a:srgbClr val="000066"/>
                  </a:solidFill>
                </a:rPr>
                <a:t>11</a:t>
              </a:r>
              <a:r>
                <a:rPr lang="zh-CN" altLang="en-US" b="1">
                  <a:solidFill>
                    <a:srgbClr val="000066"/>
                  </a:solidFill>
                </a:rPr>
                <a:t>执行完成</a:t>
              </a:r>
            </a:p>
          </p:txBody>
        </p:sp>
        <p:sp>
          <p:nvSpPr>
            <p:cNvPr id="30754" name="Line 35"/>
            <p:cNvSpPr>
              <a:spLocks noChangeShapeType="1"/>
            </p:cNvSpPr>
            <p:nvPr/>
          </p:nvSpPr>
          <p:spPr bwMode="auto">
            <a:xfrm flipV="1">
              <a:off x="1056" y="1306"/>
              <a:ext cx="960" cy="384"/>
            </a:xfrm>
            <a:prstGeom prst="line">
              <a:avLst/>
            </a:prstGeom>
            <a:noFill/>
            <a:ln w="28575">
              <a:solidFill>
                <a:srgbClr val="008000"/>
              </a:solidFill>
              <a:prstDash val="lgDash"/>
              <a:round/>
              <a:headEnd/>
              <a:tailEnd type="triangle" w="med" len="med"/>
            </a:ln>
          </p:spPr>
          <p:txBody>
            <a:bodyPr/>
            <a:lstStyle/>
            <a:p>
              <a:endParaRPr lang="zh-CN" altLang="en-US"/>
            </a:p>
          </p:txBody>
        </p:sp>
        <p:sp>
          <p:nvSpPr>
            <p:cNvPr id="30755" name="Text Box 36"/>
            <p:cNvSpPr txBox="1">
              <a:spLocks noChangeArrowheads="1"/>
            </p:cNvSpPr>
            <p:nvPr/>
          </p:nvSpPr>
          <p:spPr bwMode="auto">
            <a:xfrm rot="-1270682">
              <a:off x="839" y="1207"/>
              <a:ext cx="1268" cy="288"/>
            </a:xfrm>
            <a:prstGeom prst="rect">
              <a:avLst/>
            </a:prstGeom>
            <a:noFill/>
            <a:ln w="9525">
              <a:noFill/>
              <a:miter lim="800000"/>
              <a:headEnd/>
              <a:tailEnd/>
            </a:ln>
          </p:spPr>
          <p:txBody>
            <a:bodyPr wrap="none">
              <a:spAutoFit/>
            </a:bodyPr>
            <a:lstStyle/>
            <a:p>
              <a:r>
                <a:rPr lang="en-US" altLang="zh-CN" b="1">
                  <a:solidFill>
                    <a:srgbClr val="000066"/>
                  </a:solidFill>
                </a:rPr>
                <a:t>12</a:t>
              </a:r>
              <a:r>
                <a:rPr lang="zh-CN" altLang="en-US" b="1">
                  <a:solidFill>
                    <a:srgbClr val="000066"/>
                  </a:solidFill>
                </a:rPr>
                <a:t>重新初始化</a:t>
              </a:r>
            </a:p>
          </p:txBody>
        </p:sp>
        <p:sp>
          <p:nvSpPr>
            <p:cNvPr id="30756" name="Line 37"/>
            <p:cNvSpPr>
              <a:spLocks noChangeShapeType="1"/>
            </p:cNvSpPr>
            <p:nvPr/>
          </p:nvSpPr>
          <p:spPr bwMode="auto">
            <a:xfrm flipV="1">
              <a:off x="672" y="1354"/>
              <a:ext cx="0" cy="336"/>
            </a:xfrm>
            <a:prstGeom prst="line">
              <a:avLst/>
            </a:prstGeom>
            <a:noFill/>
            <a:ln w="28575">
              <a:solidFill>
                <a:srgbClr val="008000"/>
              </a:solidFill>
              <a:round/>
              <a:headEnd/>
              <a:tailEnd type="triangle" w="med" len="med"/>
            </a:ln>
          </p:spPr>
          <p:txBody>
            <a:bodyPr/>
            <a:lstStyle/>
            <a:p>
              <a:endParaRPr lang="zh-CN" altLang="en-US"/>
            </a:p>
          </p:txBody>
        </p:sp>
        <p:sp>
          <p:nvSpPr>
            <p:cNvPr id="30757" name="Line 38"/>
            <p:cNvSpPr>
              <a:spLocks noChangeShapeType="1"/>
            </p:cNvSpPr>
            <p:nvPr/>
          </p:nvSpPr>
          <p:spPr bwMode="auto">
            <a:xfrm>
              <a:off x="2352" y="874"/>
              <a:ext cx="0" cy="240"/>
            </a:xfrm>
            <a:prstGeom prst="line">
              <a:avLst/>
            </a:prstGeom>
            <a:noFill/>
            <a:ln w="28575">
              <a:solidFill>
                <a:srgbClr val="008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F351B22D-1B65-4CA9-BA4C-D6B450F50BAE}" type="slidenum">
              <a:rPr lang="en-US" altLang="zh-CN" smtClean="0"/>
              <a:pPr/>
              <a:t>18</a:t>
            </a:fld>
            <a:endParaRPr lang="en-US" altLang="zh-CN" smtClean="0"/>
          </a:p>
        </p:txBody>
      </p:sp>
      <p:sp>
        <p:nvSpPr>
          <p:cNvPr id="31747" name="Rectangle 2"/>
          <p:cNvSpPr>
            <a:spLocks noGrp="1" noChangeArrowheads="1"/>
          </p:cNvSpPr>
          <p:nvPr>
            <p:ph type="title"/>
          </p:nvPr>
        </p:nvSpPr>
        <p:spPr>
          <a:xfrm>
            <a:off x="762000" y="762000"/>
            <a:ext cx="7620000" cy="1298575"/>
          </a:xfrm>
        </p:spPr>
        <p:txBody>
          <a:bodyPr/>
          <a:lstStyle/>
          <a:p>
            <a:pPr eaLnBrk="1" hangingPunct="1"/>
            <a:r>
              <a:rPr lang="en-US" altLang="zh-CN" sz="4000" b="1" smtClean="0">
                <a:solidFill>
                  <a:srgbClr val="FF0000"/>
                </a:solidFill>
              </a:rPr>
              <a:t>15.3    </a:t>
            </a:r>
            <a:r>
              <a:rPr lang="zh-CN" altLang="en-US" sz="4000" b="1" smtClean="0">
                <a:solidFill>
                  <a:srgbClr val="FF0000"/>
                </a:solidFill>
              </a:rPr>
              <a:t>对称多处理机系统上的</a:t>
            </a:r>
            <a:br>
              <a:rPr lang="zh-CN" altLang="en-US" sz="4000" b="1" smtClean="0">
                <a:solidFill>
                  <a:srgbClr val="FF0000"/>
                </a:solidFill>
              </a:rPr>
            </a:br>
            <a:r>
              <a:rPr lang="zh-CN" altLang="en-US" sz="4000" b="1" smtClean="0">
                <a:solidFill>
                  <a:srgbClr val="FF0000"/>
                </a:solidFill>
              </a:rPr>
              <a:t>线程调度</a:t>
            </a:r>
          </a:p>
        </p:txBody>
      </p:sp>
      <p:sp>
        <p:nvSpPr>
          <p:cNvPr id="31748" name="Rectangle 3"/>
          <p:cNvSpPr>
            <a:spLocks noGrp="1" noChangeArrowheads="1"/>
          </p:cNvSpPr>
          <p:nvPr>
            <p:ph type="body" idx="1"/>
          </p:nvPr>
        </p:nvSpPr>
        <p:spPr>
          <a:xfrm>
            <a:off x="611188" y="2214554"/>
            <a:ext cx="8137525" cy="4143404"/>
          </a:xfrm>
        </p:spPr>
        <p:txBody>
          <a:bodyPr/>
          <a:lstStyle/>
          <a:p>
            <a:pPr marL="609600" indent="-609600" eaLnBrk="1" hangingPunct="1">
              <a:spcBef>
                <a:spcPts val="600"/>
              </a:spcBef>
              <a:buClr>
                <a:srgbClr val="FF0000"/>
              </a:buClr>
              <a:buFontTx/>
              <a:buAutoNum type="arabicPeriod"/>
            </a:pPr>
            <a:r>
              <a:rPr lang="zh-CN" altLang="en-US" b="1" dirty="0" smtClean="0">
                <a:solidFill>
                  <a:srgbClr val="FF00FF"/>
                </a:solidFill>
              </a:rPr>
              <a:t>亲合关系</a:t>
            </a:r>
            <a:r>
              <a:rPr lang="zh-CN" altLang="en-US" b="1" dirty="0" smtClean="0">
                <a:solidFill>
                  <a:srgbClr val="000066"/>
                </a:solidFill>
              </a:rPr>
              <a:t>（</a:t>
            </a:r>
            <a:r>
              <a:rPr lang="en-US" altLang="zh-CN" b="1" dirty="0" smtClean="0">
                <a:solidFill>
                  <a:srgbClr val="000066"/>
                </a:solidFill>
              </a:rPr>
              <a:t>Affinity</a:t>
            </a:r>
            <a:r>
              <a:rPr lang="zh-CN" altLang="en-US" b="1" dirty="0" smtClean="0">
                <a:solidFill>
                  <a:srgbClr val="000066"/>
                </a:solidFill>
              </a:rPr>
              <a:t>）。每个线程都有一个亲合掩码，描述该线程可在哪些处理机上运行。默认时，为所有处理机。</a:t>
            </a:r>
          </a:p>
          <a:p>
            <a:pPr marL="609600" indent="-609600" eaLnBrk="1" hangingPunct="1">
              <a:spcBef>
                <a:spcPts val="600"/>
              </a:spcBef>
              <a:buFontTx/>
              <a:buAutoNum type="arabicPeriod"/>
            </a:pPr>
            <a:r>
              <a:rPr lang="zh-CN" altLang="en-US" b="1" dirty="0" smtClean="0">
                <a:solidFill>
                  <a:srgbClr val="FF00FF"/>
                </a:solidFill>
              </a:rPr>
              <a:t>优先级高的就绪线程可能不处于运行状态。</a:t>
            </a:r>
            <a:r>
              <a:rPr lang="zh-CN" altLang="en-US" b="1" dirty="0" smtClean="0">
                <a:solidFill>
                  <a:srgbClr val="000066"/>
                </a:solidFill>
              </a:rPr>
              <a:t>在多处理机系统中，由于线程的亲合关系，系统并不总是选择优先级高的线程抢先优先级低的线程所占用的处理机。</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42758B0F-584B-472A-B7BE-733ED189ED95}" type="slidenum">
              <a:rPr lang="en-US" altLang="zh-CN" smtClean="0"/>
              <a:pPr/>
              <a:t>19</a:t>
            </a:fld>
            <a:endParaRPr lang="en-US" altLang="zh-CN" smtClean="0"/>
          </a:p>
        </p:txBody>
      </p:sp>
      <p:sp>
        <p:nvSpPr>
          <p:cNvPr id="32771" name="Rectangle 2"/>
          <p:cNvSpPr>
            <a:spLocks noGrp="1" noChangeArrowheads="1"/>
          </p:cNvSpPr>
          <p:nvPr>
            <p:ph type="title"/>
          </p:nvPr>
        </p:nvSpPr>
        <p:spPr>
          <a:xfrm>
            <a:off x="685800" y="533400"/>
            <a:ext cx="7772400" cy="1181088"/>
          </a:xfrm>
        </p:spPr>
        <p:txBody>
          <a:bodyPr/>
          <a:lstStyle/>
          <a:p>
            <a:pPr eaLnBrk="1" hangingPunct="1"/>
            <a:r>
              <a:rPr lang="en-US" altLang="zh-CN" sz="4000" b="1" dirty="0" smtClean="0">
                <a:solidFill>
                  <a:srgbClr val="FF0000"/>
                </a:solidFill>
              </a:rPr>
              <a:t>15.3.2   </a:t>
            </a:r>
            <a:r>
              <a:rPr lang="zh-CN" altLang="en-US" sz="4000" b="1" dirty="0" smtClean="0">
                <a:solidFill>
                  <a:srgbClr val="FF0000"/>
                </a:solidFill>
              </a:rPr>
              <a:t>线程调度程序的数据结构</a:t>
            </a:r>
          </a:p>
        </p:txBody>
      </p:sp>
      <p:sp>
        <p:nvSpPr>
          <p:cNvPr id="32772" name="Rectangle 3"/>
          <p:cNvSpPr>
            <a:spLocks noGrp="1" noChangeArrowheads="1"/>
          </p:cNvSpPr>
          <p:nvPr>
            <p:ph type="body" idx="1"/>
          </p:nvPr>
        </p:nvSpPr>
        <p:spPr>
          <a:xfrm>
            <a:off x="609600" y="2143116"/>
            <a:ext cx="8077200" cy="3643338"/>
          </a:xfrm>
        </p:spPr>
        <p:txBody>
          <a:bodyPr/>
          <a:lstStyle/>
          <a:p>
            <a:pPr marL="609600" indent="-609600" eaLnBrk="1" hangingPunct="1">
              <a:spcBef>
                <a:spcPts val="1200"/>
              </a:spcBef>
              <a:buClr>
                <a:srgbClr val="FF0000"/>
              </a:buClr>
              <a:buFont typeface="Wingdings" pitchFamily="2" charset="2"/>
              <a:buChar char="n"/>
            </a:pPr>
            <a:r>
              <a:rPr lang="en-US" altLang="zh-CN" b="1" dirty="0" smtClean="0">
                <a:solidFill>
                  <a:srgbClr val="FF00FF"/>
                </a:solidFill>
              </a:rPr>
              <a:t>32</a:t>
            </a:r>
            <a:r>
              <a:rPr lang="zh-CN" altLang="en-US" b="1" dirty="0" smtClean="0">
                <a:solidFill>
                  <a:srgbClr val="FF00FF"/>
                </a:solidFill>
              </a:rPr>
              <a:t>个就绪队列</a:t>
            </a:r>
            <a:r>
              <a:rPr lang="zh-CN" altLang="en-US" b="1" dirty="0" smtClean="0">
                <a:solidFill>
                  <a:srgbClr val="000066"/>
                </a:solidFill>
              </a:rPr>
              <a:t>。每个优先级对应一个。</a:t>
            </a:r>
          </a:p>
          <a:p>
            <a:pPr marL="609600" indent="-609600" eaLnBrk="1" hangingPunct="1">
              <a:spcBef>
                <a:spcPts val="1200"/>
              </a:spcBef>
              <a:buClr>
                <a:srgbClr val="FF0000"/>
              </a:buClr>
              <a:buFont typeface="Wingdings" pitchFamily="2" charset="2"/>
              <a:buChar char="n"/>
            </a:pPr>
            <a:r>
              <a:rPr lang="en-US" altLang="zh-CN" b="1" dirty="0" smtClean="0">
                <a:solidFill>
                  <a:srgbClr val="FF00FF"/>
                </a:solidFill>
              </a:rPr>
              <a:t>32</a:t>
            </a:r>
            <a:r>
              <a:rPr lang="zh-CN" altLang="en-US" b="1" dirty="0" smtClean="0">
                <a:solidFill>
                  <a:srgbClr val="FF00FF"/>
                </a:solidFill>
              </a:rPr>
              <a:t>位掩码的就绪位图</a:t>
            </a:r>
            <a:r>
              <a:rPr lang="zh-CN" altLang="en-US" b="1" dirty="0" smtClean="0">
                <a:solidFill>
                  <a:srgbClr val="000066"/>
                </a:solidFill>
              </a:rPr>
              <a:t>。每一位指示一个优先级就绪队列中是否有线程等待运行。</a:t>
            </a:r>
          </a:p>
          <a:p>
            <a:pPr marL="609600" indent="-609600" eaLnBrk="1" hangingPunct="1">
              <a:spcBef>
                <a:spcPts val="1200"/>
              </a:spcBef>
              <a:buClr>
                <a:srgbClr val="FF0000"/>
              </a:buClr>
              <a:buFont typeface="Wingdings" pitchFamily="2" charset="2"/>
              <a:buChar char="n"/>
            </a:pPr>
            <a:r>
              <a:rPr lang="en-US" altLang="zh-CN" b="1" dirty="0" smtClean="0">
                <a:solidFill>
                  <a:srgbClr val="FF00FF"/>
                </a:solidFill>
              </a:rPr>
              <a:t>32</a:t>
            </a:r>
            <a:r>
              <a:rPr lang="zh-CN" altLang="en-US" b="1" dirty="0" smtClean="0">
                <a:solidFill>
                  <a:srgbClr val="FF00FF"/>
                </a:solidFill>
              </a:rPr>
              <a:t>位掩码的空闲位图</a:t>
            </a:r>
            <a:r>
              <a:rPr lang="zh-CN" altLang="en-US" b="1" dirty="0" smtClean="0">
                <a:solidFill>
                  <a:srgbClr val="000066"/>
                </a:solidFill>
              </a:rPr>
              <a:t>。每一位指示一个处理机是否处于空闲状态。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p>
            <a:fld id="{D271AF29-F490-4AC7-AC37-B7D3C25EF779}" type="slidenum">
              <a:rPr lang="en-US" altLang="zh-CN" smtClean="0"/>
              <a:pPr/>
              <a:t>2</a:t>
            </a:fld>
            <a:endParaRPr lang="en-US" altLang="zh-CN" smtClean="0"/>
          </a:p>
        </p:txBody>
      </p:sp>
      <p:sp>
        <p:nvSpPr>
          <p:cNvPr id="3075" name="Rectangle 2"/>
          <p:cNvSpPr>
            <a:spLocks noGrp="1" noChangeArrowheads="1"/>
          </p:cNvSpPr>
          <p:nvPr>
            <p:ph type="title"/>
          </p:nvPr>
        </p:nvSpPr>
        <p:spPr>
          <a:xfrm>
            <a:off x="685800" y="609600"/>
            <a:ext cx="7772400" cy="1090613"/>
          </a:xfrm>
        </p:spPr>
        <p:txBody>
          <a:bodyPr/>
          <a:lstStyle/>
          <a:p>
            <a:pPr eaLnBrk="1" hangingPunct="1"/>
            <a:r>
              <a:rPr lang="zh-CN" altLang="en-US" b="1" smtClean="0">
                <a:solidFill>
                  <a:srgbClr val="FF0000"/>
                </a:solidFill>
              </a:rPr>
              <a:t>本章主要内容</a:t>
            </a:r>
          </a:p>
        </p:txBody>
      </p:sp>
      <p:sp>
        <p:nvSpPr>
          <p:cNvPr id="3076" name="Rectangle 3"/>
          <p:cNvSpPr>
            <a:spLocks noGrp="1" noChangeArrowheads="1"/>
          </p:cNvSpPr>
          <p:nvPr>
            <p:ph type="body" idx="1"/>
          </p:nvPr>
        </p:nvSpPr>
        <p:spPr/>
        <p:txBody>
          <a:bodyPr/>
          <a:lstStyle/>
          <a:p>
            <a:pPr marL="609600" indent="-609600" eaLnBrk="1" hangingPunct="1">
              <a:buFontTx/>
              <a:buAutoNum type="arabicPeriod"/>
            </a:pPr>
            <a:r>
              <a:rPr lang="zh-CN" altLang="en-US" b="1" dirty="0" smtClean="0">
                <a:solidFill>
                  <a:srgbClr val="000066"/>
                </a:solidFill>
              </a:rPr>
              <a:t>进程和线程：数据结构</a:t>
            </a:r>
          </a:p>
          <a:p>
            <a:pPr marL="609600" indent="-609600" eaLnBrk="1" hangingPunct="1">
              <a:buFontTx/>
              <a:buAutoNum type="arabicPeriod"/>
            </a:pPr>
            <a:r>
              <a:rPr lang="zh-CN" altLang="en-US" b="1" dirty="0" smtClean="0">
                <a:solidFill>
                  <a:srgbClr val="000066"/>
                </a:solidFill>
              </a:rPr>
              <a:t>线程调度：线程优先级、</a:t>
            </a:r>
            <a:r>
              <a:rPr lang="en-US" altLang="zh-CN" b="1" dirty="0" smtClean="0">
                <a:solidFill>
                  <a:srgbClr val="000066"/>
                </a:solidFill>
              </a:rPr>
              <a:t>7</a:t>
            </a:r>
            <a:r>
              <a:rPr lang="zh-CN" altLang="en-US" b="1" dirty="0" smtClean="0">
                <a:solidFill>
                  <a:srgbClr val="000066"/>
                </a:solidFill>
              </a:rPr>
              <a:t>种状态</a:t>
            </a:r>
          </a:p>
          <a:p>
            <a:pPr marL="609600" indent="-609600" eaLnBrk="1" hangingPunct="1">
              <a:buFontTx/>
              <a:buAutoNum type="arabicPeriod"/>
            </a:pPr>
            <a:r>
              <a:rPr lang="zh-CN" altLang="en-US" b="1" dirty="0" smtClean="0">
                <a:solidFill>
                  <a:srgbClr val="000066"/>
                </a:solidFill>
              </a:rPr>
              <a:t>对称多处理机上的线程调度：</a:t>
            </a:r>
            <a:r>
              <a:rPr lang="en-US" altLang="zh-CN" b="1" dirty="0" smtClean="0">
                <a:solidFill>
                  <a:srgbClr val="000066"/>
                </a:solidFill>
              </a:rPr>
              <a:t>32</a:t>
            </a:r>
            <a:r>
              <a:rPr lang="zh-CN" altLang="en-US" b="1" dirty="0" smtClean="0">
                <a:solidFill>
                  <a:srgbClr val="000066"/>
                </a:solidFill>
              </a:rPr>
              <a:t>个线程就绪队列、就绪位图、空闲位图</a:t>
            </a:r>
          </a:p>
          <a:p>
            <a:pPr marL="609600" indent="-609600" eaLnBrk="1" hangingPunct="1">
              <a:buFontTx/>
              <a:buAutoNum type="arabicPeriod"/>
            </a:pPr>
            <a:r>
              <a:rPr lang="zh-CN" altLang="en-US" b="1" dirty="0" smtClean="0">
                <a:solidFill>
                  <a:srgbClr val="000066"/>
                </a:solidFill>
              </a:rPr>
              <a:t>线程优先级提升</a:t>
            </a:r>
          </a:p>
          <a:p>
            <a:pPr marL="609600" indent="-609600" eaLnBrk="1" hangingPunct="1">
              <a:buFontTx/>
              <a:buAutoNum type="arabicPeriod"/>
            </a:pPr>
            <a:r>
              <a:rPr lang="zh-CN" altLang="en-US" b="1" dirty="0" smtClean="0">
                <a:solidFill>
                  <a:srgbClr val="000066"/>
                </a:solidFill>
              </a:rPr>
              <a:t>线程同步：事件、互斥体、信号量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79778C41-50C9-41FE-8779-FDB37507C90D}" type="slidenum">
              <a:rPr lang="en-US" altLang="zh-CN" smtClean="0"/>
              <a:pPr/>
              <a:t>20</a:t>
            </a:fld>
            <a:endParaRPr lang="en-US" altLang="zh-CN" smtClean="0"/>
          </a:p>
        </p:txBody>
      </p:sp>
      <p:sp>
        <p:nvSpPr>
          <p:cNvPr id="33795" name="Rectangle 2"/>
          <p:cNvSpPr>
            <a:spLocks noGrp="1" noChangeArrowheads="1"/>
          </p:cNvSpPr>
          <p:nvPr>
            <p:ph type="title"/>
          </p:nvPr>
        </p:nvSpPr>
        <p:spPr>
          <a:xfrm>
            <a:off x="685800" y="533400"/>
            <a:ext cx="7772400" cy="592138"/>
          </a:xfrm>
        </p:spPr>
        <p:txBody>
          <a:bodyPr/>
          <a:lstStyle/>
          <a:p>
            <a:pPr eaLnBrk="1" hangingPunct="1"/>
            <a:r>
              <a:rPr lang="zh-CN" altLang="en-US" sz="4000" b="1" smtClean="0">
                <a:solidFill>
                  <a:srgbClr val="FF0000"/>
                </a:solidFill>
              </a:rPr>
              <a:t>调度程序的数据结构</a:t>
            </a:r>
          </a:p>
        </p:txBody>
      </p:sp>
      <p:sp>
        <p:nvSpPr>
          <p:cNvPr id="33796" name="Rectangle 5"/>
          <p:cNvSpPr>
            <a:spLocks noChangeArrowheads="1"/>
          </p:cNvSpPr>
          <p:nvPr/>
        </p:nvSpPr>
        <p:spPr bwMode="auto">
          <a:xfrm>
            <a:off x="1066800" y="2667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31</a:t>
            </a:r>
          </a:p>
        </p:txBody>
      </p:sp>
      <p:sp>
        <p:nvSpPr>
          <p:cNvPr id="33797" name="Rectangle 7"/>
          <p:cNvSpPr>
            <a:spLocks noChangeArrowheads="1"/>
          </p:cNvSpPr>
          <p:nvPr/>
        </p:nvSpPr>
        <p:spPr bwMode="auto">
          <a:xfrm>
            <a:off x="1066800" y="3048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30</a:t>
            </a:r>
          </a:p>
        </p:txBody>
      </p:sp>
      <p:sp>
        <p:nvSpPr>
          <p:cNvPr id="33798" name="Rectangle 8"/>
          <p:cNvSpPr>
            <a:spLocks noChangeArrowheads="1"/>
          </p:cNvSpPr>
          <p:nvPr/>
        </p:nvSpPr>
        <p:spPr bwMode="auto">
          <a:xfrm>
            <a:off x="1066800" y="3429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a:t>
            </a:r>
          </a:p>
        </p:txBody>
      </p:sp>
      <p:sp>
        <p:nvSpPr>
          <p:cNvPr id="33799" name="Rectangle 9"/>
          <p:cNvSpPr>
            <a:spLocks noChangeArrowheads="1"/>
          </p:cNvSpPr>
          <p:nvPr/>
        </p:nvSpPr>
        <p:spPr bwMode="auto">
          <a:xfrm>
            <a:off x="1066800" y="3810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15</a:t>
            </a:r>
          </a:p>
        </p:txBody>
      </p:sp>
      <p:sp>
        <p:nvSpPr>
          <p:cNvPr id="33800" name="Rectangle 10"/>
          <p:cNvSpPr>
            <a:spLocks noChangeArrowheads="1"/>
          </p:cNvSpPr>
          <p:nvPr/>
        </p:nvSpPr>
        <p:spPr bwMode="auto">
          <a:xfrm>
            <a:off x="1066800" y="4191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a:t>
            </a:r>
          </a:p>
        </p:txBody>
      </p:sp>
      <p:sp>
        <p:nvSpPr>
          <p:cNvPr id="33801" name="Rectangle 11"/>
          <p:cNvSpPr>
            <a:spLocks noChangeArrowheads="1"/>
          </p:cNvSpPr>
          <p:nvPr/>
        </p:nvSpPr>
        <p:spPr bwMode="auto">
          <a:xfrm>
            <a:off x="1066800" y="4572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10</a:t>
            </a:r>
          </a:p>
        </p:txBody>
      </p:sp>
      <p:sp>
        <p:nvSpPr>
          <p:cNvPr id="33802" name="Rectangle 12"/>
          <p:cNvSpPr>
            <a:spLocks noChangeArrowheads="1"/>
          </p:cNvSpPr>
          <p:nvPr/>
        </p:nvSpPr>
        <p:spPr bwMode="auto">
          <a:xfrm>
            <a:off x="1066800" y="4953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a:t>
            </a:r>
          </a:p>
        </p:txBody>
      </p:sp>
      <p:sp>
        <p:nvSpPr>
          <p:cNvPr id="33803" name="Rectangle 13"/>
          <p:cNvSpPr>
            <a:spLocks noChangeArrowheads="1"/>
          </p:cNvSpPr>
          <p:nvPr/>
        </p:nvSpPr>
        <p:spPr bwMode="auto">
          <a:xfrm>
            <a:off x="1066800" y="5334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0</a:t>
            </a:r>
          </a:p>
        </p:txBody>
      </p:sp>
      <p:sp>
        <p:nvSpPr>
          <p:cNvPr id="33804" name="Text Box 14"/>
          <p:cNvSpPr txBox="1">
            <a:spLocks noChangeArrowheads="1"/>
          </p:cNvSpPr>
          <p:nvPr/>
        </p:nvSpPr>
        <p:spPr bwMode="auto">
          <a:xfrm>
            <a:off x="228600" y="2081213"/>
            <a:ext cx="2857500" cy="427037"/>
          </a:xfrm>
          <a:prstGeom prst="rect">
            <a:avLst/>
          </a:prstGeom>
          <a:noFill/>
          <a:ln w="9525">
            <a:noFill/>
            <a:miter lim="800000"/>
            <a:headEnd/>
            <a:tailEnd/>
          </a:ln>
        </p:spPr>
        <p:txBody>
          <a:bodyPr wrap="none" lIns="0" tIns="0" rIns="0" bIns="0">
            <a:spAutoFit/>
          </a:bodyPr>
          <a:lstStyle/>
          <a:p>
            <a:r>
              <a:rPr lang="zh-CN" altLang="en-US" sz="2800" b="1">
                <a:solidFill>
                  <a:srgbClr val="000066"/>
                </a:solidFill>
              </a:rPr>
              <a:t>调度程序数据结构</a:t>
            </a:r>
          </a:p>
        </p:txBody>
      </p:sp>
      <p:sp>
        <p:nvSpPr>
          <p:cNvPr id="33805" name="Text Box 15"/>
          <p:cNvSpPr txBox="1">
            <a:spLocks noChangeArrowheads="1"/>
          </p:cNvSpPr>
          <p:nvPr/>
        </p:nvSpPr>
        <p:spPr bwMode="auto">
          <a:xfrm>
            <a:off x="2819400" y="2667000"/>
            <a:ext cx="917575" cy="455613"/>
          </a:xfrm>
          <a:prstGeom prst="rect">
            <a:avLst/>
          </a:prstGeom>
          <a:solidFill>
            <a:schemeClr val="bg1"/>
          </a:solidFill>
          <a:ln w="28575">
            <a:solidFill>
              <a:srgbClr val="3333FF"/>
            </a:solidFill>
            <a:miter lim="800000"/>
            <a:headEnd/>
            <a:tailEnd/>
          </a:ln>
        </p:spPr>
        <p:txBody>
          <a:bodyPr wrap="none" lIns="0" tIns="0" rIns="0" bIns="0">
            <a:spAutoFit/>
          </a:bodyPr>
          <a:lstStyle/>
          <a:p>
            <a:r>
              <a:rPr lang="zh-CN" altLang="en-US" sz="2800" b="1">
                <a:solidFill>
                  <a:srgbClr val="000066"/>
                </a:solidFill>
              </a:rPr>
              <a:t>线程</a:t>
            </a:r>
            <a:r>
              <a:rPr lang="en-US" altLang="zh-CN" sz="2800" b="1">
                <a:solidFill>
                  <a:srgbClr val="000066"/>
                </a:solidFill>
              </a:rPr>
              <a:t>1</a:t>
            </a:r>
          </a:p>
        </p:txBody>
      </p:sp>
      <p:sp>
        <p:nvSpPr>
          <p:cNvPr id="33806" name="Text Box 16"/>
          <p:cNvSpPr txBox="1">
            <a:spLocks noChangeArrowheads="1"/>
          </p:cNvSpPr>
          <p:nvPr/>
        </p:nvSpPr>
        <p:spPr bwMode="auto">
          <a:xfrm>
            <a:off x="4038600" y="2667000"/>
            <a:ext cx="1066800" cy="455613"/>
          </a:xfrm>
          <a:prstGeom prst="rect">
            <a:avLst/>
          </a:prstGeom>
          <a:solidFill>
            <a:schemeClr val="bg1"/>
          </a:solidFill>
          <a:ln w="28575">
            <a:solidFill>
              <a:srgbClr val="3333FF"/>
            </a:solidFill>
            <a:miter lim="800000"/>
            <a:headEnd/>
            <a:tailEnd/>
          </a:ln>
        </p:spPr>
        <p:txBody>
          <a:bodyPr lIns="0" tIns="0" rIns="0" bIns="0">
            <a:spAutoFit/>
          </a:bodyPr>
          <a:lstStyle/>
          <a:p>
            <a:pPr>
              <a:spcBef>
                <a:spcPct val="50000"/>
              </a:spcBef>
            </a:pPr>
            <a:r>
              <a:rPr lang="zh-CN" altLang="en-US" sz="2800" b="1">
                <a:solidFill>
                  <a:srgbClr val="000066"/>
                </a:solidFill>
              </a:rPr>
              <a:t>线程</a:t>
            </a:r>
            <a:r>
              <a:rPr lang="en-US" altLang="zh-CN" sz="2800" b="1">
                <a:solidFill>
                  <a:srgbClr val="000066"/>
                </a:solidFill>
              </a:rPr>
              <a:t>2</a:t>
            </a:r>
          </a:p>
        </p:txBody>
      </p:sp>
      <p:sp>
        <p:nvSpPr>
          <p:cNvPr id="33807" name="Text Box 17"/>
          <p:cNvSpPr txBox="1">
            <a:spLocks noChangeArrowheads="1"/>
          </p:cNvSpPr>
          <p:nvPr/>
        </p:nvSpPr>
        <p:spPr bwMode="auto">
          <a:xfrm>
            <a:off x="5410200" y="2667000"/>
            <a:ext cx="917575" cy="455613"/>
          </a:xfrm>
          <a:prstGeom prst="rect">
            <a:avLst/>
          </a:prstGeom>
          <a:solidFill>
            <a:schemeClr val="bg1"/>
          </a:solidFill>
          <a:ln w="28575">
            <a:solidFill>
              <a:srgbClr val="3333FF"/>
            </a:solidFill>
            <a:miter lim="800000"/>
            <a:headEnd/>
            <a:tailEnd/>
          </a:ln>
        </p:spPr>
        <p:txBody>
          <a:bodyPr wrap="none" lIns="0" tIns="0" rIns="0" bIns="0">
            <a:spAutoFit/>
          </a:bodyPr>
          <a:lstStyle/>
          <a:p>
            <a:r>
              <a:rPr lang="zh-CN" altLang="en-US" sz="2800" b="1">
                <a:solidFill>
                  <a:srgbClr val="000066"/>
                </a:solidFill>
              </a:rPr>
              <a:t>线程</a:t>
            </a:r>
            <a:r>
              <a:rPr lang="en-US" altLang="zh-CN" sz="2800" b="1">
                <a:solidFill>
                  <a:srgbClr val="000066"/>
                </a:solidFill>
              </a:rPr>
              <a:t>1</a:t>
            </a:r>
          </a:p>
        </p:txBody>
      </p:sp>
      <p:sp>
        <p:nvSpPr>
          <p:cNvPr id="33808" name="Text Box 18"/>
          <p:cNvSpPr txBox="1">
            <a:spLocks noChangeArrowheads="1"/>
          </p:cNvSpPr>
          <p:nvPr/>
        </p:nvSpPr>
        <p:spPr bwMode="auto">
          <a:xfrm>
            <a:off x="6629400" y="2667000"/>
            <a:ext cx="990600" cy="455613"/>
          </a:xfrm>
          <a:prstGeom prst="rect">
            <a:avLst/>
          </a:prstGeom>
          <a:solidFill>
            <a:schemeClr val="bg1"/>
          </a:solidFill>
          <a:ln w="28575">
            <a:solidFill>
              <a:srgbClr val="3333FF"/>
            </a:solidFill>
            <a:miter lim="800000"/>
            <a:headEnd/>
            <a:tailEnd/>
          </a:ln>
        </p:spPr>
        <p:txBody>
          <a:bodyPr lIns="0" tIns="0" rIns="0" bIns="0">
            <a:spAutoFit/>
          </a:bodyPr>
          <a:lstStyle/>
          <a:p>
            <a:pPr>
              <a:spcBef>
                <a:spcPct val="50000"/>
              </a:spcBef>
            </a:pPr>
            <a:r>
              <a:rPr lang="zh-CN" altLang="en-US" sz="2800" b="1">
                <a:solidFill>
                  <a:srgbClr val="000066"/>
                </a:solidFill>
              </a:rPr>
              <a:t>线程</a:t>
            </a:r>
            <a:r>
              <a:rPr lang="en-US" altLang="zh-CN" sz="2800" b="1">
                <a:solidFill>
                  <a:srgbClr val="000066"/>
                </a:solidFill>
              </a:rPr>
              <a:t>2</a:t>
            </a:r>
          </a:p>
        </p:txBody>
      </p:sp>
      <p:sp>
        <p:nvSpPr>
          <p:cNvPr id="33809" name="Line 19"/>
          <p:cNvSpPr>
            <a:spLocks noChangeShapeType="1"/>
          </p:cNvSpPr>
          <p:nvPr/>
        </p:nvSpPr>
        <p:spPr bwMode="auto">
          <a:xfrm>
            <a:off x="2286000" y="4038600"/>
            <a:ext cx="6477000" cy="0"/>
          </a:xfrm>
          <a:prstGeom prst="line">
            <a:avLst/>
          </a:prstGeom>
          <a:noFill/>
          <a:ln w="28575">
            <a:solidFill>
              <a:srgbClr val="3333FF"/>
            </a:solidFill>
            <a:round/>
            <a:headEnd/>
            <a:tailEnd/>
          </a:ln>
        </p:spPr>
        <p:txBody>
          <a:bodyPr lIns="0" tIns="0" rIns="0" bIns="0"/>
          <a:lstStyle/>
          <a:p>
            <a:endParaRPr lang="zh-CN" altLang="en-US"/>
          </a:p>
        </p:txBody>
      </p:sp>
      <p:sp>
        <p:nvSpPr>
          <p:cNvPr id="33810" name="Line 20"/>
          <p:cNvSpPr>
            <a:spLocks noChangeShapeType="1"/>
          </p:cNvSpPr>
          <p:nvPr/>
        </p:nvSpPr>
        <p:spPr bwMode="auto">
          <a:xfrm>
            <a:off x="2286000" y="4724400"/>
            <a:ext cx="6477000" cy="0"/>
          </a:xfrm>
          <a:prstGeom prst="line">
            <a:avLst/>
          </a:prstGeom>
          <a:noFill/>
          <a:ln w="28575">
            <a:solidFill>
              <a:srgbClr val="3333FF"/>
            </a:solidFill>
            <a:round/>
            <a:headEnd/>
            <a:tailEnd/>
          </a:ln>
        </p:spPr>
        <p:txBody>
          <a:bodyPr lIns="0" tIns="0" rIns="0" bIns="0"/>
          <a:lstStyle/>
          <a:p>
            <a:endParaRPr lang="zh-CN" altLang="en-US"/>
          </a:p>
        </p:txBody>
      </p:sp>
      <p:sp>
        <p:nvSpPr>
          <p:cNvPr id="33811" name="Text Box 21"/>
          <p:cNvSpPr txBox="1">
            <a:spLocks noChangeArrowheads="1"/>
          </p:cNvSpPr>
          <p:nvPr/>
        </p:nvSpPr>
        <p:spPr bwMode="auto">
          <a:xfrm>
            <a:off x="3581400" y="4138613"/>
            <a:ext cx="2143125" cy="427037"/>
          </a:xfrm>
          <a:prstGeom prst="rect">
            <a:avLst/>
          </a:prstGeom>
          <a:noFill/>
          <a:ln w="9525">
            <a:noFill/>
            <a:miter lim="800000"/>
            <a:headEnd/>
            <a:tailEnd/>
          </a:ln>
        </p:spPr>
        <p:txBody>
          <a:bodyPr wrap="none" lIns="0" tIns="0" rIns="0" bIns="0">
            <a:spAutoFit/>
          </a:bodyPr>
          <a:lstStyle/>
          <a:p>
            <a:r>
              <a:rPr lang="zh-CN" altLang="en-US" sz="2800" b="1">
                <a:solidFill>
                  <a:srgbClr val="000066"/>
                </a:solidFill>
              </a:rPr>
              <a:t>就绪线程队列</a:t>
            </a:r>
          </a:p>
        </p:txBody>
      </p:sp>
      <p:sp>
        <p:nvSpPr>
          <p:cNvPr id="33812" name="Oval 22"/>
          <p:cNvSpPr>
            <a:spLocks noChangeArrowheads="1"/>
          </p:cNvSpPr>
          <p:nvPr/>
        </p:nvSpPr>
        <p:spPr bwMode="auto">
          <a:xfrm>
            <a:off x="2667000" y="1447800"/>
            <a:ext cx="1524000" cy="609600"/>
          </a:xfrm>
          <a:prstGeom prst="ellipse">
            <a:avLst/>
          </a:prstGeom>
          <a:solidFill>
            <a:schemeClr val="bg1"/>
          </a:solidFill>
          <a:ln w="28575">
            <a:solidFill>
              <a:srgbClr val="3333FF"/>
            </a:solidFill>
            <a:round/>
            <a:headEnd/>
            <a:tailEnd/>
          </a:ln>
        </p:spPr>
        <p:txBody>
          <a:bodyPr wrap="none" lIns="0" tIns="0" rIns="0" bIns="0" anchor="ctr"/>
          <a:lstStyle/>
          <a:p>
            <a:pPr algn="ctr"/>
            <a:r>
              <a:rPr lang="zh-CN" altLang="en-US" sz="2800" b="1">
                <a:solidFill>
                  <a:srgbClr val="000066"/>
                </a:solidFill>
              </a:rPr>
              <a:t>进程</a:t>
            </a:r>
            <a:r>
              <a:rPr lang="en-US" altLang="zh-CN" sz="2800" b="1">
                <a:solidFill>
                  <a:srgbClr val="000066"/>
                </a:solidFill>
              </a:rPr>
              <a:t>1</a:t>
            </a:r>
          </a:p>
        </p:txBody>
      </p:sp>
      <p:sp>
        <p:nvSpPr>
          <p:cNvPr id="33813" name="Oval 24"/>
          <p:cNvSpPr>
            <a:spLocks noChangeArrowheads="1"/>
          </p:cNvSpPr>
          <p:nvPr/>
        </p:nvSpPr>
        <p:spPr bwMode="auto">
          <a:xfrm>
            <a:off x="5105400" y="1447800"/>
            <a:ext cx="1524000" cy="609600"/>
          </a:xfrm>
          <a:prstGeom prst="ellipse">
            <a:avLst/>
          </a:prstGeom>
          <a:solidFill>
            <a:schemeClr val="bg1"/>
          </a:solidFill>
          <a:ln w="28575">
            <a:solidFill>
              <a:srgbClr val="3333FF"/>
            </a:solidFill>
            <a:round/>
            <a:headEnd/>
            <a:tailEnd/>
          </a:ln>
        </p:spPr>
        <p:txBody>
          <a:bodyPr wrap="none" lIns="0" tIns="0" rIns="0" bIns="0" anchor="ctr"/>
          <a:lstStyle/>
          <a:p>
            <a:pPr algn="ctr"/>
            <a:r>
              <a:rPr lang="zh-CN" altLang="en-US" sz="2800" b="1">
                <a:solidFill>
                  <a:srgbClr val="000066"/>
                </a:solidFill>
              </a:rPr>
              <a:t>进程</a:t>
            </a:r>
            <a:r>
              <a:rPr lang="en-US" altLang="zh-CN" sz="2800" b="1">
                <a:solidFill>
                  <a:srgbClr val="000066"/>
                </a:solidFill>
              </a:rPr>
              <a:t>2</a:t>
            </a:r>
          </a:p>
        </p:txBody>
      </p:sp>
      <p:sp>
        <p:nvSpPr>
          <p:cNvPr id="33814" name="Text Box 25"/>
          <p:cNvSpPr txBox="1">
            <a:spLocks noChangeArrowheads="1"/>
          </p:cNvSpPr>
          <p:nvPr/>
        </p:nvSpPr>
        <p:spPr bwMode="auto">
          <a:xfrm>
            <a:off x="7924800" y="2667000"/>
            <a:ext cx="990600" cy="455613"/>
          </a:xfrm>
          <a:prstGeom prst="rect">
            <a:avLst/>
          </a:prstGeom>
          <a:solidFill>
            <a:schemeClr val="bg1"/>
          </a:solidFill>
          <a:ln w="28575">
            <a:solidFill>
              <a:srgbClr val="3333FF"/>
            </a:solidFill>
            <a:miter lim="800000"/>
            <a:headEnd/>
            <a:tailEnd/>
          </a:ln>
        </p:spPr>
        <p:txBody>
          <a:bodyPr lIns="0" tIns="0" rIns="0" bIns="0">
            <a:spAutoFit/>
          </a:bodyPr>
          <a:lstStyle/>
          <a:p>
            <a:pPr>
              <a:spcBef>
                <a:spcPct val="50000"/>
              </a:spcBef>
            </a:pPr>
            <a:r>
              <a:rPr lang="zh-CN" altLang="en-US" sz="2800" b="1">
                <a:solidFill>
                  <a:srgbClr val="000066"/>
                </a:solidFill>
              </a:rPr>
              <a:t>线程</a:t>
            </a:r>
            <a:r>
              <a:rPr lang="en-US" altLang="zh-CN" sz="2800" b="1">
                <a:solidFill>
                  <a:srgbClr val="000066"/>
                </a:solidFill>
              </a:rPr>
              <a:t>3</a:t>
            </a:r>
          </a:p>
        </p:txBody>
      </p:sp>
      <p:sp>
        <p:nvSpPr>
          <p:cNvPr id="33815" name="Text Box 26"/>
          <p:cNvSpPr txBox="1">
            <a:spLocks noChangeArrowheads="1"/>
          </p:cNvSpPr>
          <p:nvPr/>
        </p:nvSpPr>
        <p:spPr bwMode="auto">
          <a:xfrm>
            <a:off x="3886200" y="4900613"/>
            <a:ext cx="1422400" cy="427037"/>
          </a:xfrm>
          <a:prstGeom prst="rect">
            <a:avLst/>
          </a:prstGeom>
          <a:solidFill>
            <a:schemeClr val="bg1"/>
          </a:solidFill>
          <a:ln w="9525">
            <a:noFill/>
            <a:miter lim="800000"/>
            <a:headEnd/>
            <a:tailEnd/>
          </a:ln>
        </p:spPr>
        <p:txBody>
          <a:bodyPr wrap="none" lIns="0" tIns="0" rIns="0" bIns="0">
            <a:spAutoFit/>
          </a:bodyPr>
          <a:lstStyle/>
          <a:p>
            <a:r>
              <a:rPr lang="zh-CN" altLang="en-US" sz="2800" b="1">
                <a:solidFill>
                  <a:srgbClr val="000066"/>
                </a:solidFill>
              </a:rPr>
              <a:t>就绪位图</a:t>
            </a:r>
          </a:p>
        </p:txBody>
      </p:sp>
      <p:sp>
        <p:nvSpPr>
          <p:cNvPr id="33816" name="Rectangle 27" descr="横虚线"/>
          <p:cNvSpPr>
            <a:spLocks noChangeArrowheads="1"/>
          </p:cNvSpPr>
          <p:nvPr/>
        </p:nvSpPr>
        <p:spPr bwMode="auto">
          <a:xfrm>
            <a:off x="3810000" y="5486400"/>
            <a:ext cx="1600200" cy="381000"/>
          </a:xfrm>
          <a:prstGeom prst="rect">
            <a:avLst/>
          </a:prstGeom>
          <a:pattFill prst="dashHorz">
            <a:fgClr>
              <a:srgbClr val="000066"/>
            </a:fgClr>
            <a:bgClr>
              <a:srgbClr val="FFFFFF"/>
            </a:bgClr>
          </a:pattFill>
          <a:ln w="28575">
            <a:solidFill>
              <a:srgbClr val="3333FF"/>
            </a:solidFill>
            <a:miter lim="800000"/>
            <a:headEnd/>
            <a:tailEnd/>
          </a:ln>
        </p:spPr>
        <p:txBody>
          <a:bodyPr wrap="none" lIns="0" tIns="0" rIns="0" bIns="0" anchor="ctr"/>
          <a:lstStyle/>
          <a:p>
            <a:endParaRPr lang="zh-CN" altLang="en-US"/>
          </a:p>
        </p:txBody>
      </p:sp>
      <p:sp>
        <p:nvSpPr>
          <p:cNvPr id="33817" name="Text Box 28"/>
          <p:cNvSpPr txBox="1">
            <a:spLocks noChangeArrowheads="1"/>
          </p:cNvSpPr>
          <p:nvPr/>
        </p:nvSpPr>
        <p:spPr bwMode="auto">
          <a:xfrm>
            <a:off x="5181600" y="5867400"/>
            <a:ext cx="1778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0</a:t>
            </a:r>
          </a:p>
        </p:txBody>
      </p:sp>
      <p:sp>
        <p:nvSpPr>
          <p:cNvPr id="33818" name="Text Box 29"/>
          <p:cNvSpPr txBox="1">
            <a:spLocks noChangeArrowheads="1"/>
          </p:cNvSpPr>
          <p:nvPr/>
        </p:nvSpPr>
        <p:spPr bwMode="auto">
          <a:xfrm>
            <a:off x="3810000" y="5867400"/>
            <a:ext cx="3556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31</a:t>
            </a:r>
          </a:p>
        </p:txBody>
      </p:sp>
      <p:sp>
        <p:nvSpPr>
          <p:cNvPr id="33819" name="Text Box 30"/>
          <p:cNvSpPr txBox="1">
            <a:spLocks noChangeArrowheads="1"/>
          </p:cNvSpPr>
          <p:nvPr/>
        </p:nvSpPr>
        <p:spPr bwMode="auto">
          <a:xfrm>
            <a:off x="6172200" y="4900613"/>
            <a:ext cx="2489200" cy="427037"/>
          </a:xfrm>
          <a:prstGeom prst="rect">
            <a:avLst/>
          </a:prstGeom>
          <a:solidFill>
            <a:schemeClr val="bg1"/>
          </a:solidFill>
          <a:ln w="9525">
            <a:noFill/>
            <a:miter lim="800000"/>
            <a:headEnd/>
            <a:tailEnd/>
          </a:ln>
        </p:spPr>
        <p:txBody>
          <a:bodyPr wrap="none" lIns="0" tIns="0" rIns="0" bIns="0">
            <a:spAutoFit/>
          </a:bodyPr>
          <a:lstStyle/>
          <a:p>
            <a:r>
              <a:rPr lang="zh-CN" altLang="en-US" sz="2800" b="1">
                <a:solidFill>
                  <a:srgbClr val="000066"/>
                </a:solidFill>
              </a:rPr>
              <a:t>处理机空闲位图</a:t>
            </a:r>
          </a:p>
        </p:txBody>
      </p:sp>
      <p:sp>
        <p:nvSpPr>
          <p:cNvPr id="33820" name="Rectangle 31" descr="横虚线"/>
          <p:cNvSpPr>
            <a:spLocks noChangeArrowheads="1"/>
          </p:cNvSpPr>
          <p:nvPr/>
        </p:nvSpPr>
        <p:spPr bwMode="auto">
          <a:xfrm>
            <a:off x="6477000" y="5486400"/>
            <a:ext cx="1600200" cy="381000"/>
          </a:xfrm>
          <a:prstGeom prst="rect">
            <a:avLst/>
          </a:prstGeom>
          <a:pattFill prst="dashHorz">
            <a:fgClr>
              <a:srgbClr val="000066"/>
            </a:fgClr>
            <a:bgClr>
              <a:srgbClr val="FFFFFF"/>
            </a:bgClr>
          </a:pattFill>
          <a:ln w="28575">
            <a:solidFill>
              <a:srgbClr val="3333FF"/>
            </a:solidFill>
            <a:miter lim="800000"/>
            <a:headEnd/>
            <a:tailEnd/>
          </a:ln>
        </p:spPr>
        <p:txBody>
          <a:bodyPr wrap="none" lIns="0" tIns="0" rIns="0" bIns="0" anchor="ctr"/>
          <a:lstStyle/>
          <a:p>
            <a:endParaRPr lang="zh-CN" altLang="en-US"/>
          </a:p>
        </p:txBody>
      </p:sp>
      <p:sp>
        <p:nvSpPr>
          <p:cNvPr id="33821" name="Text Box 32"/>
          <p:cNvSpPr txBox="1">
            <a:spLocks noChangeArrowheads="1"/>
          </p:cNvSpPr>
          <p:nvPr/>
        </p:nvSpPr>
        <p:spPr bwMode="auto">
          <a:xfrm>
            <a:off x="7848600" y="5867400"/>
            <a:ext cx="1778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0</a:t>
            </a:r>
          </a:p>
        </p:txBody>
      </p:sp>
      <p:sp>
        <p:nvSpPr>
          <p:cNvPr id="33822" name="Text Box 33"/>
          <p:cNvSpPr txBox="1">
            <a:spLocks noChangeArrowheads="1"/>
          </p:cNvSpPr>
          <p:nvPr/>
        </p:nvSpPr>
        <p:spPr bwMode="auto">
          <a:xfrm>
            <a:off x="6400800" y="5867400"/>
            <a:ext cx="3556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31</a:t>
            </a:r>
          </a:p>
        </p:txBody>
      </p:sp>
      <p:sp>
        <p:nvSpPr>
          <p:cNvPr id="33823" name="Line 34"/>
          <p:cNvSpPr>
            <a:spLocks noChangeShapeType="1"/>
          </p:cNvSpPr>
          <p:nvPr/>
        </p:nvSpPr>
        <p:spPr bwMode="auto">
          <a:xfrm>
            <a:off x="3276600" y="3124200"/>
            <a:ext cx="0" cy="1600200"/>
          </a:xfrm>
          <a:prstGeom prst="line">
            <a:avLst/>
          </a:prstGeom>
          <a:noFill/>
          <a:ln w="28575">
            <a:solidFill>
              <a:srgbClr val="3333FF"/>
            </a:solidFill>
            <a:round/>
            <a:headEnd type="triangle" w="med" len="med"/>
            <a:tailEnd/>
          </a:ln>
        </p:spPr>
        <p:txBody>
          <a:bodyPr lIns="0" tIns="0" rIns="0" bIns="0"/>
          <a:lstStyle/>
          <a:p>
            <a:endParaRPr lang="zh-CN" altLang="en-US"/>
          </a:p>
        </p:txBody>
      </p:sp>
      <p:sp>
        <p:nvSpPr>
          <p:cNvPr id="33824" name="Line 35"/>
          <p:cNvSpPr>
            <a:spLocks noChangeShapeType="1"/>
          </p:cNvSpPr>
          <p:nvPr/>
        </p:nvSpPr>
        <p:spPr bwMode="auto">
          <a:xfrm>
            <a:off x="3429000" y="2057400"/>
            <a:ext cx="0" cy="6096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5" name="Line 36"/>
          <p:cNvSpPr>
            <a:spLocks noChangeShapeType="1"/>
          </p:cNvSpPr>
          <p:nvPr/>
        </p:nvSpPr>
        <p:spPr bwMode="auto">
          <a:xfrm>
            <a:off x="3733800" y="2895600"/>
            <a:ext cx="304800" cy="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6" name="Line 37"/>
          <p:cNvSpPr>
            <a:spLocks noChangeShapeType="1"/>
          </p:cNvSpPr>
          <p:nvPr/>
        </p:nvSpPr>
        <p:spPr bwMode="auto">
          <a:xfrm>
            <a:off x="5867400" y="2057400"/>
            <a:ext cx="0" cy="6096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7" name="Line 38"/>
          <p:cNvSpPr>
            <a:spLocks noChangeShapeType="1"/>
          </p:cNvSpPr>
          <p:nvPr/>
        </p:nvSpPr>
        <p:spPr bwMode="auto">
          <a:xfrm>
            <a:off x="6324600" y="2895600"/>
            <a:ext cx="304800" cy="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8" name="Line 39"/>
          <p:cNvSpPr>
            <a:spLocks noChangeShapeType="1"/>
          </p:cNvSpPr>
          <p:nvPr/>
        </p:nvSpPr>
        <p:spPr bwMode="auto">
          <a:xfrm>
            <a:off x="7620000" y="2895600"/>
            <a:ext cx="304800" cy="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9" name="Line 40"/>
          <p:cNvSpPr>
            <a:spLocks noChangeShapeType="1"/>
          </p:cNvSpPr>
          <p:nvPr/>
        </p:nvSpPr>
        <p:spPr bwMode="auto">
          <a:xfrm flipV="1">
            <a:off x="4495800" y="3124200"/>
            <a:ext cx="0" cy="9144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0" name="Line 41"/>
          <p:cNvSpPr>
            <a:spLocks noChangeShapeType="1"/>
          </p:cNvSpPr>
          <p:nvPr/>
        </p:nvSpPr>
        <p:spPr bwMode="auto">
          <a:xfrm flipV="1">
            <a:off x="5943600" y="3124200"/>
            <a:ext cx="0" cy="16002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1" name="Line 42"/>
          <p:cNvSpPr>
            <a:spLocks noChangeShapeType="1"/>
          </p:cNvSpPr>
          <p:nvPr/>
        </p:nvSpPr>
        <p:spPr bwMode="auto">
          <a:xfrm flipV="1">
            <a:off x="7086600" y="3124200"/>
            <a:ext cx="0" cy="9144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2" name="Line 43"/>
          <p:cNvSpPr>
            <a:spLocks noChangeShapeType="1"/>
          </p:cNvSpPr>
          <p:nvPr/>
        </p:nvSpPr>
        <p:spPr bwMode="auto">
          <a:xfrm flipV="1">
            <a:off x="8382000" y="3124200"/>
            <a:ext cx="0" cy="16002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3" name="Text Box 46"/>
          <p:cNvSpPr txBox="1">
            <a:spLocks noChangeArrowheads="1"/>
          </p:cNvSpPr>
          <p:nvPr/>
        </p:nvSpPr>
        <p:spPr bwMode="auto">
          <a:xfrm>
            <a:off x="762000" y="5943600"/>
            <a:ext cx="2844800" cy="427038"/>
          </a:xfrm>
          <a:prstGeom prst="rect">
            <a:avLst/>
          </a:prstGeom>
          <a:noFill/>
          <a:ln w="9525">
            <a:noFill/>
            <a:miter lim="800000"/>
            <a:headEnd/>
            <a:tailEnd/>
          </a:ln>
        </p:spPr>
        <p:txBody>
          <a:bodyPr wrap="none" lIns="0" tIns="0" rIns="0" bIns="0">
            <a:spAutoFit/>
          </a:bodyPr>
          <a:lstStyle/>
          <a:p>
            <a:r>
              <a:rPr lang="zh-CN" altLang="en-US" sz="2800" b="1">
                <a:solidFill>
                  <a:srgbClr val="FF0066"/>
                </a:solidFill>
              </a:rPr>
              <a:t>为了提高调度速度</a:t>
            </a:r>
          </a:p>
        </p:txBody>
      </p:sp>
      <p:sp>
        <p:nvSpPr>
          <p:cNvPr id="33834" name="Line 50"/>
          <p:cNvSpPr>
            <a:spLocks noChangeShapeType="1"/>
          </p:cNvSpPr>
          <p:nvPr/>
        </p:nvSpPr>
        <p:spPr bwMode="auto">
          <a:xfrm flipV="1">
            <a:off x="2895600" y="5638800"/>
            <a:ext cx="762000" cy="304800"/>
          </a:xfrm>
          <a:prstGeom prst="line">
            <a:avLst/>
          </a:prstGeom>
          <a:noFill/>
          <a:ln w="28575">
            <a:solidFill>
              <a:srgbClr val="FF00FF"/>
            </a:solidFill>
            <a:round/>
            <a:headEnd/>
            <a:tailEnd type="triangle" w="med" len="med"/>
          </a:ln>
        </p:spPr>
        <p:txBody>
          <a:bodyPr lIns="0" tIns="0" rIns="0" bIns="0"/>
          <a:lstStyle/>
          <a:p>
            <a:endParaRPr lang="zh-CN" altLang="en-US"/>
          </a:p>
        </p:txBody>
      </p:sp>
      <p:sp>
        <p:nvSpPr>
          <p:cNvPr id="33835" name="Text Box 52"/>
          <p:cNvSpPr txBox="1">
            <a:spLocks noChangeArrowheads="1"/>
          </p:cNvSpPr>
          <p:nvPr/>
        </p:nvSpPr>
        <p:spPr bwMode="auto">
          <a:xfrm>
            <a:off x="533400" y="3276600"/>
            <a:ext cx="427038" cy="1797050"/>
          </a:xfrm>
          <a:prstGeom prst="rect">
            <a:avLst/>
          </a:prstGeom>
          <a:noFill/>
          <a:ln w="9525">
            <a:noFill/>
            <a:miter lim="800000"/>
            <a:headEnd/>
            <a:tailEnd/>
          </a:ln>
        </p:spPr>
        <p:txBody>
          <a:bodyPr vert="eaVert" wrap="none" lIns="0" tIns="0" rIns="0" bIns="0">
            <a:spAutoFit/>
          </a:bodyPr>
          <a:lstStyle/>
          <a:p>
            <a:r>
              <a:rPr lang="en-US" altLang="zh-CN" sz="2800" b="1">
                <a:solidFill>
                  <a:srgbClr val="000066"/>
                </a:solidFill>
              </a:rPr>
              <a:t>32</a:t>
            </a:r>
            <a:r>
              <a:rPr lang="zh-CN" altLang="en-US" sz="2800" b="1">
                <a:solidFill>
                  <a:srgbClr val="000066"/>
                </a:solidFill>
              </a:rPr>
              <a:t>个优先级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2E07AA1D-6BF7-46F2-9487-922B710DF30E}" type="slidenum">
              <a:rPr lang="en-US" altLang="zh-CN" smtClean="0"/>
              <a:pPr/>
              <a:t>21</a:t>
            </a:fld>
            <a:endParaRPr lang="en-US" altLang="zh-CN" smtClean="0"/>
          </a:p>
        </p:txBody>
      </p:sp>
      <p:sp>
        <p:nvSpPr>
          <p:cNvPr id="36867" name="Rectangle 2"/>
          <p:cNvSpPr>
            <a:spLocks noGrp="1" noChangeArrowheads="1"/>
          </p:cNvSpPr>
          <p:nvPr>
            <p:ph type="title"/>
          </p:nvPr>
        </p:nvSpPr>
        <p:spPr>
          <a:xfrm>
            <a:off x="611188" y="620713"/>
            <a:ext cx="7772400" cy="1066800"/>
          </a:xfrm>
        </p:spPr>
        <p:txBody>
          <a:bodyPr/>
          <a:lstStyle/>
          <a:p>
            <a:pPr eaLnBrk="1" hangingPunct="1"/>
            <a:r>
              <a:rPr lang="en-US" altLang="zh-CN" sz="4000" b="1" smtClean="0">
                <a:solidFill>
                  <a:srgbClr val="FF0000"/>
                </a:solidFill>
              </a:rPr>
              <a:t>15.4      </a:t>
            </a:r>
            <a:r>
              <a:rPr lang="zh-CN" altLang="en-US" sz="4000" b="1" smtClean="0">
                <a:solidFill>
                  <a:srgbClr val="FF0000"/>
                </a:solidFill>
              </a:rPr>
              <a:t>线程优先级提升</a:t>
            </a:r>
          </a:p>
        </p:txBody>
      </p:sp>
      <p:sp>
        <p:nvSpPr>
          <p:cNvPr id="36868" name="Rectangle 3"/>
          <p:cNvSpPr>
            <a:spLocks noGrp="1" noChangeArrowheads="1"/>
          </p:cNvSpPr>
          <p:nvPr>
            <p:ph type="body" idx="1"/>
          </p:nvPr>
        </p:nvSpPr>
        <p:spPr>
          <a:xfrm>
            <a:off x="685800" y="1773238"/>
            <a:ext cx="8134350" cy="4551362"/>
          </a:xfrm>
        </p:spPr>
        <p:txBody>
          <a:bodyPr/>
          <a:lstStyle/>
          <a:p>
            <a:pPr marL="533400" indent="-533400" algn="just" eaLnBrk="1" hangingPunct="1">
              <a:lnSpc>
                <a:spcPct val="110000"/>
              </a:lnSpc>
              <a:spcBef>
                <a:spcPct val="0"/>
              </a:spcBef>
              <a:buClr>
                <a:srgbClr val="FF00FF"/>
              </a:buClr>
              <a:buSzPct val="120000"/>
              <a:buFont typeface="Wingdings" pitchFamily="2" charset="2"/>
              <a:buChar char="v"/>
            </a:pPr>
            <a:r>
              <a:rPr lang="zh-CN" altLang="en-US" b="1" dirty="0" smtClean="0">
                <a:solidFill>
                  <a:srgbClr val="000066"/>
                </a:solidFill>
              </a:rPr>
              <a:t>系统会提升线程的优先级，以改善性能。</a:t>
            </a:r>
          </a:p>
          <a:p>
            <a:pPr marL="533400" indent="-533400" algn="just" eaLnBrk="1" hangingPunct="1">
              <a:lnSpc>
                <a:spcPct val="110000"/>
              </a:lnSpc>
              <a:spcBef>
                <a:spcPct val="0"/>
              </a:spcBef>
              <a:buClr>
                <a:srgbClr val="FF0066"/>
              </a:buClr>
              <a:buFontTx/>
              <a:buAutoNum type="arabicPeriod"/>
            </a:pPr>
            <a:r>
              <a:rPr lang="en-US" altLang="zh-CN" b="1" dirty="0" smtClean="0">
                <a:solidFill>
                  <a:srgbClr val="000066"/>
                </a:solidFill>
              </a:rPr>
              <a:t>I/O</a:t>
            </a:r>
            <a:r>
              <a:rPr lang="zh-CN" altLang="en-US" b="1" dirty="0" smtClean="0">
                <a:solidFill>
                  <a:srgbClr val="000066"/>
                </a:solidFill>
              </a:rPr>
              <a:t>操作完成后的线程。</a:t>
            </a:r>
          </a:p>
          <a:p>
            <a:pPr marL="533400" indent="-533400" algn="just" eaLnBrk="1" hangingPunct="1">
              <a:lnSpc>
                <a:spcPct val="110000"/>
              </a:lnSpc>
              <a:spcBef>
                <a:spcPct val="0"/>
              </a:spcBef>
              <a:buClr>
                <a:srgbClr val="FF0066"/>
              </a:buClr>
              <a:buFontTx/>
              <a:buAutoNum type="arabicPeriod"/>
            </a:pPr>
            <a:r>
              <a:rPr lang="zh-CN" altLang="en-US" b="1" dirty="0" smtClean="0">
                <a:solidFill>
                  <a:srgbClr val="000066"/>
                </a:solidFill>
              </a:rPr>
              <a:t>信号量或事件等待结束的线程。</a:t>
            </a:r>
          </a:p>
          <a:p>
            <a:pPr marL="533400" indent="-533400" algn="just" eaLnBrk="1" hangingPunct="1">
              <a:lnSpc>
                <a:spcPct val="110000"/>
              </a:lnSpc>
              <a:spcBef>
                <a:spcPct val="0"/>
              </a:spcBef>
              <a:buClr>
                <a:srgbClr val="FF0066"/>
              </a:buClr>
              <a:buFontTx/>
              <a:buAutoNum type="arabicPeriod"/>
            </a:pPr>
            <a:r>
              <a:rPr lang="zh-CN" altLang="en-US" b="1" dirty="0" smtClean="0">
                <a:solidFill>
                  <a:srgbClr val="000066"/>
                </a:solidFill>
              </a:rPr>
              <a:t>前台进程中的线程完成一个等待操作。</a:t>
            </a:r>
          </a:p>
          <a:p>
            <a:pPr marL="533400" indent="-533400" algn="just" eaLnBrk="1" hangingPunct="1">
              <a:lnSpc>
                <a:spcPct val="110000"/>
              </a:lnSpc>
              <a:spcBef>
                <a:spcPct val="0"/>
              </a:spcBef>
              <a:buClr>
                <a:srgbClr val="FF0066"/>
              </a:buClr>
              <a:buFontTx/>
              <a:buAutoNum type="arabicPeriod"/>
            </a:pPr>
            <a:r>
              <a:rPr lang="zh-CN" altLang="en-US" b="1" dirty="0" smtClean="0">
                <a:solidFill>
                  <a:srgbClr val="000066"/>
                </a:solidFill>
              </a:rPr>
              <a:t>由于窗口活动而唤醒</a:t>
            </a:r>
            <a:r>
              <a:rPr lang="en-US" altLang="zh-CN" b="1" dirty="0" smtClean="0">
                <a:solidFill>
                  <a:srgbClr val="000066"/>
                </a:solidFill>
              </a:rPr>
              <a:t>GUI</a:t>
            </a:r>
            <a:r>
              <a:rPr lang="zh-CN" altLang="en-US" b="1" dirty="0" smtClean="0">
                <a:solidFill>
                  <a:srgbClr val="000066"/>
                </a:solidFill>
              </a:rPr>
              <a:t>线程。</a:t>
            </a:r>
          </a:p>
          <a:p>
            <a:pPr marL="533400" indent="-533400" algn="just" eaLnBrk="1" hangingPunct="1">
              <a:lnSpc>
                <a:spcPct val="110000"/>
              </a:lnSpc>
              <a:spcBef>
                <a:spcPct val="0"/>
              </a:spcBef>
              <a:buClr>
                <a:srgbClr val="FF0066"/>
              </a:buClr>
              <a:buFontTx/>
              <a:buAutoNum type="arabicPeriod"/>
            </a:pPr>
            <a:r>
              <a:rPr lang="zh-CN" altLang="en-US" b="1" dirty="0" smtClean="0">
                <a:solidFill>
                  <a:srgbClr val="000066"/>
                </a:solidFill>
              </a:rPr>
              <a:t>线程处于就绪状态超过一定时间，仍未能进入运行状态</a:t>
            </a:r>
            <a:r>
              <a:rPr lang="en-US" altLang="zh-CN" b="1" dirty="0" smtClean="0">
                <a:solidFill>
                  <a:srgbClr val="000066"/>
                </a:solidFill>
              </a:rPr>
              <a:t>(</a:t>
            </a:r>
            <a:r>
              <a:rPr lang="zh-CN" altLang="en-US" b="1" dirty="0" smtClean="0">
                <a:solidFill>
                  <a:srgbClr val="000066"/>
                </a:solidFill>
              </a:rPr>
              <a:t>处理器饥饿</a:t>
            </a:r>
            <a:r>
              <a:rPr lang="en-US" altLang="zh-CN" b="1" dirty="0" smtClean="0">
                <a:solidFill>
                  <a:srgbClr val="000066"/>
                </a:solidFill>
              </a:rPr>
              <a:t>)</a:t>
            </a:r>
            <a:r>
              <a:rPr lang="zh-CN" altLang="en-US" b="1" dirty="0" smtClean="0">
                <a:solidFill>
                  <a:srgbClr val="000066"/>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3EEF1CF3-A6BD-4008-85CE-0CBD0B19337E}" type="slidenum">
              <a:rPr lang="en-US" altLang="zh-CN" smtClean="0"/>
              <a:pPr/>
              <a:t>22</a:t>
            </a:fld>
            <a:endParaRPr lang="en-US" altLang="zh-CN" smtClean="0"/>
          </a:p>
        </p:txBody>
      </p:sp>
      <p:sp>
        <p:nvSpPr>
          <p:cNvPr id="37891" name="Rectangle 2"/>
          <p:cNvSpPr>
            <a:spLocks noGrp="1" noChangeArrowheads="1"/>
          </p:cNvSpPr>
          <p:nvPr>
            <p:ph type="title"/>
          </p:nvPr>
        </p:nvSpPr>
        <p:spPr>
          <a:xfrm>
            <a:off x="685800" y="685800"/>
            <a:ext cx="7772400" cy="838200"/>
          </a:xfrm>
        </p:spPr>
        <p:txBody>
          <a:bodyPr/>
          <a:lstStyle/>
          <a:p>
            <a:pPr eaLnBrk="1" hangingPunct="1"/>
            <a:r>
              <a:rPr lang="en-US" altLang="zh-CN" b="1" smtClean="0">
                <a:solidFill>
                  <a:srgbClr val="FF0000"/>
                </a:solidFill>
              </a:rPr>
              <a:t>15.5    </a:t>
            </a:r>
            <a:r>
              <a:rPr lang="zh-CN" altLang="en-US" b="1" smtClean="0">
                <a:solidFill>
                  <a:srgbClr val="FF0000"/>
                </a:solidFill>
              </a:rPr>
              <a:t>线程同步</a:t>
            </a:r>
          </a:p>
        </p:txBody>
      </p:sp>
      <p:sp>
        <p:nvSpPr>
          <p:cNvPr id="37892" name="Rectangle 3"/>
          <p:cNvSpPr>
            <a:spLocks noGrp="1" noChangeArrowheads="1"/>
          </p:cNvSpPr>
          <p:nvPr>
            <p:ph type="body" idx="1"/>
          </p:nvPr>
        </p:nvSpPr>
        <p:spPr>
          <a:xfrm>
            <a:off x="685800" y="1857364"/>
            <a:ext cx="7924800" cy="4543436"/>
          </a:xfrm>
        </p:spPr>
        <p:txBody>
          <a:bodyPr/>
          <a:lstStyle/>
          <a:p>
            <a:pPr algn="just" eaLnBrk="1" hangingPunct="1">
              <a:buClr>
                <a:srgbClr val="FF0000"/>
              </a:buClr>
              <a:buSzPct val="140000"/>
              <a:buNone/>
            </a:pPr>
            <a:r>
              <a:rPr lang="en-US" altLang="zh-CN" b="1" dirty="0" smtClean="0">
                <a:solidFill>
                  <a:schemeClr val="accent1">
                    <a:lumMod val="75000"/>
                  </a:schemeClr>
                </a:solidFill>
              </a:rPr>
              <a:t>	</a:t>
            </a:r>
            <a:r>
              <a:rPr lang="zh-CN" altLang="en-US" b="1" dirty="0" smtClean="0">
                <a:solidFill>
                  <a:schemeClr val="accent1">
                    <a:lumMod val="75000"/>
                  </a:schemeClr>
                </a:solidFill>
              </a:rPr>
              <a:t>实现线程之间互斥和同步的机制有：事件对象、互斥体对象、信号量对象。</a:t>
            </a:r>
            <a:endParaRPr lang="en-US" altLang="zh-CN" b="1" dirty="0" smtClean="0">
              <a:solidFill>
                <a:schemeClr val="accent1">
                  <a:lumMod val="75000"/>
                </a:schemeClr>
              </a:solidFill>
            </a:endParaRPr>
          </a:p>
          <a:p>
            <a:pPr marL="533400" indent="-533400" algn="just" eaLnBrk="1" hangingPunct="1">
              <a:lnSpc>
                <a:spcPct val="90000"/>
              </a:lnSpc>
              <a:buFontTx/>
              <a:buAutoNum type="arabicPeriod"/>
            </a:pPr>
            <a:r>
              <a:rPr lang="zh-CN" altLang="en-US" b="1" dirty="0" smtClean="0">
                <a:solidFill>
                  <a:srgbClr val="FF00FF"/>
                </a:solidFill>
              </a:rPr>
              <a:t>事件对象</a:t>
            </a:r>
            <a:r>
              <a:rPr lang="zh-CN" altLang="en-US" b="1" dirty="0" smtClean="0">
                <a:solidFill>
                  <a:srgbClr val="000066"/>
                </a:solidFill>
              </a:rPr>
              <a:t>：相当于一个“触发器”，用于通知线程某个事件是否出现。有信号和无信号两个状态。</a:t>
            </a:r>
            <a:endParaRPr lang="en-US" altLang="zh-CN" b="1" dirty="0" smtClean="0">
              <a:solidFill>
                <a:srgbClr val="000066"/>
              </a:solidFill>
            </a:endParaRPr>
          </a:p>
          <a:p>
            <a:pPr marL="533400" indent="-533400" algn="just" eaLnBrk="1" hangingPunct="1">
              <a:lnSpc>
                <a:spcPct val="90000"/>
              </a:lnSpc>
              <a:buFontTx/>
              <a:buAutoNum type="arabicPeriod"/>
            </a:pPr>
            <a:r>
              <a:rPr lang="zh-CN" altLang="en-US" b="1" dirty="0" smtClean="0">
                <a:solidFill>
                  <a:srgbClr val="FF00FF"/>
                </a:solidFill>
              </a:rPr>
              <a:t>互斥体对象</a:t>
            </a:r>
            <a:r>
              <a:rPr lang="zh-CN" altLang="en-US" b="1" dirty="0" smtClean="0">
                <a:solidFill>
                  <a:srgbClr val="000066"/>
                </a:solidFill>
              </a:rPr>
              <a:t>：互斥访问共享资源</a:t>
            </a:r>
          </a:p>
          <a:p>
            <a:pPr marL="533400" indent="-533400" algn="just" eaLnBrk="1" hangingPunct="1">
              <a:lnSpc>
                <a:spcPct val="90000"/>
              </a:lnSpc>
              <a:buFontTx/>
              <a:buAutoNum type="arabicPeriod"/>
            </a:pPr>
            <a:r>
              <a:rPr lang="zh-CN" altLang="en-US" b="1" dirty="0" smtClean="0">
                <a:solidFill>
                  <a:srgbClr val="FF00FF"/>
                </a:solidFill>
              </a:rPr>
              <a:t>信号量对象</a:t>
            </a:r>
            <a:r>
              <a:rPr lang="zh-CN" altLang="en-US" b="1" dirty="0" smtClean="0">
                <a:solidFill>
                  <a:srgbClr val="000066"/>
                </a:solidFill>
              </a:rPr>
              <a:t>：就是资源信号量，初始值可在</a:t>
            </a:r>
            <a:r>
              <a:rPr lang="en-US" altLang="zh-CN" b="1" dirty="0" smtClean="0">
                <a:solidFill>
                  <a:srgbClr val="000066"/>
                </a:solidFill>
              </a:rPr>
              <a:t>0</a:t>
            </a:r>
            <a:r>
              <a:rPr lang="zh-CN" altLang="en-US" b="1" dirty="0" smtClean="0">
                <a:solidFill>
                  <a:srgbClr val="000066"/>
                </a:solidFill>
              </a:rPr>
              <a:t>到指定最大值之间设置。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p>
            <a:fld id="{684FE2D7-6DAF-4907-980F-6FB9623DD649}" type="slidenum">
              <a:rPr lang="en-US" altLang="zh-CN" smtClean="0"/>
              <a:pPr/>
              <a:t>3</a:t>
            </a:fld>
            <a:endParaRPr lang="en-US" altLang="zh-CN" smtClean="0"/>
          </a:p>
        </p:txBody>
      </p:sp>
      <p:sp>
        <p:nvSpPr>
          <p:cNvPr id="4099" name="Rectangle 2"/>
          <p:cNvSpPr>
            <a:spLocks noGrp="1" noChangeArrowheads="1"/>
          </p:cNvSpPr>
          <p:nvPr>
            <p:ph type="title"/>
          </p:nvPr>
        </p:nvSpPr>
        <p:spPr/>
        <p:txBody>
          <a:bodyPr/>
          <a:lstStyle/>
          <a:p>
            <a:pPr eaLnBrk="1" hangingPunct="1"/>
            <a:r>
              <a:rPr lang="en-US" altLang="zh-CN" b="1" smtClean="0">
                <a:solidFill>
                  <a:srgbClr val="FF0000"/>
                </a:solidFill>
              </a:rPr>
              <a:t>15.1      </a:t>
            </a:r>
            <a:r>
              <a:rPr lang="zh-CN" altLang="en-US" b="1" smtClean="0">
                <a:solidFill>
                  <a:srgbClr val="FF0000"/>
                </a:solidFill>
              </a:rPr>
              <a:t>进程和线程 </a:t>
            </a:r>
          </a:p>
        </p:txBody>
      </p:sp>
      <p:sp>
        <p:nvSpPr>
          <p:cNvPr id="4100" name="Rectangle 3"/>
          <p:cNvSpPr>
            <a:spLocks noGrp="1" noChangeArrowheads="1"/>
          </p:cNvSpPr>
          <p:nvPr>
            <p:ph type="body" idx="1"/>
          </p:nvPr>
        </p:nvSpPr>
        <p:spPr>
          <a:xfrm>
            <a:off x="457200" y="1981200"/>
            <a:ext cx="8458200" cy="4419600"/>
          </a:xfrm>
        </p:spPr>
        <p:txBody>
          <a:bodyPr/>
          <a:lstStyle/>
          <a:p>
            <a:pPr marL="609600" indent="-609600" algn="just" eaLnBrk="1" hangingPunct="1">
              <a:buClr>
                <a:srgbClr val="FF0000"/>
              </a:buClr>
              <a:buFont typeface="Wingdings" pitchFamily="2" charset="2"/>
              <a:buAutoNum type="arabicPeriod"/>
            </a:pPr>
            <a:r>
              <a:rPr lang="zh-CN" altLang="en-US" b="1" dirty="0" smtClean="0">
                <a:solidFill>
                  <a:srgbClr val="000066"/>
                </a:solidFill>
              </a:rPr>
              <a:t>进程的特点</a:t>
            </a:r>
          </a:p>
          <a:p>
            <a:pPr marL="990600" lvl="1" indent="-533400" algn="just" eaLnBrk="1" hangingPunct="1">
              <a:buClr>
                <a:srgbClr val="FF0000"/>
              </a:buClr>
              <a:buFont typeface="Wingdings" pitchFamily="2" charset="2"/>
              <a:buAutoNum type="circleNumDbPlain"/>
            </a:pPr>
            <a:r>
              <a:rPr lang="zh-CN" altLang="en-US" sz="3200" b="1" dirty="0" smtClean="0">
                <a:solidFill>
                  <a:srgbClr val="000066"/>
                </a:solidFill>
              </a:rPr>
              <a:t>对应一个可执行程序。</a:t>
            </a:r>
          </a:p>
          <a:p>
            <a:pPr marL="990600" lvl="1" indent="-533400" algn="just" eaLnBrk="1" hangingPunct="1">
              <a:buClr>
                <a:srgbClr val="FF0000"/>
              </a:buClr>
              <a:buFont typeface="Wingdings" pitchFamily="2" charset="2"/>
              <a:buAutoNum type="circleNumDbPlain"/>
            </a:pPr>
            <a:r>
              <a:rPr lang="zh-CN" altLang="en-US" sz="3200" b="1" dirty="0" smtClean="0">
                <a:solidFill>
                  <a:srgbClr val="000066"/>
                </a:solidFill>
              </a:rPr>
              <a:t>具有一个独立的地址空间。</a:t>
            </a:r>
          </a:p>
          <a:p>
            <a:pPr marL="990600" lvl="1" indent="-533400" algn="just" eaLnBrk="1" hangingPunct="1">
              <a:buClr>
                <a:srgbClr val="FF0000"/>
              </a:buClr>
              <a:buFont typeface="Wingdings" pitchFamily="2" charset="2"/>
              <a:buAutoNum type="circleNumDbPlain"/>
            </a:pPr>
            <a:r>
              <a:rPr lang="zh-CN" altLang="en-US" sz="3200" b="1" dirty="0" smtClean="0">
                <a:solidFill>
                  <a:srgbClr val="000066"/>
                </a:solidFill>
              </a:rPr>
              <a:t>可有多个线程。</a:t>
            </a:r>
          </a:p>
          <a:p>
            <a:pPr marL="609600" indent="-609600" algn="just" eaLnBrk="1" hangingPunct="1">
              <a:buClr>
                <a:srgbClr val="FF0000"/>
              </a:buClr>
              <a:buFont typeface="Wingdings" pitchFamily="2" charset="2"/>
              <a:buAutoNum type="arabicPeriod"/>
            </a:pPr>
            <a:r>
              <a:rPr lang="zh-CN" altLang="en-US" b="1" dirty="0" smtClean="0">
                <a:solidFill>
                  <a:srgbClr val="000066"/>
                </a:solidFill>
              </a:rPr>
              <a:t>线程是进程内的执行实体。以线程为单位调度执行。</a:t>
            </a:r>
            <a:r>
              <a:rPr lang="zh-CN" altLang="en-US" b="1" dirty="0" smtClean="0">
                <a:solidFill>
                  <a:srgbClr val="FF00FF"/>
                </a:solidFill>
              </a:rPr>
              <a:t>核心级线程</a:t>
            </a:r>
            <a:r>
              <a:rPr lang="zh-CN" altLang="en-US" b="1" dirty="0" smtClean="0">
                <a:solidFill>
                  <a:srgbClr val="000066"/>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AEFC3468-6EC5-41BE-8ECA-FE42D9406E30}" type="slidenum">
              <a:rPr lang="en-US" altLang="zh-CN" smtClean="0"/>
              <a:pPr/>
              <a:t>4</a:t>
            </a:fld>
            <a:endParaRPr lang="en-US" altLang="zh-CN" smtClean="0"/>
          </a:p>
        </p:txBody>
      </p:sp>
      <p:sp>
        <p:nvSpPr>
          <p:cNvPr id="6148" name="Rectangle 3"/>
          <p:cNvSpPr>
            <a:spLocks noGrp="1" noChangeArrowheads="1"/>
          </p:cNvSpPr>
          <p:nvPr>
            <p:ph type="body" idx="1"/>
          </p:nvPr>
        </p:nvSpPr>
        <p:spPr>
          <a:xfrm>
            <a:off x="685800" y="2071678"/>
            <a:ext cx="8062913" cy="4452947"/>
          </a:xfrm>
        </p:spPr>
        <p:txBody>
          <a:bodyPr/>
          <a:lstStyle/>
          <a:p>
            <a:pPr eaLnBrk="1" hangingPunct="1">
              <a:lnSpc>
                <a:spcPct val="90000"/>
              </a:lnSpc>
              <a:buFontTx/>
              <a:buNone/>
            </a:pPr>
            <a:r>
              <a:rPr lang="en-US" altLang="zh-CN" sz="3000" b="1" dirty="0" err="1" smtClean="0">
                <a:solidFill>
                  <a:srgbClr val="000066"/>
                </a:solidFill>
              </a:rPr>
              <a:t>struct</a:t>
            </a:r>
            <a:r>
              <a:rPr lang="en-US" altLang="zh-CN" sz="3000" b="1" dirty="0" smtClean="0">
                <a:solidFill>
                  <a:srgbClr val="000066"/>
                </a:solidFill>
              </a:rPr>
              <a:t> </a:t>
            </a:r>
            <a:r>
              <a:rPr lang="en-US" altLang="zh-CN" sz="3000" b="1" dirty="0" smtClean="0">
                <a:solidFill>
                  <a:srgbClr val="FF0066"/>
                </a:solidFill>
              </a:rPr>
              <a:t>EPROCESS</a:t>
            </a:r>
            <a:r>
              <a:rPr lang="en-US" altLang="zh-CN" sz="3000" b="1" dirty="0" smtClean="0">
                <a:solidFill>
                  <a:srgbClr val="000066"/>
                </a:solidFill>
              </a:rPr>
              <a:t>{  P284</a:t>
            </a:r>
          </a:p>
          <a:p>
            <a:pPr eaLnBrk="1" hangingPunct="1">
              <a:lnSpc>
                <a:spcPct val="90000"/>
              </a:lnSpc>
              <a:buFontTx/>
              <a:buNone/>
            </a:pPr>
            <a:r>
              <a:rPr lang="en-US" altLang="zh-CN" sz="3000" b="1" dirty="0" smtClean="0">
                <a:solidFill>
                  <a:srgbClr val="000066"/>
                </a:solidFill>
              </a:rPr>
              <a:t>	</a:t>
            </a:r>
            <a:r>
              <a:rPr lang="en-US" altLang="zh-CN" sz="3000" b="1" dirty="0" smtClean="0">
                <a:solidFill>
                  <a:srgbClr val="FF0066"/>
                </a:solidFill>
              </a:rPr>
              <a:t>KPROCESS  </a:t>
            </a:r>
            <a:r>
              <a:rPr lang="en-US" altLang="zh-CN" sz="3000" b="1" dirty="0" err="1" smtClean="0">
                <a:solidFill>
                  <a:srgbClr val="000066"/>
                </a:solidFill>
              </a:rPr>
              <a:t>Pcb</a:t>
            </a:r>
            <a:r>
              <a:rPr lang="en-US" altLang="zh-CN" sz="3000" b="1" dirty="0" smtClean="0">
                <a:solidFill>
                  <a:srgbClr val="000066"/>
                </a:solidFill>
              </a:rPr>
              <a:t>;  </a:t>
            </a:r>
            <a:r>
              <a:rPr lang="zh-CN" altLang="en-US" sz="3000" b="1" dirty="0" smtClean="0">
                <a:solidFill>
                  <a:srgbClr val="000066"/>
                </a:solidFill>
              </a:rPr>
              <a:t>内核进程块</a:t>
            </a:r>
          </a:p>
          <a:p>
            <a:pPr eaLnBrk="1" hangingPunct="1">
              <a:lnSpc>
                <a:spcPct val="90000"/>
              </a:lnSpc>
              <a:buFontTx/>
              <a:buNone/>
            </a:pPr>
            <a:r>
              <a:rPr lang="zh-CN" altLang="en-US" sz="3000" b="1" dirty="0" smtClean="0">
                <a:solidFill>
                  <a:srgbClr val="000066"/>
                </a:solidFill>
              </a:rPr>
              <a:t>	</a:t>
            </a:r>
            <a:r>
              <a:rPr lang="en-US" altLang="zh-CN" sz="3000" b="1" dirty="0" err="1" smtClean="0">
                <a:solidFill>
                  <a:srgbClr val="C00000"/>
                </a:solidFill>
              </a:rPr>
              <a:t>ObjectTable</a:t>
            </a:r>
            <a:r>
              <a:rPr lang="en-US" altLang="zh-CN" sz="3000" b="1" dirty="0" smtClean="0">
                <a:solidFill>
                  <a:srgbClr val="000066"/>
                </a:solidFill>
              </a:rPr>
              <a:t>;  </a:t>
            </a:r>
            <a:r>
              <a:rPr lang="zh-CN" altLang="en-US" sz="3000" b="1" dirty="0" smtClean="0">
                <a:solidFill>
                  <a:srgbClr val="000066"/>
                </a:solidFill>
              </a:rPr>
              <a:t>进程的句柄表</a:t>
            </a:r>
          </a:p>
          <a:p>
            <a:pPr eaLnBrk="1" hangingPunct="1">
              <a:lnSpc>
                <a:spcPct val="90000"/>
              </a:lnSpc>
              <a:buFontTx/>
              <a:buNone/>
            </a:pPr>
            <a:r>
              <a:rPr lang="zh-CN" altLang="en-US" sz="3000" b="1" dirty="0" smtClean="0">
                <a:solidFill>
                  <a:srgbClr val="000066"/>
                </a:solidFill>
              </a:rPr>
              <a:t>	</a:t>
            </a:r>
            <a:r>
              <a:rPr lang="en-US" altLang="zh-CN" sz="3000" b="1" dirty="0" err="1" smtClean="0">
                <a:solidFill>
                  <a:srgbClr val="C00000"/>
                </a:solidFill>
              </a:rPr>
              <a:t>PageDirectoryPte</a:t>
            </a:r>
            <a:r>
              <a:rPr lang="en-US" altLang="zh-CN" sz="3000" b="1" dirty="0" smtClean="0">
                <a:solidFill>
                  <a:srgbClr val="000066"/>
                </a:solidFill>
              </a:rPr>
              <a:t>; </a:t>
            </a:r>
            <a:r>
              <a:rPr lang="zh-CN" altLang="en-US" sz="3000" b="1" dirty="0" smtClean="0">
                <a:solidFill>
                  <a:srgbClr val="000066"/>
                </a:solidFill>
              </a:rPr>
              <a:t>页目录页面的页表项</a:t>
            </a:r>
            <a:r>
              <a:rPr lang="en-US" altLang="zh-CN" sz="3000" b="1" dirty="0" smtClean="0">
                <a:solidFill>
                  <a:srgbClr val="000066"/>
                </a:solidFill>
              </a:rPr>
              <a:t>32</a:t>
            </a:r>
            <a:r>
              <a:rPr lang="zh-CN" altLang="en-US" sz="3000" b="1" dirty="0" smtClean="0">
                <a:solidFill>
                  <a:srgbClr val="000066"/>
                </a:solidFill>
              </a:rPr>
              <a:t>位</a:t>
            </a:r>
          </a:p>
          <a:p>
            <a:pPr eaLnBrk="1" hangingPunct="1">
              <a:lnSpc>
                <a:spcPct val="90000"/>
              </a:lnSpc>
              <a:buFontTx/>
              <a:buNone/>
            </a:pPr>
            <a:r>
              <a:rPr lang="zh-CN" altLang="en-US" sz="3000" b="1" dirty="0" smtClean="0">
                <a:solidFill>
                  <a:srgbClr val="000066"/>
                </a:solidFill>
              </a:rPr>
              <a:t>	</a:t>
            </a:r>
            <a:r>
              <a:rPr lang="en-US" altLang="zh-CN" sz="2800" b="1" dirty="0" err="1" smtClean="0">
                <a:solidFill>
                  <a:srgbClr val="FF0066"/>
                </a:solidFill>
              </a:rPr>
              <a:t>ImageFileName</a:t>
            </a:r>
            <a:r>
              <a:rPr lang="en-US" altLang="zh-CN" sz="2800" b="1" dirty="0" smtClean="0">
                <a:solidFill>
                  <a:srgbClr val="000066"/>
                </a:solidFill>
              </a:rPr>
              <a:t>;  </a:t>
            </a:r>
            <a:r>
              <a:rPr lang="zh-CN" altLang="en-US" sz="2800" b="1" dirty="0" smtClean="0">
                <a:solidFill>
                  <a:srgbClr val="000066"/>
                </a:solidFill>
              </a:rPr>
              <a:t>进程的可执行映像文件名</a:t>
            </a:r>
            <a:endParaRPr lang="zh-CN" altLang="en-US" sz="3000" b="1" dirty="0" smtClean="0">
              <a:solidFill>
                <a:srgbClr val="000066"/>
              </a:solidFill>
            </a:endParaRPr>
          </a:p>
          <a:p>
            <a:pPr eaLnBrk="1" hangingPunct="1">
              <a:buFontTx/>
              <a:buNone/>
            </a:pPr>
            <a:r>
              <a:rPr lang="zh-CN" altLang="en-US" sz="3000" b="1" dirty="0" smtClean="0">
                <a:solidFill>
                  <a:srgbClr val="000066"/>
                </a:solidFill>
              </a:rPr>
              <a:t>	</a:t>
            </a:r>
            <a:r>
              <a:rPr lang="en-US" altLang="zh-CN" sz="2800" b="1" dirty="0" err="1" smtClean="0">
                <a:solidFill>
                  <a:srgbClr val="FF0066"/>
                </a:solidFill>
              </a:rPr>
              <a:t>SectionObject</a:t>
            </a:r>
            <a:r>
              <a:rPr lang="zh-CN" altLang="en-US" sz="2800" b="1" dirty="0" smtClean="0">
                <a:solidFill>
                  <a:srgbClr val="000066"/>
                </a:solidFill>
              </a:rPr>
              <a:t>；指向可执行映像文件的区域对象</a:t>
            </a:r>
          </a:p>
          <a:p>
            <a:pPr eaLnBrk="1" hangingPunct="1">
              <a:buFontTx/>
              <a:buNone/>
            </a:pPr>
            <a:r>
              <a:rPr lang="zh-CN" altLang="en-US" sz="2800" b="1" dirty="0" smtClean="0">
                <a:solidFill>
                  <a:srgbClr val="FF0066"/>
                </a:solidFill>
              </a:rPr>
              <a:t>    </a:t>
            </a:r>
            <a:r>
              <a:rPr lang="en-US" altLang="zh-CN" sz="2800" b="1" dirty="0" err="1" smtClean="0">
                <a:solidFill>
                  <a:srgbClr val="FF0066"/>
                </a:solidFill>
              </a:rPr>
              <a:t>SectionBaseAddress</a:t>
            </a:r>
            <a:r>
              <a:rPr lang="en-US" altLang="zh-CN" sz="2800" b="1" dirty="0" smtClean="0">
                <a:solidFill>
                  <a:srgbClr val="000066"/>
                </a:solidFill>
              </a:rPr>
              <a:t>; </a:t>
            </a:r>
            <a:r>
              <a:rPr lang="zh-CN" altLang="en-US" sz="2800" b="1" dirty="0" smtClean="0">
                <a:solidFill>
                  <a:srgbClr val="000066"/>
                </a:solidFill>
              </a:rPr>
              <a:t>该区域的基地址</a:t>
            </a:r>
          </a:p>
          <a:p>
            <a:pPr eaLnBrk="1" hangingPunct="1">
              <a:lnSpc>
                <a:spcPct val="90000"/>
              </a:lnSpc>
              <a:buFontTx/>
              <a:buNone/>
            </a:pPr>
            <a:endParaRPr lang="zh-CN" altLang="en-US" sz="3000" b="1" dirty="0" smtClean="0">
              <a:solidFill>
                <a:srgbClr val="FF00FF"/>
              </a:solidFill>
            </a:endParaRPr>
          </a:p>
          <a:p>
            <a:pPr eaLnBrk="1" hangingPunct="1">
              <a:lnSpc>
                <a:spcPct val="90000"/>
              </a:lnSpc>
              <a:buFontTx/>
              <a:buNone/>
            </a:pPr>
            <a:r>
              <a:rPr lang="zh-CN" altLang="en-US" sz="3000" b="1" dirty="0" smtClean="0">
                <a:solidFill>
                  <a:srgbClr val="000066"/>
                </a:solidFill>
              </a:rPr>
              <a:t>	</a:t>
            </a:r>
          </a:p>
        </p:txBody>
      </p:sp>
      <p:sp>
        <p:nvSpPr>
          <p:cNvPr id="8" name="标题 7"/>
          <p:cNvSpPr>
            <a:spLocks noGrp="1"/>
          </p:cNvSpPr>
          <p:nvPr>
            <p:ph type="title"/>
          </p:nvPr>
        </p:nvSpPr>
        <p:spPr>
          <a:xfrm>
            <a:off x="714348" y="857232"/>
            <a:ext cx="7772400" cy="1143000"/>
          </a:xfrm>
        </p:spPr>
        <p:txBody>
          <a:bodyPr/>
          <a:lstStyle/>
          <a:p>
            <a:pPr lvl="0"/>
            <a:r>
              <a:rPr lang="en-US" altLang="zh-CN" b="1" dirty="0" smtClean="0">
                <a:solidFill>
                  <a:srgbClr val="FF0000"/>
                </a:solidFill>
              </a:rPr>
              <a:t>15.1.1     </a:t>
            </a:r>
            <a:r>
              <a:rPr lang="zh-CN" altLang="en-US" b="1" dirty="0" smtClean="0">
                <a:solidFill>
                  <a:srgbClr val="FF0000"/>
                </a:solidFill>
              </a:rPr>
              <a:t>进程对象</a:t>
            </a:r>
            <a:br>
              <a:rPr lang="zh-CN" altLang="en-US" b="1" dirty="0" smtClean="0">
                <a:solidFill>
                  <a:srgbClr val="FF0000"/>
                </a:solidFill>
              </a:rPr>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CC5F2615-4E9C-4AF0-85A7-8F95A1FF6CBF}" type="slidenum">
              <a:rPr lang="en-US" altLang="zh-CN" smtClean="0"/>
              <a:pPr/>
              <a:t>5</a:t>
            </a:fld>
            <a:endParaRPr lang="en-US" altLang="zh-CN" smtClean="0"/>
          </a:p>
        </p:txBody>
      </p:sp>
      <p:sp>
        <p:nvSpPr>
          <p:cNvPr id="7171" name="Rectangle 3"/>
          <p:cNvSpPr>
            <a:spLocks noGrp="1" noChangeArrowheads="1"/>
          </p:cNvSpPr>
          <p:nvPr>
            <p:ph type="body" idx="1"/>
          </p:nvPr>
        </p:nvSpPr>
        <p:spPr>
          <a:xfrm>
            <a:off x="642938" y="1071546"/>
            <a:ext cx="8215312" cy="5310204"/>
          </a:xfrm>
        </p:spPr>
        <p:txBody>
          <a:bodyPr/>
          <a:lstStyle/>
          <a:p>
            <a:pPr eaLnBrk="1" hangingPunct="1">
              <a:buFontTx/>
              <a:buNone/>
            </a:pPr>
            <a:r>
              <a:rPr lang="en-US" altLang="zh-CN" sz="2800" b="1" dirty="0" smtClean="0">
                <a:solidFill>
                  <a:srgbClr val="000066"/>
                </a:solidFill>
              </a:rPr>
              <a:t>	</a:t>
            </a:r>
            <a:r>
              <a:rPr lang="en-US" altLang="zh-CN" sz="2800" b="1" dirty="0" smtClean="0">
                <a:solidFill>
                  <a:srgbClr val="FF0066"/>
                </a:solidFill>
              </a:rPr>
              <a:t> </a:t>
            </a:r>
            <a:r>
              <a:rPr lang="en-US" altLang="zh-CN" sz="2800" b="1" dirty="0" err="1" smtClean="0">
                <a:solidFill>
                  <a:srgbClr val="FF0066"/>
                </a:solidFill>
              </a:rPr>
              <a:t>PhysicalVadRoot</a:t>
            </a:r>
            <a:r>
              <a:rPr lang="en-US" altLang="zh-CN" sz="2800" b="1" dirty="0" smtClean="0">
                <a:solidFill>
                  <a:srgbClr val="000066"/>
                </a:solidFill>
              </a:rPr>
              <a:t>; </a:t>
            </a:r>
            <a:r>
              <a:rPr lang="zh-CN" altLang="en-US" sz="2800" b="1" dirty="0" smtClean="0">
                <a:solidFill>
                  <a:srgbClr val="000066"/>
                </a:solidFill>
              </a:rPr>
              <a:t>物理</a:t>
            </a:r>
            <a:r>
              <a:rPr lang="en-US" altLang="zh-CN" sz="2800" b="1" dirty="0" smtClean="0">
                <a:solidFill>
                  <a:srgbClr val="000066"/>
                </a:solidFill>
              </a:rPr>
              <a:t>VAD</a:t>
            </a:r>
            <a:r>
              <a:rPr lang="zh-CN" altLang="en-US" sz="2800" b="1" dirty="0" smtClean="0">
                <a:solidFill>
                  <a:srgbClr val="000066"/>
                </a:solidFill>
              </a:rPr>
              <a:t>树的根</a:t>
            </a:r>
            <a:endParaRPr lang="en-US" altLang="zh-CN" sz="2800" b="1" dirty="0" smtClean="0">
              <a:solidFill>
                <a:srgbClr val="000066"/>
              </a:solidFill>
            </a:endParaRPr>
          </a:p>
          <a:p>
            <a:pPr eaLnBrk="1" hangingPunct="1">
              <a:buFontTx/>
              <a:buNone/>
            </a:pPr>
            <a:r>
              <a:rPr lang="en-US" altLang="zh-CN" sz="2800" b="1" dirty="0" smtClean="0">
                <a:solidFill>
                  <a:srgbClr val="FF0066"/>
                </a:solidFill>
              </a:rPr>
              <a:t>	</a:t>
            </a:r>
            <a:r>
              <a:rPr lang="en-US" altLang="zh-CN" sz="2800" b="1" dirty="0" err="1" smtClean="0">
                <a:solidFill>
                  <a:srgbClr val="FF0066"/>
                </a:solidFill>
              </a:rPr>
              <a:t>WorkingSetPage</a:t>
            </a:r>
            <a:r>
              <a:rPr lang="en-US" altLang="zh-CN" sz="2800" b="1" dirty="0" smtClean="0">
                <a:solidFill>
                  <a:srgbClr val="000066"/>
                </a:solidFill>
              </a:rPr>
              <a:t>;  </a:t>
            </a:r>
            <a:r>
              <a:rPr lang="zh-CN" altLang="en-US" sz="2800" b="1" dirty="0" smtClean="0">
                <a:solidFill>
                  <a:srgbClr val="000066"/>
                </a:solidFill>
              </a:rPr>
              <a:t>进程工作集页面</a:t>
            </a:r>
          </a:p>
          <a:p>
            <a:pPr eaLnBrk="1" hangingPunct="1">
              <a:buFontTx/>
              <a:buNone/>
            </a:pPr>
            <a:r>
              <a:rPr lang="zh-CN" altLang="en-US" sz="2800" b="1" dirty="0" smtClean="0">
                <a:solidFill>
                  <a:srgbClr val="000066"/>
                </a:solidFill>
              </a:rPr>
              <a:t>	</a:t>
            </a:r>
            <a:r>
              <a:rPr lang="en-US" altLang="zh-CN" sz="2800" b="1" dirty="0" err="1" smtClean="0">
                <a:solidFill>
                  <a:srgbClr val="FF00FF"/>
                </a:solidFill>
              </a:rPr>
              <a:t>Peb</a:t>
            </a:r>
            <a:r>
              <a:rPr lang="zh-CN" altLang="en-US" sz="2800" b="1" dirty="0" smtClean="0">
                <a:solidFill>
                  <a:srgbClr val="000066"/>
                </a:solidFill>
              </a:rPr>
              <a:t>；位于</a:t>
            </a:r>
            <a:r>
              <a:rPr lang="zh-CN" altLang="en-US" sz="2800" b="1" dirty="0" smtClean="0">
                <a:solidFill>
                  <a:srgbClr val="FF00FF"/>
                </a:solidFill>
              </a:rPr>
              <a:t>进程私有地址空间</a:t>
            </a:r>
            <a:r>
              <a:rPr lang="zh-CN" altLang="en-US" sz="2800" b="1" dirty="0" smtClean="0">
                <a:solidFill>
                  <a:srgbClr val="000066"/>
                </a:solidFill>
              </a:rPr>
              <a:t>的环境块</a:t>
            </a:r>
          </a:p>
          <a:p>
            <a:pPr eaLnBrk="1" hangingPunct="1">
              <a:buFontTx/>
              <a:buNone/>
            </a:pPr>
            <a:r>
              <a:rPr lang="zh-CN" altLang="en-US" sz="2800" b="1" dirty="0" smtClean="0">
                <a:solidFill>
                  <a:srgbClr val="000066"/>
                </a:solidFill>
              </a:rPr>
              <a:t>	</a:t>
            </a:r>
            <a:r>
              <a:rPr lang="en-US" altLang="zh-CN" sz="2800" b="1" dirty="0" smtClean="0">
                <a:solidFill>
                  <a:srgbClr val="FF00FF"/>
                </a:solidFill>
              </a:rPr>
              <a:t>Win32Process</a:t>
            </a:r>
            <a:r>
              <a:rPr lang="en-US" altLang="zh-CN" sz="2800" b="1" dirty="0" smtClean="0">
                <a:solidFill>
                  <a:srgbClr val="000066"/>
                </a:solidFill>
              </a:rPr>
              <a:t>;  </a:t>
            </a:r>
            <a:r>
              <a:rPr lang="zh-CN" altLang="en-US" sz="2800" b="1" dirty="0" smtClean="0">
                <a:solidFill>
                  <a:srgbClr val="000066"/>
                </a:solidFill>
              </a:rPr>
              <a:t>指向由</a:t>
            </a:r>
            <a:r>
              <a:rPr lang="en-US" altLang="zh-CN" sz="2800" b="1" dirty="0" smtClean="0">
                <a:solidFill>
                  <a:srgbClr val="FF00FF"/>
                </a:solidFill>
              </a:rPr>
              <a:t>Windows</a:t>
            </a:r>
            <a:r>
              <a:rPr lang="zh-CN" altLang="en-US" sz="2800" b="1" dirty="0" smtClean="0">
                <a:solidFill>
                  <a:srgbClr val="FF00FF"/>
                </a:solidFill>
              </a:rPr>
              <a:t>子系统</a:t>
            </a:r>
            <a:r>
              <a:rPr lang="zh-CN" altLang="en-US" sz="2800" b="1" dirty="0" smtClean="0">
                <a:solidFill>
                  <a:srgbClr val="000066"/>
                </a:solidFill>
              </a:rPr>
              <a:t>管理的进程区域，此值不为空，说明是</a:t>
            </a:r>
            <a:r>
              <a:rPr lang="en-US" altLang="zh-CN" sz="2800" b="1" dirty="0" smtClean="0">
                <a:solidFill>
                  <a:srgbClr val="000066"/>
                </a:solidFill>
              </a:rPr>
              <a:t>GUI</a:t>
            </a:r>
            <a:r>
              <a:rPr lang="zh-CN" altLang="en-US" sz="2800" b="1" dirty="0" smtClean="0">
                <a:solidFill>
                  <a:srgbClr val="000066"/>
                </a:solidFill>
              </a:rPr>
              <a:t>进程。</a:t>
            </a:r>
          </a:p>
          <a:p>
            <a:pPr eaLnBrk="1" hangingPunct="1">
              <a:buFontTx/>
              <a:buNone/>
            </a:pPr>
            <a:r>
              <a:rPr lang="zh-CN" altLang="en-US" sz="2800" b="1" dirty="0" smtClean="0">
                <a:solidFill>
                  <a:srgbClr val="000066"/>
                </a:solidFill>
              </a:rPr>
              <a:t>	 </a:t>
            </a:r>
            <a:r>
              <a:rPr lang="en-US" altLang="zh-CN" sz="2800" b="1" dirty="0" err="1" smtClean="0">
                <a:solidFill>
                  <a:srgbClr val="FF0066"/>
                </a:solidFill>
              </a:rPr>
              <a:t>PriorityClass</a:t>
            </a:r>
            <a:r>
              <a:rPr lang="zh-CN" altLang="en-US" sz="2800" b="1" dirty="0" smtClean="0">
                <a:solidFill>
                  <a:srgbClr val="000066"/>
                </a:solidFill>
              </a:rPr>
              <a:t>；进程的优先级</a:t>
            </a:r>
            <a:endParaRPr lang="en-US" altLang="zh-CN" sz="2800" b="1" dirty="0" smtClean="0">
              <a:solidFill>
                <a:srgbClr val="FF00FF"/>
              </a:solidFill>
            </a:endParaRPr>
          </a:p>
          <a:p>
            <a:pPr eaLnBrk="1" hangingPunct="1">
              <a:buFontTx/>
              <a:buNone/>
            </a:pPr>
            <a:r>
              <a:rPr lang="en-US" altLang="zh-CN" sz="2800" b="1" dirty="0" smtClean="0">
                <a:solidFill>
                  <a:srgbClr val="FF0066"/>
                </a:solidFill>
              </a:rPr>
              <a:t> 	 </a:t>
            </a:r>
            <a:r>
              <a:rPr lang="en-US" altLang="zh-CN" sz="2800" b="1" dirty="0" err="1" smtClean="0">
                <a:solidFill>
                  <a:srgbClr val="FF0066"/>
                </a:solidFill>
              </a:rPr>
              <a:t>ThreadListHead</a:t>
            </a:r>
            <a:r>
              <a:rPr lang="en-US" altLang="zh-CN" sz="2800" b="1" dirty="0" smtClean="0">
                <a:solidFill>
                  <a:srgbClr val="000066"/>
                </a:solidFill>
              </a:rPr>
              <a:t>;  </a:t>
            </a:r>
            <a:r>
              <a:rPr lang="zh-CN" altLang="en-US" sz="2800" b="1" dirty="0" smtClean="0">
                <a:solidFill>
                  <a:srgbClr val="000066"/>
                </a:solidFill>
              </a:rPr>
              <a:t>线程链表</a:t>
            </a:r>
            <a:endParaRPr lang="en-US" altLang="zh-CN" sz="2800" b="1" dirty="0" smtClean="0">
              <a:solidFill>
                <a:srgbClr val="FF0066"/>
              </a:solidFill>
            </a:endParaRPr>
          </a:p>
          <a:p>
            <a:pPr eaLnBrk="1" hangingPunct="1">
              <a:buFontTx/>
              <a:buNone/>
            </a:pPr>
            <a:r>
              <a:rPr lang="en-US" altLang="zh-CN" sz="2800" b="1" dirty="0" smtClean="0">
                <a:solidFill>
                  <a:srgbClr val="FF0066"/>
                </a:solidFill>
              </a:rPr>
              <a:t>	</a:t>
            </a:r>
            <a:r>
              <a:rPr lang="en-US" altLang="zh-CN" sz="2800" b="1" dirty="0" err="1" smtClean="0">
                <a:solidFill>
                  <a:srgbClr val="FF0066"/>
                </a:solidFill>
              </a:rPr>
              <a:t>ActiveProcessLock</a:t>
            </a:r>
            <a:r>
              <a:rPr lang="en-US" altLang="zh-CN" sz="2800" b="1" dirty="0" smtClean="0">
                <a:solidFill>
                  <a:srgbClr val="000066"/>
                </a:solidFill>
              </a:rPr>
              <a:t>;  </a:t>
            </a:r>
            <a:r>
              <a:rPr lang="zh-CN" altLang="en-US" sz="2800" b="1" dirty="0" smtClean="0">
                <a:solidFill>
                  <a:srgbClr val="000066"/>
                </a:solidFill>
              </a:rPr>
              <a:t>所有活动进程连接在一起</a:t>
            </a:r>
            <a:endParaRPr lang="en-US" altLang="zh-CN" sz="2800" b="1" dirty="0" smtClean="0">
              <a:solidFill>
                <a:srgbClr val="000066"/>
              </a:solidFill>
            </a:endParaRPr>
          </a:p>
          <a:p>
            <a:pPr eaLnBrk="1" hangingPunct="1">
              <a:buFontTx/>
              <a:buNone/>
            </a:pPr>
            <a:r>
              <a:rPr lang="en-US" altLang="zh-CN" sz="2800" b="1" dirty="0" smtClean="0">
                <a:solidFill>
                  <a:srgbClr val="000066"/>
                </a:solidFill>
              </a:rPr>
              <a:t>	……</a:t>
            </a:r>
          </a:p>
          <a:p>
            <a:pPr eaLnBrk="1" hangingPunct="1">
              <a:buFontTx/>
              <a:buNone/>
            </a:pPr>
            <a:r>
              <a:rPr lang="en-US" altLang="zh-CN" sz="2800" b="1" dirty="0" smtClean="0">
                <a:solidFill>
                  <a:srgbClr val="000066"/>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F1D96A62-8487-4DBA-9BDA-1FA9CCD32D64}" type="slidenum">
              <a:rPr lang="en-US" altLang="zh-CN" smtClean="0"/>
              <a:pPr/>
              <a:t>6</a:t>
            </a:fld>
            <a:endParaRPr lang="en-US" altLang="zh-CN" smtClean="0"/>
          </a:p>
        </p:txBody>
      </p:sp>
      <p:sp>
        <p:nvSpPr>
          <p:cNvPr id="9219" name="Rectangle 3"/>
          <p:cNvSpPr>
            <a:spLocks noGrp="1" noChangeArrowheads="1"/>
          </p:cNvSpPr>
          <p:nvPr>
            <p:ph type="body" idx="1"/>
          </p:nvPr>
        </p:nvSpPr>
        <p:spPr>
          <a:xfrm>
            <a:off x="755576" y="1412776"/>
            <a:ext cx="7772400" cy="2571768"/>
          </a:xfrm>
        </p:spPr>
        <p:txBody>
          <a:bodyPr/>
          <a:lstStyle/>
          <a:p>
            <a:pPr eaLnBrk="1" hangingPunct="1">
              <a:lnSpc>
                <a:spcPct val="90000"/>
              </a:lnSpc>
              <a:spcBef>
                <a:spcPct val="0"/>
              </a:spcBef>
              <a:buFontTx/>
              <a:buNone/>
            </a:pPr>
            <a:r>
              <a:rPr lang="en-US" altLang="zh-CN" sz="3000" b="1" dirty="0" err="1" smtClean="0">
                <a:solidFill>
                  <a:srgbClr val="000066"/>
                </a:solidFill>
              </a:rPr>
              <a:t>struct</a:t>
            </a:r>
            <a:r>
              <a:rPr lang="en-US" altLang="zh-CN" sz="3000" b="1" dirty="0" smtClean="0">
                <a:solidFill>
                  <a:srgbClr val="000066"/>
                </a:solidFill>
              </a:rPr>
              <a:t> </a:t>
            </a:r>
            <a:r>
              <a:rPr lang="en-US" altLang="zh-CN" sz="3000" b="1" dirty="0" smtClean="0">
                <a:solidFill>
                  <a:srgbClr val="FF0066"/>
                </a:solidFill>
              </a:rPr>
              <a:t>KPROCESS</a:t>
            </a:r>
            <a:r>
              <a:rPr lang="en-US" altLang="zh-CN" sz="3000" b="1" dirty="0" smtClean="0">
                <a:solidFill>
                  <a:srgbClr val="000066"/>
                </a:solidFill>
              </a:rPr>
              <a:t>{</a:t>
            </a:r>
          </a:p>
          <a:p>
            <a:pPr eaLnBrk="1" hangingPunct="1">
              <a:lnSpc>
                <a:spcPct val="90000"/>
              </a:lnSpc>
              <a:buFontTx/>
              <a:buNone/>
            </a:pPr>
            <a:r>
              <a:rPr lang="en-US" altLang="zh-CN" sz="3000" b="1" dirty="0" smtClean="0">
                <a:solidFill>
                  <a:srgbClr val="000066"/>
                </a:solidFill>
              </a:rPr>
              <a:t>	</a:t>
            </a:r>
            <a:r>
              <a:rPr lang="en-US" altLang="zh-CN" sz="2800" b="1" dirty="0" err="1" smtClean="0">
                <a:solidFill>
                  <a:srgbClr val="FF0066"/>
                </a:solidFill>
              </a:rPr>
              <a:t>DISPATCHER_Header</a:t>
            </a:r>
            <a:r>
              <a:rPr lang="en-US" altLang="zh-CN" sz="2800" b="1" dirty="0" smtClean="0">
                <a:solidFill>
                  <a:srgbClr val="000066"/>
                </a:solidFill>
              </a:rPr>
              <a:t>;  </a:t>
            </a:r>
            <a:r>
              <a:rPr lang="zh-CN" altLang="en-US" sz="2800" b="1" dirty="0" smtClean="0">
                <a:solidFill>
                  <a:srgbClr val="000066"/>
                </a:solidFill>
              </a:rPr>
              <a:t>调度程序对象</a:t>
            </a:r>
          </a:p>
          <a:p>
            <a:pPr eaLnBrk="1" hangingPunct="1">
              <a:lnSpc>
                <a:spcPct val="90000"/>
              </a:lnSpc>
              <a:buFontTx/>
              <a:buNone/>
            </a:pPr>
            <a:r>
              <a:rPr lang="zh-CN" altLang="en-US" sz="2800" b="1" dirty="0" smtClean="0">
                <a:solidFill>
                  <a:srgbClr val="000066"/>
                </a:solidFill>
              </a:rPr>
              <a:t>	</a:t>
            </a:r>
            <a:r>
              <a:rPr lang="en-US" altLang="zh-CN" sz="2800" b="1" dirty="0" err="1" smtClean="0">
                <a:solidFill>
                  <a:srgbClr val="FF0066"/>
                </a:solidFill>
              </a:rPr>
              <a:t>DirectoryTablebase</a:t>
            </a:r>
            <a:r>
              <a:rPr lang="en-US" altLang="zh-CN" sz="2800" b="1" dirty="0" smtClean="0">
                <a:solidFill>
                  <a:srgbClr val="000066"/>
                </a:solidFill>
              </a:rPr>
              <a:t>;  </a:t>
            </a:r>
            <a:r>
              <a:rPr lang="zh-CN" altLang="en-US" sz="2800" b="1" dirty="0" smtClean="0">
                <a:solidFill>
                  <a:srgbClr val="000066"/>
                </a:solidFill>
              </a:rPr>
              <a:t>页目录表的物理地址</a:t>
            </a:r>
          </a:p>
          <a:p>
            <a:pPr eaLnBrk="1" hangingPunct="1">
              <a:lnSpc>
                <a:spcPct val="90000"/>
              </a:lnSpc>
              <a:buFontTx/>
              <a:buNone/>
            </a:pPr>
            <a:r>
              <a:rPr lang="zh-CN" altLang="en-US" sz="2800" b="1" dirty="0" smtClean="0">
                <a:solidFill>
                  <a:srgbClr val="000066"/>
                </a:solidFill>
              </a:rPr>
              <a:t>	</a:t>
            </a:r>
            <a:r>
              <a:rPr lang="en-US" altLang="zh-CN" sz="2800" b="1" dirty="0" err="1" smtClean="0">
                <a:solidFill>
                  <a:srgbClr val="FF0066"/>
                </a:solidFill>
              </a:rPr>
              <a:t>BasePriority</a:t>
            </a:r>
            <a:r>
              <a:rPr lang="en-US" altLang="zh-CN" sz="2800" b="1" dirty="0" smtClean="0">
                <a:solidFill>
                  <a:srgbClr val="000066"/>
                </a:solidFill>
              </a:rPr>
              <a:t>; </a:t>
            </a:r>
            <a:r>
              <a:rPr lang="zh-CN" altLang="en-US" sz="2800" b="1" dirty="0" smtClean="0">
                <a:solidFill>
                  <a:srgbClr val="000066"/>
                </a:solidFill>
              </a:rPr>
              <a:t>基本优先级</a:t>
            </a:r>
          </a:p>
          <a:p>
            <a:pPr eaLnBrk="1" hangingPunct="1">
              <a:lnSpc>
                <a:spcPct val="90000"/>
              </a:lnSpc>
              <a:buFontTx/>
              <a:buNone/>
            </a:pPr>
            <a:r>
              <a:rPr lang="zh-CN" altLang="en-US" sz="2800" b="1" dirty="0" smtClean="0">
                <a:solidFill>
                  <a:srgbClr val="000066"/>
                </a:solidFill>
              </a:rPr>
              <a:t>	</a:t>
            </a:r>
            <a:r>
              <a:rPr lang="en-US" altLang="zh-CN" sz="2800" b="1" dirty="0" smtClean="0">
                <a:solidFill>
                  <a:srgbClr val="000066"/>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EC44CA02-85FB-4AA1-BBC8-5082B591D661}" type="slidenum">
              <a:rPr lang="en-US" altLang="zh-CN" smtClean="0"/>
              <a:pPr/>
              <a:t>7</a:t>
            </a:fld>
            <a:endParaRPr lang="en-US" altLang="zh-CN" smtClean="0"/>
          </a:p>
        </p:txBody>
      </p:sp>
      <p:sp>
        <p:nvSpPr>
          <p:cNvPr id="11267" name="Rectangle 5"/>
          <p:cNvSpPr>
            <a:spLocks noChangeArrowheads="1"/>
          </p:cNvSpPr>
          <p:nvPr/>
        </p:nvSpPr>
        <p:spPr bwMode="auto">
          <a:xfrm>
            <a:off x="7010400" y="3505200"/>
            <a:ext cx="1752600" cy="1981200"/>
          </a:xfrm>
          <a:prstGeom prst="rect">
            <a:avLst/>
          </a:prstGeom>
          <a:solidFill>
            <a:schemeClr val="bg1"/>
          </a:solidFill>
          <a:ln w="9525">
            <a:noFill/>
            <a:miter lim="800000"/>
            <a:headEnd/>
            <a:tailEnd/>
          </a:ln>
        </p:spPr>
        <p:txBody>
          <a:bodyPr/>
          <a:lstStyle/>
          <a:p>
            <a:pPr algn="ctr" eaLnBrk="0" hangingPunct="0"/>
            <a:r>
              <a:rPr kumimoji="0" lang="en-US" altLang="zh-CN" sz="3200" b="1">
                <a:solidFill>
                  <a:srgbClr val="FF0000"/>
                </a:solidFill>
                <a:latin typeface="宋体" charset="-122"/>
              </a:rPr>
              <a:t>Win32</a:t>
            </a:r>
            <a:r>
              <a:rPr kumimoji="0" lang="zh-CN" altLang="en-US" sz="3200" b="1">
                <a:solidFill>
                  <a:srgbClr val="FF0000"/>
                </a:solidFill>
                <a:latin typeface="宋体" charset="-122"/>
              </a:rPr>
              <a:t>进程的逻辑结构</a:t>
            </a:r>
            <a:endParaRPr kumimoji="0" lang="zh-CN" altLang="en-US" sz="3200" b="1">
              <a:solidFill>
                <a:srgbClr val="FF0000"/>
              </a:solidFill>
            </a:endParaRPr>
          </a:p>
        </p:txBody>
      </p:sp>
      <p:sp>
        <p:nvSpPr>
          <p:cNvPr id="11268" name="Rectangle 7"/>
          <p:cNvSpPr>
            <a:spLocks noChangeArrowheads="1"/>
          </p:cNvSpPr>
          <p:nvPr/>
        </p:nvSpPr>
        <p:spPr bwMode="auto">
          <a:xfrm>
            <a:off x="3962400" y="762000"/>
            <a:ext cx="4065588" cy="527050"/>
          </a:xfrm>
          <a:prstGeom prst="rect">
            <a:avLst/>
          </a:prstGeom>
          <a:solidFill>
            <a:schemeClr val="bg1"/>
          </a:solidFill>
          <a:ln w="9525">
            <a:noFill/>
            <a:miter lim="800000"/>
            <a:headEnd/>
            <a:tailEnd/>
          </a:ln>
        </p:spPr>
        <p:txBody>
          <a:bodyPr/>
          <a:lstStyle/>
          <a:p>
            <a:pPr algn="just" eaLnBrk="0" hangingPunct="0"/>
            <a:r>
              <a:rPr kumimoji="0" lang="zh-CN" altLang="en-US" sz="3200" b="1">
                <a:solidFill>
                  <a:srgbClr val="000066"/>
                </a:solidFill>
              </a:rPr>
              <a:t>虚拟地址描述符</a:t>
            </a:r>
          </a:p>
        </p:txBody>
      </p:sp>
      <p:sp>
        <p:nvSpPr>
          <p:cNvPr id="11269" name="AutoShape 8"/>
          <p:cNvSpPr>
            <a:spLocks noChangeArrowheads="1"/>
          </p:cNvSpPr>
          <p:nvPr/>
        </p:nvSpPr>
        <p:spPr bwMode="auto">
          <a:xfrm>
            <a:off x="381000" y="1550988"/>
            <a:ext cx="2006600" cy="806450"/>
          </a:xfrm>
          <a:prstGeom prst="flowChartAlternateProcess">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000066"/>
                </a:solidFill>
              </a:rPr>
              <a:t>进程对象</a:t>
            </a:r>
          </a:p>
        </p:txBody>
      </p:sp>
      <p:sp>
        <p:nvSpPr>
          <p:cNvPr id="11270" name="Rectangle 9"/>
          <p:cNvSpPr>
            <a:spLocks noChangeArrowheads="1"/>
          </p:cNvSpPr>
          <p:nvPr/>
        </p:nvSpPr>
        <p:spPr bwMode="auto">
          <a:xfrm>
            <a:off x="1671638" y="2819400"/>
            <a:ext cx="2324100" cy="542925"/>
          </a:xfrm>
          <a:prstGeom prst="rect">
            <a:avLst/>
          </a:prstGeom>
          <a:solidFill>
            <a:schemeClr val="bg1"/>
          </a:solidFill>
          <a:ln w="9525">
            <a:noFill/>
            <a:miter lim="800000"/>
            <a:headEnd/>
            <a:tailEnd/>
          </a:ln>
        </p:spPr>
        <p:txBody>
          <a:bodyPr/>
          <a:lstStyle/>
          <a:p>
            <a:pPr algn="just" eaLnBrk="0" hangingPunct="0"/>
            <a:r>
              <a:rPr kumimoji="0" lang="zh-CN" altLang="en-US" sz="2800" b="1" dirty="0">
                <a:solidFill>
                  <a:srgbClr val="000066"/>
                </a:solidFill>
              </a:rPr>
              <a:t>对象</a:t>
            </a:r>
            <a:r>
              <a:rPr kumimoji="0" lang="zh-CN" altLang="en-US" sz="2800" b="1" dirty="0" smtClean="0">
                <a:solidFill>
                  <a:srgbClr val="000066"/>
                </a:solidFill>
              </a:rPr>
              <a:t>句柄表</a:t>
            </a:r>
            <a:endParaRPr kumimoji="0" lang="zh-CN" altLang="en-US" sz="2800" b="1" dirty="0">
              <a:solidFill>
                <a:srgbClr val="000066"/>
              </a:solidFill>
            </a:endParaRPr>
          </a:p>
        </p:txBody>
      </p:sp>
      <p:sp>
        <p:nvSpPr>
          <p:cNvPr id="11271" name="AutoShape 10"/>
          <p:cNvSpPr>
            <a:spLocks noChangeArrowheads="1"/>
          </p:cNvSpPr>
          <p:nvPr/>
        </p:nvSpPr>
        <p:spPr bwMode="auto">
          <a:xfrm>
            <a:off x="3209925" y="5805488"/>
            <a:ext cx="1290638" cy="603250"/>
          </a:xfrm>
          <a:prstGeom prst="homePlate">
            <a:avLst>
              <a:gd name="adj" fmla="val 53487"/>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FF0066"/>
                </a:solidFill>
                <a:latin typeface="宋体" charset="-122"/>
              </a:rPr>
              <a:t>线程</a:t>
            </a:r>
            <a:r>
              <a:rPr kumimoji="0" lang="en-US" altLang="zh-CN" sz="2800" b="1">
                <a:solidFill>
                  <a:srgbClr val="FF0066"/>
                </a:solidFill>
                <a:latin typeface="宋体" charset="-122"/>
              </a:rPr>
              <a:t>S</a:t>
            </a:r>
            <a:endParaRPr kumimoji="0" lang="en-US" altLang="zh-CN" sz="2800" b="1">
              <a:solidFill>
                <a:srgbClr val="FF0066"/>
              </a:solidFill>
            </a:endParaRPr>
          </a:p>
        </p:txBody>
      </p:sp>
      <p:sp>
        <p:nvSpPr>
          <p:cNvPr id="11272" name="Rectangle 11"/>
          <p:cNvSpPr>
            <a:spLocks noChangeArrowheads="1"/>
          </p:cNvSpPr>
          <p:nvPr/>
        </p:nvSpPr>
        <p:spPr bwMode="auto">
          <a:xfrm>
            <a:off x="1384300" y="1006475"/>
            <a:ext cx="1720850" cy="603250"/>
          </a:xfrm>
          <a:prstGeom prst="rect">
            <a:avLst/>
          </a:prstGeom>
          <a:solidFill>
            <a:schemeClr val="bg1"/>
          </a:solidFill>
          <a:ln w="28575">
            <a:solidFill>
              <a:srgbClr val="FF0000"/>
            </a:solidFill>
            <a:miter lim="800000"/>
            <a:headEnd/>
            <a:tailEnd/>
          </a:ln>
        </p:spPr>
        <p:txBody>
          <a:bodyPr/>
          <a:lstStyle/>
          <a:p>
            <a:pPr algn="just" eaLnBrk="0" hangingPunct="0"/>
            <a:r>
              <a:rPr kumimoji="0" lang="zh-CN" altLang="en-US" sz="2800" b="1">
                <a:solidFill>
                  <a:srgbClr val="FF0000"/>
                </a:solidFill>
              </a:rPr>
              <a:t>访问令牌</a:t>
            </a:r>
          </a:p>
        </p:txBody>
      </p:sp>
      <p:sp>
        <p:nvSpPr>
          <p:cNvPr id="11273" name="AutoShape 12"/>
          <p:cNvSpPr>
            <a:spLocks noChangeArrowheads="1"/>
          </p:cNvSpPr>
          <p:nvPr/>
        </p:nvSpPr>
        <p:spPr bwMode="auto">
          <a:xfrm>
            <a:off x="4824413" y="1550988"/>
            <a:ext cx="1577975" cy="806450"/>
          </a:xfrm>
          <a:prstGeom prst="parallelogram">
            <a:avLst>
              <a:gd name="adj" fmla="val 48917"/>
            </a:avLst>
          </a:prstGeom>
          <a:solidFill>
            <a:srgbClr val="FFFFFF"/>
          </a:solidFill>
          <a:ln w="28575">
            <a:solidFill>
              <a:srgbClr val="3333FF"/>
            </a:solidFill>
            <a:miter lim="800000"/>
            <a:headEnd/>
            <a:tailEnd/>
          </a:ln>
        </p:spPr>
        <p:txBody>
          <a:bodyPr lIns="18000" tIns="10800" rIns="18000" bIns="10800"/>
          <a:lstStyle/>
          <a:p>
            <a:pPr algn="just" eaLnBrk="0" hangingPunct="0"/>
            <a:r>
              <a:rPr kumimoji="0" lang="en-US" altLang="zh-CN" sz="2800" b="1">
                <a:solidFill>
                  <a:srgbClr val="000066"/>
                </a:solidFill>
              </a:rPr>
              <a:t>VAD</a:t>
            </a:r>
          </a:p>
        </p:txBody>
      </p:sp>
      <p:sp>
        <p:nvSpPr>
          <p:cNvPr id="11274" name="AutoShape 13"/>
          <p:cNvSpPr>
            <a:spLocks noChangeArrowheads="1"/>
          </p:cNvSpPr>
          <p:nvPr/>
        </p:nvSpPr>
        <p:spPr bwMode="auto">
          <a:xfrm>
            <a:off x="7262813" y="1550988"/>
            <a:ext cx="1576387" cy="806450"/>
          </a:xfrm>
          <a:prstGeom prst="parallelogram">
            <a:avLst>
              <a:gd name="adj" fmla="val 48868"/>
            </a:avLst>
          </a:prstGeom>
          <a:solidFill>
            <a:srgbClr val="FFFFFF"/>
          </a:solidFill>
          <a:ln w="28575">
            <a:solidFill>
              <a:srgbClr val="3333FF"/>
            </a:solidFill>
            <a:miter lim="800000"/>
            <a:headEnd/>
            <a:tailEnd/>
          </a:ln>
        </p:spPr>
        <p:txBody>
          <a:bodyPr lIns="18000" tIns="10800" rIns="18000" bIns="10800"/>
          <a:lstStyle/>
          <a:p>
            <a:pPr algn="just" eaLnBrk="0" hangingPunct="0"/>
            <a:r>
              <a:rPr kumimoji="0" lang="en-US" altLang="zh-CN" sz="2800" b="1">
                <a:solidFill>
                  <a:srgbClr val="000066"/>
                </a:solidFill>
              </a:rPr>
              <a:t>VAD</a:t>
            </a:r>
          </a:p>
        </p:txBody>
      </p:sp>
      <p:sp>
        <p:nvSpPr>
          <p:cNvPr id="11275" name="Rectangle 14"/>
          <p:cNvSpPr>
            <a:spLocks noChangeArrowheads="1"/>
          </p:cNvSpPr>
          <p:nvPr/>
        </p:nvSpPr>
        <p:spPr bwMode="auto">
          <a:xfrm>
            <a:off x="4360863" y="3357563"/>
            <a:ext cx="1290637" cy="604837"/>
          </a:xfrm>
          <a:prstGeom prst="rect">
            <a:avLst/>
          </a:prstGeom>
          <a:solidFill>
            <a:srgbClr val="FFFFFF"/>
          </a:solidFill>
          <a:ln w="28575">
            <a:solidFill>
              <a:srgbClr val="3333FF"/>
            </a:solidFill>
            <a:miter lim="800000"/>
            <a:headEnd/>
            <a:tailEnd/>
          </a:ln>
        </p:spPr>
        <p:txBody>
          <a:bodyPr/>
          <a:lstStyle/>
          <a:p>
            <a:pPr algn="just" eaLnBrk="0" hangingPunct="0"/>
            <a:r>
              <a:rPr kumimoji="0" lang="zh-CN" altLang="en-US" sz="2800" b="1" dirty="0">
                <a:solidFill>
                  <a:srgbClr val="000066"/>
                </a:solidFill>
              </a:rPr>
              <a:t>线程</a:t>
            </a:r>
            <a:r>
              <a:rPr kumimoji="0" lang="en-US" altLang="zh-CN" sz="2800" b="1" dirty="0">
                <a:solidFill>
                  <a:srgbClr val="000066"/>
                </a:solidFill>
              </a:rPr>
              <a:t>X</a:t>
            </a:r>
          </a:p>
        </p:txBody>
      </p:sp>
      <p:sp>
        <p:nvSpPr>
          <p:cNvPr id="11276" name="Rectangle 15"/>
          <p:cNvSpPr>
            <a:spLocks noChangeArrowheads="1"/>
          </p:cNvSpPr>
          <p:nvPr/>
        </p:nvSpPr>
        <p:spPr bwMode="auto">
          <a:xfrm>
            <a:off x="4360863" y="4005263"/>
            <a:ext cx="1290637" cy="603250"/>
          </a:xfrm>
          <a:prstGeom prst="rect">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000066"/>
                </a:solidFill>
              </a:rPr>
              <a:t>文件</a:t>
            </a:r>
            <a:r>
              <a:rPr kumimoji="0" lang="en-US" altLang="zh-CN" sz="2800" b="1">
                <a:solidFill>
                  <a:srgbClr val="000066"/>
                </a:solidFill>
              </a:rPr>
              <a:t>Y</a:t>
            </a:r>
          </a:p>
        </p:txBody>
      </p:sp>
      <p:grpSp>
        <p:nvGrpSpPr>
          <p:cNvPr id="11277" name="Group 16"/>
          <p:cNvGrpSpPr>
            <a:grpSpLocks/>
          </p:cNvGrpSpPr>
          <p:nvPr/>
        </p:nvGrpSpPr>
        <p:grpSpPr bwMode="auto">
          <a:xfrm>
            <a:off x="1671638" y="3362325"/>
            <a:ext cx="2006600" cy="2214563"/>
            <a:chOff x="3690" y="5496"/>
            <a:chExt cx="1470" cy="1716"/>
          </a:xfrm>
        </p:grpSpPr>
        <p:sp>
          <p:nvSpPr>
            <p:cNvPr id="11295" name="Rectangle 17"/>
            <p:cNvSpPr>
              <a:spLocks noChangeArrowheads="1"/>
            </p:cNvSpPr>
            <p:nvPr/>
          </p:nvSpPr>
          <p:spPr bwMode="auto">
            <a:xfrm>
              <a:off x="3690" y="5808"/>
              <a:ext cx="1470" cy="1404"/>
            </a:xfrm>
            <a:prstGeom prst="rect">
              <a:avLst/>
            </a:prstGeom>
            <a:solidFill>
              <a:srgbClr val="FFFFFF"/>
            </a:solidFill>
            <a:ln w="28575">
              <a:solidFill>
                <a:srgbClr val="3333FF"/>
              </a:solidFill>
              <a:miter lim="800000"/>
              <a:headEnd/>
              <a:tailEnd/>
            </a:ln>
          </p:spPr>
          <p:txBody>
            <a:bodyPr/>
            <a:lstStyle/>
            <a:p>
              <a:endParaRPr lang="zh-CN" altLang="en-US"/>
            </a:p>
          </p:txBody>
        </p:sp>
        <p:sp>
          <p:nvSpPr>
            <p:cNvPr id="11296" name="Rectangle 18"/>
            <p:cNvSpPr>
              <a:spLocks noChangeArrowheads="1"/>
            </p:cNvSpPr>
            <p:nvPr/>
          </p:nvSpPr>
          <p:spPr bwMode="auto">
            <a:xfrm>
              <a:off x="3690" y="5496"/>
              <a:ext cx="1470" cy="1404"/>
            </a:xfrm>
            <a:prstGeom prst="rect">
              <a:avLst/>
            </a:prstGeom>
            <a:solidFill>
              <a:srgbClr val="FFFFFF"/>
            </a:solidFill>
            <a:ln w="28575">
              <a:solidFill>
                <a:srgbClr val="3333FF"/>
              </a:solidFill>
              <a:miter lim="800000"/>
              <a:headEnd/>
              <a:tailEnd/>
            </a:ln>
          </p:spPr>
          <p:txBody>
            <a:bodyPr/>
            <a:lstStyle/>
            <a:p>
              <a:endParaRPr lang="zh-CN" altLang="en-US"/>
            </a:p>
          </p:txBody>
        </p:sp>
        <p:sp>
          <p:nvSpPr>
            <p:cNvPr id="11297" name="Line 19"/>
            <p:cNvSpPr>
              <a:spLocks noChangeShapeType="1"/>
            </p:cNvSpPr>
            <p:nvPr/>
          </p:nvSpPr>
          <p:spPr bwMode="auto">
            <a:xfrm>
              <a:off x="3690" y="5808"/>
              <a:ext cx="1470" cy="0"/>
            </a:xfrm>
            <a:prstGeom prst="line">
              <a:avLst/>
            </a:prstGeom>
            <a:noFill/>
            <a:ln w="28575">
              <a:solidFill>
                <a:srgbClr val="3333FF"/>
              </a:solidFill>
              <a:round/>
              <a:headEnd/>
              <a:tailEnd/>
            </a:ln>
          </p:spPr>
          <p:txBody>
            <a:bodyPr/>
            <a:lstStyle/>
            <a:p>
              <a:endParaRPr lang="zh-CN" altLang="en-US"/>
            </a:p>
          </p:txBody>
        </p:sp>
        <p:sp>
          <p:nvSpPr>
            <p:cNvPr id="11298" name="Rectangle 20"/>
            <p:cNvSpPr>
              <a:spLocks noChangeArrowheads="1"/>
            </p:cNvSpPr>
            <p:nvPr/>
          </p:nvSpPr>
          <p:spPr bwMode="auto">
            <a:xfrm>
              <a:off x="3690" y="5808"/>
              <a:ext cx="1470" cy="1404"/>
            </a:xfrm>
            <a:prstGeom prst="rect">
              <a:avLst/>
            </a:prstGeom>
            <a:solidFill>
              <a:srgbClr val="FFFFFF"/>
            </a:solidFill>
            <a:ln w="28575">
              <a:solidFill>
                <a:srgbClr val="3333FF"/>
              </a:solidFill>
              <a:miter lim="800000"/>
              <a:headEnd/>
              <a:tailEnd/>
            </a:ln>
          </p:spPr>
          <p:txBody>
            <a:bodyPr/>
            <a:lstStyle/>
            <a:p>
              <a:endParaRPr lang="zh-CN" altLang="en-US"/>
            </a:p>
          </p:txBody>
        </p:sp>
        <p:sp>
          <p:nvSpPr>
            <p:cNvPr id="11299" name="Line 21"/>
            <p:cNvSpPr>
              <a:spLocks noChangeShapeType="1"/>
            </p:cNvSpPr>
            <p:nvPr/>
          </p:nvSpPr>
          <p:spPr bwMode="auto">
            <a:xfrm>
              <a:off x="3690" y="6120"/>
              <a:ext cx="1470" cy="0"/>
            </a:xfrm>
            <a:prstGeom prst="line">
              <a:avLst/>
            </a:prstGeom>
            <a:noFill/>
            <a:ln w="28575">
              <a:solidFill>
                <a:srgbClr val="3333FF"/>
              </a:solidFill>
              <a:round/>
              <a:headEnd/>
              <a:tailEnd/>
            </a:ln>
          </p:spPr>
          <p:txBody>
            <a:bodyPr/>
            <a:lstStyle/>
            <a:p>
              <a:endParaRPr lang="zh-CN" altLang="en-US"/>
            </a:p>
          </p:txBody>
        </p:sp>
        <p:sp>
          <p:nvSpPr>
            <p:cNvPr id="11300" name="Line 22"/>
            <p:cNvSpPr>
              <a:spLocks noChangeShapeType="1"/>
            </p:cNvSpPr>
            <p:nvPr/>
          </p:nvSpPr>
          <p:spPr bwMode="auto">
            <a:xfrm>
              <a:off x="3690" y="6432"/>
              <a:ext cx="1470" cy="0"/>
            </a:xfrm>
            <a:prstGeom prst="line">
              <a:avLst/>
            </a:prstGeom>
            <a:noFill/>
            <a:ln w="28575">
              <a:solidFill>
                <a:srgbClr val="3333FF"/>
              </a:solidFill>
              <a:round/>
              <a:headEnd/>
              <a:tailEnd/>
            </a:ln>
          </p:spPr>
          <p:txBody>
            <a:bodyPr/>
            <a:lstStyle/>
            <a:p>
              <a:endParaRPr lang="zh-CN" altLang="en-US"/>
            </a:p>
          </p:txBody>
        </p:sp>
        <p:sp>
          <p:nvSpPr>
            <p:cNvPr id="11301" name="Line 23"/>
            <p:cNvSpPr>
              <a:spLocks noChangeShapeType="1"/>
            </p:cNvSpPr>
            <p:nvPr/>
          </p:nvSpPr>
          <p:spPr bwMode="auto">
            <a:xfrm>
              <a:off x="3690" y="6744"/>
              <a:ext cx="1470" cy="0"/>
            </a:xfrm>
            <a:prstGeom prst="line">
              <a:avLst/>
            </a:prstGeom>
            <a:noFill/>
            <a:ln w="28575">
              <a:solidFill>
                <a:srgbClr val="3333FF"/>
              </a:solidFill>
              <a:round/>
              <a:headEnd/>
              <a:tailEnd/>
            </a:ln>
          </p:spPr>
          <p:txBody>
            <a:bodyPr/>
            <a:lstStyle/>
            <a:p>
              <a:endParaRPr lang="zh-CN" altLang="en-US"/>
            </a:p>
          </p:txBody>
        </p:sp>
      </p:grpSp>
      <p:sp>
        <p:nvSpPr>
          <p:cNvPr id="11278" name="AutoShape 24"/>
          <p:cNvSpPr>
            <a:spLocks noChangeArrowheads="1"/>
          </p:cNvSpPr>
          <p:nvPr/>
        </p:nvSpPr>
        <p:spPr bwMode="auto">
          <a:xfrm>
            <a:off x="1447800" y="5791200"/>
            <a:ext cx="1290638" cy="603250"/>
          </a:xfrm>
          <a:prstGeom prst="homePlate">
            <a:avLst>
              <a:gd name="adj" fmla="val 53487"/>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FF0066"/>
                </a:solidFill>
                <a:latin typeface="宋体" charset="-122"/>
              </a:rPr>
              <a:t>线程</a:t>
            </a:r>
            <a:r>
              <a:rPr kumimoji="0" lang="en-US" altLang="zh-CN" sz="2800" b="1">
                <a:solidFill>
                  <a:srgbClr val="FF0066"/>
                </a:solidFill>
                <a:latin typeface="宋体" charset="-122"/>
              </a:rPr>
              <a:t>X</a:t>
            </a:r>
            <a:endParaRPr kumimoji="0" lang="en-US" altLang="zh-CN" sz="2800" b="1">
              <a:solidFill>
                <a:srgbClr val="FF0066"/>
              </a:solidFill>
            </a:endParaRPr>
          </a:p>
        </p:txBody>
      </p:sp>
      <p:sp>
        <p:nvSpPr>
          <p:cNvPr id="11279" name="AutoShape 25"/>
          <p:cNvSpPr>
            <a:spLocks noChangeArrowheads="1"/>
          </p:cNvSpPr>
          <p:nvPr/>
        </p:nvSpPr>
        <p:spPr bwMode="auto">
          <a:xfrm>
            <a:off x="5541963" y="5778500"/>
            <a:ext cx="1576387" cy="603250"/>
          </a:xfrm>
          <a:prstGeom prst="homePlate">
            <a:avLst>
              <a:gd name="adj" fmla="val 65329"/>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FF0066"/>
                </a:solidFill>
                <a:latin typeface="宋体" charset="-122"/>
              </a:rPr>
              <a:t>线程</a:t>
            </a:r>
            <a:r>
              <a:rPr kumimoji="0" lang="en-US" altLang="zh-CN" sz="2800" b="1">
                <a:solidFill>
                  <a:srgbClr val="FF0066"/>
                </a:solidFill>
                <a:latin typeface="宋体" charset="-122"/>
              </a:rPr>
              <a:t>L</a:t>
            </a:r>
            <a:endParaRPr kumimoji="0" lang="en-US" altLang="zh-CN" sz="2800" b="1">
              <a:solidFill>
                <a:srgbClr val="FF0066"/>
              </a:solidFill>
            </a:endParaRPr>
          </a:p>
        </p:txBody>
      </p:sp>
      <p:sp>
        <p:nvSpPr>
          <p:cNvPr id="11280" name="Line 26"/>
          <p:cNvSpPr>
            <a:spLocks noChangeShapeType="1"/>
          </p:cNvSpPr>
          <p:nvPr/>
        </p:nvSpPr>
        <p:spPr bwMode="auto">
          <a:xfrm>
            <a:off x="1211263" y="2147888"/>
            <a:ext cx="573087" cy="1206500"/>
          </a:xfrm>
          <a:prstGeom prst="line">
            <a:avLst/>
          </a:prstGeom>
          <a:noFill/>
          <a:ln w="28575">
            <a:solidFill>
              <a:srgbClr val="3333FF"/>
            </a:solidFill>
            <a:round/>
            <a:headEnd/>
            <a:tailEnd type="triangle" w="lg" len="lg"/>
          </a:ln>
        </p:spPr>
        <p:txBody>
          <a:bodyPr/>
          <a:lstStyle/>
          <a:p>
            <a:endParaRPr lang="zh-CN" altLang="en-US"/>
          </a:p>
        </p:txBody>
      </p:sp>
      <p:sp>
        <p:nvSpPr>
          <p:cNvPr id="11281" name="Line 27"/>
          <p:cNvSpPr>
            <a:spLocks noChangeShapeType="1"/>
          </p:cNvSpPr>
          <p:nvPr/>
        </p:nvSpPr>
        <p:spPr bwMode="auto">
          <a:xfrm>
            <a:off x="668338" y="2155825"/>
            <a:ext cx="0" cy="4024313"/>
          </a:xfrm>
          <a:prstGeom prst="line">
            <a:avLst/>
          </a:prstGeom>
          <a:noFill/>
          <a:ln w="28575">
            <a:solidFill>
              <a:srgbClr val="3333FF"/>
            </a:solidFill>
            <a:round/>
            <a:headEnd/>
            <a:tailEnd/>
          </a:ln>
        </p:spPr>
        <p:txBody>
          <a:bodyPr/>
          <a:lstStyle/>
          <a:p>
            <a:endParaRPr lang="zh-CN" altLang="en-US"/>
          </a:p>
        </p:txBody>
      </p:sp>
      <p:sp>
        <p:nvSpPr>
          <p:cNvPr id="11282" name="Line 28"/>
          <p:cNvSpPr>
            <a:spLocks noChangeShapeType="1"/>
          </p:cNvSpPr>
          <p:nvPr/>
        </p:nvSpPr>
        <p:spPr bwMode="auto">
          <a:xfrm flipV="1">
            <a:off x="611188" y="6165850"/>
            <a:ext cx="779462" cy="7938"/>
          </a:xfrm>
          <a:prstGeom prst="line">
            <a:avLst/>
          </a:prstGeom>
          <a:noFill/>
          <a:ln w="28575">
            <a:solidFill>
              <a:srgbClr val="3333FF"/>
            </a:solidFill>
            <a:round/>
            <a:headEnd/>
            <a:tailEnd type="triangle" w="lg" len="lg"/>
          </a:ln>
        </p:spPr>
        <p:txBody>
          <a:bodyPr/>
          <a:lstStyle/>
          <a:p>
            <a:endParaRPr lang="zh-CN" altLang="en-US"/>
          </a:p>
        </p:txBody>
      </p:sp>
      <p:sp>
        <p:nvSpPr>
          <p:cNvPr id="11283" name="Line 29"/>
          <p:cNvSpPr>
            <a:spLocks noChangeShapeType="1"/>
          </p:cNvSpPr>
          <p:nvPr/>
        </p:nvSpPr>
        <p:spPr bwMode="auto">
          <a:xfrm flipV="1">
            <a:off x="2771775" y="6110288"/>
            <a:ext cx="381000" cy="0"/>
          </a:xfrm>
          <a:prstGeom prst="line">
            <a:avLst/>
          </a:prstGeom>
          <a:noFill/>
          <a:ln w="28575">
            <a:solidFill>
              <a:srgbClr val="3333FF"/>
            </a:solidFill>
            <a:round/>
            <a:headEnd/>
            <a:tailEnd type="triangle" w="lg" len="lg"/>
          </a:ln>
        </p:spPr>
        <p:txBody>
          <a:bodyPr/>
          <a:lstStyle/>
          <a:p>
            <a:endParaRPr lang="zh-CN" altLang="en-US"/>
          </a:p>
        </p:txBody>
      </p:sp>
      <p:sp>
        <p:nvSpPr>
          <p:cNvPr id="11284" name="Line 30"/>
          <p:cNvSpPr>
            <a:spLocks noChangeShapeType="1"/>
          </p:cNvSpPr>
          <p:nvPr/>
        </p:nvSpPr>
        <p:spPr bwMode="auto">
          <a:xfrm flipV="1">
            <a:off x="4500563" y="6092825"/>
            <a:ext cx="1046162" cy="20638"/>
          </a:xfrm>
          <a:prstGeom prst="line">
            <a:avLst/>
          </a:prstGeom>
          <a:noFill/>
          <a:ln w="28575">
            <a:solidFill>
              <a:srgbClr val="3333FF"/>
            </a:solidFill>
            <a:prstDash val="dash"/>
            <a:round/>
            <a:headEnd/>
            <a:tailEnd type="triangle" w="lg" len="lg"/>
          </a:ln>
        </p:spPr>
        <p:txBody>
          <a:bodyPr/>
          <a:lstStyle/>
          <a:p>
            <a:endParaRPr lang="zh-CN" altLang="en-US"/>
          </a:p>
        </p:txBody>
      </p:sp>
      <p:sp>
        <p:nvSpPr>
          <p:cNvPr id="11285" name="Line 31"/>
          <p:cNvSpPr>
            <a:spLocks noChangeShapeType="1"/>
          </p:cNvSpPr>
          <p:nvPr/>
        </p:nvSpPr>
        <p:spPr bwMode="auto">
          <a:xfrm>
            <a:off x="3463925" y="3587750"/>
            <a:ext cx="860425" cy="0"/>
          </a:xfrm>
          <a:prstGeom prst="line">
            <a:avLst/>
          </a:prstGeom>
          <a:noFill/>
          <a:ln w="28575">
            <a:solidFill>
              <a:srgbClr val="3333FF"/>
            </a:solidFill>
            <a:round/>
            <a:headEnd/>
            <a:tailEnd type="triangle" w="lg" len="lg"/>
          </a:ln>
        </p:spPr>
        <p:txBody>
          <a:bodyPr/>
          <a:lstStyle/>
          <a:p>
            <a:endParaRPr lang="zh-CN" altLang="en-US"/>
          </a:p>
        </p:txBody>
      </p:sp>
      <p:sp>
        <p:nvSpPr>
          <p:cNvPr id="11286" name="Line 32"/>
          <p:cNvSpPr>
            <a:spLocks noChangeShapeType="1"/>
          </p:cNvSpPr>
          <p:nvPr/>
        </p:nvSpPr>
        <p:spPr bwMode="auto">
          <a:xfrm>
            <a:off x="3463925" y="3981450"/>
            <a:ext cx="860425" cy="200025"/>
          </a:xfrm>
          <a:prstGeom prst="line">
            <a:avLst/>
          </a:prstGeom>
          <a:noFill/>
          <a:ln w="28575">
            <a:solidFill>
              <a:srgbClr val="3333FF"/>
            </a:solidFill>
            <a:round/>
            <a:headEnd/>
            <a:tailEnd type="triangle" w="lg" len="lg"/>
          </a:ln>
        </p:spPr>
        <p:txBody>
          <a:bodyPr/>
          <a:lstStyle/>
          <a:p>
            <a:endParaRPr lang="zh-CN" altLang="en-US"/>
          </a:p>
        </p:txBody>
      </p:sp>
      <p:sp>
        <p:nvSpPr>
          <p:cNvPr id="11287" name="Line 33"/>
          <p:cNvSpPr>
            <a:spLocks noChangeShapeType="1"/>
          </p:cNvSpPr>
          <p:nvPr/>
        </p:nvSpPr>
        <p:spPr bwMode="auto">
          <a:xfrm>
            <a:off x="2411413" y="1989138"/>
            <a:ext cx="717550" cy="0"/>
          </a:xfrm>
          <a:prstGeom prst="line">
            <a:avLst/>
          </a:prstGeom>
          <a:noFill/>
          <a:ln w="28575">
            <a:solidFill>
              <a:srgbClr val="3333FF"/>
            </a:solidFill>
            <a:round/>
            <a:headEnd/>
            <a:tailEnd type="triangle" w="lg" len="lg"/>
          </a:ln>
        </p:spPr>
        <p:txBody>
          <a:bodyPr/>
          <a:lstStyle/>
          <a:p>
            <a:endParaRPr lang="zh-CN" altLang="en-US"/>
          </a:p>
        </p:txBody>
      </p:sp>
      <p:sp>
        <p:nvSpPr>
          <p:cNvPr id="11288" name="Line 34"/>
          <p:cNvSpPr>
            <a:spLocks noChangeShapeType="1"/>
          </p:cNvSpPr>
          <p:nvPr/>
        </p:nvSpPr>
        <p:spPr bwMode="auto">
          <a:xfrm>
            <a:off x="4427538" y="1989138"/>
            <a:ext cx="573087" cy="0"/>
          </a:xfrm>
          <a:prstGeom prst="line">
            <a:avLst/>
          </a:prstGeom>
          <a:noFill/>
          <a:ln w="28575">
            <a:solidFill>
              <a:srgbClr val="3333FF"/>
            </a:solidFill>
            <a:round/>
            <a:headEnd/>
            <a:tailEnd type="triangle" w="lg" len="lg"/>
          </a:ln>
        </p:spPr>
        <p:txBody>
          <a:bodyPr lIns="18000" tIns="10800" rIns="18000" bIns="10800"/>
          <a:lstStyle/>
          <a:p>
            <a:endParaRPr lang="zh-CN" altLang="en-US"/>
          </a:p>
        </p:txBody>
      </p:sp>
      <p:sp>
        <p:nvSpPr>
          <p:cNvPr id="11289" name="Line 35"/>
          <p:cNvSpPr>
            <a:spLocks noChangeShapeType="1"/>
          </p:cNvSpPr>
          <p:nvPr/>
        </p:nvSpPr>
        <p:spPr bwMode="auto">
          <a:xfrm>
            <a:off x="6154738" y="2003425"/>
            <a:ext cx="1290637" cy="0"/>
          </a:xfrm>
          <a:prstGeom prst="line">
            <a:avLst/>
          </a:prstGeom>
          <a:noFill/>
          <a:ln w="28575">
            <a:solidFill>
              <a:srgbClr val="3333FF"/>
            </a:solidFill>
            <a:prstDash val="dash"/>
            <a:round/>
            <a:headEnd/>
            <a:tailEnd type="triangle" w="lg" len="lg"/>
          </a:ln>
        </p:spPr>
        <p:txBody>
          <a:bodyPr lIns="18000" tIns="10800" rIns="18000" bIns="10800"/>
          <a:lstStyle/>
          <a:p>
            <a:endParaRPr lang="zh-CN" altLang="en-US"/>
          </a:p>
        </p:txBody>
      </p:sp>
      <p:sp>
        <p:nvSpPr>
          <p:cNvPr id="11290" name="Line 36"/>
          <p:cNvSpPr>
            <a:spLocks noChangeShapeType="1"/>
          </p:cNvSpPr>
          <p:nvPr/>
        </p:nvSpPr>
        <p:spPr bwMode="auto">
          <a:xfrm>
            <a:off x="3779838" y="2349500"/>
            <a:ext cx="1079500" cy="935038"/>
          </a:xfrm>
          <a:prstGeom prst="line">
            <a:avLst/>
          </a:prstGeom>
          <a:noFill/>
          <a:ln w="28575">
            <a:solidFill>
              <a:srgbClr val="3333FF"/>
            </a:solidFill>
            <a:round/>
            <a:headEnd/>
            <a:tailEnd type="triangle" w="lg" len="lg"/>
          </a:ln>
        </p:spPr>
        <p:txBody>
          <a:bodyPr/>
          <a:lstStyle/>
          <a:p>
            <a:endParaRPr lang="zh-CN" altLang="en-US"/>
          </a:p>
        </p:txBody>
      </p:sp>
      <p:sp>
        <p:nvSpPr>
          <p:cNvPr id="11291" name="Line 37"/>
          <p:cNvSpPr>
            <a:spLocks noChangeShapeType="1"/>
          </p:cNvSpPr>
          <p:nvPr/>
        </p:nvSpPr>
        <p:spPr bwMode="auto">
          <a:xfrm flipH="1">
            <a:off x="5724525" y="2349500"/>
            <a:ext cx="2149475" cy="2592388"/>
          </a:xfrm>
          <a:prstGeom prst="line">
            <a:avLst/>
          </a:prstGeom>
          <a:noFill/>
          <a:ln w="28575">
            <a:solidFill>
              <a:srgbClr val="3333FF"/>
            </a:solidFill>
            <a:round/>
            <a:headEnd/>
            <a:tailEnd type="triangle" w="lg" len="lg"/>
          </a:ln>
        </p:spPr>
        <p:txBody>
          <a:bodyPr/>
          <a:lstStyle/>
          <a:p>
            <a:endParaRPr lang="zh-CN" altLang="en-US"/>
          </a:p>
        </p:txBody>
      </p:sp>
      <p:sp>
        <p:nvSpPr>
          <p:cNvPr id="11292" name="Rectangle 38"/>
          <p:cNvSpPr>
            <a:spLocks noChangeArrowheads="1"/>
          </p:cNvSpPr>
          <p:nvPr/>
        </p:nvSpPr>
        <p:spPr bwMode="auto">
          <a:xfrm>
            <a:off x="4360863" y="4724400"/>
            <a:ext cx="1290637" cy="603250"/>
          </a:xfrm>
          <a:prstGeom prst="rect">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000066"/>
                </a:solidFill>
              </a:rPr>
              <a:t>线程</a:t>
            </a:r>
            <a:r>
              <a:rPr kumimoji="0" lang="en-US" altLang="zh-CN" sz="2800" b="1">
                <a:solidFill>
                  <a:srgbClr val="000066"/>
                </a:solidFill>
              </a:rPr>
              <a:t>S</a:t>
            </a:r>
          </a:p>
        </p:txBody>
      </p:sp>
      <p:sp>
        <p:nvSpPr>
          <p:cNvPr id="11293" name="Line 39"/>
          <p:cNvSpPr>
            <a:spLocks noChangeShapeType="1"/>
          </p:cNvSpPr>
          <p:nvPr/>
        </p:nvSpPr>
        <p:spPr bwMode="auto">
          <a:xfrm>
            <a:off x="3463925" y="4383088"/>
            <a:ext cx="860425" cy="603250"/>
          </a:xfrm>
          <a:prstGeom prst="line">
            <a:avLst/>
          </a:prstGeom>
          <a:noFill/>
          <a:ln w="28575">
            <a:solidFill>
              <a:srgbClr val="3333FF"/>
            </a:solidFill>
            <a:round/>
            <a:headEnd/>
            <a:tailEnd type="triangle" w="lg" len="lg"/>
          </a:ln>
        </p:spPr>
        <p:txBody>
          <a:bodyPr/>
          <a:lstStyle/>
          <a:p>
            <a:endParaRPr lang="zh-CN" altLang="en-US"/>
          </a:p>
        </p:txBody>
      </p:sp>
      <p:sp>
        <p:nvSpPr>
          <p:cNvPr id="11294" name="AutoShape 40"/>
          <p:cNvSpPr>
            <a:spLocks noChangeArrowheads="1"/>
          </p:cNvSpPr>
          <p:nvPr/>
        </p:nvSpPr>
        <p:spPr bwMode="auto">
          <a:xfrm>
            <a:off x="2960688" y="1550988"/>
            <a:ext cx="1577975" cy="806450"/>
          </a:xfrm>
          <a:prstGeom prst="parallelogram">
            <a:avLst>
              <a:gd name="adj" fmla="val 48917"/>
            </a:avLst>
          </a:prstGeom>
          <a:solidFill>
            <a:srgbClr val="FFFFFF"/>
          </a:solidFill>
          <a:ln w="28575">
            <a:solidFill>
              <a:srgbClr val="3333FF"/>
            </a:solidFill>
            <a:miter lim="800000"/>
            <a:headEnd/>
            <a:tailEnd/>
          </a:ln>
        </p:spPr>
        <p:txBody>
          <a:bodyPr lIns="18000" tIns="10800" rIns="18000" bIns="10800"/>
          <a:lstStyle/>
          <a:p>
            <a:pPr algn="just" eaLnBrk="0" hangingPunct="0"/>
            <a:r>
              <a:rPr kumimoji="0" lang="en-US" altLang="zh-CN" sz="2800" b="1">
                <a:solidFill>
                  <a:srgbClr val="000066"/>
                </a:solidFill>
              </a:rPr>
              <a:t>VAD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50C08C-2AA5-4C68-858C-2D4E3BD79D3F}" type="slidenum">
              <a:rPr lang="en-US" altLang="zh-CN" smtClean="0"/>
              <a:pPr>
                <a:defRPr/>
              </a:pPr>
              <a:t>8</a:t>
            </a:fld>
            <a:endParaRPr lang="en-US" altLang="zh-CN"/>
          </a:p>
        </p:txBody>
      </p:sp>
      <p:sp>
        <p:nvSpPr>
          <p:cNvPr id="6" name="Rectangle 11"/>
          <p:cNvSpPr>
            <a:spLocks noChangeArrowheads="1"/>
          </p:cNvSpPr>
          <p:nvPr/>
        </p:nvSpPr>
        <p:spPr bwMode="auto">
          <a:xfrm>
            <a:off x="683568" y="1340768"/>
            <a:ext cx="5328592" cy="1296144"/>
          </a:xfrm>
          <a:prstGeom prst="rect">
            <a:avLst/>
          </a:prstGeom>
          <a:solidFill>
            <a:schemeClr val="bg1"/>
          </a:solidFill>
          <a:ln w="28575">
            <a:solidFill>
              <a:srgbClr val="FF0000"/>
            </a:solidFill>
            <a:miter lim="800000"/>
            <a:headEnd/>
            <a:tailEnd/>
          </a:ln>
        </p:spPr>
        <p:txBody>
          <a:bodyPr/>
          <a:lstStyle/>
          <a:p>
            <a:pPr eaLnBrk="0" hangingPunct="0"/>
            <a:r>
              <a:rPr kumimoji="0" lang="zh-CN" altLang="en-US" b="1" dirty="0" smtClean="0">
                <a:solidFill>
                  <a:srgbClr val="0000CC"/>
                </a:solidFill>
              </a:rPr>
              <a:t>位于进程地址空间的进程环境块，</a:t>
            </a:r>
            <a:r>
              <a:rPr lang="zh-CN" altLang="en-US" b="1" kern="0" dirty="0" smtClean="0">
                <a:solidFill>
                  <a:srgbClr val="0000CC"/>
                </a:solidFill>
              </a:rPr>
              <a:t>固定在</a:t>
            </a:r>
            <a:r>
              <a:rPr lang="en-US" altLang="zh-CN" b="1" kern="0" dirty="0" smtClean="0">
                <a:solidFill>
                  <a:srgbClr val="0000CC"/>
                </a:solidFill>
              </a:rPr>
              <a:t>0x7ffdf000</a:t>
            </a:r>
            <a:r>
              <a:rPr lang="zh-CN" altLang="en-US" b="1" kern="0" dirty="0" smtClean="0">
                <a:solidFill>
                  <a:srgbClr val="0000CC"/>
                </a:solidFill>
              </a:rPr>
              <a:t>。包含一些需要由用户代码来修改的信息</a:t>
            </a:r>
            <a:r>
              <a:rPr kumimoji="0" lang="zh-CN" altLang="en-US" b="1" dirty="0" smtClean="0">
                <a:solidFill>
                  <a:srgbClr val="0000CC"/>
                </a:solidFill>
              </a:rPr>
              <a:t>。</a:t>
            </a:r>
            <a:endParaRPr kumimoji="0" lang="zh-CN" altLang="en-US" b="1" dirty="0">
              <a:solidFill>
                <a:srgbClr val="0000CC"/>
              </a:solidFill>
            </a:endParaRPr>
          </a:p>
        </p:txBody>
      </p:sp>
      <p:sp>
        <p:nvSpPr>
          <p:cNvPr id="7" name="Rectangle 11"/>
          <p:cNvSpPr>
            <a:spLocks noChangeArrowheads="1"/>
          </p:cNvSpPr>
          <p:nvPr/>
        </p:nvSpPr>
        <p:spPr bwMode="auto">
          <a:xfrm>
            <a:off x="4788024" y="3501008"/>
            <a:ext cx="2592288" cy="2304256"/>
          </a:xfrm>
          <a:prstGeom prst="rect">
            <a:avLst/>
          </a:prstGeom>
          <a:solidFill>
            <a:schemeClr val="bg1"/>
          </a:solidFill>
          <a:ln w="28575">
            <a:solidFill>
              <a:srgbClr val="FF0000"/>
            </a:solidFill>
            <a:miter lim="800000"/>
            <a:headEnd/>
            <a:tailEnd/>
          </a:ln>
        </p:spPr>
        <p:txBody>
          <a:bodyPr/>
          <a:lstStyle/>
          <a:p>
            <a:pPr eaLnBrk="0" hangingPunct="0"/>
            <a:r>
              <a:rPr lang="en-US" altLang="zh-CN" sz="2800" b="1" dirty="0" smtClean="0">
                <a:solidFill>
                  <a:srgbClr val="FF00FF"/>
                </a:solidFill>
              </a:rPr>
              <a:t>Windows</a:t>
            </a:r>
            <a:r>
              <a:rPr lang="zh-CN" altLang="en-US" sz="2800" b="1" dirty="0" smtClean="0">
                <a:solidFill>
                  <a:srgbClr val="FF00FF"/>
                </a:solidFill>
              </a:rPr>
              <a:t>子系统</a:t>
            </a:r>
            <a:r>
              <a:rPr lang="zh-CN" altLang="en-US" sz="2800" b="1" dirty="0" smtClean="0">
                <a:solidFill>
                  <a:srgbClr val="000066"/>
                </a:solidFill>
              </a:rPr>
              <a:t>管理的进程区域。此值不为空，说明是一个</a:t>
            </a:r>
            <a:r>
              <a:rPr lang="en-US" altLang="zh-CN" sz="2800" b="1" dirty="0" smtClean="0">
                <a:solidFill>
                  <a:srgbClr val="FF00FF"/>
                </a:solidFill>
              </a:rPr>
              <a:t>GUI</a:t>
            </a:r>
            <a:r>
              <a:rPr lang="zh-CN" altLang="en-US" sz="2800" b="1" dirty="0" smtClean="0">
                <a:solidFill>
                  <a:srgbClr val="FF00FF"/>
                </a:solidFill>
              </a:rPr>
              <a:t>进程</a:t>
            </a:r>
            <a:endParaRPr lang="zh-CN" altLang="en-US" sz="2800" b="1" dirty="0">
              <a:solidFill>
                <a:srgbClr val="FF00FF"/>
              </a:solidFill>
            </a:endParaRPr>
          </a:p>
        </p:txBody>
      </p:sp>
      <p:sp>
        <p:nvSpPr>
          <p:cNvPr id="8" name="Rectangle 11"/>
          <p:cNvSpPr>
            <a:spLocks noChangeArrowheads="1"/>
          </p:cNvSpPr>
          <p:nvPr/>
        </p:nvSpPr>
        <p:spPr bwMode="auto">
          <a:xfrm>
            <a:off x="899592" y="3689846"/>
            <a:ext cx="2520280" cy="1800200"/>
          </a:xfrm>
          <a:prstGeom prst="rect">
            <a:avLst/>
          </a:prstGeom>
          <a:solidFill>
            <a:schemeClr val="bg1"/>
          </a:solidFill>
          <a:ln w="28575">
            <a:solidFill>
              <a:srgbClr val="FF0000"/>
            </a:solidFill>
            <a:miter lim="800000"/>
            <a:headEnd/>
            <a:tailEnd/>
          </a:ln>
        </p:spPr>
        <p:txBody>
          <a:bodyPr/>
          <a:lstStyle/>
          <a:p>
            <a:pPr algn="just" eaLnBrk="0" hangingPunct="0"/>
            <a:r>
              <a:rPr lang="en-US" altLang="zh-CN" sz="2800" b="1" dirty="0" smtClean="0">
                <a:solidFill>
                  <a:srgbClr val="FF00FF"/>
                </a:solidFill>
              </a:rPr>
              <a:t>…</a:t>
            </a:r>
          </a:p>
          <a:p>
            <a:pPr algn="just" eaLnBrk="0" hangingPunct="0"/>
            <a:r>
              <a:rPr lang="en-US" altLang="zh-CN" sz="2800" b="1" dirty="0" err="1" smtClean="0">
                <a:solidFill>
                  <a:srgbClr val="FF00FF"/>
                </a:solidFill>
              </a:rPr>
              <a:t>Peb</a:t>
            </a:r>
            <a:endParaRPr lang="en-US" altLang="zh-CN" sz="2800" b="1" dirty="0" smtClean="0">
              <a:solidFill>
                <a:srgbClr val="FF00FF"/>
              </a:solidFill>
            </a:endParaRPr>
          </a:p>
          <a:p>
            <a:pPr algn="just" eaLnBrk="0" hangingPunct="0"/>
            <a:r>
              <a:rPr lang="en-US" altLang="zh-CN" sz="2800" b="1" dirty="0" smtClean="0">
                <a:solidFill>
                  <a:srgbClr val="FF00FF"/>
                </a:solidFill>
              </a:rPr>
              <a:t>Win32Process</a:t>
            </a:r>
          </a:p>
          <a:p>
            <a:pPr algn="just" eaLnBrk="0" hangingPunct="0"/>
            <a:r>
              <a:rPr kumimoji="0" lang="en-US" altLang="zh-CN" sz="2800" b="1" dirty="0" smtClean="0">
                <a:solidFill>
                  <a:srgbClr val="FF00FF"/>
                </a:solidFill>
              </a:rPr>
              <a:t>…</a:t>
            </a:r>
            <a:endParaRPr kumimoji="0" lang="zh-CN" altLang="en-US" sz="2800" b="1" dirty="0">
              <a:solidFill>
                <a:srgbClr val="FF0000"/>
              </a:solidFill>
            </a:endParaRPr>
          </a:p>
        </p:txBody>
      </p:sp>
      <p:sp>
        <p:nvSpPr>
          <p:cNvPr id="9" name="Rectangle 11"/>
          <p:cNvSpPr>
            <a:spLocks noChangeArrowheads="1"/>
          </p:cNvSpPr>
          <p:nvPr/>
        </p:nvSpPr>
        <p:spPr bwMode="auto">
          <a:xfrm>
            <a:off x="1187624" y="5634062"/>
            <a:ext cx="2080890" cy="603250"/>
          </a:xfrm>
          <a:prstGeom prst="rect">
            <a:avLst/>
          </a:prstGeom>
          <a:solidFill>
            <a:schemeClr val="bg1"/>
          </a:solidFill>
          <a:ln w="28575">
            <a:solidFill>
              <a:schemeClr val="bg1"/>
            </a:solidFill>
            <a:miter lim="800000"/>
            <a:headEnd/>
            <a:tailEnd/>
          </a:ln>
        </p:spPr>
        <p:txBody>
          <a:bodyPr/>
          <a:lstStyle/>
          <a:p>
            <a:pPr algn="just" eaLnBrk="0" hangingPunct="0"/>
            <a:r>
              <a:rPr kumimoji="0" lang="en-US" altLang="zh-CN" sz="2800" b="1" dirty="0" smtClean="0">
                <a:solidFill>
                  <a:srgbClr val="FF0000"/>
                </a:solidFill>
              </a:rPr>
              <a:t>EPROCESS</a:t>
            </a:r>
            <a:endParaRPr kumimoji="0" lang="zh-CN" altLang="en-US" sz="2800" b="1" dirty="0">
              <a:solidFill>
                <a:srgbClr val="FF0000"/>
              </a:solidFill>
            </a:endParaRPr>
          </a:p>
        </p:txBody>
      </p:sp>
      <p:sp>
        <p:nvSpPr>
          <p:cNvPr id="10" name="Rectangle 11"/>
          <p:cNvSpPr>
            <a:spLocks noChangeArrowheads="1"/>
          </p:cNvSpPr>
          <p:nvPr/>
        </p:nvSpPr>
        <p:spPr bwMode="auto">
          <a:xfrm>
            <a:off x="1475656" y="692696"/>
            <a:ext cx="1720850" cy="603250"/>
          </a:xfrm>
          <a:prstGeom prst="rect">
            <a:avLst/>
          </a:prstGeom>
          <a:solidFill>
            <a:schemeClr val="bg1"/>
          </a:solidFill>
          <a:ln w="28575">
            <a:solidFill>
              <a:schemeClr val="bg1"/>
            </a:solidFill>
            <a:miter lim="800000"/>
            <a:headEnd/>
            <a:tailEnd/>
          </a:ln>
        </p:spPr>
        <p:txBody>
          <a:bodyPr/>
          <a:lstStyle/>
          <a:p>
            <a:pPr algn="ctr" eaLnBrk="0" hangingPunct="0"/>
            <a:r>
              <a:rPr kumimoji="0" lang="en-US" altLang="zh-CN" sz="2800" b="1" dirty="0" smtClean="0">
                <a:solidFill>
                  <a:srgbClr val="FF0000"/>
                </a:solidFill>
              </a:rPr>
              <a:t>PEB</a:t>
            </a:r>
            <a:endParaRPr kumimoji="0" lang="zh-CN" altLang="en-US" sz="2800" b="1" dirty="0">
              <a:solidFill>
                <a:srgbClr val="FF0000"/>
              </a:solidFill>
            </a:endParaRPr>
          </a:p>
        </p:txBody>
      </p:sp>
      <p:sp>
        <p:nvSpPr>
          <p:cNvPr id="12" name="Line 26"/>
          <p:cNvSpPr>
            <a:spLocks noChangeShapeType="1"/>
          </p:cNvSpPr>
          <p:nvPr/>
        </p:nvSpPr>
        <p:spPr bwMode="auto">
          <a:xfrm flipV="1">
            <a:off x="1691680" y="2852936"/>
            <a:ext cx="792088" cy="1512168"/>
          </a:xfrm>
          <a:prstGeom prst="line">
            <a:avLst/>
          </a:prstGeom>
          <a:noFill/>
          <a:ln w="28575">
            <a:solidFill>
              <a:srgbClr val="3333FF"/>
            </a:solidFill>
            <a:round/>
            <a:headEnd/>
            <a:tailEnd type="triangle" w="lg" len="lg"/>
          </a:ln>
        </p:spPr>
        <p:txBody>
          <a:bodyPr/>
          <a:lstStyle/>
          <a:p>
            <a:endParaRPr lang="zh-CN" altLang="en-US"/>
          </a:p>
        </p:txBody>
      </p:sp>
      <p:sp>
        <p:nvSpPr>
          <p:cNvPr id="13" name="Line 26"/>
          <p:cNvSpPr>
            <a:spLocks noChangeShapeType="1"/>
          </p:cNvSpPr>
          <p:nvPr/>
        </p:nvSpPr>
        <p:spPr bwMode="auto">
          <a:xfrm>
            <a:off x="3275856" y="4797152"/>
            <a:ext cx="1512168" cy="0"/>
          </a:xfrm>
          <a:prstGeom prst="line">
            <a:avLst/>
          </a:prstGeom>
          <a:noFill/>
          <a:ln w="28575">
            <a:solidFill>
              <a:srgbClr val="3333FF"/>
            </a:solidFill>
            <a:round/>
            <a:headEnd/>
            <a:tailEnd type="triangle" w="lg" len="lg"/>
          </a:ln>
        </p:spPr>
        <p:txBody>
          <a:bodyPr/>
          <a:lstStyle/>
          <a:p>
            <a:endParaRPr lang="zh-CN" altLang="en-US"/>
          </a:p>
        </p:txBody>
      </p:sp>
      <p:sp>
        <p:nvSpPr>
          <p:cNvPr id="14" name="Line 27"/>
          <p:cNvSpPr>
            <a:spLocks noChangeShapeType="1"/>
          </p:cNvSpPr>
          <p:nvPr/>
        </p:nvSpPr>
        <p:spPr bwMode="auto">
          <a:xfrm flipH="1">
            <a:off x="323528" y="3140966"/>
            <a:ext cx="8424936" cy="1"/>
          </a:xfrm>
          <a:prstGeom prst="line">
            <a:avLst/>
          </a:prstGeom>
          <a:noFill/>
          <a:ln w="63500" cmpd="sng">
            <a:solidFill>
              <a:srgbClr val="FF0000"/>
            </a:solidFill>
            <a:round/>
            <a:headEnd/>
            <a:tailEnd/>
          </a:ln>
        </p:spPr>
        <p:txBody>
          <a:bodyPr/>
          <a:lstStyle/>
          <a:p>
            <a:endParaRPr lang="zh-CN" altLang="en-US"/>
          </a:p>
        </p:txBody>
      </p:sp>
      <p:sp>
        <p:nvSpPr>
          <p:cNvPr id="15" name="Rectangle 11"/>
          <p:cNvSpPr>
            <a:spLocks noChangeArrowheads="1"/>
          </p:cNvSpPr>
          <p:nvPr/>
        </p:nvSpPr>
        <p:spPr bwMode="auto">
          <a:xfrm>
            <a:off x="7524328" y="2321694"/>
            <a:ext cx="1296144" cy="603250"/>
          </a:xfrm>
          <a:prstGeom prst="rect">
            <a:avLst/>
          </a:prstGeom>
          <a:solidFill>
            <a:schemeClr val="bg1"/>
          </a:solidFill>
          <a:ln w="28575">
            <a:solidFill>
              <a:schemeClr val="bg1"/>
            </a:solidFill>
            <a:miter lim="800000"/>
            <a:headEnd/>
            <a:tailEnd/>
          </a:ln>
        </p:spPr>
        <p:txBody>
          <a:bodyPr/>
          <a:lstStyle/>
          <a:p>
            <a:pPr algn="just" eaLnBrk="0" hangingPunct="0"/>
            <a:r>
              <a:rPr kumimoji="0" lang="zh-CN" altLang="en-US" sz="2800" b="1" dirty="0" smtClean="0">
                <a:solidFill>
                  <a:srgbClr val="FF0000"/>
                </a:solidFill>
              </a:rPr>
              <a:t>用户态</a:t>
            </a:r>
            <a:endParaRPr kumimoji="0" lang="zh-CN" altLang="en-US" sz="2800" b="1" dirty="0">
              <a:solidFill>
                <a:srgbClr val="FF0000"/>
              </a:solidFill>
            </a:endParaRPr>
          </a:p>
        </p:txBody>
      </p:sp>
      <p:sp>
        <p:nvSpPr>
          <p:cNvPr id="16" name="Rectangle 11"/>
          <p:cNvSpPr>
            <a:spLocks noChangeArrowheads="1"/>
          </p:cNvSpPr>
          <p:nvPr/>
        </p:nvSpPr>
        <p:spPr bwMode="auto">
          <a:xfrm>
            <a:off x="7524328" y="3284984"/>
            <a:ext cx="1368152" cy="603250"/>
          </a:xfrm>
          <a:prstGeom prst="rect">
            <a:avLst/>
          </a:prstGeom>
          <a:solidFill>
            <a:schemeClr val="bg1"/>
          </a:solidFill>
          <a:ln w="28575">
            <a:solidFill>
              <a:schemeClr val="bg1"/>
            </a:solidFill>
            <a:miter lim="800000"/>
            <a:headEnd/>
            <a:tailEnd/>
          </a:ln>
        </p:spPr>
        <p:txBody>
          <a:bodyPr/>
          <a:lstStyle/>
          <a:p>
            <a:pPr algn="just" eaLnBrk="0" hangingPunct="0"/>
            <a:r>
              <a:rPr kumimoji="0" lang="zh-CN" altLang="en-US" sz="2800" b="1" dirty="0" smtClean="0">
                <a:solidFill>
                  <a:srgbClr val="FF0000"/>
                </a:solidFill>
              </a:rPr>
              <a:t>核心态</a:t>
            </a:r>
            <a:endParaRPr kumimoji="0" lang="zh-CN" altLang="en-US" sz="2800" b="1" dirty="0">
              <a:solidFill>
                <a:srgbClr val="FF0000"/>
              </a:solidFill>
            </a:endParaRPr>
          </a:p>
        </p:txBody>
      </p:sp>
      <p:sp>
        <p:nvSpPr>
          <p:cNvPr id="17" name="Rectangle 11"/>
          <p:cNvSpPr>
            <a:spLocks noChangeArrowheads="1"/>
          </p:cNvSpPr>
          <p:nvPr/>
        </p:nvSpPr>
        <p:spPr bwMode="auto">
          <a:xfrm>
            <a:off x="5292080" y="5949280"/>
            <a:ext cx="1872208" cy="603250"/>
          </a:xfrm>
          <a:prstGeom prst="rect">
            <a:avLst/>
          </a:prstGeom>
          <a:solidFill>
            <a:schemeClr val="bg1"/>
          </a:solidFill>
          <a:ln w="28575">
            <a:solidFill>
              <a:schemeClr val="bg1"/>
            </a:solidFill>
            <a:miter lim="800000"/>
            <a:headEnd/>
            <a:tailEnd/>
          </a:ln>
        </p:spPr>
        <p:txBody>
          <a:bodyPr/>
          <a:lstStyle/>
          <a:p>
            <a:pPr algn="just" eaLnBrk="0" hangingPunct="0"/>
            <a:r>
              <a:rPr kumimoji="0" lang="en-US" altLang="zh-CN" sz="2800" b="1" dirty="0" smtClean="0">
                <a:solidFill>
                  <a:srgbClr val="FF0000"/>
                </a:solidFill>
              </a:rPr>
              <a:t>win32K</a:t>
            </a:r>
            <a:endParaRPr kumimoji="0" lang="zh-CN" altLang="en-US" sz="28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9988CA33-06E6-413C-977A-FF3FEF178DB6}" type="slidenum">
              <a:rPr lang="en-US" altLang="zh-CN" smtClean="0"/>
              <a:pPr/>
              <a:t>9</a:t>
            </a:fld>
            <a:endParaRPr lang="en-US" altLang="zh-CN" smtClean="0"/>
          </a:p>
        </p:txBody>
      </p:sp>
      <p:sp>
        <p:nvSpPr>
          <p:cNvPr id="12291" name="Rectangle 3"/>
          <p:cNvSpPr>
            <a:spLocks noGrp="1" noChangeArrowheads="1"/>
          </p:cNvSpPr>
          <p:nvPr>
            <p:ph type="body" idx="1"/>
          </p:nvPr>
        </p:nvSpPr>
        <p:spPr>
          <a:xfrm>
            <a:off x="611188" y="1785927"/>
            <a:ext cx="7993062" cy="4538674"/>
          </a:xfrm>
        </p:spPr>
        <p:txBody>
          <a:bodyPr/>
          <a:lstStyle/>
          <a:p>
            <a:pPr marL="609600" indent="-609600" algn="just" eaLnBrk="1" hangingPunct="1">
              <a:buFontTx/>
              <a:buNone/>
            </a:pPr>
            <a:r>
              <a:rPr lang="en-US" altLang="zh-CN" b="1" dirty="0" smtClean="0">
                <a:solidFill>
                  <a:srgbClr val="0000CC"/>
                </a:solidFill>
              </a:rPr>
              <a:t>  </a:t>
            </a:r>
            <a:endParaRPr lang="zh-CN" altLang="en-US" b="1" dirty="0" smtClean="0">
              <a:solidFill>
                <a:srgbClr val="0000CC"/>
              </a:solidFill>
            </a:endParaRPr>
          </a:p>
          <a:p>
            <a:pPr marL="609600" indent="-609600" algn="just" eaLnBrk="1" hangingPunct="1">
              <a:buClr>
                <a:srgbClr val="FF0000"/>
              </a:buClr>
              <a:buSzPct val="150000"/>
              <a:buFont typeface="Wingdings" pitchFamily="2" charset="2"/>
              <a:buChar char="§"/>
            </a:pPr>
            <a:r>
              <a:rPr lang="en-US" altLang="zh-CN" b="1" dirty="0" err="1" smtClean="0">
                <a:solidFill>
                  <a:srgbClr val="FF0000"/>
                </a:solidFill>
              </a:rPr>
              <a:t>CreateProcess</a:t>
            </a:r>
            <a:r>
              <a:rPr lang="zh-CN" altLang="en-US" b="1" dirty="0" smtClean="0">
                <a:solidFill>
                  <a:srgbClr val="0000CC"/>
                </a:solidFill>
              </a:rPr>
              <a:t>创建新进程及其主线程，执行指定的程序。</a:t>
            </a:r>
          </a:p>
          <a:p>
            <a:pPr marL="609600" lvl="1" indent="-609600" algn="just" eaLnBrk="1" hangingPunct="1">
              <a:buClr>
                <a:srgbClr val="FF0000"/>
              </a:buClr>
              <a:buSzPct val="150000"/>
              <a:buFont typeface="Wingdings" pitchFamily="2" charset="2"/>
              <a:buChar char="§"/>
            </a:pPr>
            <a:r>
              <a:rPr lang="en-US" altLang="zh-CN" sz="3200" b="1" dirty="0" err="1" smtClean="0">
                <a:solidFill>
                  <a:srgbClr val="FF0000"/>
                </a:solidFill>
              </a:rPr>
              <a:t>ExitProcess</a:t>
            </a:r>
            <a:r>
              <a:rPr lang="zh-CN" altLang="en-US" sz="3200" b="1" dirty="0" smtClean="0">
                <a:solidFill>
                  <a:srgbClr val="FF0000"/>
                </a:solidFill>
              </a:rPr>
              <a:t>和</a:t>
            </a:r>
            <a:r>
              <a:rPr lang="en-US" altLang="zh-CN" sz="3200" b="1" dirty="0" err="1" smtClean="0">
                <a:solidFill>
                  <a:srgbClr val="FF0000"/>
                </a:solidFill>
              </a:rPr>
              <a:t>TerminateProcess</a:t>
            </a:r>
            <a:r>
              <a:rPr lang="zh-CN" altLang="en-US" sz="3200" b="1" dirty="0" smtClean="0">
                <a:solidFill>
                  <a:srgbClr val="0000CC"/>
                </a:solidFill>
              </a:rPr>
              <a:t>终止进程内的所有线程。</a:t>
            </a:r>
            <a:endParaRPr lang="en-US" altLang="zh-CN" sz="3200" b="1" dirty="0" smtClean="0">
              <a:solidFill>
                <a:srgbClr val="0000CC"/>
              </a:solidFill>
            </a:endParaRPr>
          </a:p>
          <a:p>
            <a:pPr marL="609600" lvl="1" indent="-609600" algn="just" eaLnBrk="1" hangingPunct="1">
              <a:buClr>
                <a:srgbClr val="FF0000"/>
              </a:buClr>
              <a:buSzPct val="150000"/>
              <a:buNone/>
            </a:pPr>
            <a:r>
              <a:rPr lang="en-US" altLang="zh-CN" sz="3200" b="1" dirty="0" smtClean="0">
                <a:solidFill>
                  <a:srgbClr val="0000CC"/>
                </a:solidFill>
              </a:rPr>
              <a:t>	</a:t>
            </a:r>
            <a:r>
              <a:rPr lang="en-US" altLang="zh-CN" sz="3200" b="1" dirty="0" err="1" smtClean="0">
                <a:solidFill>
                  <a:srgbClr val="000066"/>
                </a:solidFill>
              </a:rPr>
              <a:t>TerminateProcess</a:t>
            </a:r>
            <a:r>
              <a:rPr lang="zh-CN" altLang="en-US" sz="3200" b="1" dirty="0" smtClean="0">
                <a:solidFill>
                  <a:srgbClr val="000066"/>
                </a:solidFill>
              </a:rPr>
              <a:t>可终止自己，可终止其他进程。</a:t>
            </a:r>
          </a:p>
          <a:p>
            <a:pPr marL="609600" indent="-609600" algn="just" eaLnBrk="1" hangingPunct="1">
              <a:buClr>
                <a:srgbClr val="FF0000"/>
              </a:buClr>
              <a:buSzPct val="150000"/>
              <a:buFont typeface="Wingdings" pitchFamily="2" charset="2"/>
              <a:buChar char="§"/>
            </a:pPr>
            <a:endParaRPr lang="zh-CN" altLang="en-US" b="1" dirty="0" smtClean="0">
              <a:solidFill>
                <a:srgbClr val="0000CC"/>
              </a:solidFill>
            </a:endParaRPr>
          </a:p>
        </p:txBody>
      </p:sp>
      <p:sp>
        <p:nvSpPr>
          <p:cNvPr id="12292" name="Text Box 4"/>
          <p:cNvSpPr txBox="1">
            <a:spLocks noChangeArrowheads="1"/>
          </p:cNvSpPr>
          <p:nvPr/>
        </p:nvSpPr>
        <p:spPr bwMode="auto">
          <a:xfrm>
            <a:off x="1357290" y="1000108"/>
            <a:ext cx="5562600" cy="641350"/>
          </a:xfrm>
          <a:prstGeom prst="rect">
            <a:avLst/>
          </a:prstGeom>
          <a:noFill/>
          <a:ln w="9525">
            <a:noFill/>
            <a:miter lim="800000"/>
            <a:headEnd/>
            <a:tailEnd/>
          </a:ln>
        </p:spPr>
        <p:txBody>
          <a:bodyPr>
            <a:spAutoFit/>
          </a:bodyPr>
          <a:lstStyle/>
          <a:p>
            <a:pPr algn="ctr">
              <a:spcBef>
                <a:spcPct val="50000"/>
              </a:spcBef>
            </a:pPr>
            <a:r>
              <a:rPr lang="en-US" altLang="zh-CN" sz="3600" b="1" dirty="0">
                <a:solidFill>
                  <a:srgbClr val="FF0000"/>
                </a:solidFill>
              </a:rPr>
              <a:t>2</a:t>
            </a:r>
            <a:r>
              <a:rPr lang="zh-CN" altLang="en-US" sz="3600" b="1" dirty="0">
                <a:solidFill>
                  <a:srgbClr val="FF0000"/>
                </a:solidFill>
              </a:rPr>
              <a:t>．进程对象的服务</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5946</TotalTime>
  <Words>864</Words>
  <Application>Microsoft Office PowerPoint</Application>
  <PresentationFormat>全屏显示(4:3)</PresentationFormat>
  <Paragraphs>201</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宋体</vt:lpstr>
      <vt:lpstr>Times New Roman</vt:lpstr>
      <vt:lpstr>Wingdings</vt:lpstr>
      <vt:lpstr>默认设计模板</vt:lpstr>
      <vt:lpstr>第15章   Windows 2000/XP                进程和线程管理</vt:lpstr>
      <vt:lpstr>本章主要内容</vt:lpstr>
      <vt:lpstr>15.1      进程和线程 </vt:lpstr>
      <vt:lpstr>15.1.1     进程对象 </vt:lpstr>
      <vt:lpstr>PowerPoint 演示文稿</vt:lpstr>
      <vt:lpstr>PowerPoint 演示文稿</vt:lpstr>
      <vt:lpstr>PowerPoint 演示文稿</vt:lpstr>
      <vt:lpstr>PowerPoint 演示文稿</vt:lpstr>
      <vt:lpstr>PowerPoint 演示文稿</vt:lpstr>
      <vt:lpstr>CreateProcess主要流程</vt:lpstr>
      <vt:lpstr>15.1.2     线程对象</vt:lpstr>
      <vt:lpstr>PowerPoint 演示文稿</vt:lpstr>
      <vt:lpstr>15.2   线程调度</vt:lpstr>
      <vt:lpstr>（1）进程优先级</vt:lpstr>
      <vt:lpstr>（2）  线程优先级</vt:lpstr>
      <vt:lpstr>（3） 线程的状态</vt:lpstr>
      <vt:lpstr>PowerPoint 演示文稿</vt:lpstr>
      <vt:lpstr>15.3    对称多处理机系统上的 线程调度</vt:lpstr>
      <vt:lpstr>15.3.2   线程调度程序的数据结构</vt:lpstr>
      <vt:lpstr>调度程序的数据结构</vt:lpstr>
      <vt:lpstr>15.4      线程优先级提升</vt:lpstr>
      <vt:lpstr>15.5    线程同步</vt:lpstr>
    </vt:vector>
  </TitlesOfParts>
  <Company>jys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Windows 2000                进程和线程管理</dc:title>
  <dc:creator>lmh</dc:creator>
  <cp:lastModifiedBy>Slim Handsome Au</cp:lastModifiedBy>
  <cp:revision>163</cp:revision>
  <dcterms:created xsi:type="dcterms:W3CDTF">2004-05-07T02:28:10Z</dcterms:created>
  <dcterms:modified xsi:type="dcterms:W3CDTF">2019-11-26T11:36:55Z</dcterms:modified>
</cp:coreProperties>
</file>