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88" r:id="rId3"/>
    <p:sldId id="258" r:id="rId4"/>
    <p:sldId id="259" r:id="rId5"/>
    <p:sldId id="324" r:id="rId6"/>
    <p:sldId id="331" r:id="rId7"/>
    <p:sldId id="325" r:id="rId8"/>
    <p:sldId id="327" r:id="rId9"/>
    <p:sldId id="269" r:id="rId10"/>
    <p:sldId id="263" r:id="rId11"/>
    <p:sldId id="290" r:id="rId12"/>
    <p:sldId id="265" r:id="rId13"/>
    <p:sldId id="266" r:id="rId14"/>
    <p:sldId id="332" r:id="rId15"/>
    <p:sldId id="293" r:id="rId16"/>
    <p:sldId id="274" r:id="rId17"/>
    <p:sldId id="276" r:id="rId18"/>
    <p:sldId id="286" r:id="rId19"/>
    <p:sldId id="277" r:id="rId20"/>
    <p:sldId id="280" r:id="rId21"/>
    <p:sldId id="279" r:id="rId22"/>
    <p:sldId id="319" r:id="rId23"/>
    <p:sldId id="321" r:id="rId24"/>
    <p:sldId id="282" r:id="rId25"/>
    <p:sldId id="298" r:id="rId26"/>
    <p:sldId id="283" r:id="rId27"/>
    <p:sldId id="284" r:id="rId28"/>
  </p:sldIdLst>
  <p:sldSz cx="9144000" cy="6858000" type="screen4x3"/>
  <p:notesSz cx="6858000" cy="9144000"/>
  <p:defaultTextStyle>
    <a:defPPr>
      <a:defRPr lang="zh-CN"/>
    </a:defPPr>
    <a:lvl1pPr algn="ctr" rtl="0" eaLnBrk="0" fontAlgn="base" hangingPunct="0">
      <a:lnSpc>
        <a:spcPct val="80000"/>
      </a:lnSpc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ctr" rtl="0" eaLnBrk="0" fontAlgn="base" hangingPunct="0">
      <a:lnSpc>
        <a:spcPct val="80000"/>
      </a:lnSpc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ctr" rtl="0" eaLnBrk="0" fontAlgn="base" hangingPunct="0">
      <a:lnSpc>
        <a:spcPct val="80000"/>
      </a:lnSpc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ctr" rtl="0" eaLnBrk="0" fontAlgn="base" hangingPunct="0">
      <a:lnSpc>
        <a:spcPct val="80000"/>
      </a:lnSpc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ctr" rtl="0" eaLnBrk="0" fontAlgn="base" hangingPunct="0">
      <a:lnSpc>
        <a:spcPct val="80000"/>
      </a:lnSpc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339933"/>
    <a:srgbClr val="FF0066"/>
    <a:srgbClr val="000066"/>
    <a:srgbClr val="FF0000"/>
    <a:srgbClr val="FFFF00"/>
    <a:srgbClr val="336699"/>
    <a:srgbClr val="660033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36" autoAdjust="0"/>
  </p:normalViewPr>
  <p:slideViewPr>
    <p:cSldViewPr>
      <p:cViewPr varScale="1">
        <p:scale>
          <a:sx n="85" d="100"/>
          <a:sy n="85" d="100"/>
        </p:scale>
        <p:origin x="74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defRPr kumimoji="1"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kumimoji="1"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defRPr kumimoji="1"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kumimoji="1" sz="1200"/>
            </a:lvl1pPr>
          </a:lstStyle>
          <a:p>
            <a:pPr>
              <a:defRPr/>
            </a:pPr>
            <a:fld id="{F7984318-B647-4FA1-9424-5A1B167731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AC9CF7-439B-4F6A-B138-7C7FEFA272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3CF838-15F7-4A2A-B7BD-BA072A27FF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E30D85-3706-48F6-8769-ED91CD489F6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5EF8FE-6E52-4A04-9B0E-C8A7269F6F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75ACCC-978A-48D6-8111-A449BEA4C4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5879B4-68A0-428F-B26D-B7297F523C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3B31A1-AA2C-468C-A8AF-5F89D5A4AF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A5595D-C65E-4FC7-A272-F54AF16311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82479B-5D76-4999-AB23-75B639FA59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E49503-84F5-44B5-9D76-49AD923B0E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26948E-733D-4D05-82E8-2F4748D79A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defRPr kumimoji="1"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kumimoji="1"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kumimoji="1" sz="1400" b="0"/>
            </a:lvl1pPr>
          </a:lstStyle>
          <a:p>
            <a:pPr>
              <a:defRPr/>
            </a:pPr>
            <a:fld id="{E3104B59-AB5C-480D-97DC-5A23D3FC31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F0000"/>
          </a:solidFill>
          <a:latin typeface="Times New Roman" pitchFamily="18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F0000"/>
          </a:solidFill>
          <a:latin typeface="Times New Roman" pitchFamily="18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F0000"/>
          </a:solidFill>
          <a:latin typeface="Times New Roman" pitchFamily="18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F0000"/>
          </a:solidFill>
          <a:latin typeface="Times New Roman" pitchFamily="18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rgbClr val="FF0000"/>
          </a:solidFill>
          <a:latin typeface="Times New Roman" pitchFamily="18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rgbClr val="FF0000"/>
          </a:solidFill>
          <a:latin typeface="Times New Roman" pitchFamily="18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rgbClr val="FF0000"/>
          </a:solidFill>
          <a:latin typeface="Times New Roman" pitchFamily="18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rgbClr val="FF0000"/>
          </a:solidFill>
          <a:latin typeface="Times New Roman" pitchFamily="18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90000"/>
        <a:buFont typeface="Wingdings" pitchFamily="2" charset="2"/>
        <a:buChar char="n"/>
        <a:defRPr kumimoji="1" sz="32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80000"/>
        <a:buFont typeface="Wingdings" pitchFamily="2" charset="2"/>
        <a:buChar char="u"/>
        <a:defRPr kumimoji="1" sz="2800">
          <a:solidFill>
            <a:srgbClr val="0000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A5ABEC-7440-4CEF-A469-8CF7260D68D1}" type="slidenum">
              <a:rPr lang="en-US" altLang="zh-CN" smtClean="0"/>
              <a:pPr/>
              <a:t>1</a:t>
            </a:fld>
            <a:endParaRPr lang="en-US" altLang="zh-CN" smtClean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905000"/>
            <a:ext cx="7772400" cy="1981200"/>
          </a:xfrm>
        </p:spPr>
        <p:txBody>
          <a:bodyPr/>
          <a:lstStyle/>
          <a:p>
            <a:pPr eaLnBrk="1" hangingPunct="1"/>
            <a:r>
              <a:rPr lang="en-US" altLang="zh-CN" sz="4800" smtClean="0"/>
              <a:t> </a:t>
            </a:r>
            <a:r>
              <a:rPr lang="zh-CN" altLang="en-US" sz="4800" smtClean="0"/>
              <a:t>第</a:t>
            </a:r>
            <a:r>
              <a:rPr lang="en-US" altLang="zh-CN" sz="4800" smtClean="0"/>
              <a:t>16</a:t>
            </a:r>
            <a:r>
              <a:rPr lang="zh-CN" altLang="en-US" sz="4800" smtClean="0"/>
              <a:t>章    </a:t>
            </a:r>
            <a:r>
              <a:rPr lang="en-US" altLang="zh-CN" sz="4800" smtClean="0"/>
              <a:t>Windows </a:t>
            </a:r>
            <a:r>
              <a:rPr lang="zh-CN" altLang="en-US" sz="4800" smtClean="0"/>
              <a:t>的</a:t>
            </a:r>
            <a:br>
              <a:rPr lang="zh-CN" altLang="en-US" sz="4800" smtClean="0"/>
            </a:br>
            <a:r>
              <a:rPr lang="zh-CN" altLang="en-US" sz="4800" smtClean="0"/>
              <a:t>              存储器管理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48C5C7B-358A-458C-8F97-8873D9421D25}" type="slidenum">
              <a:rPr lang="en-US" altLang="zh-CN" smtClean="0"/>
              <a:pPr/>
              <a:t>10</a:t>
            </a:fld>
            <a:endParaRPr lang="en-US" altLang="zh-CN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765175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zh-CN" sz="4000" smtClean="0"/>
              <a:t>16.1.2    </a:t>
            </a:r>
            <a:r>
              <a:rPr lang="zh-CN" altLang="en-US" sz="4000" smtClean="0"/>
              <a:t>进程私有地址空间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2205038"/>
            <a:ext cx="8175654" cy="3816350"/>
          </a:xfrm>
        </p:spPr>
        <p:txBody>
          <a:bodyPr/>
          <a:lstStyle/>
          <a:p>
            <a:pPr marL="609600" indent="-609600">
              <a:spcBef>
                <a:spcPts val="600"/>
              </a:spcBef>
            </a:pPr>
            <a:r>
              <a:rPr lang="zh-CN" altLang="en-US" b="1" dirty="0" smtClean="0"/>
              <a:t>页式虚拟存储管理</a:t>
            </a:r>
          </a:p>
          <a:p>
            <a:pPr marL="609600" indent="-609600">
              <a:spcBef>
                <a:spcPts val="600"/>
              </a:spcBef>
            </a:pP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Windows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系统采用一棵由虚拟地址描述符（</a:t>
            </a:r>
            <a:r>
              <a:rPr lang="en-US" altLang="zh-CN" b="1" dirty="0" smtClean="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VAD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）构成的</a:t>
            </a:r>
            <a:r>
              <a:rPr lang="zh-CN" altLang="en-US" b="1" dirty="0" smtClean="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平衡二叉树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来管理进程私有地址空间。</a:t>
            </a:r>
            <a:r>
              <a:rPr lang="zh-CN" altLang="en-US" b="1" dirty="0" smtClean="0"/>
              <a:t>一个进程的一组</a:t>
            </a:r>
            <a:r>
              <a:rPr lang="en-US" altLang="zh-CN" b="1" dirty="0" smtClean="0"/>
              <a:t>VAD</a:t>
            </a:r>
            <a:r>
              <a:rPr lang="zh-CN" altLang="en-US" b="1" dirty="0" smtClean="0"/>
              <a:t>结构构成一棵自平衡二叉树，便于</a:t>
            </a:r>
            <a:r>
              <a:rPr lang="zh-CN" altLang="en-US" b="1" dirty="0" smtClean="0">
                <a:solidFill>
                  <a:srgbClr val="FF0066"/>
                </a:solidFill>
              </a:rPr>
              <a:t>快速查找</a:t>
            </a:r>
            <a:r>
              <a:rPr lang="zh-CN" altLang="en-US" b="1" dirty="0" smtClean="0"/>
              <a:t>。</a:t>
            </a:r>
            <a:endParaRPr lang="zh-CN" altLang="en-US" b="1" dirty="0" smtClean="0">
              <a:latin typeface="楷体_GB2312" pitchFamily="49" charset="-122"/>
              <a:ea typeface="楷体_GB2312" pitchFamily="49" charset="-122"/>
            </a:endParaRPr>
          </a:p>
          <a:p>
            <a:pPr marL="609600" indent="-609600">
              <a:spcBef>
                <a:spcPts val="600"/>
              </a:spcBef>
            </a:pPr>
            <a:r>
              <a:rPr lang="zh-CN" altLang="en-US" b="1" dirty="0" smtClean="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区域对象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Section Object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）</a:t>
            </a:r>
            <a:endParaRPr lang="en-US" altLang="zh-CN" b="1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164288" y="1772816"/>
            <a:ext cx="936104" cy="576064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just">
              <a:lnSpc>
                <a:spcPct val="10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宋体" charset="-122"/>
              </a:rPr>
              <a:t>P303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D80161-F2B3-449B-B9BF-052F902FD1F3}" type="slidenum">
              <a:rPr lang="en-US" altLang="zh-CN" smtClean="0"/>
              <a:pPr/>
              <a:t>11</a:t>
            </a:fld>
            <a:endParaRPr lang="en-US" altLang="zh-CN" smtClean="0"/>
          </a:p>
        </p:txBody>
      </p:sp>
      <p:sp>
        <p:nvSpPr>
          <p:cNvPr id="1741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928813"/>
            <a:ext cx="7772400" cy="4357687"/>
          </a:xfrm>
        </p:spPr>
        <p:txBody>
          <a:bodyPr/>
          <a:lstStyle/>
          <a:p>
            <a:pPr algn="just" eaLnBrk="1" hangingPunct="1">
              <a:spcBef>
                <a:spcPts val="1200"/>
              </a:spcBef>
              <a:buSzPct val="150000"/>
              <a:buFont typeface="Wingdings" pitchFamily="2" charset="2"/>
              <a:buChar char="§"/>
            </a:pPr>
            <a:r>
              <a:rPr lang="zh-CN" altLang="en-US" b="1" dirty="0" smtClean="0"/>
              <a:t>当线程要求分配一块</a:t>
            </a:r>
            <a:r>
              <a:rPr lang="zh-CN" altLang="en-US" b="1" dirty="0" smtClean="0">
                <a:solidFill>
                  <a:srgbClr val="FF00FF"/>
                </a:solidFill>
              </a:rPr>
              <a:t>连续虚存</a:t>
            </a:r>
            <a:r>
              <a:rPr lang="zh-CN" altLang="en-US" b="1" dirty="0" smtClean="0"/>
              <a:t>时，系统为它建立一个</a:t>
            </a:r>
            <a:r>
              <a:rPr lang="en-US" altLang="zh-CN" b="1" dirty="0" smtClean="0"/>
              <a:t>VAD</a:t>
            </a:r>
            <a:r>
              <a:rPr lang="zh-CN" altLang="en-US" b="1" dirty="0" smtClean="0"/>
              <a:t>结构。</a:t>
            </a:r>
            <a:endParaRPr lang="en-US" altLang="zh-CN" b="1" dirty="0" smtClean="0"/>
          </a:p>
          <a:p>
            <a:pPr algn="just" eaLnBrk="1" hangingPunct="1">
              <a:spcBef>
                <a:spcPts val="1200"/>
              </a:spcBef>
              <a:buSzPct val="150000"/>
              <a:buFont typeface="Wingdings" pitchFamily="2" charset="2"/>
              <a:buChar char="§"/>
            </a:pPr>
            <a:r>
              <a:rPr lang="en-US" altLang="zh-CN" b="1" dirty="0" smtClean="0">
                <a:solidFill>
                  <a:srgbClr val="FF0066"/>
                </a:solidFill>
              </a:rPr>
              <a:t>VAD</a:t>
            </a:r>
            <a:r>
              <a:rPr lang="zh-CN" altLang="en-US" b="1" dirty="0" smtClean="0">
                <a:solidFill>
                  <a:srgbClr val="FF0066"/>
                </a:solidFill>
              </a:rPr>
              <a:t>结构</a:t>
            </a:r>
            <a:r>
              <a:rPr lang="zh-CN" altLang="en-US" b="1" dirty="0" smtClean="0"/>
              <a:t>：被分配的地址域、该域是共享的还是私有的、该域的存取保护以及是否可继承等信息。</a:t>
            </a:r>
            <a:endParaRPr lang="en-US" altLang="zh-CN" b="1" dirty="0" smtClean="0"/>
          </a:p>
          <a:p>
            <a:pPr algn="just" eaLnBrk="1" hangingPunct="1">
              <a:spcBef>
                <a:spcPts val="1200"/>
              </a:spcBef>
              <a:buSzPct val="150000"/>
              <a:buFont typeface="Wingdings" pitchFamily="2" charset="2"/>
              <a:buChar char="§"/>
            </a:pPr>
            <a:r>
              <a:rPr lang="zh-CN" altLang="en-US" b="1" dirty="0" smtClean="0"/>
              <a:t>进程</a:t>
            </a:r>
            <a:r>
              <a:rPr lang="zh-CN" altLang="en-US" b="1" dirty="0" smtClean="0">
                <a:solidFill>
                  <a:srgbClr val="FF0066"/>
                </a:solidFill>
              </a:rPr>
              <a:t>页表</a:t>
            </a:r>
            <a:r>
              <a:rPr lang="zh-CN" altLang="en-US" b="1" dirty="0" smtClean="0"/>
              <a:t>的构建一直推迟到访问页时才建立。（ “懒惰”方式）</a:t>
            </a:r>
          </a:p>
        </p:txBody>
      </p:sp>
      <p:sp>
        <p:nvSpPr>
          <p:cNvPr id="17412" name="Rectangle 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z="4000" smtClean="0"/>
              <a:t>1</a:t>
            </a:r>
            <a:r>
              <a:rPr lang="zh-CN" altLang="en-US" sz="4000" smtClean="0"/>
              <a:t>．虚拟地址描述符</a:t>
            </a:r>
            <a:r>
              <a:rPr lang="en-US" altLang="zh-CN" sz="4000" smtClean="0"/>
              <a:t>VAD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CAFC643-EBAB-4A49-AA37-1AE53359D15D}" type="slidenum">
              <a:rPr lang="en-US" altLang="zh-CN" smtClean="0"/>
              <a:pPr/>
              <a:t>12</a:t>
            </a:fld>
            <a:endParaRPr lang="en-US" altLang="zh-CN" smtClean="0"/>
          </a:p>
        </p:txBody>
      </p:sp>
      <p:sp>
        <p:nvSpPr>
          <p:cNvPr id="18435" name="Rectangle 5"/>
          <p:cNvSpPr>
            <a:spLocks noChangeArrowheads="1"/>
          </p:cNvSpPr>
          <p:nvPr/>
        </p:nvSpPr>
        <p:spPr bwMode="auto">
          <a:xfrm>
            <a:off x="1608138" y="1143000"/>
            <a:ext cx="4640262" cy="1336675"/>
          </a:xfrm>
          <a:prstGeom prst="rect">
            <a:avLst/>
          </a:prstGeom>
          <a:solidFill>
            <a:srgbClr val="FFFFFF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just">
              <a:lnSpc>
                <a:spcPct val="100000"/>
              </a:lnSpc>
            </a:pPr>
            <a:r>
              <a:rPr lang="zh-CN" altLang="en-US">
                <a:latin typeface="宋体" charset="-122"/>
              </a:rPr>
              <a:t>范围</a:t>
            </a:r>
            <a:r>
              <a:rPr lang="en-US" altLang="zh-CN">
                <a:latin typeface="宋体" charset="-122"/>
              </a:rPr>
              <a:t>:20000000</a:t>
            </a:r>
            <a:r>
              <a:rPr lang="zh-CN" altLang="en-US">
                <a:latin typeface="宋体" charset="-122"/>
              </a:rPr>
              <a:t>到</a:t>
            </a:r>
            <a:r>
              <a:rPr lang="en-US" altLang="zh-CN">
                <a:latin typeface="宋体" charset="-122"/>
              </a:rPr>
              <a:t>2000FFFF</a:t>
            </a:r>
          </a:p>
          <a:p>
            <a:pPr algn="just">
              <a:lnSpc>
                <a:spcPct val="100000"/>
              </a:lnSpc>
            </a:pPr>
            <a:r>
              <a:rPr lang="zh-CN" altLang="en-US">
                <a:latin typeface="宋体" charset="-122"/>
              </a:rPr>
              <a:t>保护限制</a:t>
            </a:r>
            <a:r>
              <a:rPr lang="en-US" altLang="zh-CN">
                <a:latin typeface="宋体" charset="-122"/>
              </a:rPr>
              <a:t>:</a:t>
            </a:r>
            <a:r>
              <a:rPr lang="zh-CN" altLang="en-US">
                <a:latin typeface="宋体" charset="-122"/>
              </a:rPr>
              <a:t>读</a:t>
            </a:r>
            <a:r>
              <a:rPr lang="en-US" altLang="zh-CN">
                <a:latin typeface="宋体" charset="-122"/>
              </a:rPr>
              <a:t>/</a:t>
            </a:r>
            <a:r>
              <a:rPr lang="zh-CN" altLang="en-US">
                <a:latin typeface="宋体" charset="-122"/>
              </a:rPr>
              <a:t>写</a:t>
            </a:r>
          </a:p>
          <a:p>
            <a:pPr algn="just">
              <a:lnSpc>
                <a:spcPct val="100000"/>
              </a:lnSpc>
            </a:pPr>
            <a:r>
              <a:rPr lang="zh-CN" altLang="en-US">
                <a:latin typeface="宋体" charset="-122"/>
              </a:rPr>
              <a:t>继承：有</a:t>
            </a:r>
            <a:endParaRPr lang="zh-CN" altLang="en-US"/>
          </a:p>
        </p:txBody>
      </p:sp>
      <p:sp>
        <p:nvSpPr>
          <p:cNvPr id="18436" name="Rectangle 6"/>
          <p:cNvSpPr>
            <a:spLocks noChangeArrowheads="1"/>
          </p:cNvSpPr>
          <p:nvPr/>
        </p:nvSpPr>
        <p:spPr bwMode="auto">
          <a:xfrm>
            <a:off x="152400" y="3198813"/>
            <a:ext cx="4343400" cy="1296987"/>
          </a:xfrm>
          <a:prstGeom prst="rect">
            <a:avLst/>
          </a:prstGeom>
          <a:solidFill>
            <a:srgbClr val="FFFFFF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just">
              <a:lnSpc>
                <a:spcPct val="100000"/>
              </a:lnSpc>
            </a:pPr>
            <a:r>
              <a:rPr lang="zh-CN" altLang="en-US" dirty="0">
                <a:latin typeface="宋体" charset="-122"/>
              </a:rPr>
              <a:t>范围</a:t>
            </a:r>
            <a:r>
              <a:rPr lang="en-US" altLang="zh-CN" dirty="0">
                <a:latin typeface="宋体" charset="-122"/>
              </a:rPr>
              <a:t>:00002000</a:t>
            </a:r>
            <a:r>
              <a:rPr lang="zh-CN" altLang="en-US" dirty="0">
                <a:latin typeface="宋体" charset="-122"/>
              </a:rPr>
              <a:t>到</a:t>
            </a:r>
            <a:r>
              <a:rPr lang="en-US" altLang="zh-CN" dirty="0">
                <a:latin typeface="宋体" charset="-122"/>
              </a:rPr>
              <a:t>0000FFFF</a:t>
            </a:r>
          </a:p>
          <a:p>
            <a:pPr algn="just">
              <a:lnSpc>
                <a:spcPct val="100000"/>
              </a:lnSpc>
            </a:pPr>
            <a:r>
              <a:rPr lang="zh-CN" altLang="en-US" dirty="0">
                <a:latin typeface="宋体" charset="-122"/>
              </a:rPr>
              <a:t>保护限制</a:t>
            </a:r>
            <a:r>
              <a:rPr lang="en-US" altLang="zh-CN" dirty="0">
                <a:latin typeface="宋体" charset="-122"/>
              </a:rPr>
              <a:t>:</a:t>
            </a:r>
            <a:r>
              <a:rPr lang="zh-CN" altLang="en-US" dirty="0">
                <a:latin typeface="宋体" charset="-122"/>
              </a:rPr>
              <a:t>只读</a:t>
            </a:r>
          </a:p>
          <a:p>
            <a:pPr algn="just">
              <a:lnSpc>
                <a:spcPct val="100000"/>
              </a:lnSpc>
            </a:pPr>
            <a:r>
              <a:rPr lang="zh-CN" altLang="en-US" dirty="0">
                <a:latin typeface="宋体" charset="-122"/>
              </a:rPr>
              <a:t>继承：有</a:t>
            </a:r>
            <a:endParaRPr lang="zh-CN" altLang="en-US" dirty="0"/>
          </a:p>
        </p:txBody>
      </p:sp>
      <p:sp>
        <p:nvSpPr>
          <p:cNvPr id="18437" name="Rectangle 7"/>
          <p:cNvSpPr>
            <a:spLocks noChangeArrowheads="1"/>
          </p:cNvSpPr>
          <p:nvPr/>
        </p:nvSpPr>
        <p:spPr bwMode="auto">
          <a:xfrm>
            <a:off x="4724400" y="3200400"/>
            <a:ext cx="4171950" cy="1295400"/>
          </a:xfrm>
          <a:prstGeom prst="rect">
            <a:avLst/>
          </a:prstGeom>
          <a:solidFill>
            <a:srgbClr val="FFFFFF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just">
              <a:lnSpc>
                <a:spcPct val="100000"/>
              </a:lnSpc>
            </a:pPr>
            <a:r>
              <a:rPr lang="zh-CN" altLang="en-US">
                <a:latin typeface="宋体" charset="-122"/>
              </a:rPr>
              <a:t>范围</a:t>
            </a:r>
            <a:r>
              <a:rPr lang="en-US" altLang="zh-CN">
                <a:latin typeface="宋体" charset="-122"/>
              </a:rPr>
              <a:t>:4E000000</a:t>
            </a:r>
            <a:r>
              <a:rPr lang="zh-CN" altLang="en-US">
                <a:latin typeface="宋体" charset="-122"/>
              </a:rPr>
              <a:t>到</a:t>
            </a:r>
            <a:r>
              <a:rPr lang="en-US" altLang="zh-CN">
                <a:latin typeface="宋体" charset="-122"/>
              </a:rPr>
              <a:t>4F000000</a:t>
            </a:r>
          </a:p>
          <a:p>
            <a:pPr algn="just">
              <a:lnSpc>
                <a:spcPct val="100000"/>
              </a:lnSpc>
            </a:pPr>
            <a:r>
              <a:rPr lang="zh-CN" altLang="en-US">
                <a:latin typeface="宋体" charset="-122"/>
              </a:rPr>
              <a:t>保护限制</a:t>
            </a:r>
            <a:r>
              <a:rPr lang="en-US" altLang="zh-CN">
                <a:latin typeface="宋体" charset="-122"/>
              </a:rPr>
              <a:t>:</a:t>
            </a:r>
            <a:r>
              <a:rPr lang="zh-CN" altLang="en-US">
                <a:latin typeface="宋体" charset="-122"/>
              </a:rPr>
              <a:t>写时复制</a:t>
            </a:r>
          </a:p>
          <a:p>
            <a:pPr algn="just">
              <a:lnSpc>
                <a:spcPct val="100000"/>
              </a:lnSpc>
            </a:pPr>
            <a:r>
              <a:rPr lang="zh-CN" altLang="en-US">
                <a:latin typeface="宋体" charset="-122"/>
              </a:rPr>
              <a:t>继承：有</a:t>
            </a:r>
            <a:endParaRPr lang="zh-CN" altLang="en-US"/>
          </a:p>
        </p:txBody>
      </p:sp>
      <p:sp>
        <p:nvSpPr>
          <p:cNvPr id="18438" name="Rectangle 8"/>
          <p:cNvSpPr>
            <a:spLocks noChangeArrowheads="1"/>
          </p:cNvSpPr>
          <p:nvPr/>
        </p:nvSpPr>
        <p:spPr bwMode="auto">
          <a:xfrm>
            <a:off x="228600" y="5105400"/>
            <a:ext cx="4267200" cy="1295400"/>
          </a:xfrm>
          <a:prstGeom prst="rect">
            <a:avLst/>
          </a:prstGeom>
          <a:solidFill>
            <a:srgbClr val="FFFFFF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just">
              <a:lnSpc>
                <a:spcPct val="100000"/>
              </a:lnSpc>
            </a:pPr>
            <a:r>
              <a:rPr lang="zh-CN" altLang="en-US">
                <a:latin typeface="宋体" charset="-122"/>
              </a:rPr>
              <a:t>范围</a:t>
            </a:r>
            <a:r>
              <a:rPr lang="en-US" altLang="zh-CN">
                <a:latin typeface="宋体" charset="-122"/>
              </a:rPr>
              <a:t>:3200OO00</a:t>
            </a:r>
            <a:r>
              <a:rPr lang="zh-CN" altLang="en-US">
                <a:latin typeface="宋体" charset="-122"/>
              </a:rPr>
              <a:t>到</a:t>
            </a:r>
            <a:r>
              <a:rPr lang="en-US" altLang="zh-CN">
                <a:latin typeface="宋体" charset="-122"/>
              </a:rPr>
              <a:t>3300OOFF</a:t>
            </a:r>
          </a:p>
          <a:p>
            <a:pPr algn="just">
              <a:lnSpc>
                <a:spcPct val="100000"/>
              </a:lnSpc>
            </a:pPr>
            <a:r>
              <a:rPr lang="zh-CN" altLang="en-US">
                <a:latin typeface="宋体" charset="-122"/>
              </a:rPr>
              <a:t>保护限制</a:t>
            </a:r>
            <a:r>
              <a:rPr lang="en-US" altLang="zh-CN">
                <a:latin typeface="宋体" charset="-122"/>
              </a:rPr>
              <a:t>:</a:t>
            </a:r>
            <a:r>
              <a:rPr lang="zh-CN" altLang="en-US">
                <a:latin typeface="宋体" charset="-122"/>
              </a:rPr>
              <a:t>只读</a:t>
            </a:r>
          </a:p>
          <a:p>
            <a:pPr algn="just">
              <a:lnSpc>
                <a:spcPct val="100000"/>
              </a:lnSpc>
            </a:pPr>
            <a:r>
              <a:rPr lang="zh-CN" altLang="en-US">
                <a:latin typeface="宋体" charset="-122"/>
              </a:rPr>
              <a:t>继承：无</a:t>
            </a:r>
            <a:endParaRPr lang="zh-CN" altLang="en-US"/>
          </a:p>
        </p:txBody>
      </p:sp>
      <p:sp>
        <p:nvSpPr>
          <p:cNvPr id="18439" name="Rectangle 9"/>
          <p:cNvSpPr>
            <a:spLocks noChangeArrowheads="1"/>
          </p:cNvSpPr>
          <p:nvPr/>
        </p:nvSpPr>
        <p:spPr bwMode="auto">
          <a:xfrm>
            <a:off x="4648200" y="5105400"/>
            <a:ext cx="4267200" cy="1295400"/>
          </a:xfrm>
          <a:prstGeom prst="rect">
            <a:avLst/>
          </a:prstGeom>
          <a:solidFill>
            <a:srgbClr val="FFFFFF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just">
              <a:lnSpc>
                <a:spcPct val="100000"/>
              </a:lnSpc>
            </a:pPr>
            <a:r>
              <a:rPr lang="zh-CN" altLang="en-US">
                <a:latin typeface="宋体" charset="-122"/>
              </a:rPr>
              <a:t>范围</a:t>
            </a:r>
            <a:r>
              <a:rPr lang="en-US" altLang="zh-CN">
                <a:latin typeface="宋体" charset="-122"/>
              </a:rPr>
              <a:t>:7AAAOO00</a:t>
            </a:r>
            <a:r>
              <a:rPr lang="zh-CN" altLang="en-US">
                <a:latin typeface="宋体" charset="-122"/>
              </a:rPr>
              <a:t>到</a:t>
            </a:r>
            <a:r>
              <a:rPr lang="en-US" altLang="zh-CN">
                <a:latin typeface="宋体" charset="-122"/>
              </a:rPr>
              <a:t>7AAAOOFF</a:t>
            </a:r>
          </a:p>
          <a:p>
            <a:pPr algn="just">
              <a:lnSpc>
                <a:spcPct val="100000"/>
              </a:lnSpc>
            </a:pPr>
            <a:r>
              <a:rPr lang="zh-CN" altLang="en-US">
                <a:latin typeface="宋体" charset="-122"/>
              </a:rPr>
              <a:t>保护限制</a:t>
            </a:r>
            <a:r>
              <a:rPr lang="en-US" altLang="zh-CN">
                <a:latin typeface="宋体" charset="-122"/>
              </a:rPr>
              <a:t>:</a:t>
            </a:r>
            <a:r>
              <a:rPr lang="zh-CN" altLang="en-US">
                <a:latin typeface="宋体" charset="-122"/>
              </a:rPr>
              <a:t>读</a:t>
            </a:r>
            <a:r>
              <a:rPr lang="en-US" altLang="zh-CN">
                <a:latin typeface="宋体" charset="-122"/>
              </a:rPr>
              <a:t>/</a:t>
            </a:r>
            <a:r>
              <a:rPr lang="zh-CN" altLang="en-US">
                <a:latin typeface="宋体" charset="-122"/>
              </a:rPr>
              <a:t>写</a:t>
            </a:r>
          </a:p>
          <a:p>
            <a:pPr algn="just">
              <a:lnSpc>
                <a:spcPct val="100000"/>
              </a:lnSpc>
            </a:pPr>
            <a:r>
              <a:rPr lang="zh-CN" altLang="en-US">
                <a:latin typeface="宋体" charset="-122"/>
              </a:rPr>
              <a:t>继承：无</a:t>
            </a:r>
            <a:endParaRPr lang="zh-CN" altLang="en-US"/>
          </a:p>
        </p:txBody>
      </p:sp>
      <p:sp>
        <p:nvSpPr>
          <p:cNvPr id="18440" name="Line 10"/>
          <p:cNvSpPr>
            <a:spLocks noChangeShapeType="1"/>
          </p:cNvSpPr>
          <p:nvPr/>
        </p:nvSpPr>
        <p:spPr bwMode="auto">
          <a:xfrm flipH="1">
            <a:off x="2136775" y="2517775"/>
            <a:ext cx="1093788" cy="66675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1" name="Line 11"/>
          <p:cNvSpPr>
            <a:spLocks noChangeShapeType="1"/>
          </p:cNvSpPr>
          <p:nvPr/>
        </p:nvSpPr>
        <p:spPr bwMode="auto">
          <a:xfrm>
            <a:off x="3203575" y="2517775"/>
            <a:ext cx="1916113" cy="66675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2" name="Line 12"/>
          <p:cNvSpPr>
            <a:spLocks noChangeShapeType="1"/>
          </p:cNvSpPr>
          <p:nvPr/>
        </p:nvSpPr>
        <p:spPr bwMode="auto">
          <a:xfrm flipH="1">
            <a:off x="3924300" y="4521200"/>
            <a:ext cx="1800225" cy="593725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3" name="Line 13"/>
          <p:cNvSpPr>
            <a:spLocks noChangeShapeType="1"/>
          </p:cNvSpPr>
          <p:nvPr/>
        </p:nvSpPr>
        <p:spPr bwMode="auto">
          <a:xfrm>
            <a:off x="5795963" y="4508500"/>
            <a:ext cx="1503362" cy="593725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4" name="Rectangle 14"/>
          <p:cNvSpPr>
            <a:spLocks noChangeArrowheads="1"/>
          </p:cNvSpPr>
          <p:nvPr/>
        </p:nvSpPr>
        <p:spPr bwMode="auto">
          <a:xfrm>
            <a:off x="1600200" y="381000"/>
            <a:ext cx="6018213" cy="668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3600">
                <a:solidFill>
                  <a:srgbClr val="FF0000"/>
                </a:solidFill>
                <a:latin typeface="宋体" charset="-122"/>
              </a:rPr>
              <a:t>虚拟地址描述符树</a:t>
            </a:r>
            <a:endParaRPr lang="zh-CN" altLang="en-US" sz="3600">
              <a:solidFill>
                <a:srgbClr val="FF0000"/>
              </a:solidFill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6660232" y="1340768"/>
            <a:ext cx="792088" cy="576064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just">
              <a:lnSpc>
                <a:spcPct val="10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宋体" charset="-122"/>
              </a:rPr>
              <a:t>VAD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38D409-D04D-4E4E-9C45-111EB53F3A47}" type="slidenum">
              <a:rPr lang="en-US" altLang="zh-CN" smtClean="0"/>
              <a:pPr/>
              <a:t>13</a:t>
            </a:fld>
            <a:endParaRPr lang="en-US" altLang="zh-CN" dirty="0" smtClean="0"/>
          </a:p>
        </p:txBody>
      </p:sp>
      <p:sp>
        <p:nvSpPr>
          <p:cNvPr id="2048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39750" y="1916113"/>
            <a:ext cx="8070850" cy="4192587"/>
          </a:xfrm>
        </p:spPr>
        <p:txBody>
          <a:bodyPr/>
          <a:lstStyle/>
          <a:p>
            <a:pPr marL="533400" indent="-533400" algn="just" eaLnBrk="1" hangingPunct="1">
              <a:lnSpc>
                <a:spcPct val="120000"/>
              </a:lnSpc>
              <a:spcBef>
                <a:spcPct val="0"/>
              </a:spcBef>
              <a:buSzPct val="150000"/>
              <a:buFont typeface="Wingdings" pitchFamily="2" charset="2"/>
              <a:buChar char="§"/>
              <a:defRPr/>
            </a:pPr>
            <a:r>
              <a:rPr lang="zh-CN" altLang="en-US" b="1" dirty="0" smtClean="0">
                <a:ea typeface="+mj-ea"/>
              </a:rPr>
              <a:t>区域对象</a:t>
            </a:r>
            <a:r>
              <a:rPr lang="en-US" altLang="zh-CN" b="1" dirty="0" smtClean="0">
                <a:ea typeface="+mj-ea"/>
              </a:rPr>
              <a:t>(</a:t>
            </a:r>
            <a:r>
              <a:rPr lang="zh-CN" altLang="en-US" b="1" dirty="0" smtClean="0">
                <a:ea typeface="+mj-ea"/>
              </a:rPr>
              <a:t> </a:t>
            </a:r>
            <a:r>
              <a:rPr lang="en-US" altLang="zh-CN" b="1" dirty="0" smtClean="0">
                <a:ea typeface="+mj-ea"/>
              </a:rPr>
              <a:t>section object</a:t>
            </a:r>
            <a:r>
              <a:rPr lang="zh-CN" altLang="en-US" b="1" dirty="0" smtClean="0">
                <a:ea typeface="+mj-ea"/>
              </a:rPr>
              <a:t> </a:t>
            </a:r>
            <a:r>
              <a:rPr lang="en-US" altLang="zh-CN" b="1" dirty="0" smtClean="0">
                <a:ea typeface="+mj-ea"/>
              </a:rPr>
              <a:t>)</a:t>
            </a:r>
            <a:r>
              <a:rPr lang="zh-CN" altLang="en-US" b="1" dirty="0" smtClean="0">
                <a:ea typeface="+mj-ea"/>
              </a:rPr>
              <a:t>被称为</a:t>
            </a:r>
            <a:r>
              <a:rPr lang="zh-CN" altLang="en-US" b="1" dirty="0" smtClean="0">
                <a:solidFill>
                  <a:srgbClr val="FF0066"/>
                </a:solidFill>
                <a:ea typeface="+mj-ea"/>
              </a:rPr>
              <a:t>文件映射对象</a:t>
            </a:r>
            <a:r>
              <a:rPr lang="zh-CN" altLang="en-US" b="1" dirty="0" smtClean="0">
                <a:ea typeface="+mj-ea"/>
              </a:rPr>
              <a:t>，是</a:t>
            </a:r>
            <a:r>
              <a:rPr lang="zh-CN" altLang="en-US" b="1" dirty="0" smtClean="0"/>
              <a:t>一个可被多个进程共享的存储区。</a:t>
            </a:r>
          </a:p>
          <a:p>
            <a:pPr marL="533400" indent="-533400" algn="just" eaLnBrk="1" hangingPunct="1">
              <a:lnSpc>
                <a:spcPct val="120000"/>
              </a:lnSpc>
              <a:spcBef>
                <a:spcPct val="0"/>
              </a:spcBef>
              <a:buSzPct val="150000"/>
              <a:buFont typeface="Wingdings" pitchFamily="2" charset="2"/>
              <a:buChar char="§"/>
              <a:defRPr/>
            </a:pPr>
            <a:r>
              <a:rPr lang="zh-CN" altLang="en-US" b="1" dirty="0" smtClean="0"/>
              <a:t>一个区域对象可被多个进程打开。</a:t>
            </a:r>
          </a:p>
          <a:p>
            <a:pPr marL="533400" indent="-533400" algn="just" eaLnBrk="1" hangingPunct="1">
              <a:lnSpc>
                <a:spcPct val="120000"/>
              </a:lnSpc>
              <a:spcBef>
                <a:spcPct val="0"/>
              </a:spcBef>
              <a:buSzPct val="150000"/>
              <a:buFont typeface="Wingdings" pitchFamily="2" charset="2"/>
              <a:buChar char="§"/>
              <a:defRPr/>
            </a:pPr>
            <a:r>
              <a:rPr lang="zh-CN" altLang="en-US" b="1" dirty="0" smtClean="0"/>
              <a:t>利用区域对象映射</a:t>
            </a:r>
            <a:r>
              <a:rPr lang="zh-CN" altLang="en-US" b="1" dirty="0" smtClean="0">
                <a:solidFill>
                  <a:srgbClr val="FF0000"/>
                </a:solidFill>
              </a:rPr>
              <a:t>磁盘上的文件（包括页文件，可执行文件）</a:t>
            </a:r>
            <a:r>
              <a:rPr lang="zh-CN" altLang="en-US" b="1" dirty="0" smtClean="0"/>
              <a:t>。然后访问这个文件就象访问内存中的一个大数组，而不需要读</a:t>
            </a:r>
            <a:r>
              <a:rPr lang="en-US" altLang="zh-CN" b="1" dirty="0" smtClean="0"/>
              <a:t>/</a:t>
            </a:r>
            <a:r>
              <a:rPr lang="zh-CN" altLang="en-US" b="1" dirty="0" smtClean="0"/>
              <a:t>写操作。</a:t>
            </a:r>
            <a:endParaRPr kumimoji="0" lang="zh-CN" altLang="en-US" b="1" dirty="0" smtClean="0"/>
          </a:p>
        </p:txBody>
      </p:sp>
      <p:sp>
        <p:nvSpPr>
          <p:cNvPr id="19460" name="Rectangle 1029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 2</a:t>
            </a:r>
            <a:r>
              <a:rPr lang="zh-CN" altLang="en-US" smtClean="0"/>
              <a:t>．区域对象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092280" y="1196752"/>
            <a:ext cx="1008112" cy="576064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just">
              <a:lnSpc>
                <a:spcPct val="10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宋体" charset="-122"/>
              </a:rPr>
              <a:t>P303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矩形 64"/>
          <p:cNvSpPr>
            <a:spLocks noChangeArrowheads="1"/>
          </p:cNvSpPr>
          <p:nvPr/>
        </p:nvSpPr>
        <p:spPr bwMode="auto">
          <a:xfrm>
            <a:off x="7072313" y="4357688"/>
            <a:ext cx="1357312" cy="1643062"/>
          </a:xfrm>
          <a:prstGeom prst="rect">
            <a:avLst/>
          </a:prstGeom>
          <a:solidFill>
            <a:srgbClr val="339933">
              <a:alpha val="47842"/>
            </a:srgbClr>
          </a:solidFill>
          <a:ln w="28575" algn="ctr">
            <a:solidFill>
              <a:srgbClr val="3333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3555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3F3DEC-600B-4F72-8F02-220407E58790}" type="slidenum">
              <a:rPr lang="en-US" altLang="zh-CN" smtClean="0"/>
              <a:pPr/>
              <a:t>14</a:t>
            </a:fld>
            <a:endParaRPr lang="en-US" altLang="zh-CN" smtClean="0"/>
          </a:p>
        </p:txBody>
      </p:sp>
      <p:sp>
        <p:nvSpPr>
          <p:cNvPr id="23556" name="矩形 4"/>
          <p:cNvSpPr>
            <a:spLocks noChangeArrowheads="1"/>
          </p:cNvSpPr>
          <p:nvPr/>
        </p:nvSpPr>
        <p:spPr bwMode="auto">
          <a:xfrm>
            <a:off x="1500188" y="1285875"/>
            <a:ext cx="1214437" cy="2357438"/>
          </a:xfrm>
          <a:prstGeom prst="rect">
            <a:avLst/>
          </a:prstGeom>
          <a:noFill/>
          <a:ln w="28575" algn="ctr">
            <a:solidFill>
              <a:srgbClr val="3333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3557" name="矩形 5"/>
          <p:cNvSpPr>
            <a:spLocks noChangeArrowheads="1"/>
          </p:cNvSpPr>
          <p:nvPr/>
        </p:nvSpPr>
        <p:spPr bwMode="auto">
          <a:xfrm>
            <a:off x="6286500" y="1285875"/>
            <a:ext cx="1214438" cy="2357438"/>
          </a:xfrm>
          <a:prstGeom prst="rect">
            <a:avLst/>
          </a:prstGeom>
          <a:noFill/>
          <a:ln w="28575" algn="ctr">
            <a:solidFill>
              <a:srgbClr val="3333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3558" name="矩形 6"/>
          <p:cNvSpPr>
            <a:spLocks noChangeArrowheads="1"/>
          </p:cNvSpPr>
          <p:nvPr/>
        </p:nvSpPr>
        <p:spPr bwMode="auto">
          <a:xfrm>
            <a:off x="3000375" y="4357688"/>
            <a:ext cx="2214563" cy="1857375"/>
          </a:xfrm>
          <a:prstGeom prst="rect">
            <a:avLst/>
          </a:prstGeom>
          <a:noFill/>
          <a:ln w="28575" algn="ctr">
            <a:solidFill>
              <a:srgbClr val="3333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 bwMode="auto">
          <a:xfrm>
            <a:off x="3929063" y="2786063"/>
            <a:ext cx="785812" cy="857250"/>
          </a:xfrm>
          <a:prstGeom prst="rect">
            <a:avLst/>
          </a:prstGeom>
          <a:solidFill>
            <a:schemeClr val="accent6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defRPr/>
            </a:pPr>
            <a:endParaRPr lang="zh-CN" altLang="en-US"/>
          </a:p>
        </p:txBody>
      </p:sp>
      <p:sp>
        <p:nvSpPr>
          <p:cNvPr id="23560" name="矩形 8"/>
          <p:cNvSpPr>
            <a:spLocks noChangeArrowheads="1"/>
          </p:cNvSpPr>
          <p:nvPr/>
        </p:nvSpPr>
        <p:spPr bwMode="auto">
          <a:xfrm>
            <a:off x="3143250" y="1285875"/>
            <a:ext cx="571500" cy="857250"/>
          </a:xfrm>
          <a:prstGeom prst="rect">
            <a:avLst/>
          </a:prstGeom>
          <a:noFill/>
          <a:ln w="28575" algn="ctr">
            <a:solidFill>
              <a:srgbClr val="3333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3561" name="矩形 9"/>
          <p:cNvSpPr>
            <a:spLocks noChangeArrowheads="1"/>
          </p:cNvSpPr>
          <p:nvPr/>
        </p:nvSpPr>
        <p:spPr bwMode="auto">
          <a:xfrm>
            <a:off x="7929563" y="1285875"/>
            <a:ext cx="571500" cy="857250"/>
          </a:xfrm>
          <a:prstGeom prst="rect">
            <a:avLst/>
          </a:prstGeom>
          <a:noFill/>
          <a:ln w="28575" algn="ctr">
            <a:solidFill>
              <a:srgbClr val="3333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3562" name="矩形 10"/>
          <p:cNvSpPr>
            <a:spLocks noChangeArrowheads="1"/>
          </p:cNvSpPr>
          <p:nvPr/>
        </p:nvSpPr>
        <p:spPr bwMode="auto">
          <a:xfrm>
            <a:off x="5143500" y="2786063"/>
            <a:ext cx="357188" cy="43815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3563" name="TextBox 11"/>
          <p:cNvSpPr txBox="1">
            <a:spLocks noChangeArrowheads="1"/>
          </p:cNvSpPr>
          <p:nvPr/>
        </p:nvSpPr>
        <p:spPr bwMode="auto">
          <a:xfrm>
            <a:off x="1500188" y="785813"/>
            <a:ext cx="1165225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进程</a:t>
            </a:r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23564" name="TextBox 12"/>
          <p:cNvSpPr txBox="1">
            <a:spLocks noChangeArrowheads="1"/>
          </p:cNvSpPr>
          <p:nvPr/>
        </p:nvSpPr>
        <p:spPr bwMode="auto">
          <a:xfrm>
            <a:off x="6264275" y="785813"/>
            <a:ext cx="1144588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进程</a:t>
            </a:r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23565" name="TextBox 13"/>
          <p:cNvSpPr txBox="1">
            <a:spLocks noChangeArrowheads="1"/>
          </p:cNvSpPr>
          <p:nvPr/>
        </p:nvSpPr>
        <p:spPr bwMode="auto">
          <a:xfrm>
            <a:off x="3214688" y="4500563"/>
            <a:ext cx="162718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进程对象</a:t>
            </a:r>
          </a:p>
        </p:txBody>
      </p:sp>
      <p:sp>
        <p:nvSpPr>
          <p:cNvPr id="23566" name="TextBox 14"/>
          <p:cNvSpPr txBox="1">
            <a:spLocks noChangeArrowheads="1"/>
          </p:cNvSpPr>
          <p:nvPr/>
        </p:nvSpPr>
        <p:spPr bwMode="auto">
          <a:xfrm>
            <a:off x="3230563" y="5000625"/>
            <a:ext cx="1627187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区域对象</a:t>
            </a:r>
          </a:p>
        </p:txBody>
      </p:sp>
      <p:sp>
        <p:nvSpPr>
          <p:cNvPr id="23567" name="TextBox 15"/>
          <p:cNvSpPr txBox="1">
            <a:spLocks noChangeArrowheads="1"/>
          </p:cNvSpPr>
          <p:nvPr/>
        </p:nvSpPr>
        <p:spPr bwMode="auto">
          <a:xfrm>
            <a:off x="3857625" y="2214563"/>
            <a:ext cx="906463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区域</a:t>
            </a:r>
          </a:p>
        </p:txBody>
      </p:sp>
      <p:sp>
        <p:nvSpPr>
          <p:cNvPr id="23568" name="TextBox 16"/>
          <p:cNvSpPr txBox="1">
            <a:spLocks noChangeArrowheads="1"/>
          </p:cNvSpPr>
          <p:nvPr/>
        </p:nvSpPr>
        <p:spPr bwMode="auto">
          <a:xfrm>
            <a:off x="2951163" y="777875"/>
            <a:ext cx="906462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页表</a:t>
            </a:r>
          </a:p>
        </p:txBody>
      </p:sp>
      <p:sp>
        <p:nvSpPr>
          <p:cNvPr id="23569" name="TextBox 17"/>
          <p:cNvSpPr txBox="1">
            <a:spLocks noChangeArrowheads="1"/>
          </p:cNvSpPr>
          <p:nvPr/>
        </p:nvSpPr>
        <p:spPr bwMode="auto">
          <a:xfrm>
            <a:off x="7715250" y="785813"/>
            <a:ext cx="906463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页表</a:t>
            </a:r>
          </a:p>
        </p:txBody>
      </p:sp>
      <p:sp>
        <p:nvSpPr>
          <p:cNvPr id="23570" name="TextBox 18"/>
          <p:cNvSpPr txBox="1">
            <a:spLocks noChangeArrowheads="1"/>
          </p:cNvSpPr>
          <p:nvPr/>
        </p:nvSpPr>
        <p:spPr bwMode="auto">
          <a:xfrm>
            <a:off x="5165725" y="3286125"/>
            <a:ext cx="906463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页表</a:t>
            </a:r>
          </a:p>
        </p:txBody>
      </p:sp>
      <p:sp>
        <p:nvSpPr>
          <p:cNvPr id="23571" name="TextBox 19"/>
          <p:cNvSpPr txBox="1">
            <a:spLocks noChangeArrowheads="1"/>
          </p:cNvSpPr>
          <p:nvPr/>
        </p:nvSpPr>
        <p:spPr bwMode="auto">
          <a:xfrm>
            <a:off x="1285875" y="4857750"/>
            <a:ext cx="1627188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系统空间</a:t>
            </a:r>
          </a:p>
        </p:txBody>
      </p:sp>
      <p:cxnSp>
        <p:nvCxnSpPr>
          <p:cNvPr id="23572" name="直接箭头连接符 21"/>
          <p:cNvCxnSpPr>
            <a:cxnSpLocks noChangeShapeType="1"/>
          </p:cNvCxnSpPr>
          <p:nvPr/>
        </p:nvCxnSpPr>
        <p:spPr bwMode="auto">
          <a:xfrm>
            <a:off x="2714625" y="1357313"/>
            <a:ext cx="428625" cy="1587"/>
          </a:xfrm>
          <a:prstGeom prst="straightConnector1">
            <a:avLst/>
          </a:prstGeom>
          <a:noFill/>
          <a:ln w="28575" algn="ctr">
            <a:solidFill>
              <a:srgbClr val="3333FF"/>
            </a:solidFill>
            <a:round/>
            <a:headEnd/>
            <a:tailEnd type="arrow" w="med" len="med"/>
          </a:ln>
        </p:spPr>
      </p:cxnSp>
      <p:cxnSp>
        <p:nvCxnSpPr>
          <p:cNvPr id="23573" name="直接箭头连接符 22"/>
          <p:cNvCxnSpPr>
            <a:cxnSpLocks noChangeShapeType="1"/>
          </p:cNvCxnSpPr>
          <p:nvPr/>
        </p:nvCxnSpPr>
        <p:spPr bwMode="auto">
          <a:xfrm>
            <a:off x="7500938" y="1428750"/>
            <a:ext cx="428625" cy="1588"/>
          </a:xfrm>
          <a:prstGeom prst="straightConnector1">
            <a:avLst/>
          </a:prstGeom>
          <a:noFill/>
          <a:ln w="28575" algn="ctr">
            <a:solidFill>
              <a:srgbClr val="3333FF"/>
            </a:solidFill>
            <a:round/>
            <a:headEnd/>
            <a:tailEnd type="arrow" w="med" len="med"/>
          </a:ln>
        </p:spPr>
      </p:cxnSp>
      <p:cxnSp>
        <p:nvCxnSpPr>
          <p:cNvPr id="23574" name="直接箭头连接符 23"/>
          <p:cNvCxnSpPr>
            <a:cxnSpLocks noChangeShapeType="1"/>
          </p:cNvCxnSpPr>
          <p:nvPr/>
        </p:nvCxnSpPr>
        <p:spPr bwMode="auto">
          <a:xfrm>
            <a:off x="4714875" y="2855913"/>
            <a:ext cx="428625" cy="1587"/>
          </a:xfrm>
          <a:prstGeom prst="straightConnector1">
            <a:avLst/>
          </a:prstGeom>
          <a:noFill/>
          <a:ln w="28575" algn="ctr">
            <a:solidFill>
              <a:srgbClr val="3333FF"/>
            </a:solidFill>
            <a:round/>
            <a:headEnd/>
            <a:tailEnd type="arrow" w="med" len="med"/>
          </a:ln>
        </p:spPr>
      </p:cxnSp>
      <p:cxnSp>
        <p:nvCxnSpPr>
          <p:cNvPr id="23575" name="直接连接符 25"/>
          <p:cNvCxnSpPr>
            <a:cxnSpLocks noChangeShapeType="1"/>
          </p:cNvCxnSpPr>
          <p:nvPr/>
        </p:nvCxnSpPr>
        <p:spPr bwMode="auto">
          <a:xfrm>
            <a:off x="3143250" y="1428750"/>
            <a:ext cx="571500" cy="1588"/>
          </a:xfrm>
          <a:prstGeom prst="line">
            <a:avLst/>
          </a:prstGeom>
          <a:noFill/>
          <a:ln w="28575" algn="ctr">
            <a:solidFill>
              <a:srgbClr val="3333FF"/>
            </a:solidFill>
            <a:round/>
            <a:headEnd/>
            <a:tailEnd/>
          </a:ln>
        </p:spPr>
      </p:cxnSp>
      <p:cxnSp>
        <p:nvCxnSpPr>
          <p:cNvPr id="23576" name="直接连接符 26"/>
          <p:cNvCxnSpPr>
            <a:cxnSpLocks noChangeShapeType="1"/>
          </p:cNvCxnSpPr>
          <p:nvPr/>
        </p:nvCxnSpPr>
        <p:spPr bwMode="auto">
          <a:xfrm>
            <a:off x="3143250" y="1581150"/>
            <a:ext cx="571500" cy="1588"/>
          </a:xfrm>
          <a:prstGeom prst="line">
            <a:avLst/>
          </a:prstGeom>
          <a:noFill/>
          <a:ln w="28575" algn="ctr">
            <a:solidFill>
              <a:srgbClr val="3333FF"/>
            </a:solidFill>
            <a:round/>
            <a:headEnd/>
            <a:tailEnd/>
          </a:ln>
        </p:spPr>
      </p:cxnSp>
      <p:cxnSp>
        <p:nvCxnSpPr>
          <p:cNvPr id="23577" name="直接连接符 27"/>
          <p:cNvCxnSpPr>
            <a:cxnSpLocks noChangeShapeType="1"/>
          </p:cNvCxnSpPr>
          <p:nvPr/>
        </p:nvCxnSpPr>
        <p:spPr bwMode="auto">
          <a:xfrm>
            <a:off x="3143250" y="1714500"/>
            <a:ext cx="571500" cy="1588"/>
          </a:xfrm>
          <a:prstGeom prst="line">
            <a:avLst/>
          </a:prstGeom>
          <a:noFill/>
          <a:ln w="28575" algn="ctr">
            <a:solidFill>
              <a:srgbClr val="3333FF"/>
            </a:solidFill>
            <a:round/>
            <a:headEnd/>
            <a:tailEnd/>
          </a:ln>
        </p:spPr>
      </p:cxnSp>
      <p:cxnSp>
        <p:nvCxnSpPr>
          <p:cNvPr id="23578" name="直接连接符 28"/>
          <p:cNvCxnSpPr>
            <a:cxnSpLocks noChangeShapeType="1"/>
          </p:cNvCxnSpPr>
          <p:nvPr/>
        </p:nvCxnSpPr>
        <p:spPr bwMode="auto">
          <a:xfrm>
            <a:off x="3143250" y="1857375"/>
            <a:ext cx="571500" cy="1588"/>
          </a:xfrm>
          <a:prstGeom prst="line">
            <a:avLst/>
          </a:prstGeom>
          <a:noFill/>
          <a:ln w="28575" algn="ctr">
            <a:solidFill>
              <a:srgbClr val="3333FF"/>
            </a:solidFill>
            <a:round/>
            <a:headEnd/>
            <a:tailEnd/>
          </a:ln>
        </p:spPr>
      </p:cxnSp>
      <p:cxnSp>
        <p:nvCxnSpPr>
          <p:cNvPr id="23579" name="直接连接符 29"/>
          <p:cNvCxnSpPr>
            <a:cxnSpLocks noChangeShapeType="1"/>
          </p:cNvCxnSpPr>
          <p:nvPr/>
        </p:nvCxnSpPr>
        <p:spPr bwMode="auto">
          <a:xfrm>
            <a:off x="3143250" y="1998663"/>
            <a:ext cx="571500" cy="1587"/>
          </a:xfrm>
          <a:prstGeom prst="line">
            <a:avLst/>
          </a:prstGeom>
          <a:noFill/>
          <a:ln w="28575" algn="ctr">
            <a:solidFill>
              <a:srgbClr val="3333FF"/>
            </a:solidFill>
            <a:round/>
            <a:headEnd/>
            <a:tailEnd/>
          </a:ln>
        </p:spPr>
      </p:cxnSp>
      <p:cxnSp>
        <p:nvCxnSpPr>
          <p:cNvPr id="23580" name="直接连接符 30"/>
          <p:cNvCxnSpPr>
            <a:cxnSpLocks noChangeShapeType="1"/>
          </p:cNvCxnSpPr>
          <p:nvPr/>
        </p:nvCxnSpPr>
        <p:spPr bwMode="auto">
          <a:xfrm>
            <a:off x="7929563" y="1428750"/>
            <a:ext cx="571500" cy="1588"/>
          </a:xfrm>
          <a:prstGeom prst="line">
            <a:avLst/>
          </a:prstGeom>
          <a:noFill/>
          <a:ln w="28575" algn="ctr">
            <a:solidFill>
              <a:srgbClr val="3333FF"/>
            </a:solidFill>
            <a:round/>
            <a:headEnd/>
            <a:tailEnd/>
          </a:ln>
        </p:spPr>
      </p:cxnSp>
      <p:cxnSp>
        <p:nvCxnSpPr>
          <p:cNvPr id="23581" name="直接连接符 31"/>
          <p:cNvCxnSpPr>
            <a:cxnSpLocks noChangeShapeType="1"/>
          </p:cNvCxnSpPr>
          <p:nvPr/>
        </p:nvCxnSpPr>
        <p:spPr bwMode="auto">
          <a:xfrm>
            <a:off x="7929563" y="1581150"/>
            <a:ext cx="571500" cy="1588"/>
          </a:xfrm>
          <a:prstGeom prst="line">
            <a:avLst/>
          </a:prstGeom>
          <a:noFill/>
          <a:ln w="28575" algn="ctr">
            <a:solidFill>
              <a:srgbClr val="3333FF"/>
            </a:solidFill>
            <a:round/>
            <a:headEnd/>
            <a:tailEnd/>
          </a:ln>
        </p:spPr>
      </p:cxnSp>
      <p:cxnSp>
        <p:nvCxnSpPr>
          <p:cNvPr id="23582" name="直接连接符 32"/>
          <p:cNvCxnSpPr>
            <a:cxnSpLocks noChangeShapeType="1"/>
          </p:cNvCxnSpPr>
          <p:nvPr/>
        </p:nvCxnSpPr>
        <p:spPr bwMode="auto">
          <a:xfrm>
            <a:off x="7929563" y="1712913"/>
            <a:ext cx="571500" cy="1587"/>
          </a:xfrm>
          <a:prstGeom prst="line">
            <a:avLst/>
          </a:prstGeom>
          <a:noFill/>
          <a:ln w="28575" algn="ctr">
            <a:solidFill>
              <a:srgbClr val="3333FF"/>
            </a:solidFill>
            <a:round/>
            <a:headEnd/>
            <a:tailEnd/>
          </a:ln>
        </p:spPr>
      </p:cxnSp>
      <p:cxnSp>
        <p:nvCxnSpPr>
          <p:cNvPr id="23583" name="直接连接符 33"/>
          <p:cNvCxnSpPr>
            <a:cxnSpLocks noChangeShapeType="1"/>
          </p:cNvCxnSpPr>
          <p:nvPr/>
        </p:nvCxnSpPr>
        <p:spPr bwMode="auto">
          <a:xfrm>
            <a:off x="7929563" y="1855788"/>
            <a:ext cx="571500" cy="1587"/>
          </a:xfrm>
          <a:prstGeom prst="line">
            <a:avLst/>
          </a:prstGeom>
          <a:noFill/>
          <a:ln w="28575" algn="ctr">
            <a:solidFill>
              <a:srgbClr val="3333FF"/>
            </a:solidFill>
            <a:round/>
            <a:headEnd/>
            <a:tailEnd/>
          </a:ln>
        </p:spPr>
      </p:cxnSp>
      <p:cxnSp>
        <p:nvCxnSpPr>
          <p:cNvPr id="23584" name="直接连接符 34"/>
          <p:cNvCxnSpPr>
            <a:cxnSpLocks noChangeShapeType="1"/>
          </p:cNvCxnSpPr>
          <p:nvPr/>
        </p:nvCxnSpPr>
        <p:spPr bwMode="auto">
          <a:xfrm>
            <a:off x="7929563" y="1998663"/>
            <a:ext cx="571500" cy="1587"/>
          </a:xfrm>
          <a:prstGeom prst="line">
            <a:avLst/>
          </a:prstGeom>
          <a:noFill/>
          <a:ln w="28575" algn="ctr">
            <a:solidFill>
              <a:srgbClr val="3333FF"/>
            </a:solidFill>
            <a:round/>
            <a:headEnd/>
            <a:tailEnd/>
          </a:ln>
        </p:spPr>
      </p:cxnSp>
      <p:cxnSp>
        <p:nvCxnSpPr>
          <p:cNvPr id="23585" name="直接连接符 35"/>
          <p:cNvCxnSpPr>
            <a:cxnSpLocks noChangeShapeType="1"/>
          </p:cNvCxnSpPr>
          <p:nvPr/>
        </p:nvCxnSpPr>
        <p:spPr bwMode="auto">
          <a:xfrm rot="10800000" flipH="1">
            <a:off x="5143500" y="3070225"/>
            <a:ext cx="357188" cy="1588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23586" name="直接连接符 40"/>
          <p:cNvCxnSpPr>
            <a:cxnSpLocks noChangeShapeType="1"/>
          </p:cNvCxnSpPr>
          <p:nvPr/>
        </p:nvCxnSpPr>
        <p:spPr bwMode="auto">
          <a:xfrm rot="10800000" flipH="1">
            <a:off x="5143500" y="2927350"/>
            <a:ext cx="357188" cy="1588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</p:cxnSp>
      <p:sp>
        <p:nvSpPr>
          <p:cNvPr id="43" name="矩形 42"/>
          <p:cNvSpPr/>
          <p:nvPr/>
        </p:nvSpPr>
        <p:spPr bwMode="auto">
          <a:xfrm>
            <a:off x="1500188" y="2357438"/>
            <a:ext cx="1214437" cy="571500"/>
          </a:xfrm>
          <a:prstGeom prst="rect">
            <a:avLst/>
          </a:prstGeom>
          <a:solidFill>
            <a:schemeClr val="accent6"/>
          </a:solidFill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defRPr/>
            </a:pPr>
            <a:endParaRPr lang="zh-CN" altLang="en-US"/>
          </a:p>
        </p:txBody>
      </p:sp>
      <p:sp>
        <p:nvSpPr>
          <p:cNvPr id="44" name="矩形 43"/>
          <p:cNvSpPr/>
          <p:nvPr/>
        </p:nvSpPr>
        <p:spPr bwMode="auto">
          <a:xfrm>
            <a:off x="6286500" y="1785938"/>
            <a:ext cx="1214438" cy="571500"/>
          </a:xfrm>
          <a:prstGeom prst="rect">
            <a:avLst/>
          </a:prstGeom>
          <a:solidFill>
            <a:schemeClr val="accent6"/>
          </a:solidFill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defRPr/>
            </a:pPr>
            <a:endParaRPr lang="zh-CN" altLang="en-US"/>
          </a:p>
        </p:txBody>
      </p:sp>
      <p:cxnSp>
        <p:nvCxnSpPr>
          <p:cNvPr id="23589" name="直接连接符 45"/>
          <p:cNvCxnSpPr>
            <a:cxnSpLocks noChangeShapeType="1"/>
          </p:cNvCxnSpPr>
          <p:nvPr/>
        </p:nvCxnSpPr>
        <p:spPr bwMode="auto">
          <a:xfrm>
            <a:off x="2714625" y="2357438"/>
            <a:ext cx="1214438" cy="428625"/>
          </a:xfrm>
          <a:prstGeom prst="line">
            <a:avLst/>
          </a:prstGeom>
          <a:noFill/>
          <a:ln w="28575" algn="ctr">
            <a:solidFill>
              <a:srgbClr val="3333FF"/>
            </a:solidFill>
            <a:prstDash val="dash"/>
            <a:round/>
            <a:headEnd/>
            <a:tailEnd/>
          </a:ln>
        </p:spPr>
      </p:cxnSp>
      <p:cxnSp>
        <p:nvCxnSpPr>
          <p:cNvPr id="23590" name="直接连接符 46"/>
          <p:cNvCxnSpPr>
            <a:cxnSpLocks noChangeShapeType="1"/>
          </p:cNvCxnSpPr>
          <p:nvPr/>
        </p:nvCxnSpPr>
        <p:spPr bwMode="auto">
          <a:xfrm>
            <a:off x="2714625" y="2928938"/>
            <a:ext cx="1214438" cy="714375"/>
          </a:xfrm>
          <a:prstGeom prst="line">
            <a:avLst/>
          </a:prstGeom>
          <a:noFill/>
          <a:ln w="28575" algn="ctr">
            <a:solidFill>
              <a:srgbClr val="3333FF"/>
            </a:solidFill>
            <a:prstDash val="dash"/>
            <a:round/>
            <a:headEnd/>
            <a:tailEnd/>
          </a:ln>
        </p:spPr>
      </p:cxnSp>
      <p:cxnSp>
        <p:nvCxnSpPr>
          <p:cNvPr id="23591" name="直接连接符 50"/>
          <p:cNvCxnSpPr>
            <a:cxnSpLocks noChangeShapeType="1"/>
          </p:cNvCxnSpPr>
          <p:nvPr/>
        </p:nvCxnSpPr>
        <p:spPr bwMode="auto">
          <a:xfrm flipV="1">
            <a:off x="4714875" y="1785938"/>
            <a:ext cx="1571625" cy="1000125"/>
          </a:xfrm>
          <a:prstGeom prst="line">
            <a:avLst/>
          </a:prstGeom>
          <a:noFill/>
          <a:ln w="28575" algn="ctr">
            <a:solidFill>
              <a:srgbClr val="3333FF"/>
            </a:solidFill>
            <a:prstDash val="dash"/>
            <a:round/>
            <a:headEnd/>
            <a:tailEnd/>
          </a:ln>
        </p:spPr>
      </p:cxnSp>
      <p:cxnSp>
        <p:nvCxnSpPr>
          <p:cNvPr id="23592" name="直接连接符 52"/>
          <p:cNvCxnSpPr>
            <a:cxnSpLocks noChangeShapeType="1"/>
          </p:cNvCxnSpPr>
          <p:nvPr/>
        </p:nvCxnSpPr>
        <p:spPr bwMode="auto">
          <a:xfrm flipV="1">
            <a:off x="4714875" y="2357438"/>
            <a:ext cx="1571625" cy="1285875"/>
          </a:xfrm>
          <a:prstGeom prst="line">
            <a:avLst/>
          </a:prstGeom>
          <a:noFill/>
          <a:ln w="28575" algn="ctr">
            <a:solidFill>
              <a:srgbClr val="3333FF"/>
            </a:solidFill>
            <a:prstDash val="dash"/>
            <a:round/>
            <a:headEnd/>
            <a:tailEnd/>
          </a:ln>
        </p:spPr>
      </p:cxnSp>
      <p:sp>
        <p:nvSpPr>
          <p:cNvPr id="23593" name="矩形 55"/>
          <p:cNvSpPr>
            <a:spLocks noChangeArrowheads="1"/>
          </p:cNvSpPr>
          <p:nvPr/>
        </p:nvSpPr>
        <p:spPr bwMode="auto">
          <a:xfrm>
            <a:off x="5643563" y="4500563"/>
            <a:ext cx="571500" cy="857250"/>
          </a:xfrm>
          <a:prstGeom prst="rect">
            <a:avLst/>
          </a:prstGeom>
          <a:noFill/>
          <a:ln w="28575" algn="ctr">
            <a:solidFill>
              <a:srgbClr val="3333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3594" name="TextBox 56"/>
          <p:cNvSpPr txBox="1">
            <a:spLocks noChangeArrowheads="1"/>
          </p:cNvSpPr>
          <p:nvPr/>
        </p:nvSpPr>
        <p:spPr bwMode="auto">
          <a:xfrm>
            <a:off x="5429250" y="4064000"/>
            <a:ext cx="906463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页表</a:t>
            </a:r>
          </a:p>
        </p:txBody>
      </p:sp>
      <p:cxnSp>
        <p:nvCxnSpPr>
          <p:cNvPr id="23595" name="直接箭头连接符 57"/>
          <p:cNvCxnSpPr>
            <a:cxnSpLocks noChangeShapeType="1"/>
          </p:cNvCxnSpPr>
          <p:nvPr/>
        </p:nvCxnSpPr>
        <p:spPr bwMode="auto">
          <a:xfrm>
            <a:off x="5214938" y="4643438"/>
            <a:ext cx="428625" cy="1587"/>
          </a:xfrm>
          <a:prstGeom prst="straightConnector1">
            <a:avLst/>
          </a:prstGeom>
          <a:noFill/>
          <a:ln w="28575" algn="ctr">
            <a:solidFill>
              <a:srgbClr val="3333FF"/>
            </a:solidFill>
            <a:round/>
            <a:headEnd/>
            <a:tailEnd type="arrow" w="med" len="med"/>
          </a:ln>
        </p:spPr>
      </p:cxnSp>
      <p:cxnSp>
        <p:nvCxnSpPr>
          <p:cNvPr id="23596" name="直接连接符 58"/>
          <p:cNvCxnSpPr>
            <a:cxnSpLocks noChangeShapeType="1"/>
          </p:cNvCxnSpPr>
          <p:nvPr/>
        </p:nvCxnSpPr>
        <p:spPr bwMode="auto">
          <a:xfrm>
            <a:off x="5643563" y="4643438"/>
            <a:ext cx="571500" cy="1587"/>
          </a:xfrm>
          <a:prstGeom prst="line">
            <a:avLst/>
          </a:prstGeom>
          <a:noFill/>
          <a:ln w="28575" algn="ctr">
            <a:solidFill>
              <a:srgbClr val="3333FF"/>
            </a:solidFill>
            <a:round/>
            <a:headEnd/>
            <a:tailEnd/>
          </a:ln>
        </p:spPr>
      </p:cxnSp>
      <p:cxnSp>
        <p:nvCxnSpPr>
          <p:cNvPr id="23597" name="直接连接符 59"/>
          <p:cNvCxnSpPr>
            <a:cxnSpLocks noChangeShapeType="1"/>
          </p:cNvCxnSpPr>
          <p:nvPr/>
        </p:nvCxnSpPr>
        <p:spPr bwMode="auto">
          <a:xfrm>
            <a:off x="5643563" y="4795838"/>
            <a:ext cx="571500" cy="1587"/>
          </a:xfrm>
          <a:prstGeom prst="line">
            <a:avLst/>
          </a:prstGeom>
          <a:noFill/>
          <a:ln w="28575" algn="ctr">
            <a:solidFill>
              <a:srgbClr val="3333FF"/>
            </a:solidFill>
            <a:round/>
            <a:headEnd/>
            <a:tailEnd/>
          </a:ln>
        </p:spPr>
      </p:cxnSp>
      <p:cxnSp>
        <p:nvCxnSpPr>
          <p:cNvPr id="23598" name="直接连接符 60"/>
          <p:cNvCxnSpPr>
            <a:cxnSpLocks noChangeShapeType="1"/>
          </p:cNvCxnSpPr>
          <p:nvPr/>
        </p:nvCxnSpPr>
        <p:spPr bwMode="auto">
          <a:xfrm>
            <a:off x="5643563" y="4927600"/>
            <a:ext cx="571500" cy="1588"/>
          </a:xfrm>
          <a:prstGeom prst="line">
            <a:avLst/>
          </a:prstGeom>
          <a:noFill/>
          <a:ln w="28575" algn="ctr">
            <a:solidFill>
              <a:srgbClr val="3333FF"/>
            </a:solidFill>
            <a:round/>
            <a:headEnd/>
            <a:tailEnd/>
          </a:ln>
        </p:spPr>
      </p:cxnSp>
      <p:cxnSp>
        <p:nvCxnSpPr>
          <p:cNvPr id="23599" name="直接连接符 61"/>
          <p:cNvCxnSpPr>
            <a:cxnSpLocks noChangeShapeType="1"/>
          </p:cNvCxnSpPr>
          <p:nvPr/>
        </p:nvCxnSpPr>
        <p:spPr bwMode="auto">
          <a:xfrm>
            <a:off x="5643563" y="5070475"/>
            <a:ext cx="571500" cy="1588"/>
          </a:xfrm>
          <a:prstGeom prst="line">
            <a:avLst/>
          </a:prstGeom>
          <a:noFill/>
          <a:ln w="28575" algn="ctr">
            <a:solidFill>
              <a:srgbClr val="3333FF"/>
            </a:solidFill>
            <a:round/>
            <a:headEnd/>
            <a:tailEnd/>
          </a:ln>
        </p:spPr>
      </p:cxnSp>
      <p:cxnSp>
        <p:nvCxnSpPr>
          <p:cNvPr id="23600" name="直接连接符 62"/>
          <p:cNvCxnSpPr>
            <a:cxnSpLocks noChangeShapeType="1"/>
          </p:cNvCxnSpPr>
          <p:nvPr/>
        </p:nvCxnSpPr>
        <p:spPr bwMode="auto">
          <a:xfrm>
            <a:off x="5643563" y="5213350"/>
            <a:ext cx="571500" cy="1588"/>
          </a:xfrm>
          <a:prstGeom prst="line">
            <a:avLst/>
          </a:prstGeom>
          <a:noFill/>
          <a:ln w="28575" algn="ctr">
            <a:solidFill>
              <a:srgbClr val="3333FF"/>
            </a:solidFill>
            <a:round/>
            <a:headEnd/>
            <a:tailEnd/>
          </a:ln>
        </p:spPr>
      </p:cxnSp>
      <p:sp>
        <p:nvSpPr>
          <p:cNvPr id="23601" name="TextBox 63"/>
          <p:cNvSpPr txBox="1">
            <a:spLocks noChangeArrowheads="1"/>
          </p:cNvSpPr>
          <p:nvPr/>
        </p:nvSpPr>
        <p:spPr bwMode="auto">
          <a:xfrm>
            <a:off x="7215188" y="4786313"/>
            <a:ext cx="104298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RAM</a:t>
            </a:r>
            <a:endParaRPr lang="zh-CN" altLang="en-US"/>
          </a:p>
        </p:txBody>
      </p:sp>
      <p:sp>
        <p:nvSpPr>
          <p:cNvPr id="50" name="TextBox 14"/>
          <p:cNvSpPr txBox="1">
            <a:spLocks noChangeArrowheads="1"/>
          </p:cNvSpPr>
          <p:nvPr/>
        </p:nvSpPr>
        <p:spPr bwMode="auto">
          <a:xfrm>
            <a:off x="3635896" y="5517232"/>
            <a:ext cx="902811" cy="43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7CE2DF8-1F26-4775-9779-4128F998AA68}" type="slidenum">
              <a:rPr lang="en-US" altLang="zh-CN" smtClean="0"/>
              <a:pPr/>
              <a:t>15</a:t>
            </a:fld>
            <a:endParaRPr lang="en-US" altLang="zh-CN" dirty="0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smtClean="0"/>
              <a:t>实现文件映射的过程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2438" y="1828800"/>
            <a:ext cx="8367712" cy="4408488"/>
          </a:xfrm>
        </p:spPr>
        <p:txBody>
          <a:bodyPr/>
          <a:lstStyle/>
          <a:p>
            <a:pPr marL="609600" indent="-609600" eaLnBrk="1" hangingPunct="1">
              <a:spcBef>
                <a:spcPct val="10000"/>
              </a:spcBef>
              <a:buClr>
                <a:srgbClr val="FF0066"/>
              </a:buClr>
              <a:buFontTx/>
              <a:buAutoNum type="circleNumDbPlain"/>
            </a:pPr>
            <a:r>
              <a:rPr lang="zh-CN" altLang="en-US" sz="3000" b="1" dirty="0" smtClean="0"/>
              <a:t>用</a:t>
            </a:r>
            <a:r>
              <a:rPr lang="en-US" altLang="zh-CN" sz="3000" b="1" dirty="0" err="1" smtClean="0"/>
              <a:t>CreateFile</a:t>
            </a:r>
            <a:r>
              <a:rPr lang="en-US" altLang="zh-CN" sz="3000" b="1" dirty="0" smtClean="0"/>
              <a:t>()</a:t>
            </a:r>
            <a:r>
              <a:rPr lang="zh-CN" altLang="en-US" sz="3000" b="1" dirty="0" smtClean="0"/>
              <a:t>创建</a:t>
            </a:r>
            <a:r>
              <a:rPr lang="en-US" altLang="zh-CN" sz="3000" b="1" dirty="0" smtClean="0"/>
              <a:t>/</a:t>
            </a:r>
            <a:r>
              <a:rPr lang="zh-CN" altLang="en-US" sz="3000" b="1" dirty="0" smtClean="0"/>
              <a:t>打开一个被映射文件</a:t>
            </a:r>
          </a:p>
          <a:p>
            <a:pPr marL="609600" indent="-609600" eaLnBrk="1" hangingPunct="1">
              <a:spcBef>
                <a:spcPct val="10000"/>
              </a:spcBef>
              <a:buClr>
                <a:srgbClr val="FF0066"/>
              </a:buClr>
              <a:buFontTx/>
              <a:buAutoNum type="circleNumDbPlain"/>
            </a:pPr>
            <a:r>
              <a:rPr lang="zh-CN" altLang="en-US" sz="3000" b="1" dirty="0" smtClean="0"/>
              <a:t>用</a:t>
            </a:r>
            <a:r>
              <a:rPr lang="en-US" altLang="zh-CN" sz="3000" b="1" dirty="0" err="1" smtClean="0"/>
              <a:t>CreateFileMapping</a:t>
            </a:r>
            <a:r>
              <a:rPr lang="en-US" altLang="zh-CN" sz="3000" b="1" dirty="0" smtClean="0"/>
              <a:t>()</a:t>
            </a:r>
            <a:r>
              <a:rPr lang="zh-CN" altLang="en-US" sz="3000" b="1" dirty="0" smtClean="0"/>
              <a:t>创建一个与被映射文件大小相等的区域对象。</a:t>
            </a:r>
          </a:p>
          <a:p>
            <a:pPr marL="609600" indent="-609600" eaLnBrk="1" hangingPunct="1">
              <a:spcBef>
                <a:spcPct val="10000"/>
              </a:spcBef>
              <a:buClr>
                <a:srgbClr val="FF0066"/>
              </a:buClr>
              <a:buFontTx/>
              <a:buAutoNum type="circleNumDbPlain"/>
            </a:pPr>
            <a:r>
              <a:rPr lang="zh-CN" altLang="en-US" sz="3000" b="1" dirty="0" smtClean="0"/>
              <a:t>用</a:t>
            </a:r>
            <a:r>
              <a:rPr lang="en-US" altLang="zh-CN" sz="3000" b="1" dirty="0" err="1" smtClean="0"/>
              <a:t>MapViewOfFile</a:t>
            </a:r>
            <a:r>
              <a:rPr lang="en-US" altLang="zh-CN" sz="3000" b="1" dirty="0" smtClean="0"/>
              <a:t>()</a:t>
            </a:r>
            <a:r>
              <a:rPr lang="zh-CN" altLang="en-US" sz="3000" b="1" dirty="0" smtClean="0"/>
              <a:t>将区域对象的一个视口映射到进程保留的某部分地址空间，之后进程就可以像访问主存一样访问文件。</a:t>
            </a:r>
          </a:p>
          <a:p>
            <a:pPr marL="609600" indent="-609600" eaLnBrk="1" hangingPunct="1">
              <a:spcBef>
                <a:spcPct val="10000"/>
              </a:spcBef>
              <a:buClr>
                <a:srgbClr val="FF0066"/>
              </a:buClr>
              <a:buFontTx/>
              <a:buAutoNum type="circleNumDbPlain"/>
            </a:pPr>
            <a:r>
              <a:rPr lang="zh-CN" altLang="en-US" sz="3000" b="1" dirty="0" smtClean="0"/>
              <a:t>访问完成，用</a:t>
            </a:r>
            <a:r>
              <a:rPr lang="en-US" altLang="zh-CN" sz="3000" b="1" dirty="0" err="1" smtClean="0"/>
              <a:t>UnMapViewOfFile</a:t>
            </a:r>
            <a:r>
              <a:rPr lang="en-US" altLang="zh-CN" sz="3000" b="1" dirty="0" smtClean="0"/>
              <a:t>()</a:t>
            </a:r>
            <a:r>
              <a:rPr lang="zh-CN" altLang="en-US" sz="3000" b="1" dirty="0" smtClean="0"/>
              <a:t>解除被映射的视口。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452320" y="1196752"/>
            <a:ext cx="1008112" cy="576064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just">
              <a:lnSpc>
                <a:spcPct val="10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宋体" charset="-122"/>
              </a:rPr>
              <a:t>P306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A03081-BB9D-4A3B-8D14-1B3D385CD5FD}" type="slidenum">
              <a:rPr lang="en-US" altLang="zh-CN" smtClean="0"/>
              <a:pPr/>
              <a:t>16</a:t>
            </a:fld>
            <a:endParaRPr lang="en-US" altLang="zh-CN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765175"/>
            <a:ext cx="7772400" cy="863600"/>
          </a:xfrm>
        </p:spPr>
        <p:txBody>
          <a:bodyPr/>
          <a:lstStyle/>
          <a:p>
            <a:pPr eaLnBrk="1" hangingPunct="1"/>
            <a:r>
              <a:rPr lang="en-US" altLang="zh-CN" sz="4000" smtClean="0"/>
              <a:t>3</a:t>
            </a:r>
            <a:r>
              <a:rPr lang="zh-CN" altLang="en-US" sz="4000" smtClean="0"/>
              <a:t>．虚存的分配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916113"/>
            <a:ext cx="8305800" cy="4249737"/>
          </a:xfrm>
        </p:spPr>
        <p:txBody>
          <a:bodyPr/>
          <a:lstStyle/>
          <a:p>
            <a:pPr algn="just" eaLnBrk="1" hangingPunct="1">
              <a:buSzTx/>
              <a:buFont typeface="Wingdings" pitchFamily="2" charset="2"/>
              <a:buChar char="p"/>
            </a:pPr>
            <a:r>
              <a:rPr lang="zh-CN" altLang="en-US" sz="3000" b="1" dirty="0" smtClean="0"/>
              <a:t>进程私有</a:t>
            </a:r>
            <a:r>
              <a:rPr lang="en-US" altLang="zh-CN" sz="3000" b="1" dirty="0" smtClean="0"/>
              <a:t>2G</a:t>
            </a:r>
            <a:r>
              <a:rPr lang="zh-CN" altLang="en-US" sz="3000" b="1" dirty="0" smtClean="0"/>
              <a:t>地址空间的地址域可能是</a:t>
            </a:r>
            <a:r>
              <a:rPr lang="zh-CN" altLang="en-US" sz="3000" b="1" dirty="0" smtClean="0">
                <a:solidFill>
                  <a:srgbClr val="FF0066"/>
                </a:solidFill>
              </a:rPr>
              <a:t>空闲的，被保留</a:t>
            </a:r>
            <a:r>
              <a:rPr lang="en-US" altLang="zh-CN" sz="3000" b="1" dirty="0" smtClean="0">
                <a:solidFill>
                  <a:srgbClr val="FF0066"/>
                </a:solidFill>
              </a:rPr>
              <a:t>reserved</a:t>
            </a:r>
            <a:r>
              <a:rPr lang="zh-CN" altLang="en-US" sz="3000" b="1" dirty="0" smtClean="0">
                <a:solidFill>
                  <a:srgbClr val="FF0066"/>
                </a:solidFill>
              </a:rPr>
              <a:t>，被提交</a:t>
            </a:r>
            <a:r>
              <a:rPr lang="en-US" altLang="zh-CN" sz="3000" b="1" dirty="0" smtClean="0">
                <a:solidFill>
                  <a:srgbClr val="FF0066"/>
                </a:solidFill>
              </a:rPr>
              <a:t>committed</a:t>
            </a:r>
            <a:r>
              <a:rPr lang="zh-CN" altLang="en-US" sz="3000" b="1" dirty="0" smtClean="0"/>
              <a:t>。</a:t>
            </a:r>
          </a:p>
          <a:p>
            <a:pPr lvl="1" algn="just" eaLnBrk="1" hangingPunct="1">
              <a:buFont typeface="Wingdings" pitchFamily="2" charset="2"/>
              <a:buChar char="n"/>
            </a:pPr>
            <a:r>
              <a:rPr lang="zh-CN" altLang="en-US" sz="3000" b="1" dirty="0" smtClean="0"/>
              <a:t>被保留：已预留虚存，还没分配物理主存</a:t>
            </a:r>
          </a:p>
          <a:p>
            <a:pPr lvl="1" algn="just" eaLnBrk="1" hangingPunct="1">
              <a:buFont typeface="Wingdings" pitchFamily="2" charset="2"/>
              <a:buChar char="n"/>
            </a:pPr>
            <a:r>
              <a:rPr lang="zh-CN" altLang="en-US" sz="3000" b="1" dirty="0" smtClean="0"/>
              <a:t>被提交：已分配物理主存或交换区。</a:t>
            </a:r>
          </a:p>
          <a:p>
            <a:pPr algn="just" eaLnBrk="1" hangingPunct="1">
              <a:buSzTx/>
              <a:buFont typeface="Wingdings" pitchFamily="2" charset="2"/>
              <a:buChar char="p"/>
            </a:pPr>
            <a:r>
              <a:rPr lang="zh-CN" altLang="en-US" sz="3000" b="1" dirty="0" smtClean="0"/>
              <a:t>分配主存时，可以先保留地址域，后提交物理主存；也允许保留和提交同时实现。</a:t>
            </a:r>
          </a:p>
          <a:p>
            <a:pPr algn="just" eaLnBrk="1" hangingPunct="1">
              <a:buSzTx/>
              <a:buFont typeface="Wingdings" pitchFamily="2" charset="2"/>
              <a:buChar char="p"/>
            </a:pPr>
            <a:r>
              <a:rPr lang="zh-CN" altLang="en-US" sz="3000" b="1" dirty="0" smtClean="0"/>
              <a:t>第一阶段只</a:t>
            </a:r>
            <a:r>
              <a:rPr lang="zh-CN" altLang="en-US" sz="3000" b="1" dirty="0" smtClean="0">
                <a:solidFill>
                  <a:srgbClr val="FF0066"/>
                </a:solidFill>
              </a:rPr>
              <a:t>保留</a:t>
            </a:r>
            <a:r>
              <a:rPr lang="zh-CN" altLang="en-US" sz="3000" b="1" dirty="0" smtClean="0"/>
              <a:t>地址空间，特别适合线程正在创建大的动态数据结构的情况。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092280" y="1196752"/>
            <a:ext cx="792088" cy="576064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just">
              <a:lnSpc>
                <a:spcPct val="10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宋体" charset="-122"/>
              </a:rPr>
              <a:t>P306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AFEF10E-1BF7-498D-A1E5-3A885FA0D1BC}" type="slidenum">
              <a:rPr lang="en-US" altLang="zh-CN" smtClean="0"/>
              <a:pPr/>
              <a:t>17</a:t>
            </a:fld>
            <a:endParaRPr lang="en-US" altLang="zh-CN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3429000"/>
            <a:ext cx="7926388" cy="3048000"/>
          </a:xfrm>
        </p:spPr>
        <p:txBody>
          <a:bodyPr/>
          <a:lstStyle/>
          <a:p>
            <a:pPr algn="just" eaLnBrk="1" hangingPunct="1">
              <a:buSzPct val="140000"/>
              <a:buFont typeface="Wingdings" pitchFamily="2" charset="2"/>
              <a:buChar char="§"/>
            </a:pPr>
            <a:r>
              <a:rPr lang="zh-CN" altLang="en-US" b="1" dirty="0" smtClean="0"/>
              <a:t>采用二级页表结构：页目录表、页表。</a:t>
            </a:r>
            <a:endParaRPr lang="en-US" altLang="zh-CN" b="1" dirty="0" smtClean="0"/>
          </a:p>
          <a:p>
            <a:pPr algn="just" eaLnBrk="1" hangingPunct="1">
              <a:buSzPct val="140000"/>
              <a:buFont typeface="Wingdings" pitchFamily="2" charset="2"/>
              <a:buChar char="§"/>
            </a:pPr>
            <a:r>
              <a:rPr lang="zh-CN" altLang="en-US" b="1" dirty="0" smtClean="0"/>
              <a:t>页表和页目录表的结构相同</a:t>
            </a:r>
          </a:p>
        </p:txBody>
      </p:sp>
      <p:sp>
        <p:nvSpPr>
          <p:cNvPr id="31748" name="Text Box 5"/>
          <p:cNvSpPr txBox="1">
            <a:spLocks noChangeArrowheads="1"/>
          </p:cNvSpPr>
          <p:nvPr/>
        </p:nvSpPr>
        <p:spPr bwMode="auto">
          <a:xfrm>
            <a:off x="539552" y="2295277"/>
            <a:ext cx="8305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kumimoji="1" lang="en-US" altLang="zh-CN" sz="4000" dirty="0">
                <a:solidFill>
                  <a:srgbClr val="FF0000"/>
                </a:solidFill>
              </a:rPr>
              <a:t>16.2.1  </a:t>
            </a:r>
            <a:r>
              <a:rPr kumimoji="1" lang="zh-CN" altLang="en-US" sz="4000" dirty="0">
                <a:solidFill>
                  <a:srgbClr val="FF0000"/>
                </a:solidFill>
              </a:rPr>
              <a:t>地址转换所涉及的数据结构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76064"/>
            <a:ext cx="7772400" cy="1828800"/>
          </a:xfrm>
        </p:spPr>
        <p:txBody>
          <a:bodyPr/>
          <a:lstStyle/>
          <a:p>
            <a:pPr eaLnBrk="1" hangingPunct="1"/>
            <a:r>
              <a:rPr lang="en-US" altLang="zh-CN" sz="4800" dirty="0" smtClean="0"/>
              <a:t>16.2   Windows </a:t>
            </a:r>
            <a:r>
              <a:rPr lang="zh-CN" altLang="en-US" sz="4800" dirty="0" smtClean="0"/>
              <a:t>地址转换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2BD89BD-812F-4A8F-B646-B728965FA956}" type="slidenum">
              <a:rPr lang="en-US" altLang="zh-CN" smtClean="0"/>
              <a:pPr/>
              <a:t>18</a:t>
            </a:fld>
            <a:endParaRPr lang="en-US" altLang="zh-CN" smtClean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2339752" y="5013176"/>
            <a:ext cx="4392488" cy="1512887"/>
          </a:xfrm>
        </p:spPr>
        <p:txBody>
          <a:bodyPr/>
          <a:lstStyle/>
          <a:p>
            <a:pPr eaLnBrk="1" hangingPunct="1"/>
            <a:r>
              <a:rPr lang="zh-CN" altLang="en-US" sz="3600" b="0" dirty="0" smtClean="0"/>
              <a:t>在</a:t>
            </a:r>
            <a:r>
              <a:rPr lang="en-US" altLang="zh-CN" sz="3600" b="0" dirty="0" smtClean="0"/>
              <a:t>x86</a:t>
            </a:r>
            <a:r>
              <a:rPr lang="zh-CN" altLang="en-US" sz="3600" b="0" dirty="0" smtClean="0"/>
              <a:t>系统平台</a:t>
            </a:r>
          </a:p>
        </p:txBody>
      </p:sp>
      <p:sp>
        <p:nvSpPr>
          <p:cNvPr id="33796" name="Text Box 31"/>
          <p:cNvSpPr txBox="1">
            <a:spLocks noChangeArrowheads="1"/>
          </p:cNvSpPr>
          <p:nvPr/>
        </p:nvSpPr>
        <p:spPr bwMode="auto">
          <a:xfrm>
            <a:off x="1764432" y="765175"/>
            <a:ext cx="590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 algn="l" eaLnBrk="1" hangingPunct="1">
              <a:lnSpc>
                <a:spcPct val="100000"/>
              </a:lnSpc>
              <a:spcBef>
                <a:spcPct val="50000"/>
              </a:spcBef>
              <a:buClr>
                <a:srgbClr val="FF00FF"/>
              </a:buClr>
              <a:buSzPct val="120000"/>
              <a:buFont typeface="+mj-lt"/>
              <a:buAutoNum type="arabicPeriod"/>
            </a:pPr>
            <a:r>
              <a:rPr kumimoji="1" lang="en-US" altLang="zh-CN" sz="3200" dirty="0">
                <a:solidFill>
                  <a:srgbClr val="FF0066"/>
                </a:solidFill>
              </a:rPr>
              <a:t>  </a:t>
            </a:r>
            <a:r>
              <a:rPr kumimoji="1" lang="zh-CN" altLang="en-US" sz="3200" dirty="0" smtClean="0">
                <a:solidFill>
                  <a:srgbClr val="FF0066"/>
                </a:solidFill>
              </a:rPr>
              <a:t>页表</a:t>
            </a:r>
            <a:r>
              <a:rPr kumimoji="1" lang="en-US" altLang="zh-CN" sz="3200" dirty="0" smtClean="0">
                <a:solidFill>
                  <a:srgbClr val="FF0066"/>
                </a:solidFill>
              </a:rPr>
              <a:t>/</a:t>
            </a:r>
            <a:r>
              <a:rPr kumimoji="1" lang="zh-CN" altLang="en-US" sz="3200" dirty="0" smtClean="0">
                <a:solidFill>
                  <a:srgbClr val="FF0066"/>
                </a:solidFill>
              </a:rPr>
              <a:t>页</a:t>
            </a:r>
            <a:r>
              <a:rPr kumimoji="1" lang="zh-CN" altLang="en-US" sz="3200" dirty="0">
                <a:solidFill>
                  <a:srgbClr val="FF0066"/>
                </a:solidFill>
              </a:rPr>
              <a:t>目录表的</a:t>
            </a:r>
            <a:r>
              <a:rPr kumimoji="1" lang="zh-CN" altLang="en-US" sz="3200" dirty="0" smtClean="0">
                <a:solidFill>
                  <a:srgbClr val="FF0066"/>
                </a:solidFill>
              </a:rPr>
              <a:t>结构</a:t>
            </a:r>
            <a:endParaRPr kumimoji="1" lang="zh-CN" altLang="en-US" sz="3200" dirty="0">
              <a:solidFill>
                <a:srgbClr val="FF0066"/>
              </a:solidFill>
            </a:endParaRPr>
          </a:p>
        </p:txBody>
      </p:sp>
      <p:grpSp>
        <p:nvGrpSpPr>
          <p:cNvPr id="33798" name="Group 47"/>
          <p:cNvGrpSpPr>
            <a:grpSpLocks/>
          </p:cNvGrpSpPr>
          <p:nvPr/>
        </p:nvGrpSpPr>
        <p:grpSpPr bwMode="auto">
          <a:xfrm>
            <a:off x="887413" y="1557338"/>
            <a:ext cx="8256587" cy="3556000"/>
            <a:chOff x="446" y="981"/>
            <a:chExt cx="5201" cy="2240"/>
          </a:xfrm>
        </p:grpSpPr>
        <p:sp>
          <p:nvSpPr>
            <p:cNvPr id="33799" name="Text Box 5"/>
            <p:cNvSpPr txBox="1">
              <a:spLocks noChangeArrowheads="1"/>
            </p:cNvSpPr>
            <p:nvPr/>
          </p:nvSpPr>
          <p:spPr bwMode="auto">
            <a:xfrm>
              <a:off x="446" y="1479"/>
              <a:ext cx="882" cy="34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33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kumimoji="1" lang="zh-CN" altLang="en-US">
                  <a:solidFill>
                    <a:srgbClr val="FF0000"/>
                  </a:solidFill>
                </a:rPr>
                <a:t>页框号</a:t>
              </a:r>
            </a:p>
          </p:txBody>
        </p:sp>
        <p:sp>
          <p:nvSpPr>
            <p:cNvPr id="33800" name="Text Box 6"/>
            <p:cNvSpPr txBox="1">
              <a:spLocks noChangeArrowheads="1"/>
            </p:cNvSpPr>
            <p:nvPr/>
          </p:nvSpPr>
          <p:spPr bwMode="auto">
            <a:xfrm>
              <a:off x="1328" y="1479"/>
              <a:ext cx="296" cy="34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33FF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kumimoji="1" lang="en-US" altLang="zh-CN">
                  <a:solidFill>
                    <a:srgbClr val="3333FF"/>
                  </a:solidFill>
                </a:rPr>
                <a:t>U</a:t>
              </a:r>
            </a:p>
          </p:txBody>
        </p:sp>
        <p:sp>
          <p:nvSpPr>
            <p:cNvPr id="33801" name="Text Box 7"/>
            <p:cNvSpPr txBox="1">
              <a:spLocks noChangeArrowheads="1"/>
            </p:cNvSpPr>
            <p:nvPr/>
          </p:nvSpPr>
          <p:spPr bwMode="auto">
            <a:xfrm>
              <a:off x="1622" y="1479"/>
              <a:ext cx="271" cy="34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33FF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kumimoji="1" lang="en-US" altLang="zh-CN">
                  <a:solidFill>
                    <a:srgbClr val="3333FF"/>
                  </a:solidFill>
                </a:rPr>
                <a:t>P</a:t>
              </a:r>
            </a:p>
          </p:txBody>
        </p:sp>
        <p:sp>
          <p:nvSpPr>
            <p:cNvPr id="33802" name="Text Box 8"/>
            <p:cNvSpPr txBox="1">
              <a:spLocks noChangeArrowheads="1"/>
            </p:cNvSpPr>
            <p:nvPr/>
          </p:nvSpPr>
          <p:spPr bwMode="auto">
            <a:xfrm>
              <a:off x="1866" y="1479"/>
              <a:ext cx="520" cy="34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33FF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kumimoji="1" lang="en-US" altLang="zh-CN">
                  <a:solidFill>
                    <a:srgbClr val="3333FF"/>
                  </a:solidFill>
                </a:rPr>
                <a:t>CW</a:t>
              </a:r>
            </a:p>
          </p:txBody>
        </p:sp>
        <p:sp>
          <p:nvSpPr>
            <p:cNvPr id="33803" name="Text Box 9"/>
            <p:cNvSpPr txBox="1">
              <a:spLocks noChangeArrowheads="1"/>
            </p:cNvSpPr>
            <p:nvPr/>
          </p:nvSpPr>
          <p:spPr bwMode="auto">
            <a:xfrm>
              <a:off x="2356" y="1479"/>
              <a:ext cx="395" cy="34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33FF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kumimoji="1" lang="en-US" altLang="zh-CN">
                  <a:solidFill>
                    <a:srgbClr val="3333FF"/>
                  </a:solidFill>
                </a:rPr>
                <a:t>GI</a:t>
              </a:r>
            </a:p>
          </p:txBody>
        </p:sp>
        <p:sp>
          <p:nvSpPr>
            <p:cNvPr id="33804" name="Text Box 10"/>
            <p:cNvSpPr txBox="1">
              <a:spLocks noChangeArrowheads="1"/>
            </p:cNvSpPr>
            <p:nvPr/>
          </p:nvSpPr>
          <p:spPr bwMode="auto">
            <a:xfrm>
              <a:off x="2699" y="1479"/>
              <a:ext cx="294" cy="34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33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en-US" altLang="zh-CN">
                  <a:solidFill>
                    <a:srgbClr val="3333FF"/>
                  </a:solidFill>
                </a:rPr>
                <a:t>L</a:t>
              </a:r>
            </a:p>
          </p:txBody>
        </p:sp>
        <p:sp>
          <p:nvSpPr>
            <p:cNvPr id="33805" name="Text Box 11"/>
            <p:cNvSpPr txBox="1">
              <a:spLocks noChangeArrowheads="1"/>
            </p:cNvSpPr>
            <p:nvPr/>
          </p:nvSpPr>
          <p:spPr bwMode="auto">
            <a:xfrm>
              <a:off x="3483" y="1479"/>
              <a:ext cx="421" cy="34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33FF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kumimoji="1" lang="en-US" altLang="zh-CN">
                  <a:solidFill>
                    <a:srgbClr val="3333FF"/>
                  </a:solidFill>
                </a:rPr>
                <a:t>Cd</a:t>
              </a:r>
            </a:p>
          </p:txBody>
        </p:sp>
        <p:sp>
          <p:nvSpPr>
            <p:cNvPr id="33806" name="Text Box 12"/>
            <p:cNvSpPr txBox="1">
              <a:spLocks noChangeArrowheads="1"/>
            </p:cNvSpPr>
            <p:nvPr/>
          </p:nvSpPr>
          <p:spPr bwMode="auto">
            <a:xfrm>
              <a:off x="2993" y="1479"/>
              <a:ext cx="245" cy="34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33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en-US" altLang="zh-CN">
                  <a:solidFill>
                    <a:srgbClr val="FF0000"/>
                  </a:solidFill>
                </a:rPr>
                <a:t>D</a:t>
              </a:r>
            </a:p>
          </p:txBody>
        </p:sp>
        <p:sp>
          <p:nvSpPr>
            <p:cNvPr id="33807" name="Text Box 13"/>
            <p:cNvSpPr txBox="1">
              <a:spLocks noChangeArrowheads="1"/>
            </p:cNvSpPr>
            <p:nvPr/>
          </p:nvSpPr>
          <p:spPr bwMode="auto">
            <a:xfrm>
              <a:off x="3238" y="1479"/>
              <a:ext cx="245" cy="34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33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en-US" altLang="zh-CN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33808" name="Text Box 14"/>
            <p:cNvSpPr txBox="1">
              <a:spLocks noChangeArrowheads="1"/>
            </p:cNvSpPr>
            <p:nvPr/>
          </p:nvSpPr>
          <p:spPr bwMode="auto">
            <a:xfrm>
              <a:off x="4854" y="1479"/>
              <a:ext cx="245" cy="34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33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en-US" altLang="zh-CN">
                  <a:solidFill>
                    <a:srgbClr val="FF0000"/>
                  </a:solidFill>
                </a:rPr>
                <a:t>V</a:t>
              </a:r>
            </a:p>
          </p:txBody>
        </p:sp>
        <p:sp>
          <p:nvSpPr>
            <p:cNvPr id="33809" name="Text Box 15"/>
            <p:cNvSpPr txBox="1">
              <a:spLocks noChangeArrowheads="1"/>
            </p:cNvSpPr>
            <p:nvPr/>
          </p:nvSpPr>
          <p:spPr bwMode="auto">
            <a:xfrm>
              <a:off x="3875" y="1479"/>
              <a:ext cx="433" cy="34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33FF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kumimoji="1" lang="en-US" altLang="zh-CN">
                  <a:solidFill>
                    <a:srgbClr val="3333FF"/>
                  </a:solidFill>
                </a:rPr>
                <a:t>Wt</a:t>
              </a:r>
            </a:p>
          </p:txBody>
        </p:sp>
        <p:sp>
          <p:nvSpPr>
            <p:cNvPr id="33810" name="Text Box 16"/>
            <p:cNvSpPr txBox="1">
              <a:spLocks noChangeArrowheads="1"/>
            </p:cNvSpPr>
            <p:nvPr/>
          </p:nvSpPr>
          <p:spPr bwMode="auto">
            <a:xfrm>
              <a:off x="4560" y="1479"/>
              <a:ext cx="294" cy="34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33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en-US" altLang="zh-CN">
                  <a:solidFill>
                    <a:srgbClr val="3333FF"/>
                  </a:solidFill>
                </a:rPr>
                <a:t>W</a:t>
              </a:r>
            </a:p>
          </p:txBody>
        </p:sp>
        <p:sp>
          <p:nvSpPr>
            <p:cNvPr id="33811" name="Text Box 17"/>
            <p:cNvSpPr txBox="1">
              <a:spLocks noChangeArrowheads="1"/>
            </p:cNvSpPr>
            <p:nvPr/>
          </p:nvSpPr>
          <p:spPr bwMode="auto">
            <a:xfrm>
              <a:off x="4266" y="1479"/>
              <a:ext cx="294" cy="34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33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en-US" altLang="zh-CN">
                  <a:solidFill>
                    <a:srgbClr val="3333FF"/>
                  </a:solidFill>
                </a:rPr>
                <a:t>O</a:t>
              </a:r>
            </a:p>
          </p:txBody>
        </p:sp>
        <p:sp>
          <p:nvSpPr>
            <p:cNvPr id="33812" name="Text Box 18"/>
            <p:cNvSpPr txBox="1">
              <a:spLocks noChangeArrowheads="1"/>
            </p:cNvSpPr>
            <p:nvPr/>
          </p:nvSpPr>
          <p:spPr bwMode="auto">
            <a:xfrm>
              <a:off x="4854" y="1143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kumimoji="1" lang="en-US" altLang="zh-CN">
                  <a:solidFill>
                    <a:srgbClr val="3333FF"/>
                  </a:solidFill>
                </a:rPr>
                <a:t>0</a:t>
              </a:r>
            </a:p>
          </p:txBody>
        </p:sp>
        <p:sp>
          <p:nvSpPr>
            <p:cNvPr id="33813" name="Text Box 19"/>
            <p:cNvSpPr txBox="1">
              <a:spLocks noChangeArrowheads="1"/>
            </p:cNvSpPr>
            <p:nvPr/>
          </p:nvSpPr>
          <p:spPr bwMode="auto">
            <a:xfrm>
              <a:off x="4560" y="1143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kumimoji="1" lang="en-US" altLang="zh-CN">
                  <a:solidFill>
                    <a:srgbClr val="3333FF"/>
                  </a:solidFill>
                </a:rPr>
                <a:t>1</a:t>
              </a:r>
            </a:p>
          </p:txBody>
        </p:sp>
        <p:sp>
          <p:nvSpPr>
            <p:cNvPr id="33814" name="Text Box 20"/>
            <p:cNvSpPr txBox="1">
              <a:spLocks noChangeArrowheads="1"/>
            </p:cNvSpPr>
            <p:nvPr/>
          </p:nvSpPr>
          <p:spPr bwMode="auto">
            <a:xfrm>
              <a:off x="446" y="1143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kumimoji="1" lang="en-US" altLang="zh-CN">
                  <a:solidFill>
                    <a:srgbClr val="3333FF"/>
                  </a:solidFill>
                </a:rPr>
                <a:t>31</a:t>
              </a:r>
            </a:p>
          </p:txBody>
        </p:sp>
        <p:sp>
          <p:nvSpPr>
            <p:cNvPr id="33815" name="Text Box 21"/>
            <p:cNvSpPr txBox="1">
              <a:spLocks noChangeArrowheads="1"/>
            </p:cNvSpPr>
            <p:nvPr/>
          </p:nvSpPr>
          <p:spPr bwMode="auto">
            <a:xfrm>
              <a:off x="4785" y="2250"/>
              <a:ext cx="862" cy="32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kumimoji="1" lang="zh-CN" altLang="en-US">
                  <a:solidFill>
                    <a:srgbClr val="3333FF"/>
                  </a:solidFill>
                </a:rPr>
                <a:t>有效位</a:t>
              </a:r>
            </a:p>
          </p:txBody>
        </p:sp>
        <p:sp>
          <p:nvSpPr>
            <p:cNvPr id="33816" name="Text Box 22"/>
            <p:cNvSpPr txBox="1">
              <a:spLocks noChangeArrowheads="1"/>
            </p:cNvSpPr>
            <p:nvPr/>
          </p:nvSpPr>
          <p:spPr bwMode="auto">
            <a:xfrm>
              <a:off x="1328" y="1143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kumimoji="1" lang="en-US" altLang="zh-CN">
                  <a:solidFill>
                    <a:srgbClr val="3333FF"/>
                  </a:solidFill>
                </a:rPr>
                <a:t>11</a:t>
              </a:r>
            </a:p>
          </p:txBody>
        </p:sp>
        <p:sp>
          <p:nvSpPr>
            <p:cNvPr id="33817" name="Text Box 24"/>
            <p:cNvSpPr txBox="1">
              <a:spLocks noChangeArrowheads="1"/>
            </p:cNvSpPr>
            <p:nvPr/>
          </p:nvSpPr>
          <p:spPr bwMode="auto">
            <a:xfrm>
              <a:off x="1034" y="1143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kumimoji="1" lang="en-US" altLang="zh-CN">
                  <a:solidFill>
                    <a:srgbClr val="3333FF"/>
                  </a:solidFill>
                </a:rPr>
                <a:t>12</a:t>
              </a:r>
            </a:p>
          </p:txBody>
        </p:sp>
        <p:sp>
          <p:nvSpPr>
            <p:cNvPr id="33818" name="Text Box 25"/>
            <p:cNvSpPr txBox="1">
              <a:spLocks noChangeArrowheads="1"/>
            </p:cNvSpPr>
            <p:nvPr/>
          </p:nvSpPr>
          <p:spPr bwMode="auto">
            <a:xfrm>
              <a:off x="2653" y="2386"/>
              <a:ext cx="791" cy="32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kumimoji="1" lang="zh-CN" altLang="en-US">
                  <a:solidFill>
                    <a:srgbClr val="3333FF"/>
                  </a:solidFill>
                </a:rPr>
                <a:t>访问位</a:t>
              </a:r>
            </a:p>
          </p:txBody>
        </p:sp>
        <p:sp>
          <p:nvSpPr>
            <p:cNvPr id="33819" name="Text Box 26"/>
            <p:cNvSpPr txBox="1">
              <a:spLocks noChangeArrowheads="1"/>
            </p:cNvSpPr>
            <p:nvPr/>
          </p:nvSpPr>
          <p:spPr bwMode="auto">
            <a:xfrm>
              <a:off x="2426" y="2068"/>
              <a:ext cx="791" cy="32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kumimoji="1" lang="zh-CN" altLang="en-US">
                  <a:solidFill>
                    <a:srgbClr val="3333FF"/>
                  </a:solidFill>
                </a:rPr>
                <a:t>修改位</a:t>
              </a:r>
            </a:p>
          </p:txBody>
        </p:sp>
        <p:sp>
          <p:nvSpPr>
            <p:cNvPr id="33820" name="Line 27"/>
            <p:cNvSpPr>
              <a:spLocks noChangeShapeType="1"/>
            </p:cNvSpPr>
            <p:nvPr/>
          </p:nvSpPr>
          <p:spPr bwMode="auto">
            <a:xfrm flipH="1">
              <a:off x="3107" y="1842"/>
              <a:ext cx="0" cy="272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1" name="Line 28"/>
            <p:cNvSpPr>
              <a:spLocks noChangeShapeType="1"/>
            </p:cNvSpPr>
            <p:nvPr/>
          </p:nvSpPr>
          <p:spPr bwMode="auto">
            <a:xfrm flipH="1">
              <a:off x="3349" y="1824"/>
              <a:ext cx="0" cy="635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2" name="Line 29"/>
            <p:cNvSpPr>
              <a:spLocks noChangeShapeType="1"/>
            </p:cNvSpPr>
            <p:nvPr/>
          </p:nvSpPr>
          <p:spPr bwMode="auto">
            <a:xfrm>
              <a:off x="5012" y="1842"/>
              <a:ext cx="0" cy="384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3" name="Text Box 34"/>
            <p:cNvSpPr txBox="1">
              <a:spLocks noChangeArrowheads="1"/>
            </p:cNvSpPr>
            <p:nvPr/>
          </p:nvSpPr>
          <p:spPr bwMode="auto">
            <a:xfrm>
              <a:off x="990" y="2731"/>
              <a:ext cx="2816" cy="32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kumimoji="1" lang="zh-CN" altLang="en-US" dirty="0">
                  <a:solidFill>
                    <a:srgbClr val="9900CC"/>
                  </a:solidFill>
                </a:rPr>
                <a:t>禁用高速缓存，应重新调入</a:t>
              </a:r>
            </a:p>
          </p:txBody>
        </p:sp>
        <p:sp>
          <p:nvSpPr>
            <p:cNvPr id="33824" name="Line 35"/>
            <p:cNvSpPr>
              <a:spLocks noChangeShapeType="1"/>
            </p:cNvSpPr>
            <p:nvPr/>
          </p:nvSpPr>
          <p:spPr bwMode="auto">
            <a:xfrm>
              <a:off x="3621" y="1824"/>
              <a:ext cx="0" cy="907"/>
            </a:xfrm>
            <a:prstGeom prst="line">
              <a:avLst/>
            </a:prstGeom>
            <a:noFill/>
            <a:ln w="28575">
              <a:solidFill>
                <a:srgbClr val="9900CC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8" name="Text Box 40"/>
            <p:cNvSpPr txBox="1">
              <a:spLocks noChangeArrowheads="1"/>
            </p:cNvSpPr>
            <p:nvPr/>
          </p:nvSpPr>
          <p:spPr bwMode="auto">
            <a:xfrm>
              <a:off x="4558" y="2625"/>
              <a:ext cx="791" cy="59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kumimoji="1" lang="zh-CN" altLang="en-US">
                  <a:solidFill>
                    <a:srgbClr val="9900CC"/>
                  </a:solidFill>
                </a:rPr>
                <a:t>页的写</a:t>
              </a:r>
            </a:p>
            <a:p>
              <a:pPr algn="l" eaLnBrk="1" hangingPunct="1">
                <a:lnSpc>
                  <a:spcPct val="100000"/>
                </a:lnSpc>
              </a:pPr>
              <a:r>
                <a:rPr kumimoji="1" lang="zh-CN" altLang="en-US">
                  <a:solidFill>
                    <a:srgbClr val="9900CC"/>
                  </a:solidFill>
                </a:rPr>
                <a:t>保护位</a:t>
              </a:r>
            </a:p>
          </p:txBody>
        </p:sp>
        <p:sp>
          <p:nvSpPr>
            <p:cNvPr id="33829" name="Line 41"/>
            <p:cNvSpPr>
              <a:spLocks noChangeShapeType="1"/>
            </p:cNvSpPr>
            <p:nvPr/>
          </p:nvSpPr>
          <p:spPr bwMode="auto">
            <a:xfrm>
              <a:off x="4694" y="1842"/>
              <a:ext cx="0" cy="771"/>
            </a:xfrm>
            <a:prstGeom prst="line">
              <a:avLst/>
            </a:prstGeom>
            <a:noFill/>
            <a:ln w="28575">
              <a:solidFill>
                <a:srgbClr val="9900CC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2" name="Text Box 44"/>
            <p:cNvSpPr txBox="1">
              <a:spLocks noChangeArrowheads="1"/>
            </p:cNvSpPr>
            <p:nvPr/>
          </p:nvSpPr>
          <p:spPr bwMode="auto">
            <a:xfrm>
              <a:off x="2426" y="981"/>
              <a:ext cx="908" cy="32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kumimoji="1" lang="zh-CN" altLang="en-US">
                  <a:solidFill>
                    <a:srgbClr val="9900CC"/>
                  </a:solidFill>
                </a:rPr>
                <a:t>大页位</a:t>
              </a:r>
            </a:p>
          </p:txBody>
        </p:sp>
        <p:sp>
          <p:nvSpPr>
            <p:cNvPr id="33833" name="Line 45"/>
            <p:cNvSpPr>
              <a:spLocks noChangeShapeType="1"/>
            </p:cNvSpPr>
            <p:nvPr/>
          </p:nvSpPr>
          <p:spPr bwMode="auto">
            <a:xfrm flipV="1">
              <a:off x="2835" y="1343"/>
              <a:ext cx="0" cy="181"/>
            </a:xfrm>
            <a:prstGeom prst="line">
              <a:avLst/>
            </a:prstGeom>
            <a:noFill/>
            <a:ln w="28575">
              <a:solidFill>
                <a:srgbClr val="9900CC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7020272" y="1052736"/>
            <a:ext cx="936104" cy="576064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just">
              <a:lnSpc>
                <a:spcPct val="10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宋体" charset="-122"/>
              </a:rPr>
              <a:t>P307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D4AB324-07A1-4D92-BE3D-81541933B501}" type="slidenum">
              <a:rPr lang="en-US" altLang="zh-CN" smtClean="0"/>
              <a:pPr/>
              <a:t>19</a:t>
            </a:fld>
            <a:endParaRPr lang="en-US" altLang="zh-CN" smtClean="0"/>
          </a:p>
        </p:txBody>
      </p:sp>
      <p:sp>
        <p:nvSpPr>
          <p:cNvPr id="34819" name="Text Box 29"/>
          <p:cNvSpPr txBox="1">
            <a:spLocks noChangeArrowheads="1"/>
          </p:cNvSpPr>
          <p:nvPr/>
        </p:nvSpPr>
        <p:spPr bwMode="auto">
          <a:xfrm>
            <a:off x="1219200" y="533400"/>
            <a:ext cx="6019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kumimoji="1" lang="en-US" altLang="zh-CN" sz="4000">
                <a:solidFill>
                  <a:srgbClr val="FF0000"/>
                </a:solidFill>
              </a:rPr>
              <a:t>2</a:t>
            </a:r>
            <a:r>
              <a:rPr kumimoji="1" lang="zh-CN" altLang="en-US" sz="4000">
                <a:solidFill>
                  <a:srgbClr val="FF0000"/>
                </a:solidFill>
              </a:rPr>
              <a:t>． 虚拟地址变换过程</a:t>
            </a:r>
            <a:r>
              <a:rPr kumimoji="1" lang="zh-CN" altLang="en-US" sz="4000" b="0"/>
              <a:t> </a:t>
            </a:r>
          </a:p>
        </p:txBody>
      </p:sp>
      <p:grpSp>
        <p:nvGrpSpPr>
          <p:cNvPr id="34820" name="Group 36"/>
          <p:cNvGrpSpPr>
            <a:grpSpLocks/>
          </p:cNvGrpSpPr>
          <p:nvPr/>
        </p:nvGrpSpPr>
        <p:grpSpPr bwMode="auto">
          <a:xfrm>
            <a:off x="395288" y="2133600"/>
            <a:ext cx="8497887" cy="4343400"/>
            <a:chOff x="240" y="1296"/>
            <a:chExt cx="5336" cy="2736"/>
          </a:xfrm>
        </p:grpSpPr>
        <p:sp>
          <p:nvSpPr>
            <p:cNvPr id="34822" name="Rectangle 5"/>
            <p:cNvSpPr>
              <a:spLocks noChangeArrowheads="1"/>
            </p:cNvSpPr>
            <p:nvPr/>
          </p:nvSpPr>
          <p:spPr bwMode="auto">
            <a:xfrm>
              <a:off x="336" y="1296"/>
              <a:ext cx="5094" cy="22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</a:pPr>
              <a:r>
                <a:rPr lang="zh-TW" altLang="en-US" sz="2400">
                  <a:solidFill>
                    <a:srgbClr val="3333FF"/>
                  </a:solidFill>
                  <a:ea typeface="PMingLiU" pitchFamily="18" charset="-120"/>
                </a:rPr>
                <a:t>31                   22  21                      12   11                                   0</a:t>
              </a:r>
              <a:endParaRPr lang="en-US" altLang="zh-CN" sz="2400">
                <a:solidFill>
                  <a:srgbClr val="3333FF"/>
                </a:solidFill>
              </a:endParaRPr>
            </a:p>
          </p:txBody>
        </p:sp>
        <p:sp>
          <p:nvSpPr>
            <p:cNvPr id="34823" name="Rectangle 6"/>
            <p:cNvSpPr>
              <a:spLocks noChangeArrowheads="1"/>
            </p:cNvSpPr>
            <p:nvPr/>
          </p:nvSpPr>
          <p:spPr bwMode="auto">
            <a:xfrm>
              <a:off x="336" y="1584"/>
              <a:ext cx="5094" cy="35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66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</a:pPr>
              <a:r>
                <a:rPr lang="zh-CN" altLang="en-US">
                  <a:solidFill>
                    <a:srgbClr val="3333FF"/>
                  </a:solidFill>
                  <a:latin typeface="宋体" charset="-122"/>
                </a:rPr>
                <a:t>页目录索引    页表索引         页内字节索引</a:t>
              </a:r>
              <a:endParaRPr lang="zh-CN" altLang="en-US">
                <a:solidFill>
                  <a:srgbClr val="3333FF"/>
                </a:solidFill>
              </a:endParaRPr>
            </a:p>
          </p:txBody>
        </p:sp>
        <p:sp>
          <p:nvSpPr>
            <p:cNvPr id="34824" name="Line 7"/>
            <p:cNvSpPr>
              <a:spLocks noChangeShapeType="1"/>
            </p:cNvSpPr>
            <p:nvPr/>
          </p:nvSpPr>
          <p:spPr bwMode="auto">
            <a:xfrm>
              <a:off x="3278" y="1570"/>
              <a:ext cx="0" cy="358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5" name="Line 8"/>
            <p:cNvSpPr>
              <a:spLocks noChangeShapeType="1"/>
            </p:cNvSpPr>
            <p:nvPr/>
          </p:nvSpPr>
          <p:spPr bwMode="auto">
            <a:xfrm>
              <a:off x="1720" y="1570"/>
              <a:ext cx="0" cy="358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6" name="Rectangle 10"/>
            <p:cNvSpPr>
              <a:spLocks noChangeArrowheads="1"/>
            </p:cNvSpPr>
            <p:nvPr/>
          </p:nvSpPr>
          <p:spPr bwMode="auto">
            <a:xfrm>
              <a:off x="1776" y="2496"/>
              <a:ext cx="816" cy="1397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3333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</a:pPr>
              <a:endParaRPr lang="zh-CN" altLang="zh-CN" sz="2000"/>
            </a:p>
          </p:txBody>
        </p:sp>
        <p:sp>
          <p:nvSpPr>
            <p:cNvPr id="34827" name="Rectangle 11"/>
            <p:cNvSpPr>
              <a:spLocks noChangeArrowheads="1"/>
            </p:cNvSpPr>
            <p:nvPr/>
          </p:nvSpPr>
          <p:spPr bwMode="auto">
            <a:xfrm>
              <a:off x="3153" y="2496"/>
              <a:ext cx="818" cy="1516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3333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</a:pPr>
              <a:endParaRPr lang="zh-CN" altLang="zh-CN" sz="2000"/>
            </a:p>
          </p:txBody>
        </p:sp>
        <p:sp>
          <p:nvSpPr>
            <p:cNvPr id="34828" name="Rectangle 12"/>
            <p:cNvSpPr>
              <a:spLocks noChangeArrowheads="1"/>
            </p:cNvSpPr>
            <p:nvPr/>
          </p:nvSpPr>
          <p:spPr bwMode="auto">
            <a:xfrm>
              <a:off x="4656" y="2496"/>
              <a:ext cx="819" cy="1536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3333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00000"/>
                </a:lnSpc>
              </a:pPr>
              <a:endParaRPr lang="en-US" altLang="zh-CN" sz="2000">
                <a:latin typeface="宋体" charset="-122"/>
              </a:endParaRPr>
            </a:p>
            <a:p>
              <a:pPr algn="just">
                <a:lnSpc>
                  <a:spcPct val="100000"/>
                </a:lnSpc>
              </a:pPr>
              <a:endParaRPr lang="en-US" altLang="zh-CN" sz="2000"/>
            </a:p>
          </p:txBody>
        </p:sp>
        <p:sp>
          <p:nvSpPr>
            <p:cNvPr id="34829" name="Rectangle 13"/>
            <p:cNvSpPr>
              <a:spLocks noChangeArrowheads="1"/>
            </p:cNvSpPr>
            <p:nvPr/>
          </p:nvSpPr>
          <p:spPr bwMode="auto">
            <a:xfrm>
              <a:off x="240" y="2352"/>
              <a:ext cx="912" cy="100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33FF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sz="2400">
                  <a:solidFill>
                    <a:srgbClr val="3333FF"/>
                  </a:solidFill>
                </a:rPr>
                <a:t>处理机寄存器</a:t>
              </a:r>
              <a:r>
                <a:rPr lang="en-US" altLang="zh-CN" sz="2400">
                  <a:solidFill>
                    <a:srgbClr val="3333FF"/>
                  </a:solidFill>
                </a:rPr>
                <a:t>CR3:</a:t>
              </a:r>
              <a:r>
                <a:rPr lang="zh-CN" altLang="en-US" sz="2400">
                  <a:solidFill>
                    <a:srgbClr val="3333FF"/>
                  </a:solidFill>
                </a:rPr>
                <a:t>页目录表始址</a:t>
              </a:r>
            </a:p>
          </p:txBody>
        </p:sp>
        <p:sp>
          <p:nvSpPr>
            <p:cNvPr id="34830" name="Rectangle 14"/>
            <p:cNvSpPr>
              <a:spLocks noChangeArrowheads="1"/>
            </p:cNvSpPr>
            <p:nvPr/>
          </p:nvSpPr>
          <p:spPr bwMode="auto">
            <a:xfrm>
              <a:off x="1776" y="3264"/>
              <a:ext cx="816" cy="336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3333FF"/>
              </a:solidFill>
              <a:miter lim="800000"/>
              <a:headEnd/>
              <a:tailEnd/>
            </a:ln>
          </p:spPr>
          <p:txBody>
            <a:bodyPr lIns="0" tIns="72000" rIns="0" bIns="0"/>
            <a:lstStyle/>
            <a:p>
              <a:pPr>
                <a:lnSpc>
                  <a:spcPct val="100000"/>
                </a:lnSpc>
              </a:pPr>
              <a:r>
                <a:rPr lang="zh-CN" altLang="en-US" sz="2400">
                  <a:solidFill>
                    <a:srgbClr val="3333FF"/>
                  </a:solidFill>
                </a:rPr>
                <a:t>页表地址</a:t>
              </a:r>
            </a:p>
          </p:txBody>
        </p:sp>
        <p:sp>
          <p:nvSpPr>
            <p:cNvPr id="34831" name="Rectangle 15"/>
            <p:cNvSpPr>
              <a:spLocks noChangeArrowheads="1"/>
            </p:cNvSpPr>
            <p:nvPr/>
          </p:nvSpPr>
          <p:spPr bwMode="auto">
            <a:xfrm>
              <a:off x="3153" y="3177"/>
              <a:ext cx="818" cy="35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3333FF"/>
              </a:solidFill>
              <a:miter lim="800000"/>
              <a:headEnd/>
              <a:tailEnd/>
            </a:ln>
          </p:spPr>
          <p:txBody>
            <a:bodyPr lIns="0" rIns="0"/>
            <a:lstStyle/>
            <a:p>
              <a:pPr>
                <a:lnSpc>
                  <a:spcPct val="100000"/>
                </a:lnSpc>
              </a:pPr>
              <a:r>
                <a:rPr lang="zh-CN" altLang="en-US" sz="2400">
                  <a:solidFill>
                    <a:srgbClr val="3333FF"/>
                  </a:solidFill>
                </a:rPr>
                <a:t>页框地址</a:t>
              </a:r>
            </a:p>
          </p:txBody>
        </p:sp>
        <p:sp>
          <p:nvSpPr>
            <p:cNvPr id="34832" name="Rectangle 16"/>
            <p:cNvSpPr>
              <a:spLocks noChangeArrowheads="1"/>
            </p:cNvSpPr>
            <p:nvPr/>
          </p:nvSpPr>
          <p:spPr bwMode="auto">
            <a:xfrm>
              <a:off x="4656" y="3264"/>
              <a:ext cx="819" cy="52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3333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100000"/>
                </a:lnSpc>
              </a:pPr>
              <a:r>
                <a:rPr lang="zh-CN" altLang="en-US" sz="2400">
                  <a:solidFill>
                    <a:srgbClr val="3333FF"/>
                  </a:solidFill>
                </a:rPr>
                <a:t>代码或数据页</a:t>
              </a:r>
            </a:p>
          </p:txBody>
        </p:sp>
        <p:sp>
          <p:nvSpPr>
            <p:cNvPr id="34833" name="Line 17"/>
            <p:cNvSpPr>
              <a:spLocks noChangeShapeType="1"/>
            </p:cNvSpPr>
            <p:nvPr/>
          </p:nvSpPr>
          <p:spPr bwMode="auto">
            <a:xfrm>
              <a:off x="4381" y="1867"/>
              <a:ext cx="0" cy="1787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4" name="Line 18"/>
            <p:cNvSpPr>
              <a:spLocks noChangeShapeType="1"/>
            </p:cNvSpPr>
            <p:nvPr/>
          </p:nvSpPr>
          <p:spPr bwMode="auto">
            <a:xfrm>
              <a:off x="4381" y="3654"/>
              <a:ext cx="27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5" name="Line 19"/>
            <p:cNvSpPr>
              <a:spLocks noChangeShapeType="1"/>
            </p:cNvSpPr>
            <p:nvPr/>
          </p:nvSpPr>
          <p:spPr bwMode="auto">
            <a:xfrm>
              <a:off x="3971" y="3296"/>
              <a:ext cx="68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6" name="Line 20"/>
            <p:cNvSpPr>
              <a:spLocks noChangeShapeType="1"/>
            </p:cNvSpPr>
            <p:nvPr/>
          </p:nvSpPr>
          <p:spPr bwMode="auto">
            <a:xfrm>
              <a:off x="2880" y="1867"/>
              <a:ext cx="0" cy="1549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7" name="Line 21"/>
            <p:cNvSpPr>
              <a:spLocks noChangeShapeType="1"/>
            </p:cNvSpPr>
            <p:nvPr/>
          </p:nvSpPr>
          <p:spPr bwMode="auto">
            <a:xfrm>
              <a:off x="2880" y="3416"/>
              <a:ext cx="273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8" name="Line 22"/>
            <p:cNvSpPr>
              <a:spLocks noChangeShapeType="1"/>
            </p:cNvSpPr>
            <p:nvPr/>
          </p:nvSpPr>
          <p:spPr bwMode="auto">
            <a:xfrm flipV="1">
              <a:off x="2544" y="2462"/>
              <a:ext cx="609" cy="898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9" name="Line 23"/>
            <p:cNvSpPr>
              <a:spLocks noChangeShapeType="1"/>
            </p:cNvSpPr>
            <p:nvPr/>
          </p:nvSpPr>
          <p:spPr bwMode="auto">
            <a:xfrm>
              <a:off x="1515" y="1867"/>
              <a:ext cx="0" cy="1549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0" name="Line 24"/>
            <p:cNvSpPr>
              <a:spLocks noChangeShapeType="1"/>
            </p:cNvSpPr>
            <p:nvPr/>
          </p:nvSpPr>
          <p:spPr bwMode="auto">
            <a:xfrm>
              <a:off x="1515" y="3416"/>
              <a:ext cx="274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1" name="Line 25"/>
            <p:cNvSpPr>
              <a:spLocks noChangeShapeType="1"/>
            </p:cNvSpPr>
            <p:nvPr/>
          </p:nvSpPr>
          <p:spPr bwMode="auto">
            <a:xfrm flipV="1">
              <a:off x="1104" y="2544"/>
              <a:ext cx="624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2" name="Text Box 30"/>
            <p:cNvSpPr txBox="1">
              <a:spLocks noChangeArrowheads="1"/>
            </p:cNvSpPr>
            <p:nvPr/>
          </p:nvSpPr>
          <p:spPr bwMode="auto">
            <a:xfrm>
              <a:off x="4560" y="2208"/>
              <a:ext cx="10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kumimoji="1" lang="zh-CN" altLang="en-US">
                  <a:solidFill>
                    <a:srgbClr val="3333FF"/>
                  </a:solidFill>
                </a:rPr>
                <a:t>物理主存</a:t>
              </a:r>
            </a:p>
          </p:txBody>
        </p:sp>
        <p:sp>
          <p:nvSpPr>
            <p:cNvPr id="34843" name="Text Box 31"/>
            <p:cNvSpPr txBox="1">
              <a:spLocks noChangeArrowheads="1"/>
            </p:cNvSpPr>
            <p:nvPr/>
          </p:nvSpPr>
          <p:spPr bwMode="auto">
            <a:xfrm>
              <a:off x="3024" y="2160"/>
              <a:ext cx="107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kumimoji="1" lang="zh-CN" altLang="en-US">
                  <a:solidFill>
                    <a:srgbClr val="3333FF"/>
                  </a:solidFill>
                </a:rPr>
                <a:t>第</a:t>
              </a:r>
              <a:r>
                <a:rPr kumimoji="1" lang="en-US" altLang="zh-CN">
                  <a:solidFill>
                    <a:srgbClr val="3333FF"/>
                  </a:solidFill>
                </a:rPr>
                <a:t>i</a:t>
              </a:r>
              <a:r>
                <a:rPr kumimoji="1" lang="zh-CN" altLang="en-US">
                  <a:solidFill>
                    <a:srgbClr val="3333FF"/>
                  </a:solidFill>
                </a:rPr>
                <a:t>个页表</a:t>
              </a:r>
            </a:p>
          </p:txBody>
        </p:sp>
        <p:sp>
          <p:nvSpPr>
            <p:cNvPr id="34844" name="Text Box 32"/>
            <p:cNvSpPr txBox="1">
              <a:spLocks noChangeArrowheads="1"/>
            </p:cNvSpPr>
            <p:nvPr/>
          </p:nvSpPr>
          <p:spPr bwMode="auto">
            <a:xfrm>
              <a:off x="1680" y="2160"/>
              <a:ext cx="100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kumimoji="1" lang="zh-CN" altLang="en-US">
                  <a:solidFill>
                    <a:srgbClr val="3333FF"/>
                  </a:solidFill>
                </a:rPr>
                <a:t>页目录表</a:t>
              </a:r>
            </a:p>
          </p:txBody>
        </p:sp>
      </p:grpSp>
      <p:sp>
        <p:nvSpPr>
          <p:cNvPr id="34821" name="Text Box 35"/>
          <p:cNvSpPr txBox="1">
            <a:spLocks noChangeArrowheads="1"/>
          </p:cNvSpPr>
          <p:nvPr/>
        </p:nvSpPr>
        <p:spPr bwMode="auto">
          <a:xfrm>
            <a:off x="457200" y="137160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3200">
                <a:solidFill>
                  <a:srgbClr val="FF00FF"/>
                </a:solidFill>
              </a:rPr>
              <a:t> 32</a:t>
            </a:r>
            <a:r>
              <a:rPr kumimoji="1" lang="zh-CN" altLang="en-US" sz="3200">
                <a:solidFill>
                  <a:srgbClr val="FF00FF"/>
                </a:solidFill>
              </a:rPr>
              <a:t>位的地址被分解为三部分：</a:t>
            </a: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7092280" y="1196752"/>
            <a:ext cx="936104" cy="576064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just">
              <a:lnSpc>
                <a:spcPct val="10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宋体" charset="-122"/>
              </a:rPr>
              <a:t>P308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16C6EC-EAE3-4BE7-BAF0-82B833DDB233}" type="slidenum">
              <a:rPr lang="en-US" altLang="zh-CN" smtClean="0"/>
              <a:pPr/>
              <a:t>2</a:t>
            </a:fld>
            <a:endParaRPr lang="en-US" altLang="zh-CN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3333FF"/>
                </a:solidFill>
              </a:rPr>
              <a:t>本章主要讨论内容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zh-CN" altLang="en-US" b="1" dirty="0" smtClean="0"/>
              <a:t>进程地址空间的布局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zh-CN" altLang="en-US" b="1" dirty="0" smtClean="0"/>
              <a:t>进程私有地址空间的分配</a:t>
            </a:r>
          </a:p>
          <a:p>
            <a:pPr marL="609600" indent="-609600" eaLnBrk="1" hangingPunct="1">
              <a:buFontTx/>
              <a:buAutoNum type="arabicPeriod"/>
            </a:pPr>
            <a:r>
              <a:rPr kumimoji="0" lang="zh-CN" altLang="en-US" b="1" dirty="0" smtClean="0"/>
              <a:t>地址转换</a:t>
            </a:r>
          </a:p>
          <a:p>
            <a:pPr marL="609600" indent="-609600" eaLnBrk="1" hangingPunct="1">
              <a:buFontTx/>
              <a:buAutoNum type="arabicPeriod"/>
            </a:pPr>
            <a:r>
              <a:rPr kumimoji="0" lang="zh-CN" altLang="en-US" b="1" dirty="0" smtClean="0"/>
              <a:t>主存空间管理（页框数据库）</a:t>
            </a:r>
          </a:p>
          <a:p>
            <a:pPr marL="609600" indent="-609600" eaLnBrk="1" hangingPunct="1">
              <a:buFontTx/>
              <a:buAutoNum type="arabicPeriod"/>
            </a:pPr>
            <a:r>
              <a:rPr kumimoji="0" lang="zh-CN" altLang="en-US" b="1" dirty="0" smtClean="0"/>
              <a:t>页调度策略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C8C3E23-D394-408B-9C72-6EA73530B02D}" type="slidenum">
              <a:rPr lang="en-US" altLang="zh-CN" smtClean="0"/>
              <a:pPr/>
              <a:t>20</a:t>
            </a:fld>
            <a:endParaRPr lang="en-US" altLang="zh-CN" smtClean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620688"/>
            <a:ext cx="7772400" cy="990600"/>
          </a:xfrm>
        </p:spPr>
        <p:txBody>
          <a:bodyPr/>
          <a:lstStyle/>
          <a:p>
            <a:pPr eaLnBrk="1" hangingPunct="1"/>
            <a:r>
              <a:rPr lang="en-US" altLang="zh-CN" sz="4000" dirty="0" smtClean="0"/>
              <a:t>3</a:t>
            </a:r>
            <a:r>
              <a:rPr lang="zh-CN" altLang="en-US" sz="4000" dirty="0" smtClean="0"/>
              <a:t>．页框数据库  </a:t>
            </a:r>
            <a:r>
              <a:rPr lang="en-US" altLang="zh-CN" sz="4000" dirty="0" smtClean="0"/>
              <a:t>PFN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72" y="2132856"/>
            <a:ext cx="8104216" cy="4148882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30000"/>
              </a:spcBef>
              <a:buSzPct val="95000"/>
            </a:pPr>
            <a:r>
              <a:rPr lang="zh-CN" altLang="en-US" sz="3000" b="1" dirty="0" smtClean="0"/>
              <a:t>  页框数据库是</a:t>
            </a:r>
            <a:r>
              <a:rPr lang="zh-CN" altLang="en-US" sz="3000" b="1" dirty="0" smtClean="0">
                <a:solidFill>
                  <a:srgbClr val="FF00FF"/>
                </a:solidFill>
              </a:rPr>
              <a:t>一个数组</a:t>
            </a:r>
            <a:r>
              <a:rPr lang="zh-CN" altLang="en-US" sz="3000" b="1" dirty="0" smtClean="0"/>
              <a:t>，其索引号从</a:t>
            </a:r>
            <a:r>
              <a:rPr lang="en-US" altLang="zh-CN" sz="3000" b="1" dirty="0" smtClean="0"/>
              <a:t>0</a:t>
            </a:r>
            <a:r>
              <a:rPr lang="zh-CN" altLang="en-US" sz="3000" b="1" dirty="0" smtClean="0"/>
              <a:t>到主存的页框总数</a:t>
            </a:r>
            <a:r>
              <a:rPr lang="en-US" altLang="zh-CN" sz="3000" b="1" dirty="0" smtClean="0"/>
              <a:t>-1</a:t>
            </a:r>
            <a:r>
              <a:rPr lang="zh-CN" altLang="en-US" sz="3000" b="1" dirty="0" smtClean="0"/>
              <a:t>。</a:t>
            </a:r>
            <a:endParaRPr lang="en-US" altLang="zh-CN" sz="3000" b="1" dirty="0" smtClean="0"/>
          </a:p>
          <a:p>
            <a:pPr eaLnBrk="1" hangingPunct="1">
              <a:lnSpc>
                <a:spcPct val="105000"/>
              </a:lnSpc>
              <a:spcBef>
                <a:spcPct val="30000"/>
              </a:spcBef>
              <a:buSzPct val="95000"/>
            </a:pPr>
            <a:r>
              <a:rPr lang="zh-CN" altLang="en-US" sz="3000" b="1" dirty="0" smtClean="0"/>
              <a:t>内存页框有八种状态：</a:t>
            </a:r>
            <a:r>
              <a:rPr lang="en-US" altLang="zh-CN" sz="3000" b="1" dirty="0" smtClean="0"/>
              <a:t>P308</a:t>
            </a:r>
            <a:endParaRPr lang="zh-CN" altLang="en-US" sz="3000" b="1" dirty="0" smtClean="0"/>
          </a:p>
          <a:p>
            <a:pPr algn="just" eaLnBrk="1" hangingPunct="1">
              <a:lnSpc>
                <a:spcPct val="110000"/>
              </a:lnSpc>
              <a:buFont typeface="Wingdings" pitchFamily="2" charset="2"/>
              <a:buNone/>
            </a:pPr>
            <a:endParaRPr lang="zh-CN" altLang="en-US" sz="3000" b="1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8437B0-9851-4BA0-9610-6B4920FE9589}" type="slidenum">
              <a:rPr lang="en-US" altLang="zh-CN" smtClean="0"/>
              <a:pPr/>
              <a:t>21</a:t>
            </a:fld>
            <a:endParaRPr lang="en-US" altLang="zh-CN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08720"/>
            <a:ext cx="8305800" cy="5615904"/>
          </a:xfrm>
        </p:spPr>
        <p:txBody>
          <a:bodyPr/>
          <a:lstStyle/>
          <a:p>
            <a:pPr marL="609600" indent="-609600" eaLnBrk="1" hangingPunct="1">
              <a:spcBef>
                <a:spcPct val="0"/>
              </a:spcBef>
              <a:buFont typeface="Wingdings" pitchFamily="2" charset="2"/>
              <a:buAutoNum type="arabicPeriod"/>
            </a:pPr>
            <a:r>
              <a:rPr lang="zh-CN" altLang="en-US" b="1" dirty="0" smtClean="0">
                <a:solidFill>
                  <a:srgbClr val="FF0000"/>
                </a:solidFill>
              </a:rPr>
              <a:t>活动（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有效）</a:t>
            </a:r>
            <a:r>
              <a:rPr lang="zh-CN" altLang="en-US" b="1" dirty="0" smtClean="0"/>
              <a:t>：</a:t>
            </a:r>
            <a:r>
              <a:rPr lang="zh-CN" altLang="en-US" sz="2800" b="1" dirty="0" smtClean="0"/>
              <a:t>是进程工作集的一部分。</a:t>
            </a:r>
          </a:p>
          <a:p>
            <a:pPr marL="609600" indent="-609600" eaLnBrk="1" hangingPunct="1">
              <a:spcBef>
                <a:spcPct val="0"/>
              </a:spcBef>
              <a:buFont typeface="Wingdings" pitchFamily="2" charset="2"/>
              <a:buAutoNum type="arabicPeriod"/>
            </a:pPr>
            <a:r>
              <a:rPr lang="zh-CN" altLang="en-US" b="1" dirty="0" smtClean="0">
                <a:solidFill>
                  <a:srgbClr val="FF0000"/>
                </a:solidFill>
              </a:rPr>
              <a:t>转移</a:t>
            </a:r>
            <a:r>
              <a:rPr lang="zh-CN" altLang="en-US" b="1" dirty="0" smtClean="0"/>
              <a:t> ：</a:t>
            </a:r>
            <a:r>
              <a:rPr lang="zh-CN" altLang="en-US" sz="2800" b="1" dirty="0" smtClean="0"/>
              <a:t>说明一个页框正处于</a:t>
            </a:r>
            <a:r>
              <a:rPr lang="en-US" altLang="zh-CN" sz="2800" b="1" dirty="0" smtClean="0"/>
              <a:t>I/O</a:t>
            </a:r>
            <a:r>
              <a:rPr lang="zh-CN" altLang="en-US" sz="2800" b="1" dirty="0" smtClean="0"/>
              <a:t>操作进行中</a:t>
            </a:r>
          </a:p>
          <a:p>
            <a:pPr marL="609600" indent="-609600" eaLnBrk="1" hangingPunct="1">
              <a:spcBef>
                <a:spcPct val="0"/>
              </a:spcBef>
              <a:buFont typeface="Wingdings" pitchFamily="2" charset="2"/>
              <a:buAutoNum type="arabicPeriod"/>
            </a:pPr>
            <a:r>
              <a:rPr lang="zh-CN" altLang="en-US" b="1" dirty="0" smtClean="0">
                <a:solidFill>
                  <a:srgbClr val="FF0000"/>
                </a:solidFill>
              </a:rPr>
              <a:t>备用</a:t>
            </a:r>
            <a:r>
              <a:rPr lang="zh-CN" altLang="en-US" b="1" dirty="0" smtClean="0"/>
              <a:t>：</a:t>
            </a:r>
            <a:r>
              <a:rPr lang="zh-CN" altLang="en-US" sz="2800" b="1" dirty="0" smtClean="0"/>
              <a:t>已不属于工作集，页表项仍然指向该页，但被标记为正在转移的无效</a:t>
            </a:r>
            <a:r>
              <a:rPr lang="en-US" altLang="zh-CN" sz="2800" b="1" dirty="0" smtClean="0"/>
              <a:t>PTE</a:t>
            </a:r>
            <a:r>
              <a:rPr lang="zh-CN" altLang="en-US" sz="2800" b="1" dirty="0" smtClean="0"/>
              <a:t>。</a:t>
            </a:r>
          </a:p>
          <a:p>
            <a:pPr marL="609600" indent="-609600" eaLnBrk="1" hangingPunct="1">
              <a:spcBef>
                <a:spcPct val="0"/>
              </a:spcBef>
              <a:buFont typeface="Wingdings" pitchFamily="2" charset="2"/>
              <a:buAutoNum type="arabicPeriod"/>
            </a:pPr>
            <a:r>
              <a:rPr lang="zh-CN" altLang="en-US" b="1" dirty="0" smtClean="0">
                <a:solidFill>
                  <a:srgbClr val="FF0000"/>
                </a:solidFill>
              </a:rPr>
              <a:t>更改</a:t>
            </a:r>
            <a:r>
              <a:rPr lang="zh-CN" altLang="en-US" b="1" dirty="0" smtClean="0"/>
              <a:t>：</a:t>
            </a:r>
            <a:r>
              <a:rPr lang="zh-CN" altLang="en-US" sz="2800" b="1" dirty="0" smtClean="0"/>
              <a:t>已不属于工作集，修改未写磁盘，页表项仍指向该页，被标记为正在转移的无效</a:t>
            </a:r>
            <a:r>
              <a:rPr lang="en-US" altLang="zh-CN" sz="2800" b="1" dirty="0" smtClean="0"/>
              <a:t>PTE </a:t>
            </a:r>
            <a:r>
              <a:rPr lang="zh-CN" altLang="en-US" sz="2800" b="1" dirty="0" smtClean="0"/>
              <a:t>。</a:t>
            </a:r>
          </a:p>
          <a:p>
            <a:pPr marL="609600" indent="-609600" eaLnBrk="1" hangingPunct="1">
              <a:spcBef>
                <a:spcPct val="0"/>
              </a:spcBef>
              <a:buFont typeface="Wingdings" pitchFamily="2" charset="2"/>
              <a:buAutoNum type="arabicPeriod"/>
            </a:pPr>
            <a:r>
              <a:rPr lang="zh-CN" altLang="en-US" b="1" dirty="0" smtClean="0">
                <a:solidFill>
                  <a:srgbClr val="FF0000"/>
                </a:solidFill>
              </a:rPr>
              <a:t>更改不写入</a:t>
            </a:r>
            <a:r>
              <a:rPr lang="zh-CN" altLang="en-US" b="1" dirty="0" smtClean="0"/>
              <a:t> ：</a:t>
            </a:r>
            <a:r>
              <a:rPr lang="zh-CN" altLang="en-US" sz="2800" b="1" dirty="0" smtClean="0"/>
              <a:t>更改但不写入磁盘</a:t>
            </a:r>
          </a:p>
          <a:p>
            <a:pPr marL="609600" indent="-609600" eaLnBrk="1" hangingPunct="1">
              <a:spcBef>
                <a:spcPct val="0"/>
              </a:spcBef>
              <a:buFont typeface="Wingdings" pitchFamily="2" charset="2"/>
              <a:buAutoNum type="arabicPeriod"/>
            </a:pPr>
            <a:r>
              <a:rPr lang="zh-CN" altLang="en-US" b="1" dirty="0" smtClean="0">
                <a:solidFill>
                  <a:srgbClr val="FF0000"/>
                </a:solidFill>
              </a:rPr>
              <a:t>空闲</a:t>
            </a:r>
            <a:r>
              <a:rPr lang="zh-CN" altLang="en-US" b="1" dirty="0" smtClean="0"/>
              <a:t> ：</a:t>
            </a:r>
            <a:r>
              <a:rPr lang="zh-CN" altLang="en-US" sz="2800" b="1" dirty="0" smtClean="0"/>
              <a:t>不属于任何一个工作集</a:t>
            </a:r>
          </a:p>
          <a:p>
            <a:pPr marL="609600" indent="-609600" eaLnBrk="1" hangingPunct="1">
              <a:spcBef>
                <a:spcPct val="0"/>
              </a:spcBef>
              <a:buFont typeface="Wingdings" pitchFamily="2" charset="2"/>
              <a:buAutoNum type="arabicPeriod"/>
            </a:pPr>
            <a:r>
              <a:rPr lang="zh-CN" altLang="en-US" b="1" dirty="0" smtClean="0">
                <a:solidFill>
                  <a:srgbClr val="FF0000"/>
                </a:solidFill>
              </a:rPr>
              <a:t>零初始化</a:t>
            </a:r>
            <a:r>
              <a:rPr lang="zh-CN" altLang="en-US" b="1" dirty="0" smtClean="0"/>
              <a:t> ：</a:t>
            </a:r>
            <a:r>
              <a:rPr lang="zh-CN" altLang="en-US" sz="2800" b="1" dirty="0" smtClean="0"/>
              <a:t>清零的空闲页框</a:t>
            </a:r>
          </a:p>
          <a:p>
            <a:pPr marL="609600" indent="-609600" eaLnBrk="1" hangingPunct="1">
              <a:spcBef>
                <a:spcPct val="0"/>
              </a:spcBef>
              <a:buFont typeface="Wingdings" pitchFamily="2" charset="2"/>
              <a:buAutoNum type="arabicPeriod"/>
            </a:pPr>
            <a:r>
              <a:rPr lang="zh-CN" altLang="en-US" b="1" dirty="0" smtClean="0">
                <a:solidFill>
                  <a:srgbClr val="FF0000"/>
                </a:solidFill>
              </a:rPr>
              <a:t>坏页框</a:t>
            </a:r>
            <a:endParaRPr lang="zh-CN" altLang="en-US" b="1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5A3AD1-F7C4-4446-90C6-612C479DA1AF}" type="slidenum">
              <a:rPr lang="en-US" altLang="zh-CN" smtClean="0"/>
              <a:pPr/>
              <a:t>22</a:t>
            </a:fld>
            <a:endParaRPr lang="en-US" altLang="zh-CN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页框链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660066"/>
              </a:buClr>
              <a:buFont typeface="Wingdings" pitchFamily="2" charset="2"/>
              <a:buChar char="l"/>
            </a:pPr>
            <a:r>
              <a:rPr lang="zh-CN" altLang="en-US" b="1" dirty="0" smtClean="0">
                <a:solidFill>
                  <a:srgbClr val="660066"/>
                </a:solidFill>
              </a:rPr>
              <a:t>系统把页框数据库中</a:t>
            </a:r>
            <a: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</a:rPr>
              <a:t>未被使用的、状态相同</a:t>
            </a:r>
            <a:r>
              <a:rPr lang="zh-CN" altLang="en-US" b="1" dirty="0" smtClean="0">
                <a:solidFill>
                  <a:srgbClr val="660066"/>
                </a:solidFill>
              </a:rPr>
              <a:t>的页框链在一起，</a:t>
            </a:r>
            <a:r>
              <a:rPr lang="zh-CN" altLang="en-US" b="1" dirty="0" smtClean="0">
                <a:solidFill>
                  <a:srgbClr val="FF0000"/>
                </a:solidFill>
              </a:rPr>
              <a:t>形成六个链表</a:t>
            </a:r>
            <a:r>
              <a:rPr lang="zh-CN" altLang="en-US" b="1" dirty="0" smtClean="0">
                <a:solidFill>
                  <a:srgbClr val="660066"/>
                </a:solidFill>
              </a:rPr>
              <a:t>：零初始化的、空闲的、备用的、更改的、更改不写入的、坏的。</a:t>
            </a:r>
          </a:p>
          <a:p>
            <a:pPr eaLnBrk="1" hangingPunct="1">
              <a:buClr>
                <a:srgbClr val="660066"/>
              </a:buClr>
              <a:buFont typeface="Wingdings" pitchFamily="2" charset="2"/>
              <a:buChar char="l"/>
            </a:pPr>
            <a:r>
              <a:rPr lang="zh-CN" altLang="en-US" b="1" dirty="0" smtClean="0">
                <a:solidFill>
                  <a:srgbClr val="660066"/>
                </a:solidFill>
              </a:rPr>
              <a:t>活动页框和转移页框不在链表中，活动页框记录在进程页表里。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8F531A-954C-416F-BB79-D46E25829EB8}" type="slidenum">
              <a:rPr lang="en-US" altLang="zh-CN" smtClean="0"/>
              <a:pPr/>
              <a:t>23</a:t>
            </a:fld>
            <a:endParaRPr lang="en-US" altLang="zh-CN" smtClean="0"/>
          </a:p>
        </p:txBody>
      </p:sp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685800" y="609600"/>
            <a:ext cx="777240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lnSpc>
                <a:spcPct val="100000"/>
              </a:lnSpc>
            </a:pPr>
            <a:r>
              <a:rPr kumimoji="1" lang="zh-CN" altLang="en-US" sz="4000">
                <a:solidFill>
                  <a:srgbClr val="FF0000"/>
                </a:solidFill>
              </a:rPr>
              <a:t>页框的状态转换图</a:t>
            </a:r>
          </a:p>
        </p:txBody>
      </p:sp>
      <p:grpSp>
        <p:nvGrpSpPr>
          <p:cNvPr id="38916" name="Group 5"/>
          <p:cNvGrpSpPr>
            <a:grpSpLocks/>
          </p:cNvGrpSpPr>
          <p:nvPr/>
        </p:nvGrpSpPr>
        <p:grpSpPr bwMode="auto">
          <a:xfrm>
            <a:off x="755650" y="2276475"/>
            <a:ext cx="1008063" cy="2592388"/>
            <a:chOff x="476" y="1434"/>
            <a:chExt cx="635" cy="1633"/>
          </a:xfrm>
        </p:grpSpPr>
        <p:sp>
          <p:nvSpPr>
            <p:cNvPr id="38933" name="Rectangle 6"/>
            <p:cNvSpPr>
              <a:spLocks noChangeArrowheads="1"/>
            </p:cNvSpPr>
            <p:nvPr/>
          </p:nvSpPr>
          <p:spPr bwMode="auto">
            <a:xfrm>
              <a:off x="476" y="1434"/>
              <a:ext cx="544" cy="14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4" name="Rectangle 7"/>
            <p:cNvSpPr>
              <a:spLocks noChangeArrowheads="1"/>
            </p:cNvSpPr>
            <p:nvPr/>
          </p:nvSpPr>
          <p:spPr bwMode="auto">
            <a:xfrm>
              <a:off x="567" y="1480"/>
              <a:ext cx="499" cy="14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5" name="Rectangle 8"/>
            <p:cNvSpPr>
              <a:spLocks noChangeArrowheads="1"/>
            </p:cNvSpPr>
            <p:nvPr/>
          </p:nvSpPr>
          <p:spPr bwMode="auto">
            <a:xfrm>
              <a:off x="657" y="1525"/>
              <a:ext cx="454" cy="154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kumimoji="1" lang="zh-CN" altLang="zh-CN"/>
            </a:p>
          </p:txBody>
        </p:sp>
        <p:sp>
          <p:nvSpPr>
            <p:cNvPr id="38936" name="Text Box 9"/>
            <p:cNvSpPr txBox="1">
              <a:spLocks noChangeArrowheads="1"/>
            </p:cNvSpPr>
            <p:nvPr/>
          </p:nvSpPr>
          <p:spPr bwMode="auto">
            <a:xfrm>
              <a:off x="697" y="1706"/>
              <a:ext cx="385" cy="116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kumimoji="1" lang="zh-CN" altLang="en-US">
                  <a:solidFill>
                    <a:srgbClr val="FF0000"/>
                  </a:solidFill>
                </a:rPr>
                <a:t>进程工作集</a:t>
              </a:r>
            </a:p>
          </p:txBody>
        </p:sp>
      </p:grpSp>
      <p:sp>
        <p:nvSpPr>
          <p:cNvPr id="38917" name="Text Box 10"/>
          <p:cNvSpPr txBox="1">
            <a:spLocks noChangeArrowheads="1"/>
          </p:cNvSpPr>
          <p:nvPr/>
        </p:nvSpPr>
        <p:spPr bwMode="auto">
          <a:xfrm>
            <a:off x="2700338" y="2492375"/>
            <a:ext cx="647700" cy="2682875"/>
          </a:xfrm>
          <a:prstGeom prst="rect">
            <a:avLst/>
          </a:prstGeom>
          <a:solidFill>
            <a:schemeClr val="bg1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3333FF"/>
                </a:solidFill>
              </a:rPr>
              <a:t>更改页框链表</a:t>
            </a:r>
          </a:p>
        </p:txBody>
      </p:sp>
      <p:sp>
        <p:nvSpPr>
          <p:cNvPr id="38918" name="Text Box 11"/>
          <p:cNvSpPr txBox="1">
            <a:spLocks noChangeArrowheads="1"/>
          </p:cNvSpPr>
          <p:nvPr/>
        </p:nvSpPr>
        <p:spPr bwMode="auto">
          <a:xfrm>
            <a:off x="4427538" y="2492375"/>
            <a:ext cx="647700" cy="2682875"/>
          </a:xfrm>
          <a:prstGeom prst="rect">
            <a:avLst/>
          </a:prstGeom>
          <a:solidFill>
            <a:schemeClr val="bg1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3333FF"/>
                </a:solidFill>
              </a:rPr>
              <a:t>备用页框链表</a:t>
            </a:r>
          </a:p>
        </p:txBody>
      </p:sp>
      <p:sp>
        <p:nvSpPr>
          <p:cNvPr id="38919" name="Text Box 12"/>
          <p:cNvSpPr txBox="1">
            <a:spLocks noChangeArrowheads="1"/>
          </p:cNvSpPr>
          <p:nvPr/>
        </p:nvSpPr>
        <p:spPr bwMode="auto">
          <a:xfrm>
            <a:off x="6011863" y="2492375"/>
            <a:ext cx="647700" cy="2682875"/>
          </a:xfrm>
          <a:prstGeom prst="rect">
            <a:avLst/>
          </a:prstGeom>
          <a:solidFill>
            <a:schemeClr val="bg1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3333FF"/>
                </a:solidFill>
              </a:rPr>
              <a:t>空闲页框链表</a:t>
            </a:r>
          </a:p>
        </p:txBody>
      </p:sp>
      <p:sp>
        <p:nvSpPr>
          <p:cNvPr id="38920" name="Text Box 13"/>
          <p:cNvSpPr txBox="1">
            <a:spLocks noChangeArrowheads="1"/>
          </p:cNvSpPr>
          <p:nvPr/>
        </p:nvSpPr>
        <p:spPr bwMode="auto">
          <a:xfrm>
            <a:off x="7524750" y="2492375"/>
            <a:ext cx="647700" cy="2255838"/>
          </a:xfrm>
          <a:prstGeom prst="rect">
            <a:avLst/>
          </a:prstGeom>
          <a:solidFill>
            <a:schemeClr val="bg1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3333FF"/>
                </a:solidFill>
              </a:rPr>
              <a:t>零页框链表</a:t>
            </a:r>
          </a:p>
        </p:txBody>
      </p:sp>
      <p:sp>
        <p:nvSpPr>
          <p:cNvPr id="38921" name="Line 14"/>
          <p:cNvSpPr>
            <a:spLocks noChangeShapeType="1"/>
          </p:cNvSpPr>
          <p:nvPr/>
        </p:nvSpPr>
        <p:spPr bwMode="auto">
          <a:xfrm>
            <a:off x="3348038" y="3429000"/>
            <a:ext cx="10795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22" name="Line 15"/>
          <p:cNvSpPr>
            <a:spLocks noChangeShapeType="1"/>
          </p:cNvSpPr>
          <p:nvPr/>
        </p:nvSpPr>
        <p:spPr bwMode="auto">
          <a:xfrm>
            <a:off x="5076825" y="3429000"/>
            <a:ext cx="93503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23" name="Line 16"/>
          <p:cNvSpPr>
            <a:spLocks noChangeShapeType="1"/>
          </p:cNvSpPr>
          <p:nvPr/>
        </p:nvSpPr>
        <p:spPr bwMode="auto">
          <a:xfrm>
            <a:off x="6659563" y="3429000"/>
            <a:ext cx="86518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24" name="Line 17"/>
          <p:cNvSpPr>
            <a:spLocks noChangeShapeType="1"/>
          </p:cNvSpPr>
          <p:nvPr/>
        </p:nvSpPr>
        <p:spPr bwMode="auto">
          <a:xfrm flipV="1">
            <a:off x="2916238" y="5229225"/>
            <a:ext cx="0" cy="10795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25" name="Text Box 18"/>
          <p:cNvSpPr txBox="1">
            <a:spLocks noChangeArrowheads="1"/>
          </p:cNvSpPr>
          <p:nvPr/>
        </p:nvSpPr>
        <p:spPr bwMode="auto">
          <a:xfrm>
            <a:off x="3563938" y="2492375"/>
            <a:ext cx="792162" cy="308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kumimoji="1" lang="zh-CN" altLang="en-US">
                <a:solidFill>
                  <a:srgbClr val="003300"/>
                </a:solidFill>
              </a:rPr>
              <a:t>更改页</a:t>
            </a:r>
          </a:p>
          <a:p>
            <a:pPr algn="l" eaLnBrk="1" hangingPunct="1">
              <a:lnSpc>
                <a:spcPct val="100000"/>
              </a:lnSpc>
            </a:pPr>
            <a:r>
              <a:rPr kumimoji="1" lang="zh-CN" altLang="en-US">
                <a:solidFill>
                  <a:srgbClr val="003300"/>
                </a:solidFill>
              </a:rPr>
              <a:t>写入</a:t>
            </a:r>
          </a:p>
          <a:p>
            <a:pPr algn="l" eaLnBrk="1" hangingPunct="1">
              <a:lnSpc>
                <a:spcPct val="100000"/>
              </a:lnSpc>
            </a:pPr>
            <a:r>
              <a:rPr kumimoji="1" lang="zh-CN" altLang="en-US">
                <a:solidFill>
                  <a:srgbClr val="003300"/>
                </a:solidFill>
              </a:rPr>
              <a:t>线程</a:t>
            </a:r>
          </a:p>
        </p:txBody>
      </p:sp>
      <p:sp>
        <p:nvSpPr>
          <p:cNvPr id="38926" name="Text Box 19"/>
          <p:cNvSpPr txBox="1">
            <a:spLocks noChangeArrowheads="1"/>
          </p:cNvSpPr>
          <p:nvPr/>
        </p:nvSpPr>
        <p:spPr bwMode="auto">
          <a:xfrm>
            <a:off x="6732588" y="3573463"/>
            <a:ext cx="8636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3300"/>
                </a:solidFill>
              </a:rPr>
              <a:t>零页线程</a:t>
            </a:r>
          </a:p>
        </p:txBody>
      </p:sp>
      <p:sp>
        <p:nvSpPr>
          <p:cNvPr id="38927" name="Freeform 20"/>
          <p:cNvSpPr>
            <a:spLocks/>
          </p:cNvSpPr>
          <p:nvPr/>
        </p:nvSpPr>
        <p:spPr bwMode="auto">
          <a:xfrm>
            <a:off x="1187450" y="5300663"/>
            <a:ext cx="3455988" cy="1079500"/>
          </a:xfrm>
          <a:custGeom>
            <a:avLst/>
            <a:gdLst>
              <a:gd name="T0" fmla="*/ 0 w 1859"/>
              <a:gd name="T1" fmla="*/ 0 h 408"/>
              <a:gd name="T2" fmla="*/ 2147483647 w 1859"/>
              <a:gd name="T3" fmla="*/ 2147483647 h 408"/>
              <a:gd name="T4" fmla="*/ 2147483647 w 1859"/>
              <a:gd name="T5" fmla="*/ 2147483647 h 408"/>
              <a:gd name="T6" fmla="*/ 2147483647 w 1859"/>
              <a:gd name="T7" fmla="*/ 0 h 408"/>
              <a:gd name="T8" fmla="*/ 0 60000 65536"/>
              <a:gd name="T9" fmla="*/ 0 60000 65536"/>
              <a:gd name="T10" fmla="*/ 0 60000 65536"/>
              <a:gd name="T11" fmla="*/ 0 60000 65536"/>
              <a:gd name="T12" fmla="*/ 0 w 1859"/>
              <a:gd name="T13" fmla="*/ 0 h 408"/>
              <a:gd name="T14" fmla="*/ 1859 w 1859"/>
              <a:gd name="T15" fmla="*/ 408 h 4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59" h="408">
                <a:moveTo>
                  <a:pt x="0" y="0"/>
                </a:moveTo>
                <a:cubicBezTo>
                  <a:pt x="86" y="106"/>
                  <a:pt x="173" y="212"/>
                  <a:pt x="362" y="272"/>
                </a:cubicBezTo>
                <a:cubicBezTo>
                  <a:pt x="551" y="332"/>
                  <a:pt x="885" y="408"/>
                  <a:pt x="1134" y="363"/>
                </a:cubicBezTo>
                <a:cubicBezTo>
                  <a:pt x="1383" y="318"/>
                  <a:pt x="1738" y="60"/>
                  <a:pt x="1859" y="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28" name="Text Box 21"/>
          <p:cNvSpPr txBox="1">
            <a:spLocks noChangeArrowheads="1"/>
          </p:cNvSpPr>
          <p:nvPr/>
        </p:nvSpPr>
        <p:spPr bwMode="auto">
          <a:xfrm>
            <a:off x="1763713" y="4652963"/>
            <a:ext cx="1079500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3300"/>
                </a:solidFill>
              </a:rPr>
              <a:t>缩小工作集</a:t>
            </a:r>
          </a:p>
        </p:txBody>
      </p:sp>
      <p:sp>
        <p:nvSpPr>
          <p:cNvPr id="38929" name="Freeform 22"/>
          <p:cNvSpPr>
            <a:spLocks/>
          </p:cNvSpPr>
          <p:nvPr/>
        </p:nvSpPr>
        <p:spPr bwMode="auto">
          <a:xfrm>
            <a:off x="1116013" y="1341438"/>
            <a:ext cx="6769100" cy="1128712"/>
          </a:xfrm>
          <a:custGeom>
            <a:avLst/>
            <a:gdLst>
              <a:gd name="T0" fmla="*/ 2147483647 w 4446"/>
              <a:gd name="T1" fmla="*/ 2147483647 h 711"/>
              <a:gd name="T2" fmla="*/ 2147483647 w 4446"/>
              <a:gd name="T3" fmla="*/ 2147483647 h 711"/>
              <a:gd name="T4" fmla="*/ 2147483647 w 4446"/>
              <a:gd name="T5" fmla="*/ 2147483647 h 711"/>
              <a:gd name="T6" fmla="*/ 2147483647 w 4446"/>
              <a:gd name="T7" fmla="*/ 2147483647 h 711"/>
              <a:gd name="T8" fmla="*/ 2147483647 w 4446"/>
              <a:gd name="T9" fmla="*/ 2147483647 h 711"/>
              <a:gd name="T10" fmla="*/ 0 w 4446"/>
              <a:gd name="T11" fmla="*/ 2147483647 h 71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446"/>
              <a:gd name="T19" fmla="*/ 0 h 711"/>
              <a:gd name="T20" fmla="*/ 4446 w 4446"/>
              <a:gd name="T21" fmla="*/ 711 h 71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446" h="711">
                <a:moveTo>
                  <a:pt x="4446" y="711"/>
                </a:moveTo>
                <a:cubicBezTo>
                  <a:pt x="4400" y="514"/>
                  <a:pt x="4355" y="318"/>
                  <a:pt x="4264" y="212"/>
                </a:cubicBezTo>
                <a:cubicBezTo>
                  <a:pt x="4173" y="106"/>
                  <a:pt x="4158" y="99"/>
                  <a:pt x="3901" y="76"/>
                </a:cubicBezTo>
                <a:cubicBezTo>
                  <a:pt x="3644" y="53"/>
                  <a:pt x="3289" y="76"/>
                  <a:pt x="2722" y="76"/>
                </a:cubicBezTo>
                <a:cubicBezTo>
                  <a:pt x="2155" y="76"/>
                  <a:pt x="953" y="0"/>
                  <a:pt x="499" y="76"/>
                </a:cubicBezTo>
                <a:cubicBezTo>
                  <a:pt x="45" y="152"/>
                  <a:pt x="83" y="454"/>
                  <a:pt x="0" y="53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30" name="Freeform 23"/>
          <p:cNvSpPr>
            <a:spLocks/>
          </p:cNvSpPr>
          <p:nvPr/>
        </p:nvSpPr>
        <p:spPr bwMode="auto">
          <a:xfrm>
            <a:off x="1331913" y="1808163"/>
            <a:ext cx="5040312" cy="684212"/>
          </a:xfrm>
          <a:custGeom>
            <a:avLst/>
            <a:gdLst>
              <a:gd name="T0" fmla="*/ 2147483647 w 3175"/>
              <a:gd name="T1" fmla="*/ 2147483647 h 431"/>
              <a:gd name="T2" fmla="*/ 2147483647 w 3175"/>
              <a:gd name="T3" fmla="*/ 2147483647 h 431"/>
              <a:gd name="T4" fmla="*/ 2147483647 w 3175"/>
              <a:gd name="T5" fmla="*/ 2147483647 h 431"/>
              <a:gd name="T6" fmla="*/ 2147483647 w 3175"/>
              <a:gd name="T7" fmla="*/ 2147483647 h 431"/>
              <a:gd name="T8" fmla="*/ 2147483647 w 3175"/>
              <a:gd name="T9" fmla="*/ 2147483647 h 431"/>
              <a:gd name="T10" fmla="*/ 2147483647 w 3175"/>
              <a:gd name="T11" fmla="*/ 2147483647 h 431"/>
              <a:gd name="T12" fmla="*/ 2147483647 w 3175"/>
              <a:gd name="T13" fmla="*/ 2147483647 h 431"/>
              <a:gd name="T14" fmla="*/ 2147483647 w 3175"/>
              <a:gd name="T15" fmla="*/ 2147483647 h 431"/>
              <a:gd name="T16" fmla="*/ 0 w 3175"/>
              <a:gd name="T17" fmla="*/ 2147483647 h 43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175"/>
              <a:gd name="T28" fmla="*/ 0 h 431"/>
              <a:gd name="T29" fmla="*/ 3175 w 3175"/>
              <a:gd name="T30" fmla="*/ 431 h 43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175" h="431">
                <a:moveTo>
                  <a:pt x="3175" y="431"/>
                </a:moveTo>
                <a:cubicBezTo>
                  <a:pt x="3122" y="283"/>
                  <a:pt x="3069" y="136"/>
                  <a:pt x="2903" y="68"/>
                </a:cubicBezTo>
                <a:cubicBezTo>
                  <a:pt x="2737" y="0"/>
                  <a:pt x="2502" y="30"/>
                  <a:pt x="2177" y="23"/>
                </a:cubicBezTo>
                <a:cubicBezTo>
                  <a:pt x="1852" y="16"/>
                  <a:pt x="1247" y="23"/>
                  <a:pt x="952" y="23"/>
                </a:cubicBezTo>
                <a:cubicBezTo>
                  <a:pt x="657" y="23"/>
                  <a:pt x="514" y="23"/>
                  <a:pt x="408" y="23"/>
                </a:cubicBezTo>
                <a:cubicBezTo>
                  <a:pt x="302" y="23"/>
                  <a:pt x="362" y="23"/>
                  <a:pt x="317" y="23"/>
                </a:cubicBezTo>
                <a:cubicBezTo>
                  <a:pt x="272" y="23"/>
                  <a:pt x="174" y="15"/>
                  <a:pt x="136" y="23"/>
                </a:cubicBezTo>
                <a:cubicBezTo>
                  <a:pt x="98" y="31"/>
                  <a:pt x="114" y="30"/>
                  <a:pt x="91" y="68"/>
                </a:cubicBezTo>
                <a:cubicBezTo>
                  <a:pt x="68" y="106"/>
                  <a:pt x="15" y="220"/>
                  <a:pt x="0" y="25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31" name="Freeform 24"/>
          <p:cNvSpPr>
            <a:spLocks/>
          </p:cNvSpPr>
          <p:nvPr/>
        </p:nvSpPr>
        <p:spPr bwMode="auto">
          <a:xfrm>
            <a:off x="1595438" y="2073275"/>
            <a:ext cx="3192462" cy="419100"/>
          </a:xfrm>
          <a:custGeom>
            <a:avLst/>
            <a:gdLst>
              <a:gd name="T0" fmla="*/ 2147483647 w 2011"/>
              <a:gd name="T1" fmla="*/ 2147483647 h 264"/>
              <a:gd name="T2" fmla="*/ 2147483647 w 2011"/>
              <a:gd name="T3" fmla="*/ 2147483647 h 264"/>
              <a:gd name="T4" fmla="*/ 2147483647 w 2011"/>
              <a:gd name="T5" fmla="*/ 2147483647 h 264"/>
              <a:gd name="T6" fmla="*/ 2147483647 w 2011"/>
              <a:gd name="T7" fmla="*/ 2147483647 h 264"/>
              <a:gd name="T8" fmla="*/ 2147483647 w 2011"/>
              <a:gd name="T9" fmla="*/ 2147483647 h 2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11"/>
              <a:gd name="T16" fmla="*/ 0 h 264"/>
              <a:gd name="T17" fmla="*/ 2011 w 2011"/>
              <a:gd name="T18" fmla="*/ 264 h 2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11" h="264">
                <a:moveTo>
                  <a:pt x="2011" y="264"/>
                </a:moveTo>
                <a:cubicBezTo>
                  <a:pt x="1988" y="170"/>
                  <a:pt x="1966" y="76"/>
                  <a:pt x="1830" y="38"/>
                </a:cubicBezTo>
                <a:cubicBezTo>
                  <a:pt x="1694" y="0"/>
                  <a:pt x="1467" y="38"/>
                  <a:pt x="1195" y="38"/>
                </a:cubicBezTo>
                <a:cubicBezTo>
                  <a:pt x="923" y="38"/>
                  <a:pt x="394" y="23"/>
                  <a:pt x="197" y="38"/>
                </a:cubicBezTo>
                <a:cubicBezTo>
                  <a:pt x="0" y="53"/>
                  <a:pt x="45" y="113"/>
                  <a:pt x="15" y="128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32" name="Freeform 25"/>
          <p:cNvSpPr>
            <a:spLocks/>
          </p:cNvSpPr>
          <p:nvPr/>
        </p:nvSpPr>
        <p:spPr bwMode="auto">
          <a:xfrm>
            <a:off x="1835150" y="2325688"/>
            <a:ext cx="1152525" cy="166687"/>
          </a:xfrm>
          <a:custGeom>
            <a:avLst/>
            <a:gdLst>
              <a:gd name="T0" fmla="*/ 2147483647 w 726"/>
              <a:gd name="T1" fmla="*/ 2147483647 h 105"/>
              <a:gd name="T2" fmla="*/ 2147483647 w 726"/>
              <a:gd name="T3" fmla="*/ 2147483647 h 105"/>
              <a:gd name="T4" fmla="*/ 2147483647 w 726"/>
              <a:gd name="T5" fmla="*/ 2147483647 h 105"/>
              <a:gd name="T6" fmla="*/ 0 w 726"/>
              <a:gd name="T7" fmla="*/ 2147483647 h 105"/>
              <a:gd name="T8" fmla="*/ 0 60000 65536"/>
              <a:gd name="T9" fmla="*/ 0 60000 65536"/>
              <a:gd name="T10" fmla="*/ 0 60000 65536"/>
              <a:gd name="T11" fmla="*/ 0 60000 65536"/>
              <a:gd name="T12" fmla="*/ 0 w 726"/>
              <a:gd name="T13" fmla="*/ 0 h 105"/>
              <a:gd name="T14" fmla="*/ 726 w 726"/>
              <a:gd name="T15" fmla="*/ 105 h 1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6" h="105">
                <a:moveTo>
                  <a:pt x="726" y="105"/>
                </a:moveTo>
                <a:cubicBezTo>
                  <a:pt x="707" y="67"/>
                  <a:pt x="688" y="30"/>
                  <a:pt x="590" y="15"/>
                </a:cubicBezTo>
                <a:cubicBezTo>
                  <a:pt x="492" y="0"/>
                  <a:pt x="234" y="8"/>
                  <a:pt x="136" y="15"/>
                </a:cubicBezTo>
                <a:cubicBezTo>
                  <a:pt x="38" y="22"/>
                  <a:pt x="23" y="53"/>
                  <a:pt x="0" y="6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6086486-671D-40BF-8A5A-FAE4CE0AC191}" type="slidenum">
              <a:rPr lang="en-US" altLang="zh-CN" smtClean="0"/>
              <a:pPr/>
              <a:t>24</a:t>
            </a:fld>
            <a:endParaRPr lang="en-US" altLang="zh-CN" smtClean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9215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zh-CN" sz="4000" dirty="0" smtClean="0"/>
              <a:t>1.  </a:t>
            </a:r>
            <a:r>
              <a:rPr lang="zh-CN" altLang="en-US" sz="4000" dirty="0" smtClean="0"/>
              <a:t>无效页处理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844675"/>
            <a:ext cx="7993062" cy="4479925"/>
          </a:xfrm>
        </p:spPr>
        <p:txBody>
          <a:bodyPr/>
          <a:lstStyle/>
          <a:p>
            <a:pPr algn="just"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3000" b="1" dirty="0" smtClean="0">
                <a:solidFill>
                  <a:srgbClr val="FF0000"/>
                </a:solidFill>
              </a:rPr>
              <a:t>1. </a:t>
            </a:r>
            <a:r>
              <a:rPr lang="zh-CN" altLang="en-US" sz="3000" b="1" dirty="0" smtClean="0">
                <a:solidFill>
                  <a:srgbClr val="FF0000"/>
                </a:solidFill>
              </a:rPr>
              <a:t>无效页</a:t>
            </a:r>
            <a:r>
              <a:rPr lang="zh-CN" altLang="en-US" sz="3000" b="1" dirty="0" smtClean="0"/>
              <a:t>：当被访问的页无效时，产生无效页错误。</a:t>
            </a:r>
          </a:p>
          <a:p>
            <a:pPr eaLnBrk="1" hangingPunct="1">
              <a:spcBef>
                <a:spcPct val="10000"/>
              </a:spcBef>
              <a:buSzPct val="80000"/>
              <a:buFont typeface="Wingdings" pitchFamily="2" charset="2"/>
              <a:buChar char="l"/>
            </a:pPr>
            <a:r>
              <a:rPr lang="zh-CN" altLang="en-US" sz="3000" b="1" dirty="0" smtClean="0"/>
              <a:t>访问一个未知页，其</a:t>
            </a:r>
            <a:r>
              <a:rPr lang="zh-CN" altLang="en-US" sz="3000" b="1" dirty="0" smtClean="0">
                <a:solidFill>
                  <a:srgbClr val="FF00FF"/>
                </a:solidFill>
              </a:rPr>
              <a:t>页表项为</a:t>
            </a:r>
            <a:r>
              <a:rPr lang="en-US" altLang="zh-CN" sz="3000" b="1" dirty="0" smtClean="0">
                <a:solidFill>
                  <a:srgbClr val="FF00FF"/>
                </a:solidFill>
              </a:rPr>
              <a:t>0</a:t>
            </a:r>
            <a:r>
              <a:rPr lang="zh-CN" altLang="en-US" sz="3000" b="1" dirty="0" smtClean="0"/>
              <a:t>或</a:t>
            </a:r>
            <a:r>
              <a:rPr lang="zh-CN" altLang="en-US" sz="3000" b="1" dirty="0" smtClean="0">
                <a:solidFill>
                  <a:srgbClr val="FF00FF"/>
                </a:solidFill>
              </a:rPr>
              <a:t>页表不存在</a:t>
            </a:r>
            <a:r>
              <a:rPr lang="zh-CN" altLang="en-US" sz="3000" b="1" dirty="0" smtClean="0"/>
              <a:t>。</a:t>
            </a:r>
          </a:p>
          <a:p>
            <a:pPr eaLnBrk="1" hangingPunct="1">
              <a:spcBef>
                <a:spcPct val="10000"/>
              </a:spcBef>
              <a:buSzPct val="80000"/>
              <a:buFont typeface="Wingdings" pitchFamily="2" charset="2"/>
              <a:buChar char="l"/>
            </a:pPr>
            <a:r>
              <a:rPr lang="zh-CN" altLang="en-US" sz="3000" b="1" dirty="0" smtClean="0"/>
              <a:t>所访问的页不在主存，在</a:t>
            </a:r>
            <a:r>
              <a:rPr lang="zh-CN" altLang="en-US" sz="3000" b="1" dirty="0" smtClean="0">
                <a:solidFill>
                  <a:srgbClr val="FF00FF"/>
                </a:solidFill>
              </a:rPr>
              <a:t>外存页文件</a:t>
            </a:r>
            <a:r>
              <a:rPr lang="zh-CN" altLang="en-US" sz="3000" b="1" dirty="0" smtClean="0"/>
              <a:t>或</a:t>
            </a:r>
            <a:r>
              <a:rPr lang="zh-CN" altLang="en-US" sz="3000" b="1" dirty="0" smtClean="0">
                <a:solidFill>
                  <a:srgbClr val="FF00FF"/>
                </a:solidFill>
              </a:rPr>
              <a:t>映像文件</a:t>
            </a:r>
          </a:p>
          <a:p>
            <a:pPr eaLnBrk="1" hangingPunct="1">
              <a:spcBef>
                <a:spcPct val="10000"/>
              </a:spcBef>
              <a:buSzPct val="80000"/>
              <a:buFont typeface="Wingdings" pitchFamily="2" charset="2"/>
              <a:buChar char="l"/>
            </a:pPr>
            <a:r>
              <a:rPr lang="zh-CN" altLang="en-US" sz="3000" b="1" dirty="0" smtClean="0"/>
              <a:t>所访问的页在</a:t>
            </a:r>
            <a:r>
              <a:rPr lang="zh-CN" altLang="en-US" sz="3000" b="1" dirty="0" smtClean="0">
                <a:solidFill>
                  <a:srgbClr val="FF00FF"/>
                </a:solidFill>
              </a:rPr>
              <a:t>备用链表</a:t>
            </a:r>
            <a:r>
              <a:rPr lang="zh-CN" altLang="en-US" sz="3000" b="1" dirty="0" smtClean="0"/>
              <a:t>或</a:t>
            </a:r>
            <a:r>
              <a:rPr lang="zh-CN" altLang="en-US" sz="3000" b="1" dirty="0" smtClean="0">
                <a:solidFill>
                  <a:srgbClr val="FF00FF"/>
                </a:solidFill>
              </a:rPr>
              <a:t>更改链表</a:t>
            </a:r>
            <a:r>
              <a:rPr lang="zh-CN" altLang="en-US" sz="3000" b="1" dirty="0" smtClean="0"/>
              <a:t>。</a:t>
            </a:r>
          </a:p>
          <a:p>
            <a:pPr eaLnBrk="1" hangingPunct="1">
              <a:spcBef>
                <a:spcPct val="10000"/>
              </a:spcBef>
              <a:buSzPct val="80000"/>
              <a:buFont typeface="Wingdings" pitchFamily="2" charset="2"/>
              <a:buChar char="l"/>
            </a:pPr>
            <a:r>
              <a:rPr lang="zh-CN" altLang="en-US" sz="3000" b="1" dirty="0" smtClean="0"/>
              <a:t>页访问违约。与访问权限不符。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2ECEE8-ACFF-4FDE-B8AA-9EB0EA3269F4}" type="slidenum">
              <a:rPr lang="en-US" altLang="zh-CN" smtClean="0"/>
              <a:pPr/>
              <a:t>25</a:t>
            </a:fld>
            <a:endParaRPr lang="en-US" altLang="zh-CN" smtClean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20713"/>
            <a:ext cx="7772400" cy="936625"/>
          </a:xfrm>
        </p:spPr>
        <p:txBody>
          <a:bodyPr/>
          <a:lstStyle/>
          <a:p>
            <a:pPr eaLnBrk="1" hangingPunct="1"/>
            <a:r>
              <a:rPr lang="en-US" altLang="zh-CN" sz="4000" dirty="0" smtClean="0"/>
              <a:t>2.  </a:t>
            </a:r>
            <a:r>
              <a:rPr lang="zh-CN" altLang="en-US" sz="4000" dirty="0" smtClean="0"/>
              <a:t>原型页表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844675"/>
            <a:ext cx="7920037" cy="446405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Clr>
                <a:srgbClr val="FF0066"/>
              </a:buClr>
              <a:buFont typeface="Wingdings" pitchFamily="2" charset="2"/>
              <a:buChar char="p"/>
            </a:pPr>
            <a:r>
              <a:rPr lang="zh-CN" altLang="en-US" sz="3000" b="1" dirty="0" smtClean="0"/>
              <a:t>当一个页框被两个或多个进程共享时，存储器管理器依靠一个称为</a:t>
            </a:r>
            <a:r>
              <a:rPr lang="zh-CN" altLang="en-US" sz="3000" b="1" dirty="0" smtClean="0">
                <a:solidFill>
                  <a:srgbClr val="FF0066"/>
                </a:solidFill>
              </a:rPr>
              <a:t>“原型页表”（</a:t>
            </a:r>
            <a:r>
              <a:rPr lang="en-US" altLang="zh-CN" sz="3000" b="1" dirty="0" smtClean="0">
                <a:solidFill>
                  <a:srgbClr val="FF0066"/>
                </a:solidFill>
              </a:rPr>
              <a:t>Prototype PTE</a:t>
            </a:r>
            <a:r>
              <a:rPr lang="zh-CN" altLang="en-US" sz="3000" b="1" dirty="0" smtClean="0">
                <a:solidFill>
                  <a:srgbClr val="FF0066"/>
                </a:solidFill>
              </a:rPr>
              <a:t>）</a:t>
            </a:r>
            <a:r>
              <a:rPr lang="zh-CN" altLang="en-US" sz="3000" b="1" dirty="0" smtClean="0"/>
              <a:t>的页表来记录这些被共享的页框。</a:t>
            </a:r>
          </a:p>
          <a:p>
            <a:pPr eaLnBrk="1" hangingPunct="1">
              <a:lnSpc>
                <a:spcPct val="110000"/>
              </a:lnSpc>
              <a:buClr>
                <a:srgbClr val="FF0066"/>
              </a:buClr>
              <a:buFont typeface="Wingdings" pitchFamily="2" charset="2"/>
              <a:buChar char="p"/>
            </a:pPr>
            <a:r>
              <a:rPr lang="zh-CN" altLang="en-US" sz="3000" b="1" dirty="0" smtClean="0">
                <a:solidFill>
                  <a:srgbClr val="FF0066"/>
                </a:solidFill>
              </a:rPr>
              <a:t>区域对象</a:t>
            </a:r>
            <a:r>
              <a:rPr lang="zh-CN" altLang="en-US" sz="3000" b="1" dirty="0" smtClean="0"/>
              <a:t>有原型页表</a:t>
            </a:r>
          </a:p>
          <a:p>
            <a:pPr eaLnBrk="1" hangingPunct="1">
              <a:lnSpc>
                <a:spcPct val="110000"/>
              </a:lnSpc>
              <a:buClr>
                <a:srgbClr val="FF0066"/>
              </a:buClr>
              <a:buFont typeface="Wingdings" pitchFamily="2" charset="2"/>
              <a:buChar char="p"/>
            </a:pPr>
            <a:r>
              <a:rPr lang="zh-CN" altLang="en-US" sz="3000" b="1" dirty="0" smtClean="0">
                <a:solidFill>
                  <a:schemeClr val="accent1">
                    <a:lumMod val="75000"/>
                  </a:schemeClr>
                </a:solidFill>
              </a:rPr>
              <a:t>当进程访问区域对象中的页时，利用原型页表填写进程页表。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092280" y="1196752"/>
            <a:ext cx="1008112" cy="576064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just">
              <a:lnSpc>
                <a:spcPct val="10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宋体" charset="-122"/>
              </a:rPr>
              <a:t>P312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0C9855-0929-4A4E-84BF-3701DAF8AF0D}" type="slidenum">
              <a:rPr lang="en-US" altLang="zh-CN" smtClean="0"/>
              <a:pPr/>
              <a:t>26</a:t>
            </a:fld>
            <a:endParaRPr lang="en-US" altLang="zh-CN" smtClean="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7772400" cy="1066800"/>
          </a:xfrm>
        </p:spPr>
        <p:txBody>
          <a:bodyPr/>
          <a:lstStyle/>
          <a:p>
            <a:pPr eaLnBrk="1" hangingPunct="1"/>
            <a:r>
              <a:rPr lang="en-US" altLang="zh-CN" sz="4800" smtClean="0"/>
              <a:t>16.3   </a:t>
            </a:r>
            <a:r>
              <a:rPr lang="zh-CN" altLang="en-US" sz="4800" smtClean="0"/>
              <a:t>页调度策略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2060575"/>
            <a:ext cx="8077200" cy="4321175"/>
          </a:xfrm>
        </p:spPr>
        <p:txBody>
          <a:bodyPr/>
          <a:lstStyle/>
          <a:p>
            <a:pPr marL="609600" indent="-609600" algn="just" eaLnBrk="1" hangingPunct="1">
              <a:spcBef>
                <a:spcPct val="10000"/>
              </a:spcBef>
              <a:buSzPct val="120000"/>
              <a:buFont typeface="Wingdings" pitchFamily="2" charset="2"/>
              <a:buAutoNum type="circleNumDbPlain"/>
            </a:pPr>
            <a:r>
              <a:rPr lang="zh-CN" altLang="en-US" b="1" dirty="0" smtClean="0">
                <a:solidFill>
                  <a:srgbClr val="FF00FF"/>
                </a:solidFill>
              </a:rPr>
              <a:t>调页策略</a:t>
            </a:r>
            <a:r>
              <a:rPr lang="zh-CN" altLang="en-US" b="1" dirty="0" smtClean="0"/>
              <a:t>：将所缺的页及其前后的一些页装入主存。局部性原理。</a:t>
            </a:r>
          </a:p>
          <a:p>
            <a:pPr marL="609600" indent="-609600" algn="just" eaLnBrk="1" hangingPunct="1">
              <a:spcBef>
                <a:spcPct val="10000"/>
              </a:spcBef>
              <a:buSzPct val="120000"/>
              <a:buFont typeface="Wingdings" pitchFamily="2" charset="2"/>
              <a:buAutoNum type="circleNumDbPlain" startAt="2"/>
            </a:pPr>
            <a:r>
              <a:rPr lang="zh-CN" altLang="en-US" b="1" dirty="0" smtClean="0">
                <a:solidFill>
                  <a:srgbClr val="FF00FF"/>
                </a:solidFill>
              </a:rPr>
              <a:t>置页策略</a:t>
            </a:r>
            <a:r>
              <a:rPr lang="zh-CN" altLang="en-US" b="1" dirty="0" smtClean="0"/>
              <a:t>：放到物理主存。</a:t>
            </a:r>
          </a:p>
          <a:p>
            <a:pPr marL="609600" indent="-609600" algn="just" eaLnBrk="1" hangingPunct="1">
              <a:spcBef>
                <a:spcPct val="10000"/>
              </a:spcBef>
              <a:buSzPct val="120000"/>
              <a:buFont typeface="Wingdings" pitchFamily="2" charset="2"/>
              <a:buAutoNum type="circleNumDbPlain" startAt="2"/>
            </a:pPr>
            <a:r>
              <a:rPr lang="zh-CN" altLang="en-US" b="1" dirty="0" smtClean="0">
                <a:solidFill>
                  <a:srgbClr val="FF00FF"/>
                </a:solidFill>
              </a:rPr>
              <a:t>置换策略</a:t>
            </a:r>
            <a:r>
              <a:rPr lang="zh-CN" altLang="en-US" b="1" dirty="0" smtClean="0"/>
              <a:t>：在多处理器系统中，采用了局部</a:t>
            </a:r>
            <a:r>
              <a:rPr lang="zh-CN" altLang="en-US" b="1" dirty="0" smtClean="0">
                <a:solidFill>
                  <a:srgbClr val="FF0066"/>
                </a:solidFill>
              </a:rPr>
              <a:t>先进先出</a:t>
            </a:r>
            <a:r>
              <a:rPr lang="zh-CN" altLang="en-US" b="1" dirty="0" smtClean="0"/>
              <a:t>置换策略。而在单处理器系统中，更接近于最近最久未使用策略</a:t>
            </a:r>
            <a:r>
              <a:rPr lang="en-US" altLang="zh-CN" b="1" dirty="0" smtClean="0"/>
              <a:t>(</a:t>
            </a:r>
            <a:r>
              <a:rPr lang="en-US" altLang="zh-CN" b="1" dirty="0" smtClean="0">
                <a:solidFill>
                  <a:srgbClr val="FF0066"/>
                </a:solidFill>
              </a:rPr>
              <a:t>LRU</a:t>
            </a:r>
            <a:r>
              <a:rPr lang="zh-CN" altLang="en-US" b="1" dirty="0" smtClean="0"/>
              <a:t>，也称为“</a:t>
            </a:r>
            <a:r>
              <a:rPr lang="zh-CN" altLang="en-US" b="1" dirty="0" smtClean="0">
                <a:solidFill>
                  <a:srgbClr val="FF0066"/>
                </a:solidFill>
              </a:rPr>
              <a:t>时钟页面置换算法</a:t>
            </a:r>
            <a:r>
              <a:rPr lang="zh-CN" altLang="en-US" b="1" dirty="0" smtClean="0"/>
              <a:t>”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。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236296" y="1340768"/>
            <a:ext cx="1008112" cy="576064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just">
              <a:lnSpc>
                <a:spcPct val="10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宋体" charset="-122"/>
              </a:rPr>
              <a:t>P314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8497EA-EDFD-4F98-A0EF-E43219291120}" type="slidenum">
              <a:rPr lang="en-US" altLang="zh-CN" smtClean="0"/>
              <a:pPr/>
              <a:t>27</a:t>
            </a:fld>
            <a:endParaRPr lang="en-US" altLang="zh-CN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12875"/>
            <a:ext cx="8001000" cy="4987925"/>
          </a:xfrm>
        </p:spPr>
        <p:txBody>
          <a:bodyPr/>
          <a:lstStyle/>
          <a:p>
            <a:pPr marL="609600" indent="-609600" algn="just" eaLnBrk="1" hangingPunct="1">
              <a:spcBef>
                <a:spcPct val="30000"/>
              </a:spcBef>
              <a:buFont typeface="Wingdings" pitchFamily="2" charset="2"/>
              <a:buAutoNum type="arabicPeriod"/>
            </a:pPr>
            <a:r>
              <a:rPr lang="zh-CN" altLang="en-US" b="1" dirty="0" smtClean="0">
                <a:solidFill>
                  <a:srgbClr val="FF0000"/>
                </a:solidFill>
              </a:rPr>
              <a:t>进程工作集</a:t>
            </a:r>
            <a:r>
              <a:rPr lang="zh-CN" altLang="en-US" b="1" dirty="0" smtClean="0"/>
              <a:t>：进程正在使用的物理页面的集合。系统根据内存情况允许进程工作集规模增大或缩小。</a:t>
            </a:r>
          </a:p>
          <a:p>
            <a:pPr marL="609600" indent="-609600" algn="just" eaLnBrk="1" hangingPunct="1">
              <a:spcBef>
                <a:spcPct val="30000"/>
              </a:spcBef>
              <a:buFont typeface="Wingdings" pitchFamily="2" charset="2"/>
              <a:buAutoNum type="arabicPeriod"/>
            </a:pPr>
            <a:r>
              <a:rPr lang="zh-CN" altLang="en-US" b="1" dirty="0" smtClean="0">
                <a:solidFill>
                  <a:srgbClr val="FF0000"/>
                </a:solidFill>
              </a:rPr>
              <a:t>系统工作集</a:t>
            </a:r>
            <a:r>
              <a:rPr lang="zh-CN" altLang="en-US" b="1" dirty="0" smtClean="0"/>
              <a:t>：为可换页的系统代码和数据分配一定数量的页框。</a:t>
            </a:r>
          </a:p>
          <a:p>
            <a:pPr marL="609600" indent="-609600" algn="just" eaLnBrk="1" hangingPunct="1">
              <a:spcBef>
                <a:spcPct val="30000"/>
              </a:spcBef>
              <a:buFont typeface="Wingdings" pitchFamily="2" charset="2"/>
              <a:buAutoNum type="arabicPeriod"/>
            </a:pPr>
            <a:r>
              <a:rPr lang="zh-CN" altLang="en-US" b="1" dirty="0" smtClean="0">
                <a:solidFill>
                  <a:srgbClr val="FF0000"/>
                </a:solidFill>
              </a:rPr>
              <a:t>平衡工作集管理器</a:t>
            </a:r>
            <a:r>
              <a:rPr lang="zh-CN" altLang="en-US" b="1" dirty="0" smtClean="0"/>
              <a:t>：是一个系统线程，用来</a:t>
            </a:r>
            <a:r>
              <a:rPr kumimoji="0" lang="zh-CN" altLang="en-US" b="1" dirty="0" smtClean="0"/>
              <a:t>调整</a:t>
            </a:r>
            <a:r>
              <a:rPr lang="zh-CN" altLang="en-US" b="1" dirty="0" smtClean="0"/>
              <a:t>进程和系统工作集。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98C027-9389-4258-8FD6-1DA494834AC0}" type="slidenum">
              <a:rPr lang="en-US" altLang="zh-CN" smtClean="0"/>
              <a:pPr/>
              <a:t>3</a:t>
            </a:fld>
            <a:endParaRPr lang="en-US" altLang="zh-CN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1066800"/>
          </a:xfrm>
        </p:spPr>
        <p:txBody>
          <a:bodyPr/>
          <a:lstStyle/>
          <a:p>
            <a:pPr eaLnBrk="1" hangingPunct="1"/>
            <a:r>
              <a:rPr lang="en-US" altLang="zh-CN" smtClean="0"/>
              <a:t>16.1.1    </a:t>
            </a:r>
            <a:r>
              <a:rPr lang="zh-CN" altLang="en-US" smtClean="0"/>
              <a:t>进程地址空间的布局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86000"/>
            <a:ext cx="7772400" cy="4038600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spcBef>
                <a:spcPct val="30000"/>
              </a:spcBef>
              <a:buSzPct val="150000"/>
              <a:buFont typeface="Wingdings" pitchFamily="2" charset="2"/>
              <a:buChar char="§"/>
            </a:pPr>
            <a:r>
              <a:rPr lang="zh-CN" altLang="en-US" b="1" smtClean="0"/>
              <a:t>在</a:t>
            </a:r>
            <a:r>
              <a:rPr lang="en-US" altLang="zh-CN" b="1" smtClean="0"/>
              <a:t>32</a:t>
            </a:r>
            <a:r>
              <a:rPr lang="zh-CN" altLang="en-US" b="1" smtClean="0"/>
              <a:t>位的地址空间上，允许每个用户进程占有</a:t>
            </a:r>
            <a:r>
              <a:rPr lang="en-US" altLang="zh-CN" b="1" smtClean="0"/>
              <a:t>4G</a:t>
            </a:r>
            <a:r>
              <a:rPr lang="zh-CN" altLang="en-US" b="1" smtClean="0"/>
              <a:t>的虚存空间。低</a:t>
            </a:r>
            <a:r>
              <a:rPr lang="en-US" altLang="zh-CN" b="1" smtClean="0"/>
              <a:t>2GB</a:t>
            </a:r>
            <a:r>
              <a:rPr lang="zh-CN" altLang="en-US" b="1" smtClean="0"/>
              <a:t>为进程的私有地址空间，高</a:t>
            </a:r>
            <a:r>
              <a:rPr lang="en-US" altLang="zh-CN" b="1" smtClean="0"/>
              <a:t>2GB</a:t>
            </a:r>
            <a:r>
              <a:rPr lang="zh-CN" altLang="en-US" b="1" smtClean="0"/>
              <a:t>为进程公用的操作系统空间。</a:t>
            </a:r>
          </a:p>
          <a:p>
            <a:pPr algn="just" eaLnBrk="1" hangingPunct="1">
              <a:lnSpc>
                <a:spcPct val="110000"/>
              </a:lnSpc>
              <a:spcBef>
                <a:spcPct val="30000"/>
              </a:spcBef>
              <a:buSzPct val="150000"/>
              <a:buFont typeface="Wingdings" pitchFamily="2" charset="2"/>
              <a:buChar char="§"/>
            </a:pPr>
            <a:r>
              <a:rPr lang="en-US" altLang="zh-CN" b="1" smtClean="0"/>
              <a:t>Windows</a:t>
            </a:r>
            <a:r>
              <a:rPr lang="zh-CN" altLang="en-US" b="1" smtClean="0"/>
              <a:t>企业版有一个引导选项，允许用户拥有</a:t>
            </a:r>
            <a:r>
              <a:rPr lang="en-US" altLang="zh-CN" b="1" smtClean="0"/>
              <a:t>3GB</a:t>
            </a:r>
            <a:r>
              <a:rPr lang="zh-CN" altLang="en-US" b="1" smtClean="0"/>
              <a:t>的地址空间。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175C846-66C5-4722-8323-D379549FF809}" type="slidenum">
              <a:rPr lang="en-US" altLang="zh-CN" smtClean="0"/>
              <a:pPr/>
              <a:t>4</a:t>
            </a:fld>
            <a:endParaRPr lang="en-US" altLang="zh-CN" smtClean="0"/>
          </a:p>
        </p:txBody>
      </p:sp>
      <p:sp>
        <p:nvSpPr>
          <p:cNvPr id="6147" name="Rectangle 10"/>
          <p:cNvSpPr>
            <a:spLocks noChangeArrowheads="1"/>
          </p:cNvSpPr>
          <p:nvPr/>
        </p:nvSpPr>
        <p:spPr bwMode="auto">
          <a:xfrm>
            <a:off x="1763688" y="548680"/>
            <a:ext cx="6022975" cy="508000"/>
          </a:xfrm>
          <a:prstGeom prst="rect">
            <a:avLst/>
          </a:prstGeom>
          <a:solidFill>
            <a:schemeClr val="bg1"/>
          </a:solidFill>
          <a:ln w="9525">
            <a:solidFill>
              <a:srgbClr val="FFFFCC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3200" dirty="0">
                <a:solidFill>
                  <a:srgbClr val="FF0000"/>
                </a:solidFill>
                <a:latin typeface="宋体" charset="-122"/>
              </a:rPr>
              <a:t>x86</a:t>
            </a:r>
            <a:r>
              <a:rPr lang="zh-CN" altLang="en-US" sz="3200" dirty="0">
                <a:solidFill>
                  <a:srgbClr val="FF0000"/>
                </a:solidFill>
                <a:latin typeface="宋体" charset="-122"/>
              </a:rPr>
              <a:t>系统虚拟地址空间布局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1259632" y="1196752"/>
            <a:ext cx="1981200" cy="5112568"/>
          </a:xfrm>
          <a:prstGeom prst="rect">
            <a:avLst/>
          </a:prstGeom>
          <a:solidFill>
            <a:schemeClr val="bg1"/>
          </a:solidFill>
          <a:ln w="9525">
            <a:solidFill>
              <a:srgbClr val="FFFFCC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dirty="0">
                <a:solidFill>
                  <a:srgbClr val="000066"/>
                </a:solidFill>
                <a:latin typeface="宋体" charset="-122"/>
                <a:ea typeface="PMingLiU" pitchFamily="18" charset="-120"/>
              </a:rPr>
              <a:t>00000000</a:t>
            </a:r>
            <a:endParaRPr lang="en-US" altLang="zh-CN" dirty="0">
              <a:solidFill>
                <a:srgbClr val="000066"/>
              </a:solidFill>
              <a:latin typeface="宋体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solidFill>
                <a:srgbClr val="000066"/>
              </a:solidFill>
            </a:endParaRPr>
          </a:p>
          <a:p>
            <a:pPr algn="just">
              <a:lnSpc>
                <a:spcPct val="100000"/>
              </a:lnSpc>
            </a:pPr>
            <a:endParaRPr lang="en-US" altLang="zh-CN" dirty="0">
              <a:solidFill>
                <a:srgbClr val="000066"/>
              </a:solidFill>
            </a:endParaRPr>
          </a:p>
          <a:p>
            <a:pPr>
              <a:lnSpc>
                <a:spcPct val="100000"/>
              </a:lnSpc>
            </a:pPr>
            <a:r>
              <a:rPr lang="zh-TW" altLang="en-US" dirty="0">
                <a:solidFill>
                  <a:srgbClr val="000066"/>
                </a:solidFill>
                <a:ea typeface="PMingLiU" pitchFamily="18" charset="-120"/>
              </a:rPr>
              <a:t>   </a:t>
            </a:r>
            <a:endParaRPr lang="en-US" altLang="zh-CN" dirty="0">
              <a:solidFill>
                <a:srgbClr val="000066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TW" dirty="0">
                <a:solidFill>
                  <a:srgbClr val="000066"/>
                </a:solidFill>
                <a:ea typeface="PMingLiU" pitchFamily="18" charset="-120"/>
              </a:rPr>
              <a:t> </a:t>
            </a:r>
            <a:r>
              <a:rPr lang="en-US" altLang="zh-TW" dirty="0">
                <a:solidFill>
                  <a:srgbClr val="000066"/>
                </a:solidFill>
                <a:latin typeface="宋体" charset="-122"/>
                <a:ea typeface="PMingLiU" pitchFamily="18" charset="-120"/>
              </a:rPr>
              <a:t>80000000</a:t>
            </a:r>
            <a:endParaRPr lang="en-US" altLang="zh-CN" dirty="0">
              <a:solidFill>
                <a:srgbClr val="000066"/>
              </a:solidFill>
              <a:latin typeface="宋体" charset="-122"/>
            </a:endParaRPr>
          </a:p>
          <a:p>
            <a:pPr>
              <a:lnSpc>
                <a:spcPct val="100000"/>
              </a:lnSpc>
            </a:pPr>
            <a:r>
              <a:rPr lang="en-US" altLang="zh-TW" dirty="0">
                <a:solidFill>
                  <a:srgbClr val="000066"/>
                </a:solidFill>
                <a:ea typeface="PMingLiU" pitchFamily="18" charset="-12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altLang="zh-TW" dirty="0">
                <a:solidFill>
                  <a:srgbClr val="000066"/>
                </a:solidFill>
                <a:ea typeface="PMingLiU" pitchFamily="18" charset="-120"/>
              </a:rPr>
              <a:t>C0000000</a:t>
            </a:r>
            <a:r>
              <a:rPr lang="en-US" altLang="zh-CN" dirty="0">
                <a:solidFill>
                  <a:srgbClr val="000066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endParaRPr lang="en-US" altLang="zh-CN" dirty="0">
              <a:solidFill>
                <a:srgbClr val="000066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TW" dirty="0">
                <a:solidFill>
                  <a:srgbClr val="000066"/>
                </a:solidFill>
                <a:ea typeface="PMingLiU" pitchFamily="18" charset="-120"/>
              </a:rPr>
              <a:t>   </a:t>
            </a:r>
          </a:p>
          <a:p>
            <a:pPr>
              <a:lnSpc>
                <a:spcPct val="100000"/>
              </a:lnSpc>
            </a:pPr>
            <a:endParaRPr lang="en-US" altLang="zh-TW" dirty="0" smtClean="0">
              <a:solidFill>
                <a:srgbClr val="000066"/>
              </a:solidFill>
              <a:ea typeface="PMingLiU" pitchFamily="18" charset="-120"/>
            </a:endParaRPr>
          </a:p>
          <a:p>
            <a:pPr>
              <a:lnSpc>
                <a:spcPct val="100000"/>
              </a:lnSpc>
            </a:pPr>
            <a:endParaRPr lang="en-US" altLang="zh-TW" dirty="0">
              <a:solidFill>
                <a:srgbClr val="000066"/>
              </a:solidFill>
              <a:ea typeface="PMingLiU" pitchFamily="18" charset="-120"/>
            </a:endParaRPr>
          </a:p>
          <a:p>
            <a:pPr>
              <a:lnSpc>
                <a:spcPct val="100000"/>
              </a:lnSpc>
            </a:pPr>
            <a:r>
              <a:rPr lang="en-US" altLang="zh-TW" dirty="0" smtClean="0">
                <a:solidFill>
                  <a:srgbClr val="000066"/>
                </a:solidFill>
                <a:ea typeface="PMingLiU" pitchFamily="18" charset="-120"/>
              </a:rPr>
              <a:t>FFFFFFFF</a:t>
            </a:r>
            <a:endParaRPr lang="en-US" altLang="zh-CN" dirty="0">
              <a:solidFill>
                <a:srgbClr val="000066"/>
              </a:solidFill>
            </a:endParaRPr>
          </a:p>
        </p:txBody>
      </p:sp>
      <p:sp>
        <p:nvSpPr>
          <p:cNvPr id="6149" name="Rectangle 9"/>
          <p:cNvSpPr>
            <a:spLocks noChangeArrowheads="1"/>
          </p:cNvSpPr>
          <p:nvPr/>
        </p:nvSpPr>
        <p:spPr bwMode="auto">
          <a:xfrm>
            <a:off x="3275856" y="1318054"/>
            <a:ext cx="3054350" cy="17010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rgbClr val="000066"/>
                </a:solidFill>
                <a:latin typeface="宋体" charset="-122"/>
              </a:rPr>
              <a:t>应用程序代码</a:t>
            </a:r>
          </a:p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rgbClr val="000066"/>
                </a:solidFill>
                <a:latin typeface="宋体" charset="-122"/>
              </a:rPr>
              <a:t>全局数据</a:t>
            </a:r>
          </a:p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rgbClr val="000066"/>
                </a:solidFill>
                <a:latin typeface="宋体" charset="-122"/>
              </a:rPr>
              <a:t>每个线程堆栈</a:t>
            </a:r>
          </a:p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rgbClr val="000066"/>
                </a:solidFill>
                <a:latin typeface="宋体" charset="-122"/>
              </a:rPr>
              <a:t>映射</a:t>
            </a:r>
            <a:r>
              <a:rPr lang="en-US" altLang="zh-CN" dirty="0">
                <a:solidFill>
                  <a:srgbClr val="000066"/>
                </a:solidFill>
                <a:latin typeface="宋体" charset="-122"/>
              </a:rPr>
              <a:t>ntdll.dll</a:t>
            </a:r>
            <a:endParaRPr lang="en-US" altLang="zh-CN" dirty="0">
              <a:solidFill>
                <a:srgbClr val="000066"/>
              </a:solidFill>
            </a:endParaRPr>
          </a:p>
        </p:txBody>
      </p:sp>
      <p:sp>
        <p:nvSpPr>
          <p:cNvPr id="6150" name="Text Box 13"/>
          <p:cNvSpPr txBox="1">
            <a:spLocks noChangeArrowheads="1"/>
          </p:cNvSpPr>
          <p:nvPr/>
        </p:nvSpPr>
        <p:spPr bwMode="auto">
          <a:xfrm>
            <a:off x="3275856" y="4020451"/>
            <a:ext cx="3048000" cy="954107"/>
          </a:xfrm>
          <a:prstGeom prst="rect">
            <a:avLst/>
          </a:prstGeom>
          <a:solidFill>
            <a:schemeClr val="bg1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kumimoji="1" lang="zh-CN" altLang="en-US" dirty="0" smtClean="0">
                <a:solidFill>
                  <a:srgbClr val="000066"/>
                </a:solidFill>
              </a:rPr>
              <a:t>进程页表</a:t>
            </a:r>
            <a:endParaRPr kumimoji="1" lang="en-US" altLang="zh-CN" dirty="0" smtClean="0">
              <a:solidFill>
                <a:srgbClr val="000066"/>
              </a:solidFill>
            </a:endParaRPr>
          </a:p>
          <a:p>
            <a:pPr>
              <a:lnSpc>
                <a:spcPct val="100000"/>
              </a:lnSpc>
            </a:pPr>
            <a:r>
              <a:rPr kumimoji="1" lang="zh-CN" altLang="en-US" dirty="0" smtClean="0">
                <a:solidFill>
                  <a:srgbClr val="000066"/>
                </a:solidFill>
              </a:rPr>
              <a:t>超</a:t>
            </a:r>
            <a:r>
              <a:rPr kumimoji="1" lang="zh-CN" altLang="en-US" dirty="0">
                <a:solidFill>
                  <a:srgbClr val="000066"/>
                </a:solidFill>
              </a:rPr>
              <a:t>空间</a:t>
            </a:r>
          </a:p>
        </p:txBody>
      </p:sp>
      <p:sp>
        <p:nvSpPr>
          <p:cNvPr id="6151" name="Text Box 14"/>
          <p:cNvSpPr txBox="1">
            <a:spLocks noChangeArrowheads="1"/>
          </p:cNvSpPr>
          <p:nvPr/>
        </p:nvSpPr>
        <p:spPr bwMode="auto">
          <a:xfrm>
            <a:off x="3276600" y="3068283"/>
            <a:ext cx="3048000" cy="946057"/>
          </a:xfrm>
          <a:prstGeom prst="rect">
            <a:avLst/>
          </a:prstGeom>
          <a:solidFill>
            <a:schemeClr val="bg1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solidFill>
                  <a:srgbClr val="000066"/>
                </a:solidFill>
                <a:latin typeface="宋体" charset="-122"/>
              </a:rPr>
              <a:t>Ntoskrnl</a:t>
            </a:r>
            <a:r>
              <a:rPr lang="zh-CN" altLang="en-US">
                <a:solidFill>
                  <a:srgbClr val="000066"/>
                </a:solidFill>
                <a:latin typeface="宋体" charset="-122"/>
              </a:rPr>
              <a:t>、</a:t>
            </a:r>
            <a:r>
              <a:rPr lang="en-US" altLang="zh-CN">
                <a:solidFill>
                  <a:srgbClr val="000066"/>
                </a:solidFill>
                <a:latin typeface="宋体" charset="-122"/>
              </a:rPr>
              <a:t>HAL</a:t>
            </a:r>
          </a:p>
          <a:p>
            <a:pPr>
              <a:lnSpc>
                <a:spcPct val="100000"/>
              </a:lnSpc>
            </a:pPr>
            <a:r>
              <a:rPr lang="en-US" altLang="zh-CN">
                <a:solidFill>
                  <a:srgbClr val="000066"/>
                </a:solidFill>
                <a:latin typeface="宋体" charset="-122"/>
              </a:rPr>
              <a:t>PFN </a:t>
            </a:r>
            <a:r>
              <a:rPr lang="zh-CN" altLang="en-US">
                <a:solidFill>
                  <a:srgbClr val="000066"/>
                </a:solidFill>
                <a:latin typeface="宋体" charset="-122"/>
              </a:rPr>
              <a:t>数据库</a:t>
            </a:r>
          </a:p>
        </p:txBody>
      </p:sp>
      <p:sp>
        <p:nvSpPr>
          <p:cNvPr id="6152" name="Text Box 15"/>
          <p:cNvSpPr txBox="1">
            <a:spLocks noChangeArrowheads="1"/>
          </p:cNvSpPr>
          <p:nvPr/>
        </p:nvSpPr>
        <p:spPr bwMode="auto">
          <a:xfrm>
            <a:off x="3276600" y="4941168"/>
            <a:ext cx="3048000" cy="1384995"/>
          </a:xfrm>
          <a:prstGeom prst="rect">
            <a:avLst/>
          </a:prstGeom>
          <a:solidFill>
            <a:schemeClr val="bg1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rgbClr val="000066"/>
                </a:solidFill>
                <a:latin typeface="宋体" charset="-122"/>
              </a:rPr>
              <a:t>系统缓存</a:t>
            </a:r>
          </a:p>
          <a:p>
            <a:pPr>
              <a:lnSpc>
                <a:spcPct val="100000"/>
              </a:lnSpc>
            </a:pPr>
            <a:r>
              <a:rPr lang="zh-CN" altLang="en-US" dirty="0" smtClean="0">
                <a:solidFill>
                  <a:srgbClr val="000066"/>
                </a:solidFill>
                <a:latin typeface="宋体" charset="-122"/>
              </a:rPr>
              <a:t>执行体内存池</a:t>
            </a:r>
            <a:endParaRPr lang="en-US" altLang="zh-CN" dirty="0" smtClean="0">
              <a:solidFill>
                <a:srgbClr val="000066"/>
              </a:solidFill>
              <a:latin typeface="宋体" charset="-122"/>
            </a:endParaRPr>
          </a:p>
          <a:p>
            <a:pPr>
              <a:lnSpc>
                <a:spcPct val="100000"/>
              </a:lnSpc>
            </a:pPr>
            <a:r>
              <a:rPr lang="en-US" altLang="zh-CN" dirty="0" smtClean="0">
                <a:solidFill>
                  <a:srgbClr val="000066"/>
                </a:solidFill>
                <a:latin typeface="宋体" charset="-122"/>
              </a:rPr>
              <a:t>……</a:t>
            </a:r>
            <a:endParaRPr lang="zh-CN" altLang="en-US" dirty="0">
              <a:solidFill>
                <a:srgbClr val="000066"/>
              </a:solidFill>
              <a:latin typeface="宋体" charset="-122"/>
            </a:endParaRPr>
          </a:p>
        </p:txBody>
      </p:sp>
      <p:sp>
        <p:nvSpPr>
          <p:cNvPr id="6153" name="Line 20"/>
          <p:cNvSpPr>
            <a:spLocks noChangeShapeType="1"/>
          </p:cNvSpPr>
          <p:nvPr/>
        </p:nvSpPr>
        <p:spPr bwMode="auto">
          <a:xfrm>
            <a:off x="3276600" y="3039661"/>
            <a:ext cx="3048000" cy="1541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4" name="Text Box 22"/>
          <p:cNvSpPr txBox="1">
            <a:spLocks noChangeArrowheads="1"/>
          </p:cNvSpPr>
          <p:nvPr/>
        </p:nvSpPr>
        <p:spPr bwMode="auto">
          <a:xfrm>
            <a:off x="6705600" y="1937283"/>
            <a:ext cx="8747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kumimoji="1" lang="en-US" altLang="zh-CN">
                <a:solidFill>
                  <a:srgbClr val="FF0000"/>
                </a:solidFill>
              </a:rPr>
              <a:t>2GB</a:t>
            </a:r>
          </a:p>
        </p:txBody>
      </p:sp>
      <p:sp>
        <p:nvSpPr>
          <p:cNvPr id="6155" name="Text Box 23"/>
          <p:cNvSpPr txBox="1">
            <a:spLocks noChangeArrowheads="1"/>
          </p:cNvSpPr>
          <p:nvPr/>
        </p:nvSpPr>
        <p:spPr bwMode="auto">
          <a:xfrm>
            <a:off x="6705600" y="3994683"/>
            <a:ext cx="8747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kumimoji="1" lang="en-US" altLang="zh-CN">
                <a:solidFill>
                  <a:srgbClr val="FF0000"/>
                </a:solidFill>
              </a:rPr>
              <a:t>2GB</a:t>
            </a:r>
          </a:p>
        </p:txBody>
      </p:sp>
      <p:sp>
        <p:nvSpPr>
          <p:cNvPr id="6156" name="Line 24"/>
          <p:cNvSpPr>
            <a:spLocks noChangeShapeType="1"/>
          </p:cNvSpPr>
          <p:nvPr/>
        </p:nvSpPr>
        <p:spPr bwMode="auto">
          <a:xfrm>
            <a:off x="6705600" y="3039615"/>
            <a:ext cx="762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A4E455-FCE5-4100-998F-47B4F51A7F10}" type="slidenum">
              <a:rPr lang="en-US" altLang="zh-CN" smtClean="0"/>
              <a:pPr/>
              <a:t>5</a:t>
            </a:fld>
            <a:endParaRPr lang="en-US" altLang="zh-CN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620713"/>
            <a:ext cx="7772400" cy="1079500"/>
          </a:xfrm>
        </p:spPr>
        <p:txBody>
          <a:bodyPr/>
          <a:lstStyle/>
          <a:p>
            <a:pPr eaLnBrk="1" hangingPunct="1"/>
            <a:r>
              <a:rPr lang="zh-CN" altLang="en-US" smtClean="0"/>
              <a:t>创建进程需要的内存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16113"/>
            <a:ext cx="7918648" cy="4392612"/>
          </a:xfrm>
        </p:spPr>
        <p:txBody>
          <a:bodyPr/>
          <a:lstStyle/>
          <a:p>
            <a:pPr marL="342000" eaLnBrk="1" hangingPunct="1">
              <a:spcBef>
                <a:spcPts val="1800"/>
              </a:spcBef>
            </a:pPr>
            <a:r>
              <a:rPr lang="zh-CN" altLang="en-US" sz="3000" b="1" dirty="0" smtClean="0">
                <a:solidFill>
                  <a:srgbClr val="FF00FF"/>
                </a:solidFill>
              </a:rPr>
              <a:t>进程页表</a:t>
            </a:r>
            <a:r>
              <a:rPr lang="zh-CN" altLang="en-US" sz="3000" b="1" dirty="0" smtClean="0"/>
              <a:t>在系统空间对应的</a:t>
            </a:r>
            <a:r>
              <a:rPr lang="zh-CN" altLang="en-US" sz="3000" b="1" dirty="0" smtClean="0">
                <a:solidFill>
                  <a:srgbClr val="FF00FF"/>
                </a:solidFill>
              </a:rPr>
              <a:t>虚拟页面</a:t>
            </a:r>
            <a:r>
              <a:rPr lang="zh-CN" altLang="en-US" sz="3000" b="1" dirty="0" smtClean="0"/>
              <a:t>。</a:t>
            </a:r>
          </a:p>
          <a:p>
            <a:pPr eaLnBrk="1" hangingPunct="1">
              <a:spcBef>
                <a:spcPts val="1800"/>
              </a:spcBef>
            </a:pPr>
            <a:r>
              <a:rPr lang="zh-CN" altLang="en-US" sz="3000" b="1" dirty="0" smtClean="0"/>
              <a:t>申请一个</a:t>
            </a:r>
            <a:r>
              <a:rPr lang="zh-CN" altLang="en-US" sz="3000" b="1" dirty="0" smtClean="0">
                <a:solidFill>
                  <a:srgbClr val="339933"/>
                </a:solidFill>
              </a:rPr>
              <a:t>物理页面</a:t>
            </a:r>
            <a:r>
              <a:rPr lang="zh-CN" altLang="en-US" sz="3000" b="1" dirty="0" smtClean="0"/>
              <a:t>作为页目录页面</a:t>
            </a:r>
          </a:p>
          <a:p>
            <a:pPr eaLnBrk="1" hangingPunct="1">
              <a:spcBef>
                <a:spcPts val="1800"/>
              </a:spcBef>
            </a:pPr>
            <a:r>
              <a:rPr lang="zh-CN" altLang="en-US" sz="3000" b="1" dirty="0" smtClean="0"/>
              <a:t>申请一个</a:t>
            </a:r>
            <a:r>
              <a:rPr lang="zh-CN" altLang="en-US" sz="3000" b="1" dirty="0" smtClean="0">
                <a:solidFill>
                  <a:srgbClr val="339933"/>
                </a:solidFill>
              </a:rPr>
              <a:t>物理页面</a:t>
            </a:r>
            <a:r>
              <a:rPr lang="zh-CN" altLang="en-US" sz="3000" b="1" dirty="0" smtClean="0"/>
              <a:t>作为</a:t>
            </a:r>
            <a:r>
              <a:rPr lang="en-US" altLang="zh-CN" sz="3000" b="1" dirty="0" smtClean="0"/>
              <a:t>VAD</a:t>
            </a:r>
            <a:r>
              <a:rPr lang="zh-CN" altLang="en-US" sz="3000" b="1" dirty="0" smtClean="0"/>
              <a:t>位图</a:t>
            </a:r>
          </a:p>
          <a:p>
            <a:pPr eaLnBrk="1" hangingPunct="1"/>
            <a:r>
              <a:rPr lang="zh-CN" altLang="en-US" sz="3000" b="1" dirty="0" smtClean="0"/>
              <a:t>申请一个</a:t>
            </a:r>
            <a:r>
              <a:rPr lang="zh-CN" altLang="en-US" sz="3000" b="1" dirty="0" smtClean="0">
                <a:solidFill>
                  <a:srgbClr val="339933"/>
                </a:solidFill>
              </a:rPr>
              <a:t>物理页面</a:t>
            </a:r>
            <a:r>
              <a:rPr lang="zh-CN" altLang="en-US" sz="3000" b="1" dirty="0" smtClean="0"/>
              <a:t>作为进程工作集链表</a:t>
            </a:r>
          </a:p>
          <a:p>
            <a:pPr eaLnBrk="1" hangingPunct="1"/>
            <a:r>
              <a:rPr lang="zh-CN" altLang="en-US" sz="3000" b="1" dirty="0" smtClean="0"/>
              <a:t>申请一个</a:t>
            </a:r>
            <a:r>
              <a:rPr lang="zh-CN" altLang="en-US" sz="3000" b="1" dirty="0" smtClean="0">
                <a:solidFill>
                  <a:srgbClr val="339933"/>
                </a:solidFill>
              </a:rPr>
              <a:t>物理页面</a:t>
            </a:r>
            <a:r>
              <a:rPr lang="zh-CN" altLang="en-US" sz="3000" b="1" dirty="0" smtClean="0"/>
              <a:t>存放</a:t>
            </a:r>
            <a:r>
              <a:rPr lang="zh-CN" altLang="en-US" sz="3000" b="1" dirty="0" smtClean="0">
                <a:solidFill>
                  <a:srgbClr val="FF00FF"/>
                </a:solidFill>
              </a:rPr>
              <a:t>超空间页表</a:t>
            </a:r>
            <a:r>
              <a:rPr lang="zh-CN" altLang="en-US" sz="3000" b="1" dirty="0" smtClean="0"/>
              <a:t>，用来记录</a:t>
            </a:r>
            <a:r>
              <a:rPr lang="en-US" altLang="zh-CN" sz="3000" b="1" dirty="0" smtClean="0"/>
              <a:t>VAD</a:t>
            </a:r>
            <a:r>
              <a:rPr lang="zh-CN" altLang="en-US" sz="3000" b="1" dirty="0" smtClean="0"/>
              <a:t>位图和工作集链表所在的物理页面。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60BB7F-F947-4021-A0D7-596DAF2B4940}" type="slidenum">
              <a:rPr lang="en-US" altLang="zh-CN" smtClean="0"/>
              <a:pPr/>
              <a:t>6</a:t>
            </a:fld>
            <a:endParaRPr lang="en-US" altLang="zh-CN" dirty="0" smtClean="0"/>
          </a:p>
        </p:txBody>
      </p:sp>
      <p:sp>
        <p:nvSpPr>
          <p:cNvPr id="8195" name="TextBox 4"/>
          <p:cNvSpPr txBox="1">
            <a:spLocks noChangeArrowheads="1"/>
          </p:cNvSpPr>
          <p:nvPr/>
        </p:nvSpPr>
        <p:spPr bwMode="auto">
          <a:xfrm>
            <a:off x="1785938" y="1049883"/>
            <a:ext cx="1428750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超空间</a:t>
            </a:r>
          </a:p>
        </p:txBody>
      </p:sp>
      <p:sp>
        <p:nvSpPr>
          <p:cNvPr id="8196" name="矩形 5"/>
          <p:cNvSpPr>
            <a:spLocks noChangeArrowheads="1"/>
          </p:cNvSpPr>
          <p:nvPr/>
        </p:nvSpPr>
        <p:spPr bwMode="auto">
          <a:xfrm>
            <a:off x="1428750" y="1764258"/>
            <a:ext cx="2286000" cy="2888878"/>
          </a:xfrm>
          <a:prstGeom prst="rect">
            <a:avLst/>
          </a:prstGeom>
          <a:noFill/>
          <a:ln w="28575" algn="ctr">
            <a:solidFill>
              <a:srgbClr val="3333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8197" name="TextBox 6"/>
          <p:cNvSpPr txBox="1">
            <a:spLocks noChangeArrowheads="1"/>
          </p:cNvSpPr>
          <p:nvPr/>
        </p:nvSpPr>
        <p:spPr bwMode="auto">
          <a:xfrm>
            <a:off x="1857375" y="3933056"/>
            <a:ext cx="1357313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/>
              <a:t>4MB</a:t>
            </a:r>
            <a:endParaRPr lang="zh-CN" altLang="en-US" dirty="0"/>
          </a:p>
        </p:txBody>
      </p:sp>
      <p:sp>
        <p:nvSpPr>
          <p:cNvPr id="8198" name="TextBox 7"/>
          <p:cNvSpPr txBox="1">
            <a:spLocks noChangeArrowheads="1"/>
          </p:cNvSpPr>
          <p:nvPr/>
        </p:nvSpPr>
        <p:spPr bwMode="auto">
          <a:xfrm>
            <a:off x="1714500" y="1907133"/>
            <a:ext cx="1714500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VAD</a:t>
            </a:r>
            <a:r>
              <a:rPr lang="zh-CN" altLang="en-US"/>
              <a:t>位图</a:t>
            </a:r>
          </a:p>
        </p:txBody>
      </p:sp>
      <p:sp>
        <p:nvSpPr>
          <p:cNvPr id="8199" name="TextBox 8"/>
          <p:cNvSpPr txBox="1">
            <a:spLocks noChangeArrowheads="1"/>
          </p:cNvSpPr>
          <p:nvPr/>
        </p:nvSpPr>
        <p:spPr bwMode="auto">
          <a:xfrm>
            <a:off x="1285875" y="2550071"/>
            <a:ext cx="2500313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/>
              <a:t>进程工作集链表</a:t>
            </a:r>
          </a:p>
        </p:txBody>
      </p:sp>
      <p:cxnSp>
        <p:nvCxnSpPr>
          <p:cNvPr id="8200" name="直接连接符 10"/>
          <p:cNvCxnSpPr>
            <a:cxnSpLocks noChangeShapeType="1"/>
          </p:cNvCxnSpPr>
          <p:nvPr/>
        </p:nvCxnSpPr>
        <p:spPr bwMode="auto">
          <a:xfrm>
            <a:off x="1428750" y="2407196"/>
            <a:ext cx="2286000" cy="1587"/>
          </a:xfrm>
          <a:prstGeom prst="line">
            <a:avLst/>
          </a:prstGeom>
          <a:noFill/>
          <a:ln w="28575" algn="ctr">
            <a:solidFill>
              <a:srgbClr val="3333FF"/>
            </a:solidFill>
            <a:round/>
            <a:headEnd/>
            <a:tailEnd/>
          </a:ln>
        </p:spPr>
      </p:cxnSp>
      <p:cxnSp>
        <p:nvCxnSpPr>
          <p:cNvPr id="8201" name="直接连接符 12"/>
          <p:cNvCxnSpPr>
            <a:cxnSpLocks noChangeShapeType="1"/>
          </p:cNvCxnSpPr>
          <p:nvPr/>
        </p:nvCxnSpPr>
        <p:spPr bwMode="auto">
          <a:xfrm>
            <a:off x="1428750" y="3050133"/>
            <a:ext cx="2286000" cy="1588"/>
          </a:xfrm>
          <a:prstGeom prst="line">
            <a:avLst/>
          </a:prstGeom>
          <a:noFill/>
          <a:ln w="28575" algn="ctr">
            <a:solidFill>
              <a:srgbClr val="3333FF"/>
            </a:solidFill>
            <a:round/>
            <a:headEnd/>
            <a:tailEnd/>
          </a:ln>
        </p:spPr>
      </p:cxnSp>
      <p:sp>
        <p:nvSpPr>
          <p:cNvPr id="8202" name="矩形 13"/>
          <p:cNvSpPr>
            <a:spLocks noChangeArrowheads="1"/>
          </p:cNvSpPr>
          <p:nvPr/>
        </p:nvSpPr>
        <p:spPr bwMode="auto">
          <a:xfrm>
            <a:off x="4714875" y="1835697"/>
            <a:ext cx="2857500" cy="2601416"/>
          </a:xfrm>
          <a:prstGeom prst="rect">
            <a:avLst/>
          </a:prstGeom>
          <a:noFill/>
          <a:ln w="28575" algn="ctr">
            <a:solidFill>
              <a:srgbClr val="3333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8203" name="TextBox 14"/>
          <p:cNvSpPr txBox="1">
            <a:spLocks noChangeArrowheads="1"/>
          </p:cNvSpPr>
          <p:nvPr/>
        </p:nvSpPr>
        <p:spPr bwMode="auto">
          <a:xfrm>
            <a:off x="4429125" y="692696"/>
            <a:ext cx="3214688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/>
              <a:t>超空间页表</a:t>
            </a:r>
            <a:r>
              <a:rPr lang="zh-CN" altLang="en-US">
                <a:solidFill>
                  <a:srgbClr val="339933"/>
                </a:solidFill>
              </a:rPr>
              <a:t>物理页</a:t>
            </a:r>
            <a:endParaRPr lang="en-US" altLang="zh-CN">
              <a:solidFill>
                <a:srgbClr val="339933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FF0000"/>
                </a:solidFill>
              </a:rPr>
              <a:t>每个进程一个</a:t>
            </a:r>
          </a:p>
        </p:txBody>
      </p:sp>
      <p:cxnSp>
        <p:nvCxnSpPr>
          <p:cNvPr id="8204" name="直接连接符 16"/>
          <p:cNvCxnSpPr>
            <a:cxnSpLocks noChangeShapeType="1"/>
          </p:cNvCxnSpPr>
          <p:nvPr/>
        </p:nvCxnSpPr>
        <p:spPr bwMode="auto">
          <a:xfrm>
            <a:off x="4714875" y="2405608"/>
            <a:ext cx="2857500" cy="1588"/>
          </a:xfrm>
          <a:prstGeom prst="line">
            <a:avLst/>
          </a:prstGeom>
          <a:noFill/>
          <a:ln w="28575" algn="ctr">
            <a:solidFill>
              <a:srgbClr val="3333FF"/>
            </a:solidFill>
            <a:round/>
            <a:headEnd/>
            <a:tailEnd/>
          </a:ln>
        </p:spPr>
      </p:cxnSp>
      <p:cxnSp>
        <p:nvCxnSpPr>
          <p:cNvPr id="8205" name="直接连接符 18"/>
          <p:cNvCxnSpPr>
            <a:cxnSpLocks noChangeShapeType="1"/>
          </p:cNvCxnSpPr>
          <p:nvPr/>
        </p:nvCxnSpPr>
        <p:spPr bwMode="auto">
          <a:xfrm>
            <a:off x="4714875" y="2905671"/>
            <a:ext cx="2857500" cy="1587"/>
          </a:xfrm>
          <a:prstGeom prst="line">
            <a:avLst/>
          </a:prstGeom>
          <a:noFill/>
          <a:ln w="28575" algn="ctr">
            <a:solidFill>
              <a:srgbClr val="3333FF"/>
            </a:solidFill>
            <a:round/>
            <a:headEnd/>
            <a:tailEnd/>
          </a:ln>
        </p:spPr>
      </p:cxnSp>
      <p:cxnSp>
        <p:nvCxnSpPr>
          <p:cNvPr id="8206" name="直接连接符 20"/>
          <p:cNvCxnSpPr>
            <a:cxnSpLocks noChangeShapeType="1"/>
          </p:cNvCxnSpPr>
          <p:nvPr/>
        </p:nvCxnSpPr>
        <p:spPr bwMode="auto">
          <a:xfrm rot="10800000" flipH="1">
            <a:off x="4714875" y="3405733"/>
            <a:ext cx="2857500" cy="1588"/>
          </a:xfrm>
          <a:prstGeom prst="line">
            <a:avLst/>
          </a:prstGeom>
          <a:noFill/>
          <a:ln w="28575" algn="ctr">
            <a:solidFill>
              <a:srgbClr val="3333FF"/>
            </a:solidFill>
            <a:round/>
            <a:headEnd/>
            <a:tailEnd/>
          </a:ln>
        </p:spPr>
      </p:cxnSp>
      <p:sp>
        <p:nvSpPr>
          <p:cNvPr id="8207" name="TextBox 21"/>
          <p:cNvSpPr txBox="1">
            <a:spLocks noChangeArrowheads="1"/>
          </p:cNvSpPr>
          <p:nvPr/>
        </p:nvSpPr>
        <p:spPr bwMode="auto">
          <a:xfrm>
            <a:off x="4533651" y="4653136"/>
            <a:ext cx="4214813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4MB/4KB=4KB/4B=1K</a:t>
            </a:r>
            <a:r>
              <a:rPr lang="zh-CN" altLang="en-US" dirty="0">
                <a:solidFill>
                  <a:srgbClr val="FF0000"/>
                </a:solidFill>
              </a:rPr>
              <a:t>项</a:t>
            </a:r>
          </a:p>
        </p:txBody>
      </p:sp>
      <p:sp>
        <p:nvSpPr>
          <p:cNvPr id="8208" name="TextBox 22"/>
          <p:cNvSpPr txBox="1">
            <a:spLocks noChangeArrowheads="1"/>
          </p:cNvSpPr>
          <p:nvPr/>
        </p:nvSpPr>
        <p:spPr bwMode="auto">
          <a:xfrm>
            <a:off x="5584825" y="1970633"/>
            <a:ext cx="1987550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物理页框号</a:t>
            </a:r>
          </a:p>
        </p:txBody>
      </p:sp>
      <p:cxnSp>
        <p:nvCxnSpPr>
          <p:cNvPr id="8209" name="直接箭头连接符 24"/>
          <p:cNvCxnSpPr>
            <a:cxnSpLocks noChangeShapeType="1"/>
          </p:cNvCxnSpPr>
          <p:nvPr/>
        </p:nvCxnSpPr>
        <p:spPr bwMode="auto">
          <a:xfrm>
            <a:off x="3714750" y="2121446"/>
            <a:ext cx="1000125" cy="1587"/>
          </a:xfrm>
          <a:prstGeom prst="straightConnector1">
            <a:avLst/>
          </a:prstGeom>
          <a:noFill/>
          <a:ln w="28575" algn="ctr">
            <a:solidFill>
              <a:srgbClr val="3333FF"/>
            </a:solidFill>
            <a:round/>
            <a:headEnd/>
            <a:tailEnd type="arrow" w="med" len="med"/>
          </a:ln>
        </p:spPr>
      </p:cxnSp>
      <p:cxnSp>
        <p:nvCxnSpPr>
          <p:cNvPr id="8210" name="直接箭头连接符 27"/>
          <p:cNvCxnSpPr>
            <a:cxnSpLocks noChangeShapeType="1"/>
          </p:cNvCxnSpPr>
          <p:nvPr/>
        </p:nvCxnSpPr>
        <p:spPr bwMode="auto">
          <a:xfrm>
            <a:off x="3714750" y="2692946"/>
            <a:ext cx="1000125" cy="1587"/>
          </a:xfrm>
          <a:prstGeom prst="straightConnector1">
            <a:avLst/>
          </a:prstGeom>
          <a:noFill/>
          <a:ln w="28575" algn="ctr">
            <a:solidFill>
              <a:srgbClr val="3333FF"/>
            </a:solidFill>
            <a:round/>
            <a:headEnd/>
            <a:tailEnd type="arrow" w="med" len="med"/>
          </a:ln>
        </p:spPr>
      </p:cxnSp>
      <p:sp>
        <p:nvSpPr>
          <p:cNvPr id="8211" name="TextBox 28"/>
          <p:cNvSpPr txBox="1">
            <a:spLocks noChangeArrowheads="1"/>
          </p:cNvSpPr>
          <p:nvPr/>
        </p:nvSpPr>
        <p:spPr bwMode="auto">
          <a:xfrm>
            <a:off x="500063" y="1907133"/>
            <a:ext cx="882650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4KB</a:t>
            </a:r>
            <a:endParaRPr lang="zh-CN" altLang="en-US"/>
          </a:p>
        </p:txBody>
      </p:sp>
      <p:sp>
        <p:nvSpPr>
          <p:cNvPr id="8212" name="TextBox 29"/>
          <p:cNvSpPr txBox="1">
            <a:spLocks noChangeArrowheads="1"/>
          </p:cNvSpPr>
          <p:nvPr/>
        </p:nvSpPr>
        <p:spPr bwMode="auto">
          <a:xfrm>
            <a:off x="7715250" y="1907133"/>
            <a:ext cx="603250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4B</a:t>
            </a:r>
            <a:endParaRPr lang="zh-CN" altLang="en-US"/>
          </a:p>
        </p:txBody>
      </p:sp>
      <p:sp>
        <p:nvSpPr>
          <p:cNvPr id="8213" name="TextBox 30"/>
          <p:cNvSpPr txBox="1">
            <a:spLocks noChangeArrowheads="1"/>
          </p:cNvSpPr>
          <p:nvPr/>
        </p:nvSpPr>
        <p:spPr bwMode="auto">
          <a:xfrm>
            <a:off x="5715000" y="3861048"/>
            <a:ext cx="882650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4KB</a:t>
            </a:r>
            <a:endParaRPr lang="zh-CN" altLang="en-US"/>
          </a:p>
        </p:txBody>
      </p:sp>
      <p:sp>
        <p:nvSpPr>
          <p:cNvPr id="8214" name="TextBox 32"/>
          <p:cNvSpPr txBox="1">
            <a:spLocks noChangeArrowheads="1"/>
          </p:cNvSpPr>
          <p:nvPr/>
        </p:nvSpPr>
        <p:spPr bwMode="auto">
          <a:xfrm>
            <a:off x="5584825" y="2470696"/>
            <a:ext cx="1987550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物理页框号</a:t>
            </a:r>
          </a:p>
        </p:txBody>
      </p:sp>
      <p:cxnSp>
        <p:nvCxnSpPr>
          <p:cNvPr id="8215" name="直接连接符 34"/>
          <p:cNvCxnSpPr>
            <a:cxnSpLocks noChangeShapeType="1"/>
          </p:cNvCxnSpPr>
          <p:nvPr/>
        </p:nvCxnSpPr>
        <p:spPr bwMode="auto">
          <a:xfrm rot="5400000">
            <a:off x="4714876" y="2621508"/>
            <a:ext cx="1573212" cy="1587"/>
          </a:xfrm>
          <a:prstGeom prst="line">
            <a:avLst/>
          </a:prstGeom>
          <a:noFill/>
          <a:ln w="28575" algn="ctr">
            <a:solidFill>
              <a:srgbClr val="3333FF"/>
            </a:solidFill>
            <a:round/>
            <a:headEnd/>
            <a:tailEnd/>
          </a:ln>
        </p:spPr>
      </p:cxnSp>
      <p:sp>
        <p:nvSpPr>
          <p:cNvPr id="24" name="TextBox 21"/>
          <p:cNvSpPr txBox="1">
            <a:spLocks noChangeArrowheads="1"/>
          </p:cNvSpPr>
          <p:nvPr/>
        </p:nvSpPr>
        <p:spPr bwMode="auto">
          <a:xfrm>
            <a:off x="467544" y="5229200"/>
            <a:ext cx="7848872" cy="112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dirty="0" smtClean="0">
                <a:solidFill>
                  <a:srgbClr val="339933"/>
                </a:solidFill>
              </a:rPr>
              <a:t>VAD</a:t>
            </a:r>
            <a:r>
              <a:rPr lang="zh-CN" altLang="en-US" dirty="0" smtClean="0">
                <a:solidFill>
                  <a:srgbClr val="339933"/>
                </a:solidFill>
              </a:rPr>
              <a:t>位图中的每一位代表了</a:t>
            </a:r>
            <a:r>
              <a:rPr lang="en-US" altLang="zh-CN" dirty="0" smtClean="0">
                <a:solidFill>
                  <a:srgbClr val="339933"/>
                </a:solidFill>
              </a:rPr>
              <a:t>64KB</a:t>
            </a:r>
            <a:r>
              <a:rPr lang="zh-CN" altLang="en-US" dirty="0" smtClean="0">
                <a:solidFill>
                  <a:srgbClr val="339933"/>
                </a:solidFill>
              </a:rPr>
              <a:t>内存是否出现在</a:t>
            </a:r>
            <a:r>
              <a:rPr lang="en-US" altLang="zh-CN" dirty="0" smtClean="0">
                <a:solidFill>
                  <a:srgbClr val="339933"/>
                </a:solidFill>
              </a:rPr>
              <a:t>VAD</a:t>
            </a:r>
            <a:r>
              <a:rPr lang="zh-CN" altLang="en-US" dirty="0" smtClean="0">
                <a:solidFill>
                  <a:srgbClr val="339933"/>
                </a:solidFill>
              </a:rPr>
              <a:t>树中，便于找到连续空闲地址域。进程工作集：进程正在使用的物理页面的集合。</a:t>
            </a:r>
            <a:endParaRPr lang="zh-CN" altLang="en-US" dirty="0">
              <a:solidFill>
                <a:srgbClr val="33993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45B5093-C3D9-44F3-904B-D2E327014C3B}" type="slidenum">
              <a:rPr lang="en-US" altLang="zh-CN" smtClean="0"/>
              <a:pPr/>
              <a:t>7</a:t>
            </a:fld>
            <a:endParaRPr lang="en-US" altLang="zh-CN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执行体内存池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918450" cy="4114800"/>
          </a:xfrm>
        </p:spPr>
        <p:txBody>
          <a:bodyPr/>
          <a:lstStyle/>
          <a:p>
            <a:pPr eaLnBrk="1" hangingPunct="1"/>
            <a:r>
              <a:rPr lang="en-US" altLang="zh-CN" b="1" dirty="0" smtClean="0"/>
              <a:t>Windows</a:t>
            </a:r>
            <a:r>
              <a:rPr lang="zh-CN" altLang="en-US" b="1" dirty="0" smtClean="0"/>
              <a:t>使用了两层内存池</a:t>
            </a:r>
          </a:p>
          <a:p>
            <a:pPr lvl="1" eaLnBrk="1" hangingPunct="1"/>
            <a:r>
              <a:rPr lang="zh-CN" altLang="en-US" b="1" dirty="0" smtClean="0">
                <a:solidFill>
                  <a:srgbClr val="FF00FF"/>
                </a:solidFill>
              </a:rPr>
              <a:t>系统内存池</a:t>
            </a:r>
            <a:r>
              <a:rPr lang="zh-CN" altLang="en-US" b="1" dirty="0" smtClean="0"/>
              <a:t>是基于</a:t>
            </a:r>
            <a:r>
              <a:rPr lang="zh-CN" altLang="en-US" b="1" dirty="0" smtClean="0">
                <a:solidFill>
                  <a:srgbClr val="339933"/>
                </a:solidFill>
              </a:rPr>
              <a:t>页面</a:t>
            </a:r>
            <a:r>
              <a:rPr lang="zh-CN" altLang="en-US" b="1" dirty="0" smtClean="0"/>
              <a:t>的内存管理，仅限于执行体内部使用；</a:t>
            </a:r>
          </a:p>
          <a:p>
            <a:pPr lvl="1" eaLnBrk="1" hangingPunct="1"/>
            <a:r>
              <a:rPr lang="zh-CN" altLang="en-US" b="1" dirty="0" smtClean="0">
                <a:solidFill>
                  <a:srgbClr val="FF00FF"/>
                </a:solidFill>
              </a:rPr>
              <a:t>执行体内存池</a:t>
            </a:r>
            <a:r>
              <a:rPr lang="zh-CN" altLang="en-US" b="1" dirty="0" smtClean="0"/>
              <a:t>建立在系统内存池之上，对外提供</a:t>
            </a:r>
            <a:r>
              <a:rPr lang="zh-CN" altLang="en-US" b="1" dirty="0" smtClean="0">
                <a:solidFill>
                  <a:srgbClr val="339933"/>
                </a:solidFill>
              </a:rPr>
              <a:t>各种粒度</a:t>
            </a:r>
            <a:r>
              <a:rPr lang="zh-CN" altLang="en-US" b="1" dirty="0" smtClean="0"/>
              <a:t>（对象）的内存服务。</a:t>
            </a:r>
          </a:p>
          <a:p>
            <a:pPr eaLnBrk="1" hangingPunct="1"/>
            <a:r>
              <a:rPr lang="zh-CN" altLang="en-US" b="1" dirty="0" smtClean="0"/>
              <a:t>执行体内存池使用</a:t>
            </a:r>
            <a:r>
              <a:rPr lang="zh-CN" altLang="en-US" b="1" dirty="0" smtClean="0">
                <a:solidFill>
                  <a:srgbClr val="FF00FF"/>
                </a:solidFill>
              </a:rPr>
              <a:t>快查表</a:t>
            </a:r>
            <a:r>
              <a:rPr lang="zh-CN" altLang="en-US" b="1" dirty="0" smtClean="0"/>
              <a:t>来管理小粒度的内存块，记录了各种大小待分配内存。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ABB8DE-7290-412D-AEAC-AC4461C667E3}" type="slidenum">
              <a:rPr lang="en-US" altLang="zh-CN" smtClean="0"/>
              <a:pPr/>
              <a:t>8</a:t>
            </a:fld>
            <a:endParaRPr lang="en-US" altLang="zh-CN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4029076" cy="1143000"/>
          </a:xfrm>
        </p:spPr>
        <p:txBody>
          <a:bodyPr/>
          <a:lstStyle/>
          <a:p>
            <a:pPr algn="l" eaLnBrk="1" hangingPunct="1"/>
            <a:r>
              <a:rPr lang="zh-CN" altLang="en-US" sz="3600" dirty="0" smtClean="0"/>
              <a:t>执行体内存池对象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916113"/>
            <a:ext cx="2446337" cy="4321175"/>
          </a:xfrm>
          <a:ln w="28575">
            <a:solidFill>
              <a:srgbClr val="000066"/>
            </a:solidFill>
          </a:ln>
        </p:spPr>
        <p:txBody>
          <a:bodyPr/>
          <a:lstStyle/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smtClean="0"/>
              <a:t>PoolType</a:t>
            </a:r>
          </a:p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smtClean="0"/>
              <a:t>PoolIndex</a:t>
            </a:r>
          </a:p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smtClean="0"/>
              <a:t>.</a:t>
            </a:r>
          </a:p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smtClean="0"/>
              <a:t>.</a:t>
            </a:r>
          </a:p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smtClean="0"/>
              <a:t>ListHeads</a:t>
            </a:r>
            <a:r>
              <a:rPr lang="zh-CN" altLang="en-US" sz="2400" b="1" smtClean="0"/>
              <a:t>数组：</a:t>
            </a:r>
          </a:p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smtClean="0"/>
              <a:t>[0]</a:t>
            </a:r>
          </a:p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smtClean="0"/>
              <a:t>[1]</a:t>
            </a:r>
          </a:p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smtClean="0"/>
              <a:t>[2]</a:t>
            </a:r>
          </a:p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smtClean="0"/>
              <a:t>.</a:t>
            </a:r>
          </a:p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smtClean="0"/>
              <a:t>[511]</a:t>
            </a:r>
          </a:p>
        </p:txBody>
      </p:sp>
      <p:sp>
        <p:nvSpPr>
          <p:cNvPr id="10245" name="Line 4"/>
          <p:cNvSpPr>
            <a:spLocks noChangeShapeType="1"/>
          </p:cNvSpPr>
          <p:nvPr/>
        </p:nvSpPr>
        <p:spPr bwMode="auto">
          <a:xfrm>
            <a:off x="2000231" y="1500174"/>
            <a:ext cx="50817" cy="273064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46" name="Text Box 5"/>
          <p:cNvSpPr txBox="1">
            <a:spLocks noChangeArrowheads="1"/>
          </p:cNvSpPr>
          <p:nvPr/>
        </p:nvSpPr>
        <p:spPr bwMode="auto">
          <a:xfrm>
            <a:off x="3708400" y="4216400"/>
            <a:ext cx="1439863" cy="485775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400"/>
              <a:t>8</a:t>
            </a:r>
            <a:r>
              <a:rPr kumimoji="1" lang="zh-CN" altLang="en-US" sz="2400"/>
              <a:t>字节块</a:t>
            </a:r>
          </a:p>
        </p:txBody>
      </p:sp>
      <p:sp>
        <p:nvSpPr>
          <p:cNvPr id="10247" name="Text Box 6"/>
          <p:cNvSpPr txBox="1">
            <a:spLocks noChangeArrowheads="1"/>
          </p:cNvSpPr>
          <p:nvPr/>
        </p:nvSpPr>
        <p:spPr bwMode="auto">
          <a:xfrm>
            <a:off x="5724525" y="4216400"/>
            <a:ext cx="1439863" cy="485775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400"/>
              <a:t>8</a:t>
            </a:r>
            <a:r>
              <a:rPr kumimoji="1" lang="zh-CN" altLang="en-US" sz="2400"/>
              <a:t>字节块</a:t>
            </a:r>
          </a:p>
        </p:txBody>
      </p:sp>
      <p:sp>
        <p:nvSpPr>
          <p:cNvPr id="10248" name="Text Box 7"/>
          <p:cNvSpPr txBox="1">
            <a:spLocks noChangeArrowheads="1"/>
          </p:cNvSpPr>
          <p:nvPr/>
        </p:nvSpPr>
        <p:spPr bwMode="auto">
          <a:xfrm>
            <a:off x="3708400" y="4829175"/>
            <a:ext cx="1439863" cy="485775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400"/>
              <a:t>16</a:t>
            </a:r>
            <a:r>
              <a:rPr kumimoji="1" lang="zh-CN" altLang="en-US" sz="2400"/>
              <a:t>字节块</a:t>
            </a:r>
          </a:p>
        </p:txBody>
      </p:sp>
      <p:sp>
        <p:nvSpPr>
          <p:cNvPr id="10249" name="Text Box 8"/>
          <p:cNvSpPr txBox="1">
            <a:spLocks noChangeArrowheads="1"/>
          </p:cNvSpPr>
          <p:nvPr/>
        </p:nvSpPr>
        <p:spPr bwMode="auto">
          <a:xfrm>
            <a:off x="3708400" y="5607050"/>
            <a:ext cx="1727200" cy="485775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</p:spPr>
        <p:txBody>
          <a:bodyPr lIns="0" tIns="46800" rIns="0" bIns="4680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400"/>
              <a:t>4080</a:t>
            </a:r>
            <a:r>
              <a:rPr kumimoji="1" lang="zh-CN" altLang="en-US" sz="2400"/>
              <a:t>字节块</a:t>
            </a: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6011863" y="5589588"/>
            <a:ext cx="1727200" cy="485775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</p:spPr>
        <p:txBody>
          <a:bodyPr lIns="0" tIns="46800" rIns="0" bIns="4680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400"/>
              <a:t>4080</a:t>
            </a:r>
            <a:r>
              <a:rPr kumimoji="1" lang="zh-CN" altLang="en-US" sz="2400"/>
              <a:t>字节块</a:t>
            </a:r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5724525" y="4794250"/>
            <a:ext cx="1439863" cy="485775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400"/>
              <a:t>16</a:t>
            </a:r>
            <a:r>
              <a:rPr kumimoji="1" lang="zh-CN" altLang="en-US" sz="2400"/>
              <a:t>字节块</a:t>
            </a:r>
          </a:p>
        </p:txBody>
      </p:sp>
      <p:sp>
        <p:nvSpPr>
          <p:cNvPr id="10252" name="Line 12"/>
          <p:cNvSpPr>
            <a:spLocks noChangeShapeType="1"/>
          </p:cNvSpPr>
          <p:nvPr/>
        </p:nvSpPr>
        <p:spPr bwMode="auto">
          <a:xfrm>
            <a:off x="3132138" y="4365625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53" name="Line 13"/>
          <p:cNvSpPr>
            <a:spLocks noChangeShapeType="1"/>
          </p:cNvSpPr>
          <p:nvPr/>
        </p:nvSpPr>
        <p:spPr bwMode="auto">
          <a:xfrm>
            <a:off x="3132138" y="5013325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54" name="Line 14"/>
          <p:cNvSpPr>
            <a:spLocks noChangeShapeType="1"/>
          </p:cNvSpPr>
          <p:nvPr/>
        </p:nvSpPr>
        <p:spPr bwMode="auto">
          <a:xfrm>
            <a:off x="3130550" y="5770563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55" name="Line 15"/>
          <p:cNvSpPr>
            <a:spLocks noChangeShapeType="1"/>
          </p:cNvSpPr>
          <p:nvPr/>
        </p:nvSpPr>
        <p:spPr bwMode="auto">
          <a:xfrm>
            <a:off x="5148263" y="5013325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56" name="Line 16"/>
          <p:cNvSpPr>
            <a:spLocks noChangeShapeType="1"/>
          </p:cNvSpPr>
          <p:nvPr/>
        </p:nvSpPr>
        <p:spPr bwMode="auto">
          <a:xfrm>
            <a:off x="5434013" y="5770563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57" name="Line 17"/>
          <p:cNvSpPr>
            <a:spLocks noChangeShapeType="1"/>
          </p:cNvSpPr>
          <p:nvPr/>
        </p:nvSpPr>
        <p:spPr bwMode="auto">
          <a:xfrm>
            <a:off x="5148263" y="4437063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58" name="Line 18"/>
          <p:cNvSpPr>
            <a:spLocks noChangeShapeType="1"/>
          </p:cNvSpPr>
          <p:nvPr/>
        </p:nvSpPr>
        <p:spPr bwMode="auto">
          <a:xfrm>
            <a:off x="7164388" y="4437063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59" name="Line 19"/>
          <p:cNvSpPr>
            <a:spLocks noChangeShapeType="1"/>
          </p:cNvSpPr>
          <p:nvPr/>
        </p:nvSpPr>
        <p:spPr bwMode="auto">
          <a:xfrm>
            <a:off x="7740650" y="5770563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60" name="Line 20"/>
          <p:cNvSpPr>
            <a:spLocks noChangeShapeType="1"/>
          </p:cNvSpPr>
          <p:nvPr/>
        </p:nvSpPr>
        <p:spPr bwMode="auto">
          <a:xfrm>
            <a:off x="7164388" y="5013325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61" name="Text Box 21"/>
          <p:cNvSpPr txBox="1">
            <a:spLocks noChangeArrowheads="1"/>
          </p:cNvSpPr>
          <p:nvPr/>
        </p:nvSpPr>
        <p:spPr bwMode="auto">
          <a:xfrm>
            <a:off x="4357686" y="3214686"/>
            <a:ext cx="23034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3200" dirty="0">
                <a:solidFill>
                  <a:srgbClr val="FF0066"/>
                </a:solidFill>
              </a:rPr>
              <a:t>快查表</a:t>
            </a: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5643570" y="1777993"/>
            <a:ext cx="2786082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3200" dirty="0" smtClean="0">
                <a:solidFill>
                  <a:srgbClr val="FF0066"/>
                </a:solidFill>
              </a:rPr>
              <a:t>系统内存池</a:t>
            </a:r>
            <a:endParaRPr kumimoji="1" lang="zh-CN" altLang="en-US" sz="3200" dirty="0">
              <a:solidFill>
                <a:srgbClr val="FF0066"/>
              </a:solidFill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5643570" y="1206489"/>
            <a:ext cx="2786082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3200" dirty="0" smtClean="0">
                <a:solidFill>
                  <a:srgbClr val="FF0066"/>
                </a:solidFill>
              </a:rPr>
              <a:t>执行体内存池</a:t>
            </a:r>
            <a:endParaRPr kumimoji="1" lang="zh-CN" altLang="en-US" sz="3200" dirty="0">
              <a:solidFill>
                <a:srgbClr val="FF0066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C6009E-7709-4F26-B588-FEB947889201}" type="slidenum">
              <a:rPr lang="en-US" altLang="zh-CN" smtClean="0"/>
              <a:pPr/>
              <a:t>9</a:t>
            </a:fld>
            <a:endParaRPr lang="en-US" altLang="zh-CN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914400"/>
          </a:xfrm>
        </p:spPr>
        <p:txBody>
          <a:bodyPr/>
          <a:lstStyle/>
          <a:p>
            <a:pPr eaLnBrk="1" hangingPunct="1"/>
            <a:r>
              <a:rPr lang="zh-CN" altLang="en-US" sz="4000" smtClean="0"/>
              <a:t>页文件（交换区）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600200"/>
            <a:ext cx="8078787" cy="4565650"/>
          </a:xfrm>
        </p:spPr>
        <p:txBody>
          <a:bodyPr/>
          <a:lstStyle/>
          <a:p>
            <a:pPr eaLnBrk="1" hangingPunct="1">
              <a:buSzPct val="150000"/>
              <a:buFont typeface="Wingdings" pitchFamily="2" charset="2"/>
              <a:buChar char="§"/>
            </a:pPr>
            <a:r>
              <a:rPr lang="zh-CN" altLang="en-US" b="1" dirty="0" smtClean="0">
                <a:solidFill>
                  <a:srgbClr val="FF0066"/>
                </a:solidFill>
              </a:rPr>
              <a:t>页文件</a:t>
            </a:r>
            <a:r>
              <a:rPr lang="zh-CN" altLang="en-US" b="1" dirty="0" smtClean="0"/>
              <a:t>：是指作为主存补充的磁盘的那部分空间。如果计算机有</a:t>
            </a:r>
            <a:r>
              <a:rPr lang="en-US" altLang="zh-CN" b="1" dirty="0" smtClean="0"/>
              <a:t>128MB</a:t>
            </a:r>
            <a:r>
              <a:rPr lang="zh-CN" altLang="en-US" b="1" dirty="0" smtClean="0"/>
              <a:t>物理主存，同时在磁盘上有</a:t>
            </a:r>
            <a:r>
              <a:rPr lang="en-US" altLang="zh-CN" b="1" dirty="0" smtClean="0"/>
              <a:t>256MB</a:t>
            </a:r>
            <a:r>
              <a:rPr lang="zh-CN" altLang="en-US" b="1" dirty="0" smtClean="0"/>
              <a:t>的页文件，</a:t>
            </a:r>
            <a:r>
              <a:rPr lang="zh-CN" altLang="en-US" b="1" dirty="0" smtClean="0">
                <a:solidFill>
                  <a:srgbClr val="006600"/>
                </a:solidFill>
              </a:rPr>
              <a:t>那么就认为计算机拥有</a:t>
            </a:r>
            <a:r>
              <a:rPr lang="en-US" altLang="zh-CN" b="1" dirty="0" smtClean="0">
                <a:solidFill>
                  <a:srgbClr val="006600"/>
                </a:solidFill>
              </a:rPr>
              <a:t>384MB</a:t>
            </a:r>
            <a:r>
              <a:rPr lang="zh-CN" altLang="en-US" b="1" dirty="0" smtClean="0">
                <a:solidFill>
                  <a:srgbClr val="006600"/>
                </a:solidFill>
              </a:rPr>
              <a:t>主存。</a:t>
            </a:r>
          </a:p>
          <a:p>
            <a:pPr eaLnBrk="1" hangingPunct="1">
              <a:buSzPct val="150000"/>
              <a:buFont typeface="Wingdings" pitchFamily="2" charset="2"/>
              <a:buChar char="§"/>
            </a:pPr>
            <a:r>
              <a:rPr lang="en-US" altLang="zh-CN" b="1" dirty="0" smtClean="0"/>
              <a:t>Windows </a:t>
            </a:r>
            <a:r>
              <a:rPr lang="zh-CN" altLang="en-US" b="1" dirty="0" smtClean="0"/>
              <a:t>支持多个页文件。当系统启动时，打开页文件。系统为每个页文件都维持一个打开的句柄。一旦打开页文件，在系统运行期间不能删除。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rgbClr val="FFFFFF"/>
            </a:gs>
            <a:gs pos="16000">
              <a:srgbClr val="1F1F1F"/>
            </a:gs>
            <a:gs pos="17999">
              <a:srgbClr val="FFFFFF"/>
            </a:gs>
            <a:gs pos="42000">
              <a:srgbClr val="636363"/>
            </a:gs>
            <a:gs pos="53000">
              <a:srgbClr val="CFCFCF"/>
            </a:gs>
            <a:gs pos="66000">
              <a:srgbClr val="CFCFCF"/>
            </a:gs>
            <a:gs pos="75999">
              <a:srgbClr val="1F1F1F"/>
            </a:gs>
            <a:gs pos="78999">
              <a:srgbClr val="FFFFFF"/>
            </a:gs>
            <a:gs pos="100000">
              <a:srgbClr val="7F7F7F"/>
            </a:gs>
          </a:gsLst>
          <a:lin ang="5400000" scaled="1"/>
          <a:tileRect/>
        </a:gradFill>
        <a:ln w="28575" cap="flat" cmpd="sng" algn="ctr">
          <a:solidFill>
            <a:srgbClr val="3333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3333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6052</TotalTime>
  <Words>1614</Words>
  <Application>Microsoft Office PowerPoint</Application>
  <PresentationFormat>全屏显示(4:3)</PresentationFormat>
  <Paragraphs>254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3" baseType="lpstr">
      <vt:lpstr>PMingLiU</vt:lpstr>
      <vt:lpstr>楷体_GB2312</vt:lpstr>
      <vt:lpstr>宋体</vt:lpstr>
      <vt:lpstr>Times New Roman</vt:lpstr>
      <vt:lpstr>Wingdings</vt:lpstr>
      <vt:lpstr>默认设计模板</vt:lpstr>
      <vt:lpstr> 第16章    Windows 的               存储器管理 </vt:lpstr>
      <vt:lpstr>本章主要讨论内容</vt:lpstr>
      <vt:lpstr>16.1.1    进程地址空间的布局</vt:lpstr>
      <vt:lpstr>PowerPoint 演示文稿</vt:lpstr>
      <vt:lpstr>创建进程需要的内存</vt:lpstr>
      <vt:lpstr>PowerPoint 演示文稿</vt:lpstr>
      <vt:lpstr>执行体内存池</vt:lpstr>
      <vt:lpstr>执行体内存池对象</vt:lpstr>
      <vt:lpstr>页文件（交换区）</vt:lpstr>
      <vt:lpstr>16.1.2    进程私有地址空间</vt:lpstr>
      <vt:lpstr>1．虚拟地址描述符VAD</vt:lpstr>
      <vt:lpstr>PowerPoint 演示文稿</vt:lpstr>
      <vt:lpstr> 2．区域对象</vt:lpstr>
      <vt:lpstr>PowerPoint 演示文稿</vt:lpstr>
      <vt:lpstr>实现文件映射的过程</vt:lpstr>
      <vt:lpstr>3．虚存的分配</vt:lpstr>
      <vt:lpstr>16.2   Windows 地址转换</vt:lpstr>
      <vt:lpstr>在x86系统平台</vt:lpstr>
      <vt:lpstr>PowerPoint 演示文稿</vt:lpstr>
      <vt:lpstr>3．页框数据库  PFN</vt:lpstr>
      <vt:lpstr>PowerPoint 演示文稿</vt:lpstr>
      <vt:lpstr>页框链</vt:lpstr>
      <vt:lpstr>PowerPoint 演示文稿</vt:lpstr>
      <vt:lpstr>1.  无效页处理</vt:lpstr>
      <vt:lpstr>2.  原型页表</vt:lpstr>
      <vt:lpstr>16.3   页调度策略</vt:lpstr>
      <vt:lpstr>PowerPoint 演示文稿</vt:lpstr>
    </vt:vector>
  </TitlesOfParts>
  <Company>jys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第16章    Windows 2000的存储器存管理</dc:title>
  <dc:creator>lmh</dc:creator>
  <cp:lastModifiedBy>Slim Handsome Au</cp:lastModifiedBy>
  <cp:revision>199</cp:revision>
  <dcterms:created xsi:type="dcterms:W3CDTF">2004-05-10T02:06:58Z</dcterms:created>
  <dcterms:modified xsi:type="dcterms:W3CDTF">2019-11-26T11:38:44Z</dcterms:modified>
</cp:coreProperties>
</file>