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345" r:id="rId5"/>
    <p:sldId id="353" r:id="rId6"/>
    <p:sldId id="348" r:id="rId7"/>
    <p:sldId id="349" r:id="rId8"/>
    <p:sldId id="347" r:id="rId9"/>
    <p:sldId id="339" r:id="rId10"/>
    <p:sldId id="263" r:id="rId11"/>
    <p:sldId id="267" r:id="rId12"/>
    <p:sldId id="303" r:id="rId13"/>
    <p:sldId id="270" r:id="rId14"/>
    <p:sldId id="283" r:id="rId15"/>
    <p:sldId id="306" r:id="rId16"/>
    <p:sldId id="343" r:id="rId17"/>
    <p:sldId id="305" r:id="rId18"/>
    <p:sldId id="344" r:id="rId19"/>
    <p:sldId id="291" r:id="rId20"/>
    <p:sldId id="289" r:id="rId21"/>
    <p:sldId id="309" r:id="rId22"/>
    <p:sldId id="310" r:id="rId23"/>
    <p:sldId id="340" r:id="rId24"/>
    <p:sldId id="287" r:id="rId25"/>
    <p:sldId id="341" r:id="rId26"/>
    <p:sldId id="352" r:id="rId27"/>
    <p:sldId id="293" r:id="rId28"/>
    <p:sldId id="323" r:id="rId29"/>
    <p:sldId id="296" r:id="rId30"/>
    <p:sldId id="350" r:id="rId31"/>
    <p:sldId id="299" r:id="rId32"/>
  </p:sldIdLst>
  <p:sldSz cx="9144000" cy="6858000" type="screen4x3"/>
  <p:notesSz cx="6858000" cy="9144000"/>
  <p:defaultTextStyle>
    <a:defPPr>
      <a:defRPr lang="zh-CN"/>
    </a:defPPr>
    <a:lvl1pPr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Clr>
        <a:srgbClr val="FF0000"/>
      </a:buClr>
      <a:buSzPct val="150000"/>
      <a:buFont typeface="Wingdings" pitchFamily="2" charset="2"/>
      <a:buChar char="§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66"/>
    <a:srgbClr val="FF9933"/>
    <a:srgbClr val="CC6600"/>
    <a:srgbClr val="FF0066"/>
    <a:srgbClr val="00CC00"/>
    <a:srgbClr val="CCFF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25" autoAdjust="0"/>
    <p:restoredTop sz="94682" autoAdjust="0"/>
  </p:normalViewPr>
  <p:slideViewPr>
    <p:cSldViewPr>
      <p:cViewPr varScale="1">
        <p:scale>
          <a:sx n="83" d="100"/>
          <a:sy n="83" d="100"/>
        </p:scale>
        <p:origin x="9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0.xml"/><Relationship Id="rId7" Type="http://schemas.openxmlformats.org/officeDocument/2006/relationships/slide" Target="slides/slide24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10" Type="http://schemas.openxmlformats.org/officeDocument/2006/relationships/slide" Target="slides/slide31.xml"/><Relationship Id="rId4" Type="http://schemas.openxmlformats.org/officeDocument/2006/relationships/slide" Target="slides/slide11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30FFC7C3-E4C1-491C-A714-E8F40F2C1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ED17CDC-33BC-41AE-8D1B-3BFC29CA8E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17CDC-33BC-41AE-8D1B-3BFC29CA8E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1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4F5FA-5DCE-4D6E-A0C2-92A75D881222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UNIX</a:t>
            </a:r>
            <a:r>
              <a:rPr lang="zh-CN" altLang="en-US"/>
              <a:t>文件系统中，为了方便共享文件或目录的内容，提供了在不同层次目录结构的不同目录之间建立交叉连接的方法。这种方法叫符号链接。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438E-34FA-44C0-B250-7674CFDDD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DD647-F60C-4288-9326-08D2F4B95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5A7E-B011-4283-999E-21C5C05EB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1D5B-DA30-4A6F-BDC7-46AD41C8A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A726-2B8C-4796-B12C-AD8C04DFB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2E6B9-8A2E-4626-A5DC-F544C32E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8CE4-6CF1-4C85-88D1-9BF3C78A0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7EE3A-14BC-4F10-ABE2-E9910AEE4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4347-24FA-421A-B572-0B75C996E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17F7-A98C-4A73-B25C-5E9096C34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4C2-F5B1-45EB-9873-3265B5609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pPr>
              <a:defRPr/>
            </a:pPr>
            <a:fld id="{A62C9B63-9A2A-4760-8F00-A4973467B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0BC66-AF4C-4281-86FB-89103C7E0C6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3733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第三篇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操作系统研究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DF0AE-8129-4C96-82BE-7A0E4A9834D6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内核对象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08714" cy="462379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66"/>
                </a:solidFill>
              </a:rPr>
              <a:t>控制对象：</a:t>
            </a:r>
            <a:r>
              <a:rPr lang="en-US" altLang="zh-CN" sz="2800" b="1" dirty="0">
                <a:solidFill>
                  <a:srgbClr val="000066"/>
                </a:solidFill>
              </a:rPr>
              <a:t>APC(</a:t>
            </a:r>
            <a:r>
              <a:rPr lang="zh-CN" altLang="en-US" sz="2800" b="1" dirty="0">
                <a:solidFill>
                  <a:srgbClr val="000066"/>
                </a:solidFill>
              </a:rPr>
              <a:t>异步过程调用</a:t>
            </a:r>
            <a:r>
              <a:rPr lang="en-US" altLang="zh-CN" sz="2800" b="1" dirty="0">
                <a:solidFill>
                  <a:srgbClr val="000066"/>
                </a:solidFill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</a:rPr>
              <a:t>DPC(</a:t>
            </a:r>
            <a:r>
              <a:rPr lang="zh-CN" altLang="en-US" sz="2800" b="1" dirty="0">
                <a:solidFill>
                  <a:srgbClr val="000066"/>
                </a:solidFill>
              </a:rPr>
              <a:t>延迟过程调用</a:t>
            </a:r>
            <a:r>
              <a:rPr lang="en-US" altLang="zh-CN" sz="2800" b="1" dirty="0">
                <a:solidFill>
                  <a:srgbClr val="000066"/>
                </a:solidFill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</a:rPr>
              <a:t>、中断对象等。用于控制内核操作，但不影响线程调度。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66"/>
                </a:solidFill>
              </a:rPr>
              <a:t>调度程序对象</a:t>
            </a:r>
            <a:r>
              <a:rPr lang="zh-CN" altLang="en-US" sz="2800" b="1" dirty="0">
                <a:solidFill>
                  <a:srgbClr val="000066"/>
                </a:solidFill>
              </a:rPr>
              <a:t>（分发器对象 </a:t>
            </a:r>
            <a:r>
              <a:rPr lang="en-US" altLang="zh-CN" sz="2800" b="1" dirty="0">
                <a:solidFill>
                  <a:srgbClr val="000066"/>
                </a:solidFill>
              </a:rPr>
              <a:t>dispatcher object</a:t>
            </a:r>
            <a:r>
              <a:rPr lang="zh-CN" altLang="en-US" sz="2800" b="1" dirty="0">
                <a:solidFill>
                  <a:srgbClr val="000066"/>
                </a:solidFill>
              </a:rPr>
              <a:t>）：内核进程、内核线程、事件对象、互斥体、信号量、定时器等。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每个数据结构头部为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DISPATCHER_HEADER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结构。</a:t>
            </a:r>
            <a:r>
              <a:rPr lang="zh-CN" altLang="en-US" sz="2800" b="1" dirty="0">
                <a:solidFill>
                  <a:srgbClr val="000066"/>
                </a:solidFill>
              </a:rPr>
              <a:t>用来同步进程和线程操作，并影响线程调度。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2E168-9426-4097-B135-6992EDC5455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68013"/>
            <a:ext cx="8075612" cy="4785323"/>
          </a:xfrm>
        </p:spPr>
        <p:txBody>
          <a:bodyPr/>
          <a:lstStyle/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</a:rPr>
              <a:t>可移植性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1009650" lvl="1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000066"/>
                </a:solidFill>
              </a:rPr>
              <a:t>依赖于体系结构的功能在内核实现，因计算机母版不同要完成的功能在</a:t>
            </a:r>
            <a:r>
              <a:rPr lang="en-US" altLang="zh-CN" sz="2000" b="1" dirty="0">
                <a:solidFill>
                  <a:srgbClr val="000066"/>
                </a:solidFill>
              </a:rPr>
              <a:t>HAL(</a:t>
            </a:r>
            <a:r>
              <a:rPr lang="zh-CN" altLang="en-US" sz="2000" b="1" dirty="0">
                <a:solidFill>
                  <a:srgbClr val="000066"/>
                </a:solidFill>
              </a:rPr>
              <a:t>硬件抽象层</a:t>
            </a:r>
            <a:r>
              <a:rPr lang="en-US" altLang="zh-CN" sz="2000" b="1" dirty="0">
                <a:solidFill>
                  <a:srgbClr val="000066"/>
                </a:solidFill>
              </a:rPr>
              <a:t>)</a:t>
            </a:r>
            <a:r>
              <a:rPr lang="zh-CN" altLang="en-US" sz="2000" b="1" dirty="0">
                <a:solidFill>
                  <a:srgbClr val="000066"/>
                </a:solidFill>
              </a:rPr>
              <a:t>实现。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marL="1009650" lvl="1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FF00FF"/>
                </a:solidFill>
                <a:highlight>
                  <a:srgbClr val="00FF00"/>
                </a:highlight>
              </a:rPr>
              <a:t>机制和策略分离</a:t>
            </a:r>
            <a:r>
              <a:rPr lang="zh-CN" altLang="en-US" sz="2000" b="1" dirty="0">
                <a:solidFill>
                  <a:srgbClr val="000066"/>
                </a:solidFill>
              </a:rPr>
              <a:t>。“需要提供什么功能”即机制，“如何使用这些功能”即策略。如要完成排序的功能，底层提供一个排序接口，上层提供不同的实现（冒泡、选择、插入、快速、）即策略。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</a:rPr>
              <a:t>支持</a:t>
            </a:r>
            <a:r>
              <a:rPr lang="zh-CN" altLang="en-US" sz="2400" b="1" dirty="0">
                <a:solidFill>
                  <a:srgbClr val="000066"/>
                </a:solidFill>
                <a:highlight>
                  <a:srgbClr val="00FF00"/>
                </a:highlight>
              </a:rPr>
              <a:t>对称</a:t>
            </a:r>
            <a:r>
              <a:rPr lang="zh-CN" altLang="en-US" sz="2400" b="1" dirty="0">
                <a:solidFill>
                  <a:srgbClr val="000066"/>
                </a:solidFill>
              </a:rPr>
              <a:t>多处理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1800" b="1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Symmetric Multi-Processor </a:t>
            </a:r>
            <a:r>
              <a:rPr lang="zh-CN" altLang="en-US" sz="1800" b="1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即</a:t>
            </a:r>
            <a:r>
              <a:rPr lang="en-US" altLang="zh-CN" sz="1800" b="1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SMP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和</a:t>
            </a:r>
            <a:r>
              <a:rPr lang="zh-CN" altLang="en-US" sz="2400" b="1" dirty="0">
                <a:solidFill>
                  <a:srgbClr val="000066"/>
                </a:solidFill>
                <a:highlight>
                  <a:srgbClr val="00FF00"/>
                </a:highlight>
              </a:rPr>
              <a:t>可伸缩性</a:t>
            </a:r>
            <a:r>
              <a:rPr lang="en-US" altLang="zh-CN" sz="2400" b="1" dirty="0">
                <a:solidFill>
                  <a:srgbClr val="000066"/>
                </a:solidFill>
                <a:highlight>
                  <a:srgbClr val="00FF00"/>
                </a:highlight>
              </a:rPr>
              <a:t>scalability</a:t>
            </a:r>
            <a:r>
              <a:rPr lang="zh-CN" altLang="en-US" sz="2400" b="1" dirty="0">
                <a:solidFill>
                  <a:srgbClr val="000066"/>
                </a:solidFill>
                <a:highlight>
                  <a:srgbClr val="00FF00"/>
                </a:highlight>
              </a:rPr>
              <a:t> </a:t>
            </a:r>
            <a:endParaRPr lang="en-US" altLang="zh-CN" sz="2400" b="1" dirty="0">
              <a:solidFill>
                <a:srgbClr val="000066"/>
              </a:solidFill>
              <a:highlight>
                <a:srgbClr val="00FF00"/>
              </a:highlight>
            </a:endParaRPr>
          </a:p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</a:rPr>
              <a:t>融合了</a:t>
            </a:r>
            <a:r>
              <a:rPr lang="zh-CN" altLang="en-US" sz="2400" b="1" dirty="0">
                <a:solidFill>
                  <a:srgbClr val="FF00FF"/>
                </a:solidFill>
              </a:rPr>
              <a:t>分层</a:t>
            </a:r>
            <a:r>
              <a:rPr lang="zh-CN" altLang="en-US" sz="2400" b="1" dirty="0">
                <a:solidFill>
                  <a:srgbClr val="000066"/>
                </a:solidFill>
              </a:rPr>
              <a:t>模型和</a:t>
            </a:r>
            <a:r>
              <a:rPr lang="zh-CN" altLang="en-US" sz="2400" b="1" dirty="0">
                <a:solidFill>
                  <a:srgbClr val="FF00FF"/>
                </a:solidFill>
              </a:rPr>
              <a:t>客户</a:t>
            </a:r>
            <a:r>
              <a:rPr lang="en-US" altLang="zh-CN" sz="2400" b="1" dirty="0">
                <a:solidFill>
                  <a:srgbClr val="FF00FF"/>
                </a:solidFill>
              </a:rPr>
              <a:t>/</a:t>
            </a:r>
            <a:r>
              <a:rPr lang="zh-CN" altLang="en-US" sz="2400" b="1" dirty="0">
                <a:solidFill>
                  <a:srgbClr val="FF00FF"/>
                </a:solidFill>
              </a:rPr>
              <a:t>服务器</a:t>
            </a:r>
            <a:r>
              <a:rPr lang="zh-CN" altLang="en-US" sz="2400" b="1" dirty="0">
                <a:solidFill>
                  <a:srgbClr val="000066"/>
                </a:solidFill>
              </a:rPr>
              <a:t>模型。客户进程和服务器进程通过执行体中的</a:t>
            </a:r>
            <a:r>
              <a:rPr lang="zh-CN" altLang="en-US" sz="2400" b="1" dirty="0">
                <a:solidFill>
                  <a:srgbClr val="FF00FF"/>
                </a:solidFill>
              </a:rPr>
              <a:t>消息传递</a:t>
            </a:r>
            <a:r>
              <a:rPr lang="zh-CN" altLang="en-US" sz="2400" b="1" dirty="0">
                <a:solidFill>
                  <a:srgbClr val="000066"/>
                </a:solidFill>
              </a:rPr>
              <a:t>工具进行通信。核心态组件使用了面向对象的设计原则，但</a:t>
            </a:r>
            <a:r>
              <a:rPr lang="zh-CN" altLang="en-US" sz="2400" b="1" dirty="0">
                <a:solidFill>
                  <a:srgbClr val="FF00FF"/>
                </a:solidFill>
              </a:rPr>
              <a:t>不是一个面向对象的操作系统。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8313" y="260350"/>
            <a:ext cx="8435975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14.2   Windows 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8F0D-FACE-4F5B-AEEE-D23DFC446E8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7918450" cy="395982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FF0066"/>
                </a:solidFill>
              </a:rPr>
              <a:t>陷阱调度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  <a:r>
              <a:rPr lang="zh-CN" altLang="en-US" sz="2800" b="1" dirty="0">
                <a:solidFill>
                  <a:srgbClr val="000066"/>
                </a:solidFill>
              </a:rPr>
              <a:t>属于</a:t>
            </a:r>
            <a:r>
              <a:rPr lang="zh-CN" altLang="en-US" sz="2800" b="1" dirty="0">
                <a:solidFill>
                  <a:srgbClr val="FF0000"/>
                </a:solidFill>
              </a:rPr>
              <a:t>内核</a:t>
            </a:r>
            <a:r>
              <a:rPr lang="zh-CN" altLang="en-US" sz="2800" b="1" dirty="0">
                <a:solidFill>
                  <a:srgbClr val="000066"/>
                </a:solidFill>
              </a:rPr>
              <a:t>的功能。包括中断、</a:t>
            </a:r>
            <a:r>
              <a:rPr lang="en-US" altLang="zh-CN" sz="2800" b="1" dirty="0">
                <a:solidFill>
                  <a:srgbClr val="000066"/>
                </a:solidFill>
              </a:rPr>
              <a:t>DPC </a:t>
            </a:r>
            <a:r>
              <a:rPr lang="zh-CN" altLang="en-US" sz="2800" b="1" dirty="0">
                <a:solidFill>
                  <a:srgbClr val="000066"/>
                </a:solidFill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</a:rPr>
              <a:t>APC </a:t>
            </a:r>
            <a:r>
              <a:rPr lang="zh-CN" altLang="en-US" sz="2800" b="1" dirty="0">
                <a:solidFill>
                  <a:srgbClr val="000066"/>
                </a:solidFill>
              </a:rPr>
              <a:t>、异常调度、系统服务调度。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FF0066"/>
                </a:solidFill>
              </a:rPr>
              <a:t>执行体对象管理器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FF0066"/>
                </a:solidFill>
              </a:rPr>
              <a:t>同步</a:t>
            </a:r>
            <a:r>
              <a:rPr lang="zh-CN" altLang="en-US" b="1" dirty="0">
                <a:solidFill>
                  <a:srgbClr val="000066"/>
                </a:solidFill>
              </a:rPr>
              <a:t>。自旋锁、内核调度程序对象。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FF0066"/>
                </a:solidFill>
              </a:rPr>
              <a:t>本地过程调用</a:t>
            </a:r>
            <a:r>
              <a:rPr lang="en-US" altLang="zh-CN" b="1" dirty="0">
                <a:solidFill>
                  <a:srgbClr val="FF0066"/>
                </a:solidFill>
              </a:rPr>
              <a:t>LPC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  <a:r>
              <a:rPr lang="zh-CN" altLang="en-US" sz="2800" b="1" dirty="0">
                <a:solidFill>
                  <a:srgbClr val="000066"/>
                </a:solidFill>
              </a:rPr>
              <a:t>在同一台计算机上实现客户进程和服务器进程之间的消息传递。服务器创建一个</a:t>
            </a:r>
            <a:r>
              <a:rPr lang="en-US" altLang="zh-CN" sz="2800" b="1" dirty="0">
                <a:solidFill>
                  <a:srgbClr val="000066"/>
                </a:solidFill>
              </a:rPr>
              <a:t>LPC</a:t>
            </a:r>
            <a:r>
              <a:rPr lang="zh-CN" altLang="en-US" sz="2800" b="1" dirty="0">
                <a:solidFill>
                  <a:srgbClr val="000066"/>
                </a:solidFill>
              </a:rPr>
              <a:t>连接端口对象，然后在该端口上监听客户连接请求。类似</a:t>
            </a:r>
            <a:r>
              <a:rPr lang="en-US" altLang="zh-CN" sz="2800" b="1" dirty="0" err="1">
                <a:solidFill>
                  <a:srgbClr val="000066"/>
                </a:solidFill>
              </a:rPr>
              <a:t>sochet</a:t>
            </a:r>
            <a:r>
              <a:rPr lang="zh-CN" altLang="en-US" sz="2800" b="1" dirty="0">
                <a:solidFill>
                  <a:srgbClr val="000066"/>
                </a:solidFill>
              </a:rPr>
              <a:t>编程。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23850" y="260350"/>
            <a:ext cx="8515350" cy="1760538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14.3  Windows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的系统机制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503F6-C91F-4BED-BD7C-FBEFCF02E13C}" type="slidenum">
              <a:rPr lang="en-US" altLang="zh-CN" smtClean="0"/>
              <a:pPr/>
              <a:t>13</a:t>
            </a:fld>
            <a:endParaRPr lang="en-US" altLang="zh-CN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179388" y="381000"/>
            <a:ext cx="8915400" cy="5608638"/>
            <a:chOff x="144" y="240"/>
            <a:chExt cx="5616" cy="3533"/>
          </a:xfrm>
        </p:grpSpPr>
        <p:sp>
          <p:nvSpPr>
            <p:cNvPr id="19460" name="Rectangle 6"/>
            <p:cNvSpPr>
              <a:spLocks noChangeArrowheads="1"/>
            </p:cNvSpPr>
            <p:nvPr/>
          </p:nvSpPr>
          <p:spPr bwMode="auto">
            <a:xfrm>
              <a:off x="4413" y="2471"/>
              <a:ext cx="1014" cy="4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1" name="Rectangle 7"/>
            <p:cNvSpPr>
              <a:spLocks noChangeArrowheads="1"/>
            </p:cNvSpPr>
            <p:nvPr/>
          </p:nvSpPr>
          <p:spPr bwMode="auto">
            <a:xfrm>
              <a:off x="4485" y="2583"/>
              <a:ext cx="1014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2" name="Rectangle 8"/>
            <p:cNvSpPr>
              <a:spLocks noChangeArrowheads="1"/>
            </p:cNvSpPr>
            <p:nvPr/>
          </p:nvSpPr>
          <p:spPr bwMode="auto">
            <a:xfrm>
              <a:off x="4558" y="2696"/>
              <a:ext cx="1202" cy="4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异常处理程序</a:t>
              </a:r>
            </a:p>
          </p:txBody>
        </p: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768" y="240"/>
              <a:ext cx="1872" cy="3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3600">
                  <a:solidFill>
                    <a:srgbClr val="FF0066"/>
                  </a:solidFill>
                </a:rPr>
                <a:t>陷阱处理程序</a:t>
              </a:r>
            </a:p>
          </p:txBody>
        </p:sp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192" y="2976"/>
              <a:ext cx="76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虚地址异常</a:t>
              </a:r>
            </a:p>
          </p:txBody>
        </p:sp>
        <p:sp>
          <p:nvSpPr>
            <p:cNvPr id="19465" name="Rectangle 12"/>
            <p:cNvSpPr>
              <a:spLocks noChangeArrowheads="1"/>
            </p:cNvSpPr>
            <p:nvPr/>
          </p:nvSpPr>
          <p:spPr bwMode="auto">
            <a:xfrm>
              <a:off x="144" y="2256"/>
              <a:ext cx="96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硬件异常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软件异常</a:t>
              </a:r>
            </a:p>
          </p:txBody>
        </p:sp>
        <p:sp>
          <p:nvSpPr>
            <p:cNvPr id="19466" name="Rectangle 13"/>
            <p:cNvSpPr>
              <a:spLocks noChangeArrowheads="1"/>
            </p:cNvSpPr>
            <p:nvPr/>
          </p:nvSpPr>
          <p:spPr bwMode="auto">
            <a:xfrm>
              <a:off x="192" y="1504"/>
              <a:ext cx="816" cy="5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系统服务调用</a:t>
              </a:r>
            </a:p>
          </p:txBody>
        </p:sp>
        <p:sp>
          <p:nvSpPr>
            <p:cNvPr id="19467" name="Rectangle 14"/>
            <p:cNvSpPr>
              <a:spLocks noChangeArrowheads="1"/>
            </p:cNvSpPr>
            <p:nvPr/>
          </p:nvSpPr>
          <p:spPr bwMode="auto">
            <a:xfrm>
              <a:off x="1104" y="671"/>
              <a:ext cx="1248" cy="29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Rectangle 16"/>
            <p:cNvSpPr>
              <a:spLocks noChangeArrowheads="1"/>
            </p:cNvSpPr>
            <p:nvPr/>
          </p:nvSpPr>
          <p:spPr bwMode="auto">
            <a:xfrm>
              <a:off x="2536" y="677"/>
              <a:ext cx="1316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69" name="Rectangle 17"/>
            <p:cNvSpPr>
              <a:spLocks noChangeArrowheads="1"/>
            </p:cNvSpPr>
            <p:nvPr/>
          </p:nvSpPr>
          <p:spPr bwMode="auto">
            <a:xfrm>
              <a:off x="2660" y="768"/>
              <a:ext cx="1316" cy="4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/>
            </a:p>
          </p:txBody>
        </p:sp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2784" y="880"/>
              <a:ext cx="1457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中断服务例程</a:t>
              </a:r>
            </a:p>
          </p:txBody>
        </p:sp>
        <p:grpSp>
          <p:nvGrpSpPr>
            <p:cNvPr id="19471" name="Group 19"/>
            <p:cNvGrpSpPr>
              <a:grpSpLocks/>
            </p:cNvGrpSpPr>
            <p:nvPr/>
          </p:nvGrpSpPr>
          <p:grpSpPr bwMode="auto">
            <a:xfrm>
              <a:off x="2768" y="1571"/>
              <a:ext cx="1312" cy="675"/>
              <a:chOff x="4422" y="8616"/>
              <a:chExt cx="1785" cy="936"/>
            </a:xfrm>
          </p:grpSpPr>
          <p:sp>
            <p:nvSpPr>
              <p:cNvPr id="19491" name="Rectangle 20"/>
              <p:cNvSpPr>
                <a:spLocks noChangeArrowheads="1"/>
              </p:cNvSpPr>
              <p:nvPr/>
            </p:nvSpPr>
            <p:spPr bwMode="auto">
              <a:xfrm>
                <a:off x="4422" y="8616"/>
                <a:ext cx="1470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zh-CN">
                  <a:solidFill>
                    <a:srgbClr val="000066"/>
                  </a:solidFill>
                </a:endParaRPr>
              </a:p>
            </p:txBody>
          </p:sp>
          <p:sp>
            <p:nvSpPr>
              <p:cNvPr id="19492" name="Rectangle 21"/>
              <p:cNvSpPr>
                <a:spLocks noChangeArrowheads="1"/>
              </p:cNvSpPr>
              <p:nvPr/>
            </p:nvSpPr>
            <p:spPr bwMode="auto">
              <a:xfrm>
                <a:off x="4527" y="8772"/>
                <a:ext cx="1470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zh-CN">
                  <a:solidFill>
                    <a:srgbClr val="000066"/>
                  </a:solidFill>
                </a:endParaRPr>
              </a:p>
            </p:txBody>
          </p:sp>
          <p:sp>
            <p:nvSpPr>
              <p:cNvPr id="19493" name="Rectangle 22"/>
              <p:cNvSpPr>
                <a:spLocks noChangeArrowheads="1"/>
              </p:cNvSpPr>
              <p:nvPr/>
            </p:nvSpPr>
            <p:spPr bwMode="auto">
              <a:xfrm>
                <a:off x="4632" y="8928"/>
                <a:ext cx="1575" cy="62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>
                    <a:solidFill>
                      <a:srgbClr val="000066"/>
                    </a:solidFill>
                  </a:rPr>
                  <a:t>系统服务</a:t>
                </a:r>
              </a:p>
            </p:txBody>
          </p:sp>
        </p:grpSp>
        <p:sp>
          <p:nvSpPr>
            <p:cNvPr id="19472" name="Rectangle 23"/>
            <p:cNvSpPr>
              <a:spLocks noChangeArrowheads="1"/>
            </p:cNvSpPr>
            <p:nvPr/>
          </p:nvSpPr>
          <p:spPr bwMode="auto">
            <a:xfrm>
              <a:off x="3024" y="2656"/>
              <a:ext cx="1182" cy="3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异常调度程序</a:t>
              </a:r>
            </a:p>
          </p:txBody>
        </p:sp>
        <p:sp>
          <p:nvSpPr>
            <p:cNvPr id="19473" name="Rectangle 24"/>
            <p:cNvSpPr>
              <a:spLocks noChangeArrowheads="1"/>
            </p:cNvSpPr>
            <p:nvPr/>
          </p:nvSpPr>
          <p:spPr bwMode="auto">
            <a:xfrm>
              <a:off x="2882" y="3210"/>
              <a:ext cx="1486" cy="5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虚拟存储器页面调度程序</a:t>
              </a:r>
            </a:p>
          </p:txBody>
        </p:sp>
        <p:sp>
          <p:nvSpPr>
            <p:cNvPr id="19474" name="Rectangle 25"/>
            <p:cNvSpPr>
              <a:spLocks noChangeArrowheads="1"/>
            </p:cNvSpPr>
            <p:nvPr/>
          </p:nvSpPr>
          <p:spPr bwMode="auto">
            <a:xfrm>
              <a:off x="432" y="816"/>
              <a:ext cx="533" cy="3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中断</a:t>
              </a:r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4206" y="2808"/>
              <a:ext cx="3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7"/>
            <p:cNvSpPr>
              <a:spLocks noChangeShapeType="1"/>
            </p:cNvSpPr>
            <p:nvPr/>
          </p:nvSpPr>
          <p:spPr bwMode="auto">
            <a:xfrm>
              <a:off x="771" y="2021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Rectangle 28"/>
            <p:cNvSpPr>
              <a:spLocks noChangeArrowheads="1"/>
            </p:cNvSpPr>
            <p:nvPr/>
          </p:nvSpPr>
          <p:spPr bwMode="auto">
            <a:xfrm>
              <a:off x="1104" y="864"/>
              <a:ext cx="1248" cy="3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dirty="0">
                  <a:solidFill>
                    <a:srgbClr val="FF00FF"/>
                  </a:solidFill>
                </a:rPr>
                <a:t>中断调度器</a:t>
              </a:r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 flipV="1">
              <a:off x="2208" y="1024"/>
              <a:ext cx="57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1248" y="1696"/>
              <a:ext cx="960" cy="56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系统服务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66"/>
                  </a:solidFill>
                </a:rPr>
                <a:t>调度器</a:t>
              </a:r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 flipV="1">
              <a:off x="2160" y="2032"/>
              <a:ext cx="7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771" y="1121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771" y="2808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34"/>
            <p:cNvSpPr>
              <a:spLocks noChangeShapeType="1"/>
            </p:cNvSpPr>
            <p:nvPr/>
          </p:nvSpPr>
          <p:spPr bwMode="auto">
            <a:xfrm>
              <a:off x="771" y="3414"/>
              <a:ext cx="3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5"/>
            <p:cNvSpPr>
              <a:spLocks noChangeShapeType="1"/>
            </p:cNvSpPr>
            <p:nvPr/>
          </p:nvSpPr>
          <p:spPr bwMode="auto">
            <a:xfrm>
              <a:off x="1144" y="1121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36"/>
            <p:cNvSpPr>
              <a:spLocks noChangeShapeType="1"/>
            </p:cNvSpPr>
            <p:nvPr/>
          </p:nvSpPr>
          <p:spPr bwMode="auto">
            <a:xfrm>
              <a:off x="1144" y="202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>
              <a:off x="1144" y="2808"/>
              <a:ext cx="11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8"/>
            <p:cNvSpPr>
              <a:spLocks noChangeShapeType="1"/>
            </p:cNvSpPr>
            <p:nvPr/>
          </p:nvSpPr>
          <p:spPr bwMode="auto">
            <a:xfrm>
              <a:off x="1152" y="3408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9"/>
            <p:cNvSpPr>
              <a:spLocks noChangeShapeType="1"/>
            </p:cNvSpPr>
            <p:nvPr/>
          </p:nvSpPr>
          <p:spPr bwMode="auto">
            <a:xfrm flipV="1">
              <a:off x="2261" y="2800"/>
              <a:ext cx="763" cy="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Rectangle 40"/>
            <p:cNvSpPr>
              <a:spLocks noChangeArrowheads="1"/>
            </p:cNvSpPr>
            <p:nvPr/>
          </p:nvSpPr>
          <p:spPr bwMode="auto">
            <a:xfrm>
              <a:off x="2496" y="2400"/>
              <a:ext cx="303" cy="7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000066"/>
                  </a:solidFill>
                </a:rPr>
                <a:t>异常帧</a:t>
              </a:r>
            </a:p>
          </p:txBody>
        </p:sp>
        <p:sp>
          <p:nvSpPr>
            <p:cNvPr id="19490" name="Line 41"/>
            <p:cNvSpPr>
              <a:spLocks noChangeShapeType="1"/>
            </p:cNvSpPr>
            <p:nvPr/>
          </p:nvSpPr>
          <p:spPr bwMode="auto">
            <a:xfrm>
              <a:off x="2256" y="3408"/>
              <a:ext cx="621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9597B-481C-42D7-8652-3632A6DDC1FB}" type="slidenum">
              <a:rPr lang="en-US" altLang="zh-CN" smtClean="0"/>
              <a:pPr/>
              <a:t>14</a:t>
            </a:fld>
            <a:endParaRPr lang="en-US" altLang="zh-CN"/>
          </a:p>
        </p:txBody>
      </p:sp>
      <p:grpSp>
        <p:nvGrpSpPr>
          <p:cNvPr id="21508" name="Group 25"/>
          <p:cNvGrpSpPr>
            <a:grpSpLocks/>
          </p:cNvGrpSpPr>
          <p:nvPr/>
        </p:nvGrpSpPr>
        <p:grpSpPr bwMode="auto">
          <a:xfrm>
            <a:off x="1081110" y="1824055"/>
            <a:ext cx="6804025" cy="4176713"/>
            <a:chOff x="432" y="1008"/>
            <a:chExt cx="4286" cy="2391"/>
          </a:xfrm>
        </p:grpSpPr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1536" y="100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电源故障</a:t>
              </a:r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1536" y="124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处理机内部故障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536" y="148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时钟中断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1536" y="172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配置文件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536" y="196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设备</a:t>
              </a:r>
              <a:r>
                <a:rPr lang="en-US" altLang="zh-CN">
                  <a:solidFill>
                    <a:srgbClr val="000099"/>
                  </a:solidFill>
                </a:rPr>
                <a:t>n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1536" y="2208"/>
              <a:ext cx="1680" cy="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000099"/>
                  </a:solidFill>
                </a:rPr>
                <a:t>…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536" y="244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设备</a:t>
              </a:r>
              <a:r>
                <a:rPr lang="en-US" altLang="zh-CN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536" y="268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FF0066"/>
                  </a:solidFill>
                </a:rPr>
                <a:t>Dispatcher/DPC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536" y="292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FF0066"/>
                  </a:solidFill>
                </a:rPr>
                <a:t>APC</a:t>
              </a:r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536" y="3168"/>
              <a:ext cx="1680" cy="2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用户线程</a:t>
              </a: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3648" y="1776"/>
              <a:ext cx="1008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硬件中断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3504" y="2832"/>
              <a:ext cx="1214" cy="2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square"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3333FF"/>
                  </a:solidFill>
                </a:rPr>
                <a:t>软件中断</a:t>
              </a:r>
            </a:p>
          </p:txBody>
        </p:sp>
        <p:sp>
          <p:nvSpPr>
            <p:cNvPr id="21522" name="AutoShape 17"/>
            <p:cNvSpPr>
              <a:spLocks/>
            </p:cNvSpPr>
            <p:nvPr/>
          </p:nvSpPr>
          <p:spPr bwMode="auto">
            <a:xfrm>
              <a:off x="3312" y="1104"/>
              <a:ext cx="240" cy="1536"/>
            </a:xfrm>
            <a:prstGeom prst="rightBrace">
              <a:avLst>
                <a:gd name="adj1" fmla="val 53333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AutoShape 18"/>
            <p:cNvSpPr>
              <a:spLocks/>
            </p:cNvSpPr>
            <p:nvPr/>
          </p:nvSpPr>
          <p:spPr bwMode="auto">
            <a:xfrm>
              <a:off x="3312" y="2736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32" y="1008"/>
              <a:ext cx="1056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高级   </a:t>
              </a:r>
              <a:r>
                <a:rPr lang="en-US" altLang="zh-CN">
                  <a:solidFill>
                    <a:srgbClr val="3333FF"/>
                  </a:solidFill>
                </a:rPr>
                <a:t>31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528" y="3168"/>
              <a:ext cx="960" cy="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3333FF"/>
                  </a:solidFill>
                </a:rPr>
                <a:t>低级   </a:t>
              </a:r>
              <a:r>
                <a:rPr lang="en-US" altLang="zh-CN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1200" y="2640"/>
              <a:ext cx="288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21527" name="Text Box 24"/>
            <p:cNvSpPr txBox="1">
              <a:spLocks noChangeArrowheads="1"/>
            </p:cNvSpPr>
            <p:nvPr/>
          </p:nvSpPr>
          <p:spPr bwMode="auto">
            <a:xfrm>
              <a:off x="1200" y="2880"/>
              <a:ext cx="228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solidFill>
                    <a:srgbClr val="3333FF"/>
                  </a:solidFill>
                </a:rPr>
                <a:t>1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71472" y="428604"/>
            <a:ext cx="8062913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rgbClr val="FF0066"/>
              </a:buClr>
              <a:buSzPct val="80000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个中断请求级别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IRQL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，又叫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中断优先级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5540B6-CBB0-4E52-B3D4-A91CF9AC673E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10795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延迟过程调用 </a:t>
            </a:r>
            <a:r>
              <a:rPr lang="en-US" altLang="zh-CN" b="1">
                <a:solidFill>
                  <a:srgbClr val="FF0000"/>
                </a:solidFill>
              </a:rPr>
              <a:t>DPC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5926"/>
            <a:ext cx="7989888" cy="452279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	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DPC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被内核用来执行一些相对于当前高优先级的任务来说</a:t>
            </a:r>
            <a:r>
              <a:rPr lang="zh-CN" altLang="en-US" b="1" dirty="0">
                <a:solidFill>
                  <a:srgbClr val="FF00FF"/>
                </a:solidFill>
              </a:rPr>
              <a:t>不那么紧急的任务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66"/>
                </a:solidFill>
              </a:rPr>
              <a:t>有时内核在进行系统嵌套调用时，检测到应该进行</a:t>
            </a:r>
            <a:r>
              <a:rPr lang="zh-CN" altLang="en-US" b="1" dirty="0">
                <a:solidFill>
                  <a:srgbClr val="FF0066"/>
                </a:solidFill>
              </a:rPr>
              <a:t>线程调度</a:t>
            </a:r>
            <a:r>
              <a:rPr lang="zh-CN" altLang="en-US" b="1" dirty="0">
                <a:solidFill>
                  <a:srgbClr val="000066"/>
                </a:solidFill>
              </a:rPr>
              <a:t>，为了保证调度的正确性，内核用</a:t>
            </a:r>
            <a:r>
              <a:rPr lang="en-US" altLang="zh-CN" b="1" dirty="0">
                <a:solidFill>
                  <a:srgbClr val="000066"/>
                </a:solidFill>
              </a:rPr>
              <a:t>DPC</a:t>
            </a:r>
            <a:r>
              <a:rPr lang="zh-CN" altLang="en-US" b="1" dirty="0">
                <a:solidFill>
                  <a:srgbClr val="000066"/>
                </a:solidFill>
              </a:rPr>
              <a:t>来延迟调度的产生。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66"/>
                </a:solidFill>
              </a:rPr>
              <a:t>在硬件中断服务例程中，</a:t>
            </a:r>
            <a:r>
              <a:rPr lang="zh-CN" altLang="en-US" b="1" dirty="0">
                <a:solidFill>
                  <a:srgbClr val="000066"/>
                </a:solidFill>
              </a:rPr>
              <a:t>可以把一些相对不紧急的事情放到一个</a:t>
            </a:r>
            <a:r>
              <a:rPr lang="en-US" altLang="zh-CN" b="1" dirty="0">
                <a:solidFill>
                  <a:srgbClr val="FF0066"/>
                </a:solidFill>
              </a:rPr>
              <a:t>DPC</a:t>
            </a:r>
            <a:r>
              <a:rPr lang="zh-CN" altLang="en-US" b="1" dirty="0">
                <a:solidFill>
                  <a:srgbClr val="FF0066"/>
                </a:solidFill>
              </a:rPr>
              <a:t>对象</a:t>
            </a:r>
            <a:r>
              <a:rPr lang="zh-CN" altLang="en-US" b="1" dirty="0">
                <a:solidFill>
                  <a:srgbClr val="000066"/>
                </a:solidFill>
              </a:rPr>
              <a:t>中，从而缩短处理机停留在高</a:t>
            </a:r>
            <a:r>
              <a:rPr lang="en-US" altLang="zh-CN" b="1" dirty="0">
                <a:solidFill>
                  <a:srgbClr val="000066"/>
                </a:solidFill>
              </a:rPr>
              <a:t>IRQL</a:t>
            </a:r>
            <a:r>
              <a:rPr lang="zh-CN" altLang="en-US" b="1" dirty="0">
                <a:solidFill>
                  <a:srgbClr val="000066"/>
                </a:solidFill>
              </a:rPr>
              <a:t>的时间。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B9B68-9581-41D7-A8B6-60EC12AEC56D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5"/>
            <a:ext cx="7772400" cy="4611216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FF0066"/>
                </a:solidFill>
              </a:rPr>
              <a:t>DPC</a:t>
            </a:r>
            <a:r>
              <a:rPr lang="zh-CN" altLang="en-US" b="1" dirty="0">
                <a:solidFill>
                  <a:srgbClr val="FF0066"/>
                </a:solidFill>
              </a:rPr>
              <a:t>对象</a:t>
            </a:r>
            <a:r>
              <a:rPr lang="zh-CN" altLang="en-US" b="1" dirty="0">
                <a:solidFill>
                  <a:srgbClr val="000066"/>
                </a:solidFill>
              </a:rPr>
              <a:t>主要包含需调用的</a:t>
            </a:r>
            <a:r>
              <a:rPr lang="zh-CN" altLang="en-US" b="1" u="sng" dirty="0">
                <a:solidFill>
                  <a:srgbClr val="000066"/>
                </a:solidFill>
              </a:rPr>
              <a:t>系统函数地址</a:t>
            </a:r>
            <a:endParaRPr lang="en-US" altLang="zh-CN" b="1" u="sng" dirty="0">
              <a:solidFill>
                <a:srgbClr val="FF0066"/>
              </a:solidFill>
            </a:endParaRPr>
          </a:p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FF0066"/>
                </a:solidFill>
              </a:rPr>
              <a:t>DPC</a:t>
            </a:r>
            <a:r>
              <a:rPr lang="zh-CN" altLang="en-US" b="1" dirty="0">
                <a:solidFill>
                  <a:srgbClr val="FF0066"/>
                </a:solidFill>
              </a:rPr>
              <a:t>队列</a:t>
            </a:r>
            <a:r>
              <a:rPr lang="zh-CN" altLang="en-US" b="1" dirty="0">
                <a:solidFill>
                  <a:srgbClr val="000066"/>
                </a:solidFill>
              </a:rPr>
              <a:t>是系统范围的，能记住有哪些工作尚未处理。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66"/>
                </a:solidFill>
              </a:rPr>
              <a:t>当</a:t>
            </a:r>
            <a:r>
              <a:rPr lang="en-US" altLang="zh-CN" b="1" dirty="0">
                <a:solidFill>
                  <a:srgbClr val="FF00FF"/>
                </a:solidFill>
              </a:rPr>
              <a:t>IRQL</a:t>
            </a:r>
            <a:r>
              <a:rPr lang="zh-CN" altLang="en-US" b="1" dirty="0">
                <a:solidFill>
                  <a:srgbClr val="000066"/>
                </a:solidFill>
              </a:rPr>
              <a:t>降低到</a:t>
            </a:r>
            <a:r>
              <a:rPr lang="en-US" altLang="zh-CN" b="1" dirty="0">
                <a:solidFill>
                  <a:srgbClr val="FF0066"/>
                </a:solidFill>
              </a:rPr>
              <a:t>DPC/Dispatcher</a:t>
            </a:r>
            <a:r>
              <a:rPr lang="zh-CN" altLang="en-US" b="1" dirty="0">
                <a:solidFill>
                  <a:srgbClr val="000066"/>
                </a:solidFill>
              </a:rPr>
              <a:t>级别以下时，</a:t>
            </a:r>
            <a:r>
              <a:rPr lang="en-US" altLang="zh-CN" b="1" dirty="0">
                <a:solidFill>
                  <a:srgbClr val="000066"/>
                </a:solidFill>
              </a:rPr>
              <a:t>DPC</a:t>
            </a:r>
            <a:r>
              <a:rPr lang="zh-CN" altLang="en-US" b="1" dirty="0">
                <a:solidFill>
                  <a:srgbClr val="000066"/>
                </a:solidFill>
              </a:rPr>
              <a:t>中断就产生。依次执行</a:t>
            </a:r>
            <a:r>
              <a:rPr lang="en-US" altLang="zh-CN" b="1" dirty="0">
                <a:solidFill>
                  <a:srgbClr val="000066"/>
                </a:solidFill>
              </a:rPr>
              <a:t>DPC</a:t>
            </a:r>
            <a:r>
              <a:rPr lang="zh-CN" altLang="en-US" b="1" dirty="0">
                <a:solidFill>
                  <a:srgbClr val="000066"/>
                </a:solidFill>
              </a:rPr>
              <a:t>队列中的各个例程，直至</a:t>
            </a:r>
            <a:r>
              <a:rPr lang="en-US" altLang="zh-CN" b="1" dirty="0">
                <a:solidFill>
                  <a:srgbClr val="000066"/>
                </a:solidFill>
              </a:rPr>
              <a:t>DPC</a:t>
            </a:r>
            <a:r>
              <a:rPr lang="zh-CN" altLang="en-US" b="1" dirty="0">
                <a:solidFill>
                  <a:srgbClr val="000066"/>
                </a:solidFill>
              </a:rPr>
              <a:t>队列为空。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675FA-4CE0-4CF8-9CBF-15C721BF5DA8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异步过程调用 </a:t>
            </a:r>
            <a:r>
              <a:rPr lang="en-US" altLang="zh-CN" b="1">
                <a:solidFill>
                  <a:srgbClr val="FF0000"/>
                </a:solidFill>
              </a:rPr>
              <a:t>APC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00808"/>
            <a:ext cx="8208912" cy="468094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66"/>
                </a:solidFill>
              </a:rPr>
              <a:t>每个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00FF00"/>
                </a:highlight>
              </a:rPr>
              <a:t>线程</a:t>
            </a:r>
            <a:r>
              <a:rPr lang="zh-CN" altLang="en-US" b="1" dirty="0">
                <a:solidFill>
                  <a:srgbClr val="000066"/>
                </a:solidFill>
              </a:rPr>
              <a:t>都有自己的</a:t>
            </a:r>
            <a:r>
              <a:rPr lang="en-US" altLang="zh-CN" b="1" dirty="0">
                <a:solidFill>
                  <a:srgbClr val="FF00FF"/>
                </a:solidFill>
              </a:rPr>
              <a:t>APC</a:t>
            </a:r>
            <a:r>
              <a:rPr lang="zh-CN" altLang="en-US" b="1" dirty="0">
                <a:solidFill>
                  <a:srgbClr val="FF00FF"/>
                </a:solidFill>
              </a:rPr>
              <a:t>队列</a:t>
            </a:r>
            <a:r>
              <a:rPr lang="zh-CN" altLang="en-US" b="1" dirty="0">
                <a:solidFill>
                  <a:srgbClr val="000066"/>
                </a:solidFill>
              </a:rPr>
              <a:t>。 当一个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00FF00"/>
                </a:highlight>
              </a:rPr>
              <a:t>线程</a:t>
            </a:r>
            <a:r>
              <a:rPr lang="zh-CN" altLang="en-US" b="1" dirty="0">
                <a:solidFill>
                  <a:srgbClr val="000066"/>
                </a:solidFill>
              </a:rPr>
              <a:t>被调度时，它的</a:t>
            </a:r>
            <a:r>
              <a:rPr lang="en-US" altLang="zh-CN" b="1" dirty="0">
                <a:solidFill>
                  <a:srgbClr val="000066"/>
                </a:solidFill>
              </a:rPr>
              <a:t>APC</a:t>
            </a:r>
            <a:r>
              <a:rPr lang="zh-CN" altLang="en-US" b="1" dirty="0">
                <a:solidFill>
                  <a:srgbClr val="000066"/>
                </a:solidFill>
              </a:rPr>
              <a:t>过程会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00FF00"/>
                </a:highlight>
              </a:rPr>
              <a:t>立刻</a:t>
            </a:r>
            <a:r>
              <a:rPr lang="zh-CN" altLang="en-US" b="1" dirty="0">
                <a:solidFill>
                  <a:srgbClr val="000066"/>
                </a:solidFill>
              </a:rPr>
              <a:t>被执行。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66"/>
                </a:solidFill>
              </a:rPr>
              <a:t>有两种</a:t>
            </a:r>
            <a:r>
              <a:rPr lang="en-US" altLang="zh-CN" b="1" dirty="0">
                <a:solidFill>
                  <a:srgbClr val="000066"/>
                </a:solidFill>
              </a:rPr>
              <a:t>APC</a:t>
            </a:r>
            <a:r>
              <a:rPr lang="zh-CN" altLang="en-US" b="1" dirty="0">
                <a:solidFill>
                  <a:srgbClr val="000066"/>
                </a:solidFill>
              </a:rPr>
              <a:t>：</a:t>
            </a:r>
            <a:endParaRPr lang="en-US" altLang="zh-CN" b="1" dirty="0">
              <a:solidFill>
                <a:srgbClr val="000066"/>
              </a:solidFill>
            </a:endParaRP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u="sng" dirty="0">
                <a:solidFill>
                  <a:srgbClr val="000066"/>
                </a:solidFill>
              </a:rPr>
              <a:t>核心态</a:t>
            </a:r>
            <a:r>
              <a:rPr lang="en-US" altLang="zh-CN" b="1" u="sng" dirty="0">
                <a:solidFill>
                  <a:srgbClr val="000066"/>
                </a:solidFill>
              </a:rPr>
              <a:t>APC</a:t>
            </a:r>
            <a:r>
              <a:rPr lang="zh-CN" altLang="en-US" b="1" dirty="0">
                <a:solidFill>
                  <a:srgbClr val="000066"/>
                </a:solidFill>
              </a:rPr>
              <a:t>可以中断线程，在线程被调度时立即执行，不需要得到线程的“允许”；</a:t>
            </a:r>
            <a:endParaRPr lang="en-US" altLang="zh-CN" b="1" dirty="0">
              <a:solidFill>
                <a:srgbClr val="000066"/>
              </a:solidFill>
            </a:endParaRP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SzPct val="95000"/>
              <a:buFont typeface="Wingdings" pitchFamily="2" charset="2"/>
              <a:buChar char="n"/>
            </a:pPr>
            <a:r>
              <a:rPr lang="zh-CN" altLang="en-US" b="1" u="sng" dirty="0">
                <a:solidFill>
                  <a:srgbClr val="000066"/>
                </a:solidFill>
              </a:rPr>
              <a:t>用户态</a:t>
            </a:r>
            <a:r>
              <a:rPr lang="en-US" altLang="zh-CN" b="1" u="sng" dirty="0">
                <a:solidFill>
                  <a:srgbClr val="000066"/>
                </a:solidFill>
              </a:rPr>
              <a:t>APC</a:t>
            </a:r>
            <a:r>
              <a:rPr lang="zh-CN" altLang="en-US" b="1" dirty="0">
                <a:solidFill>
                  <a:srgbClr val="000066"/>
                </a:solidFill>
              </a:rPr>
              <a:t>需要得到线程的“允许”才能执行。如</a:t>
            </a:r>
            <a:r>
              <a:rPr lang="zh-CN" altLang="en-US" b="1" dirty="0">
                <a:solidFill>
                  <a:srgbClr val="FF00FF"/>
                </a:solidFill>
              </a:rPr>
              <a:t>异步</a:t>
            </a:r>
            <a:r>
              <a:rPr lang="en-US" altLang="zh-CN" b="1" dirty="0">
                <a:solidFill>
                  <a:srgbClr val="FF00FF"/>
                </a:solidFill>
              </a:rPr>
              <a:t>I/O</a:t>
            </a:r>
            <a:r>
              <a:rPr lang="zh-CN" altLang="en-US" b="1" dirty="0">
                <a:solidFill>
                  <a:srgbClr val="000066"/>
                </a:solidFill>
              </a:rPr>
              <a:t>，异步读取完成后调用回调函数（完成例程）是通过</a:t>
            </a:r>
            <a:r>
              <a:rPr lang="en-US" altLang="zh-CN" b="1" dirty="0">
                <a:solidFill>
                  <a:srgbClr val="000066"/>
                </a:solidFill>
              </a:rPr>
              <a:t>APC</a:t>
            </a:r>
            <a:r>
              <a:rPr lang="zh-CN" altLang="en-US" b="1" dirty="0">
                <a:solidFill>
                  <a:srgbClr val="000066"/>
                </a:solidFill>
              </a:rPr>
              <a:t>实现的。</a:t>
            </a:r>
            <a:r>
              <a:rPr lang="en-US" altLang="zh-CN" b="1" dirty="0">
                <a:solidFill>
                  <a:srgbClr val="FF00FF"/>
                </a:solidFill>
              </a:rPr>
              <a:t>ReadFileEx(…,lpCompletionRoutine)</a:t>
            </a:r>
            <a:endParaRPr lang="zh-CN" altLang="en-US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55B05B-67EA-44BF-9E86-0F494947590D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（读）请求中断处理过程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7991475" cy="4873155"/>
          </a:xfrm>
        </p:spPr>
        <p:txBody>
          <a:bodyPr/>
          <a:lstStyle/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当设备中断产生时，中断处理例程</a:t>
            </a:r>
            <a:r>
              <a:rPr lang="en-US" altLang="zh-CN" sz="2800" b="1" dirty="0">
                <a:solidFill>
                  <a:srgbClr val="FF00FF"/>
                </a:solidFill>
              </a:rPr>
              <a:t>ISR</a:t>
            </a:r>
            <a:r>
              <a:rPr lang="zh-CN" altLang="en-US" sz="2800" b="1" dirty="0">
                <a:solidFill>
                  <a:srgbClr val="000066"/>
                </a:solidFill>
              </a:rPr>
              <a:t>被调用，它停留在设备上的时间只够捕获住该</a:t>
            </a:r>
            <a:r>
              <a:rPr lang="zh-CN" altLang="en-US" sz="2800" b="1" dirty="0">
                <a:solidFill>
                  <a:srgbClr val="FF00FF"/>
                </a:solidFill>
              </a:rPr>
              <a:t>设备状态</a:t>
            </a:r>
            <a:r>
              <a:rPr lang="zh-CN" altLang="en-US" sz="2800" b="1" dirty="0">
                <a:solidFill>
                  <a:srgbClr val="000066"/>
                </a:solidFill>
              </a:rPr>
              <a:t>并停止设备中断，之后产生一个</a:t>
            </a:r>
            <a:r>
              <a:rPr lang="en-US" altLang="zh-CN" sz="2800" b="1" dirty="0">
                <a:solidFill>
                  <a:srgbClr val="FF00FF"/>
                </a:solidFill>
              </a:rPr>
              <a:t>DPC</a:t>
            </a:r>
            <a:r>
              <a:rPr lang="zh-CN" altLang="en-US" sz="2800" b="1" dirty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当</a:t>
            </a:r>
            <a:r>
              <a:rPr lang="en-US" altLang="zh-CN" sz="2800" b="1" dirty="0">
                <a:solidFill>
                  <a:srgbClr val="FF00FF"/>
                </a:solidFill>
              </a:rPr>
              <a:t>IRQL</a:t>
            </a:r>
            <a:r>
              <a:rPr lang="zh-CN" altLang="en-US" sz="2800" b="1" dirty="0">
                <a:solidFill>
                  <a:srgbClr val="000066"/>
                </a:solidFill>
              </a:rPr>
              <a:t>降低到</a:t>
            </a:r>
            <a:r>
              <a:rPr lang="en-US" altLang="zh-CN" sz="2800" b="1" dirty="0">
                <a:solidFill>
                  <a:srgbClr val="000066"/>
                </a:solidFill>
              </a:rPr>
              <a:t>DPC</a:t>
            </a:r>
            <a:r>
              <a:rPr lang="zh-CN" altLang="en-US" sz="2800" b="1" dirty="0">
                <a:solidFill>
                  <a:srgbClr val="000066"/>
                </a:solidFill>
              </a:rPr>
              <a:t>级别以下时，</a:t>
            </a:r>
            <a:r>
              <a:rPr lang="en-US" altLang="zh-CN" sz="2800" b="1" dirty="0">
                <a:solidFill>
                  <a:srgbClr val="FF00FF"/>
                </a:solidFill>
              </a:rPr>
              <a:t>DPC</a:t>
            </a:r>
            <a:r>
              <a:rPr lang="zh-CN" altLang="en-US" sz="2800" b="1" dirty="0">
                <a:solidFill>
                  <a:srgbClr val="000066"/>
                </a:solidFill>
              </a:rPr>
              <a:t>中断产生，</a:t>
            </a:r>
            <a:r>
              <a:rPr lang="en-US" altLang="zh-CN" sz="2800" b="1" dirty="0">
                <a:solidFill>
                  <a:srgbClr val="000066"/>
                </a:solidFill>
              </a:rPr>
              <a:t>DPC</a:t>
            </a:r>
            <a:r>
              <a:rPr lang="zh-CN" altLang="en-US" sz="2800" b="1" dirty="0">
                <a:solidFill>
                  <a:srgbClr val="000066"/>
                </a:solidFill>
              </a:rPr>
              <a:t>例程被调度，完成中断处理（将操作状态码写入</a:t>
            </a:r>
            <a:r>
              <a:rPr lang="en-US" altLang="zh-CN" sz="2800" b="1" dirty="0">
                <a:solidFill>
                  <a:srgbClr val="000066"/>
                </a:solidFill>
              </a:rPr>
              <a:t>I/O</a:t>
            </a:r>
            <a:r>
              <a:rPr lang="zh-CN" altLang="en-US" sz="2800" b="1" dirty="0">
                <a:solidFill>
                  <a:srgbClr val="000066"/>
                </a:solidFill>
              </a:rPr>
              <a:t>请求包），启动下一个请求。</a:t>
            </a: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800" b="1" dirty="0">
                <a:solidFill>
                  <a:srgbClr val="000066"/>
                </a:solidFill>
              </a:rPr>
              <a:t>I/O</a:t>
            </a:r>
            <a:r>
              <a:rPr lang="zh-CN" altLang="en-US" sz="2800" b="1" dirty="0">
                <a:solidFill>
                  <a:srgbClr val="000066"/>
                </a:solidFill>
              </a:rPr>
              <a:t>管理器调用驱动程序的</a:t>
            </a:r>
            <a:r>
              <a:rPr lang="en-US" altLang="zh-CN" sz="2800" b="1" dirty="0">
                <a:solidFill>
                  <a:srgbClr val="FF00FF"/>
                </a:solidFill>
              </a:rPr>
              <a:t>I/O</a:t>
            </a:r>
            <a:r>
              <a:rPr lang="zh-CN" altLang="en-US" sz="2800" b="1" dirty="0">
                <a:solidFill>
                  <a:srgbClr val="FF00FF"/>
                </a:solidFill>
              </a:rPr>
              <a:t>完成例程</a:t>
            </a:r>
            <a:r>
              <a:rPr lang="zh-CN" altLang="en-US" sz="2800" b="1" dirty="0">
                <a:solidFill>
                  <a:srgbClr val="000066"/>
                </a:solidFill>
              </a:rPr>
              <a:t>，将一个</a:t>
            </a:r>
            <a:r>
              <a:rPr lang="zh-CN" altLang="en-US" sz="2800" b="1" dirty="0">
                <a:solidFill>
                  <a:srgbClr val="FF00FF"/>
                </a:solidFill>
              </a:rPr>
              <a:t>核心态</a:t>
            </a:r>
            <a:r>
              <a:rPr lang="en-US" altLang="zh-CN" sz="2800" b="1" dirty="0">
                <a:solidFill>
                  <a:srgbClr val="FF00FF"/>
                </a:solidFill>
              </a:rPr>
              <a:t>APC</a:t>
            </a:r>
            <a:r>
              <a:rPr lang="zh-CN" altLang="en-US" sz="2800" b="1" dirty="0">
                <a:solidFill>
                  <a:srgbClr val="000066"/>
                </a:solidFill>
              </a:rPr>
              <a:t>排到线程中。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线程被调度，</a:t>
            </a:r>
            <a:r>
              <a:rPr lang="en-US" altLang="zh-CN" sz="2800" b="1" dirty="0">
                <a:solidFill>
                  <a:srgbClr val="FF00FF"/>
                </a:solidFill>
              </a:rPr>
              <a:t> APC</a:t>
            </a:r>
            <a:r>
              <a:rPr lang="zh-CN" altLang="en-US" sz="2800" b="1" dirty="0">
                <a:solidFill>
                  <a:srgbClr val="000066"/>
                </a:solidFill>
              </a:rPr>
              <a:t>中断产生，将</a:t>
            </a:r>
            <a:r>
              <a:rPr lang="zh-CN" altLang="en-US" sz="2800" b="1" dirty="0">
                <a:solidFill>
                  <a:srgbClr val="FF00FF"/>
                </a:solidFill>
              </a:rPr>
              <a:t>系统缓冲区数据</a:t>
            </a:r>
            <a:r>
              <a:rPr lang="zh-CN" altLang="en-US" sz="2800" b="1" dirty="0">
                <a:solidFill>
                  <a:srgbClr val="000066"/>
                </a:solidFill>
              </a:rPr>
              <a:t>复制到</a:t>
            </a:r>
            <a:r>
              <a:rPr lang="zh-CN" altLang="en-US" sz="2800" b="1" dirty="0">
                <a:solidFill>
                  <a:srgbClr val="FF00FF"/>
                </a:solidFill>
              </a:rPr>
              <a:t>用户缓冲区</a:t>
            </a:r>
            <a:r>
              <a:rPr lang="zh-CN" altLang="en-US" sz="2800" b="1" dirty="0">
                <a:solidFill>
                  <a:srgbClr val="000066"/>
                </a:solidFill>
              </a:rPr>
              <a:t>。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6A9AF-BAA0-42C5-A84C-4CA0B3C1A32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8001000" cy="3746500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66"/>
                </a:solidFill>
                <a:latin typeface="宋体" charset="-122"/>
              </a:rPr>
              <a:t>管理操作系统内的所有对象。</a:t>
            </a:r>
            <a:endParaRPr lang="en-US" altLang="zh-CN" b="1" dirty="0">
              <a:solidFill>
                <a:srgbClr val="000066"/>
              </a:solidFill>
              <a:latin typeface="宋体" charset="-122"/>
            </a:endParaRPr>
          </a:p>
          <a:p>
            <a:pPr eaLnBrk="1" hangingPunct="1"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66"/>
                </a:solidFill>
              </a:rPr>
              <a:t>   </a:t>
            </a:r>
            <a:r>
              <a:rPr kumimoji="0" lang="zh-CN" altLang="en-US" b="1" dirty="0">
                <a:solidFill>
                  <a:srgbClr val="FF0066"/>
                </a:solidFill>
                <a:highlight>
                  <a:srgbClr val="00FF00"/>
                </a:highlight>
              </a:rPr>
              <a:t>对象</a:t>
            </a:r>
            <a:r>
              <a:rPr kumimoji="0" lang="zh-CN" altLang="en-US" b="1" dirty="0">
                <a:solidFill>
                  <a:srgbClr val="FF0066"/>
                </a:solidFill>
              </a:rPr>
              <a:t>是一种</a:t>
            </a:r>
            <a:r>
              <a:rPr kumimoji="0" lang="zh-CN" altLang="en-US" b="1" dirty="0">
                <a:solidFill>
                  <a:srgbClr val="FF0066"/>
                </a:solidFill>
                <a:highlight>
                  <a:srgbClr val="00FF00"/>
                </a:highlight>
              </a:rPr>
              <a:t>内核数据结构</a:t>
            </a:r>
            <a:r>
              <a:rPr kumimoji="0" lang="zh-CN" altLang="en-US" b="1" dirty="0">
                <a:solidFill>
                  <a:srgbClr val="FF0066"/>
                </a:solidFill>
              </a:rPr>
              <a:t>。</a:t>
            </a:r>
            <a:r>
              <a:rPr kumimoji="0" lang="zh-CN" altLang="en-US" b="1" dirty="0">
                <a:solidFill>
                  <a:srgbClr val="000066"/>
                </a:solidFill>
              </a:rPr>
              <a:t>当</a:t>
            </a:r>
            <a:r>
              <a:rPr lang="zh-CN" altLang="en-US" b="1" dirty="0">
                <a:solidFill>
                  <a:srgbClr val="000066"/>
                </a:solidFill>
              </a:rPr>
              <a:t>系统刚启动时，并没有任何对象，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00FF00"/>
                </a:highlight>
              </a:rPr>
              <a:t>对象是后来创建的</a:t>
            </a:r>
            <a:r>
              <a:rPr lang="zh-CN" altLang="en-US" b="1" dirty="0">
                <a:solidFill>
                  <a:srgbClr val="006600"/>
                </a:solidFill>
              </a:rPr>
              <a:t>。</a:t>
            </a:r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533400" y="381000"/>
            <a:ext cx="8305800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14.4    </a:t>
            </a:r>
            <a:r>
              <a:rPr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对象管理器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CB648-D774-4218-9EFC-62DA5F29EF9A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857364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操作系统模型</a:t>
            </a:r>
            <a:r>
              <a:rPr lang="zh-CN" altLang="en-US" sz="48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20E7C-734D-4A5B-BD58-79E80859E2F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1075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14.4.1    </a:t>
            </a:r>
            <a:r>
              <a:rPr lang="zh-CN" altLang="en-US" b="1">
                <a:solidFill>
                  <a:srgbClr val="FF0000"/>
                </a:solidFill>
              </a:rPr>
              <a:t>对象结构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92375"/>
            <a:ext cx="7772400" cy="34512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66"/>
                </a:solidFill>
              </a:rPr>
              <a:t>对象：对象头、对象体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66"/>
                </a:solidFill>
                <a:highlight>
                  <a:srgbClr val="00FF00"/>
                </a:highlight>
              </a:rPr>
              <a:t>对象管理器</a:t>
            </a:r>
            <a:r>
              <a:rPr lang="zh-CN" altLang="en-US" b="1" dirty="0">
                <a:solidFill>
                  <a:srgbClr val="000066"/>
                </a:solidFill>
              </a:rPr>
              <a:t>控制</a:t>
            </a:r>
            <a:r>
              <a:rPr lang="zh-CN" altLang="en-US" b="1" dirty="0">
                <a:solidFill>
                  <a:srgbClr val="FF0066"/>
                </a:solidFill>
              </a:rPr>
              <a:t>对象头</a:t>
            </a:r>
            <a:r>
              <a:rPr lang="zh-CN" altLang="en-US" b="1" dirty="0">
                <a:solidFill>
                  <a:srgbClr val="000066"/>
                </a:solidFill>
              </a:rPr>
              <a:t>，使用对象头中的数据管理对象。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rgbClr val="FF0066"/>
              </a:buClr>
              <a:buSzPct val="80000"/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66"/>
                </a:solidFill>
              </a:rPr>
              <a:t>各执行体组件控制其创建对象的</a:t>
            </a:r>
            <a:r>
              <a:rPr lang="zh-CN" altLang="en-US" b="1" dirty="0">
                <a:solidFill>
                  <a:srgbClr val="FF0066"/>
                </a:solidFill>
              </a:rPr>
              <a:t>对象体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1E5A5-A2C3-438F-BBC2-BAEE5E4C94D6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051050" y="765175"/>
            <a:ext cx="3457575" cy="44624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051050" y="765175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对象名称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051050" y="1125538"/>
            <a:ext cx="3457575" cy="35718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对象目录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051050" y="1485900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安全描述体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051050" y="1846263"/>
            <a:ext cx="3457575" cy="34925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资源配额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051050" y="2206625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打开对象句柄计数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2051050" y="2565400"/>
            <a:ext cx="3457575" cy="35718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引用计数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2051050" y="2925763"/>
            <a:ext cx="3457575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</a:rPr>
              <a:t>对象类型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2286000" y="3716338"/>
            <a:ext cx="3024188" cy="1120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rgbClr val="3333FF"/>
                </a:solidFill>
              </a:rPr>
              <a:t>对象数据</a:t>
            </a:r>
          </a:p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rgbClr val="3333FF"/>
                </a:solidFill>
              </a:rPr>
              <a:t>(</a:t>
            </a:r>
            <a:r>
              <a:rPr lang="zh-CN" altLang="en-US" sz="3200">
                <a:solidFill>
                  <a:srgbClr val="3333FF"/>
                </a:solidFill>
              </a:rPr>
              <a:t>对象体</a:t>
            </a:r>
            <a:r>
              <a:rPr lang="en-US" altLang="zh-CN" sz="32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6443663" y="3013075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类型名称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443663" y="3284538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访问类型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6443663" y="3573463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访问权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6443663" y="3860800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配额指示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6443663" y="4149725"/>
            <a:ext cx="1944687" cy="3032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可同步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443663" y="4437063"/>
            <a:ext cx="1944687" cy="3032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7200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3333FF"/>
                </a:solidFill>
              </a:rPr>
              <a:t>可分页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6443663" y="4724400"/>
            <a:ext cx="1944687" cy="1676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33FF"/>
                </a:solidFill>
              </a:rPr>
              <a:t>Open</a:t>
            </a:r>
            <a:r>
              <a:rPr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Close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Delete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Query name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Parse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>
                <a:solidFill>
                  <a:srgbClr val="3333FF"/>
                </a:solidFill>
              </a:rPr>
              <a:t>Security</a:t>
            </a:r>
            <a:r>
              <a:rPr kumimoji="0" lang="zh-CN" altLang="en-US" sz="2000">
                <a:solidFill>
                  <a:srgbClr val="3333FF"/>
                </a:solidFill>
              </a:rPr>
              <a:t>方法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304800" y="1676400"/>
            <a:ext cx="130968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66"/>
                </a:solidFill>
              </a:rPr>
              <a:t>对象</a:t>
            </a:r>
            <a:r>
              <a:rPr lang="zh-CN" altLang="en-US" sz="3200" dirty="0">
                <a:solidFill>
                  <a:srgbClr val="FF0066"/>
                </a:solidFill>
                <a:highlight>
                  <a:srgbClr val="00FFFF"/>
                </a:highlight>
              </a:rPr>
              <a:t>头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28600" y="3733800"/>
            <a:ext cx="16764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66"/>
                </a:solidFill>
              </a:rPr>
              <a:t>对象</a:t>
            </a:r>
            <a:r>
              <a:rPr lang="zh-CN" altLang="en-US" sz="3200" dirty="0">
                <a:solidFill>
                  <a:srgbClr val="FF0066"/>
                </a:solidFill>
                <a:highlight>
                  <a:srgbClr val="FFFF00"/>
                </a:highlight>
              </a:rPr>
              <a:t>体</a:t>
            </a:r>
          </a:p>
        </p:txBody>
      </p:sp>
      <p:sp>
        <p:nvSpPr>
          <p:cNvPr id="31765" name="AutoShape 22"/>
          <p:cNvSpPr>
            <a:spLocks/>
          </p:cNvSpPr>
          <p:nvPr/>
        </p:nvSpPr>
        <p:spPr bwMode="auto">
          <a:xfrm>
            <a:off x="1547813" y="908050"/>
            <a:ext cx="360362" cy="2376488"/>
          </a:xfrm>
          <a:prstGeom prst="leftBrace">
            <a:avLst>
              <a:gd name="adj1" fmla="val 54956"/>
              <a:gd name="adj2" fmla="val 51259"/>
            </a:avLst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endParaRPr lang="zh-CN" altLang="zh-CN">
              <a:solidFill>
                <a:srgbClr val="FF0066"/>
              </a:solidFill>
            </a:endParaRPr>
          </a:p>
        </p:txBody>
      </p:sp>
      <p:sp>
        <p:nvSpPr>
          <p:cNvPr id="31766" name="AutoShape 23"/>
          <p:cNvSpPr>
            <a:spLocks/>
          </p:cNvSpPr>
          <p:nvPr/>
        </p:nvSpPr>
        <p:spPr bwMode="auto">
          <a:xfrm>
            <a:off x="1546225" y="3429000"/>
            <a:ext cx="361950" cy="1728788"/>
          </a:xfrm>
          <a:prstGeom prst="leftBrace">
            <a:avLst>
              <a:gd name="adj1" fmla="val 39803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5362575" y="3141663"/>
            <a:ext cx="10080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AutoShape 26"/>
          <p:cNvSpPr>
            <a:spLocks noChangeArrowheads="1"/>
          </p:cNvSpPr>
          <p:nvPr/>
        </p:nvSpPr>
        <p:spPr bwMode="auto">
          <a:xfrm>
            <a:off x="6227763" y="1700213"/>
            <a:ext cx="2089150" cy="649287"/>
          </a:xfrm>
          <a:prstGeom prst="wedgeRoundRectCallout">
            <a:avLst>
              <a:gd name="adj1" fmla="val -4940"/>
              <a:gd name="adj2" fmla="val 116750"/>
              <a:gd name="adj3" fmla="val 16667"/>
            </a:avLst>
          </a:prstGeom>
          <a:solidFill>
            <a:srgbClr val="CCFFFF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rgbClr val="000066"/>
                </a:solidFill>
              </a:rPr>
              <a:t>类型对象</a:t>
            </a: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85800" y="5638800"/>
            <a:ext cx="3527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>
                <a:solidFill>
                  <a:srgbClr val="FF0000"/>
                </a:solidFill>
              </a:rPr>
              <a:t>对象的结构</a:t>
            </a:r>
          </a:p>
        </p:txBody>
      </p:sp>
      <p:sp>
        <p:nvSpPr>
          <p:cNvPr id="31770" name="AutoShape 28"/>
          <p:cNvSpPr>
            <a:spLocks noChangeArrowheads="1"/>
          </p:cNvSpPr>
          <p:nvPr/>
        </p:nvSpPr>
        <p:spPr bwMode="auto">
          <a:xfrm>
            <a:off x="4191000" y="5638800"/>
            <a:ext cx="1905000" cy="685800"/>
          </a:xfrm>
          <a:prstGeom prst="wedgeRoundRectCallout">
            <a:avLst>
              <a:gd name="adj1" fmla="val 86667"/>
              <a:gd name="adj2" fmla="val -102083"/>
              <a:gd name="adj3" fmla="val 16667"/>
            </a:avLst>
          </a:prstGeom>
          <a:solidFill>
            <a:schemeClr val="bg1"/>
          </a:solidFill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Font typeface="Wingdings" pitchFamily="2" charset="2"/>
              <a:buNone/>
            </a:pPr>
            <a:r>
              <a:rPr lang="zh-CN" altLang="en-US" sz="3200">
                <a:solidFill>
                  <a:srgbClr val="000066"/>
                </a:solidFill>
              </a:rPr>
              <a:t>对象方法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3FE8D-D242-467B-9740-9ACE7C68CAF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FF0000"/>
                </a:solidFill>
              </a:rPr>
              <a:t>类型对象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zh-CN" altLang="en-US" sz="3000" b="1" dirty="0">
                <a:solidFill>
                  <a:srgbClr val="000066"/>
                </a:solidFill>
              </a:rPr>
              <a:t>类型对象：存储特定类型对象的公共属性。</a:t>
            </a:r>
            <a:endParaRPr lang="en-US" altLang="zh-CN" sz="3000" b="1" dirty="0">
              <a:solidFill>
                <a:srgbClr val="000066"/>
              </a:solidFill>
            </a:endParaRPr>
          </a:p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zh-CN" altLang="en-US" sz="3000" b="1" dirty="0">
                <a:solidFill>
                  <a:srgbClr val="000066"/>
                </a:solidFill>
              </a:rPr>
              <a:t>系统有一个全局变量</a:t>
            </a:r>
            <a:r>
              <a:rPr lang="en-US" altLang="zh-CN" sz="3000" b="1" dirty="0" err="1">
                <a:solidFill>
                  <a:srgbClr val="FF00FF"/>
                </a:solidFill>
              </a:rPr>
              <a:t>ObpObjectTypes</a:t>
            </a:r>
            <a:r>
              <a:rPr lang="zh-CN" altLang="en-US" sz="3000" b="1" dirty="0">
                <a:solidFill>
                  <a:srgbClr val="000066"/>
                </a:solidFill>
              </a:rPr>
              <a:t>数组记录了所有已创建的类型。</a:t>
            </a:r>
          </a:p>
          <a:p>
            <a:pPr marL="609600" indent="-609600" eaLnBrk="1" hangingPunct="1">
              <a:buClr>
                <a:srgbClr val="FF0000"/>
              </a:buClr>
              <a:buSzPct val="80000"/>
              <a:buFont typeface="Wingdings" pitchFamily="2" charset="2"/>
              <a:buChar char="u"/>
            </a:pPr>
            <a:r>
              <a:rPr lang="en-US" altLang="zh-CN" sz="3000" b="1" dirty="0">
                <a:solidFill>
                  <a:srgbClr val="000066"/>
                </a:solidFill>
              </a:rPr>
              <a:t>Windows</a:t>
            </a:r>
            <a:r>
              <a:rPr lang="zh-CN" altLang="en-US" sz="3000" b="1" dirty="0">
                <a:solidFill>
                  <a:srgbClr val="000066"/>
                </a:solidFill>
              </a:rPr>
              <a:t>支持</a:t>
            </a:r>
            <a:r>
              <a:rPr lang="en-US" altLang="zh-CN" sz="3000" b="1" dirty="0">
                <a:solidFill>
                  <a:srgbClr val="FF00FF"/>
                </a:solidFill>
              </a:rPr>
              <a:t>31</a:t>
            </a:r>
            <a:r>
              <a:rPr lang="zh-CN" altLang="en-US" sz="3000" b="1" dirty="0">
                <a:solidFill>
                  <a:srgbClr val="FF00FF"/>
                </a:solidFill>
              </a:rPr>
              <a:t>种</a:t>
            </a:r>
            <a:r>
              <a:rPr lang="zh-CN" altLang="en-US" sz="3000" b="1" dirty="0">
                <a:solidFill>
                  <a:srgbClr val="000066"/>
                </a:solidFill>
              </a:rPr>
              <a:t>类型对象： </a:t>
            </a:r>
            <a:r>
              <a:rPr lang="en-US" altLang="zh-CN" sz="2800" b="1" dirty="0" err="1">
                <a:solidFill>
                  <a:srgbClr val="000066"/>
                </a:solidFill>
              </a:rPr>
              <a:t>ExEventObjectType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ExMutantObjectType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ExSemaphoreObjectType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IoFileObjectType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IoDeviceObjectType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IoDriverObjectType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PsProcessType</a:t>
            </a:r>
            <a:r>
              <a:rPr lang="en-US" altLang="zh-CN" sz="2800" b="1" dirty="0">
                <a:solidFill>
                  <a:srgbClr val="000066"/>
                </a:solidFill>
              </a:rPr>
              <a:t>, </a:t>
            </a:r>
            <a:r>
              <a:rPr lang="en-US" altLang="zh-CN" sz="2800" b="1" dirty="0" err="1">
                <a:solidFill>
                  <a:srgbClr val="000066"/>
                </a:solidFill>
              </a:rPr>
              <a:t>PsThreadType</a:t>
            </a:r>
            <a:r>
              <a:rPr lang="en-US" altLang="zh-CN" sz="2800" b="1" dirty="0">
                <a:solidFill>
                  <a:srgbClr val="000066"/>
                </a:solidFill>
              </a:rPr>
              <a:t> 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0689A-E8FC-4A07-A25E-1EA58A21DFAC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33795" name="Group 15"/>
          <p:cNvGrpSpPr>
            <a:grpSpLocks/>
          </p:cNvGrpSpPr>
          <p:nvPr/>
        </p:nvGrpSpPr>
        <p:grpSpPr bwMode="auto">
          <a:xfrm>
            <a:off x="571472" y="1142984"/>
            <a:ext cx="7764463" cy="4535488"/>
            <a:chOff x="340" y="799"/>
            <a:chExt cx="4891" cy="2857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610" y="3319"/>
              <a:ext cx="459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None/>
              </a:pPr>
              <a:r>
                <a:rPr kumimoji="0" lang="zh-CN" altLang="en-US" sz="3200" dirty="0">
                  <a:solidFill>
                    <a:srgbClr val="FF0000"/>
                  </a:solidFill>
                </a:rPr>
                <a:t>类型对象将所有同类对象链接在一起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797" name="Freeform 5"/>
            <p:cNvSpPr>
              <a:spLocks/>
            </p:cNvSpPr>
            <p:nvPr/>
          </p:nvSpPr>
          <p:spPr bwMode="auto">
            <a:xfrm>
              <a:off x="340" y="1026"/>
              <a:ext cx="1089" cy="1270"/>
            </a:xfrm>
            <a:custGeom>
              <a:avLst/>
              <a:gdLst>
                <a:gd name="T0" fmla="*/ 1153 w 1081"/>
                <a:gd name="T1" fmla="*/ 0 h 1180"/>
                <a:gd name="T2" fmla="*/ 92 w 1081"/>
                <a:gd name="T3" fmla="*/ 966 h 1180"/>
                <a:gd name="T4" fmla="*/ 620 w 1081"/>
                <a:gd name="T5" fmla="*/ 2287 h 1180"/>
                <a:gd name="T6" fmla="*/ 0 60000 65536"/>
                <a:gd name="T7" fmla="*/ 0 60000 65536"/>
                <a:gd name="T8" fmla="*/ 0 60000 65536"/>
                <a:gd name="T9" fmla="*/ 0 w 1081"/>
                <a:gd name="T10" fmla="*/ 0 h 1180"/>
                <a:gd name="T11" fmla="*/ 1081 w 1081"/>
                <a:gd name="T12" fmla="*/ 1180 h 1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1" h="1180">
                  <a:moveTo>
                    <a:pt x="1081" y="0"/>
                  </a:moveTo>
                  <a:cubicBezTo>
                    <a:pt x="623" y="151"/>
                    <a:pt x="166" y="302"/>
                    <a:pt x="83" y="499"/>
                  </a:cubicBezTo>
                  <a:cubicBezTo>
                    <a:pt x="0" y="696"/>
                    <a:pt x="499" y="1067"/>
                    <a:pt x="582" y="118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1701" y="1525"/>
              <a:ext cx="785" cy="884"/>
            </a:xfrm>
            <a:custGeom>
              <a:avLst/>
              <a:gdLst>
                <a:gd name="T0" fmla="*/ 0 w 785"/>
                <a:gd name="T1" fmla="*/ 861 h 884"/>
                <a:gd name="T2" fmla="*/ 363 w 785"/>
                <a:gd name="T3" fmla="*/ 816 h 884"/>
                <a:gd name="T4" fmla="*/ 725 w 785"/>
                <a:gd name="T5" fmla="*/ 453 h 884"/>
                <a:gd name="T6" fmla="*/ 725 w 785"/>
                <a:gd name="T7" fmla="*/ 136 h 884"/>
                <a:gd name="T8" fmla="*/ 363 w 785"/>
                <a:gd name="T9" fmla="*/ 0 h 8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5"/>
                <a:gd name="T16" fmla="*/ 0 h 884"/>
                <a:gd name="T17" fmla="*/ 785 w 785"/>
                <a:gd name="T18" fmla="*/ 884 h 8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5" h="884">
                  <a:moveTo>
                    <a:pt x="0" y="861"/>
                  </a:moveTo>
                  <a:cubicBezTo>
                    <a:pt x="121" y="872"/>
                    <a:pt x="242" y="884"/>
                    <a:pt x="363" y="816"/>
                  </a:cubicBezTo>
                  <a:cubicBezTo>
                    <a:pt x="484" y="748"/>
                    <a:pt x="665" y="566"/>
                    <a:pt x="725" y="453"/>
                  </a:cubicBezTo>
                  <a:cubicBezTo>
                    <a:pt x="785" y="340"/>
                    <a:pt x="785" y="212"/>
                    <a:pt x="725" y="136"/>
                  </a:cubicBezTo>
                  <a:cubicBezTo>
                    <a:pt x="665" y="60"/>
                    <a:pt x="423" y="23"/>
                    <a:pt x="363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064" y="1026"/>
              <a:ext cx="3167" cy="1413"/>
            </a:xfrm>
            <a:custGeom>
              <a:avLst/>
              <a:gdLst>
                <a:gd name="T0" fmla="*/ 2676 w 3167"/>
                <a:gd name="T1" fmla="*/ 1406 h 1413"/>
                <a:gd name="T2" fmla="*/ 2993 w 3167"/>
                <a:gd name="T3" fmla="*/ 1360 h 1413"/>
                <a:gd name="T4" fmla="*/ 3129 w 3167"/>
                <a:gd name="T5" fmla="*/ 1088 h 1413"/>
                <a:gd name="T6" fmla="*/ 3129 w 3167"/>
                <a:gd name="T7" fmla="*/ 771 h 1413"/>
                <a:gd name="T8" fmla="*/ 2903 w 3167"/>
                <a:gd name="T9" fmla="*/ 589 h 1413"/>
                <a:gd name="T10" fmla="*/ 2540 w 3167"/>
                <a:gd name="T11" fmla="*/ 453 h 1413"/>
                <a:gd name="T12" fmla="*/ 1859 w 3167"/>
                <a:gd name="T13" fmla="*/ 272 h 1413"/>
                <a:gd name="T14" fmla="*/ 0 w 3167"/>
                <a:gd name="T15" fmla="*/ 0 h 14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67"/>
                <a:gd name="T25" fmla="*/ 0 h 1413"/>
                <a:gd name="T26" fmla="*/ 3167 w 3167"/>
                <a:gd name="T27" fmla="*/ 1413 h 14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67" h="1413">
                  <a:moveTo>
                    <a:pt x="2676" y="1406"/>
                  </a:moveTo>
                  <a:cubicBezTo>
                    <a:pt x="2797" y="1409"/>
                    <a:pt x="2918" y="1413"/>
                    <a:pt x="2993" y="1360"/>
                  </a:cubicBezTo>
                  <a:cubicBezTo>
                    <a:pt x="3068" y="1307"/>
                    <a:pt x="3106" y="1186"/>
                    <a:pt x="3129" y="1088"/>
                  </a:cubicBezTo>
                  <a:cubicBezTo>
                    <a:pt x="3152" y="990"/>
                    <a:pt x="3167" y="854"/>
                    <a:pt x="3129" y="771"/>
                  </a:cubicBezTo>
                  <a:cubicBezTo>
                    <a:pt x="3091" y="688"/>
                    <a:pt x="3001" y="642"/>
                    <a:pt x="2903" y="589"/>
                  </a:cubicBezTo>
                  <a:cubicBezTo>
                    <a:pt x="2805" y="536"/>
                    <a:pt x="2714" y="506"/>
                    <a:pt x="2540" y="453"/>
                  </a:cubicBezTo>
                  <a:cubicBezTo>
                    <a:pt x="2366" y="400"/>
                    <a:pt x="2282" y="348"/>
                    <a:pt x="1859" y="272"/>
                  </a:cubicBezTo>
                  <a:cubicBezTo>
                    <a:pt x="1436" y="196"/>
                    <a:pt x="310" y="45"/>
                    <a:pt x="0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Freeform 8"/>
            <p:cNvSpPr>
              <a:spLocks/>
            </p:cNvSpPr>
            <p:nvPr/>
          </p:nvSpPr>
          <p:spPr bwMode="auto">
            <a:xfrm>
              <a:off x="2064" y="1252"/>
              <a:ext cx="1481" cy="1134"/>
            </a:xfrm>
            <a:custGeom>
              <a:avLst/>
              <a:gdLst>
                <a:gd name="T0" fmla="*/ 907 w 1481"/>
                <a:gd name="T1" fmla="*/ 1134 h 1134"/>
                <a:gd name="T2" fmla="*/ 1134 w 1481"/>
                <a:gd name="T3" fmla="*/ 1089 h 1134"/>
                <a:gd name="T4" fmla="*/ 1360 w 1481"/>
                <a:gd name="T5" fmla="*/ 908 h 1134"/>
                <a:gd name="T6" fmla="*/ 1451 w 1481"/>
                <a:gd name="T7" fmla="*/ 635 h 1134"/>
                <a:gd name="T8" fmla="*/ 1179 w 1481"/>
                <a:gd name="T9" fmla="*/ 318 h 1134"/>
                <a:gd name="T10" fmla="*/ 635 w 1481"/>
                <a:gd name="T11" fmla="*/ 136 h 1134"/>
                <a:gd name="T12" fmla="*/ 0 w 1481"/>
                <a:gd name="T13" fmla="*/ 0 h 1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1"/>
                <a:gd name="T22" fmla="*/ 0 h 1134"/>
                <a:gd name="T23" fmla="*/ 1481 w 1481"/>
                <a:gd name="T24" fmla="*/ 1134 h 1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1" h="1134">
                  <a:moveTo>
                    <a:pt x="907" y="1134"/>
                  </a:moveTo>
                  <a:cubicBezTo>
                    <a:pt x="982" y="1130"/>
                    <a:pt x="1058" y="1127"/>
                    <a:pt x="1134" y="1089"/>
                  </a:cubicBezTo>
                  <a:cubicBezTo>
                    <a:pt x="1210" y="1051"/>
                    <a:pt x="1307" y="984"/>
                    <a:pt x="1360" y="908"/>
                  </a:cubicBezTo>
                  <a:cubicBezTo>
                    <a:pt x="1413" y="832"/>
                    <a:pt x="1481" y="733"/>
                    <a:pt x="1451" y="635"/>
                  </a:cubicBezTo>
                  <a:cubicBezTo>
                    <a:pt x="1421" y="537"/>
                    <a:pt x="1315" y="401"/>
                    <a:pt x="1179" y="318"/>
                  </a:cubicBezTo>
                  <a:cubicBezTo>
                    <a:pt x="1043" y="235"/>
                    <a:pt x="831" y="189"/>
                    <a:pt x="635" y="136"/>
                  </a:cubicBezTo>
                  <a:cubicBezTo>
                    <a:pt x="439" y="83"/>
                    <a:pt x="106" y="23"/>
                    <a:pt x="0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701" y="2613"/>
              <a:ext cx="54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2971" y="2613"/>
              <a:ext cx="1043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247" y="799"/>
              <a:ext cx="817" cy="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进程</a:t>
              </a:r>
            </a:p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类型</a:t>
              </a:r>
            </a:p>
            <a:p>
              <a:pPr marL="342900" indent="-342900" algn="ctr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66"/>
                  </a:solidFill>
                </a:rPr>
                <a:t>对象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975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45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4014" y="2296"/>
              <a:ext cx="816" cy="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进程</a:t>
              </a:r>
            </a:p>
            <a:p>
              <a:pPr marL="342900" indent="-342900">
                <a:spcBef>
                  <a:spcPct val="15000"/>
                </a:spcBef>
                <a:buFont typeface="Wingdings" pitchFamily="2" charset="2"/>
                <a:buNone/>
              </a:pPr>
              <a:r>
                <a:rPr lang="zh-CN" altLang="en-US" sz="3200">
                  <a:solidFill>
                    <a:srgbClr val="000099"/>
                  </a:solidFill>
                </a:rPr>
                <a:t>对象</a:t>
              </a:r>
              <a:r>
                <a:rPr lang="en-US" altLang="zh-CN" sz="3200">
                  <a:solidFill>
                    <a:srgbClr val="000099"/>
                  </a:solidFill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8AEAB-19CE-4086-BF4F-CCA8F6E0B23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14.4.2     </a:t>
            </a:r>
            <a:r>
              <a:rPr lang="zh-CN" altLang="en-US" b="1">
                <a:solidFill>
                  <a:srgbClr val="FF0000"/>
                </a:solidFill>
              </a:rPr>
              <a:t>管理对象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147050" cy="4175125"/>
          </a:xfrm>
        </p:spPr>
        <p:txBody>
          <a:bodyPr/>
          <a:lstStyle/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000066"/>
                </a:solidFill>
              </a:rPr>
              <a:t>对象有</a:t>
            </a:r>
            <a:r>
              <a:rPr lang="zh-CN" altLang="en-US" b="1" dirty="0">
                <a:solidFill>
                  <a:srgbClr val="FF0066"/>
                </a:solidFill>
              </a:rPr>
              <a:t>对象名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000066"/>
                </a:solidFill>
              </a:rPr>
              <a:t>通过对象名创建对象，打开对象，返回</a:t>
            </a:r>
            <a:r>
              <a:rPr lang="zh-CN" altLang="en-US" b="1" dirty="0">
                <a:solidFill>
                  <a:srgbClr val="FF0066"/>
                </a:solidFill>
              </a:rPr>
              <a:t>对象句柄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  <a:p>
            <a:pPr marL="609600" indent="-609600" eaLnBrk="1" hangingPunct="1">
              <a:spcBef>
                <a:spcPct val="5000"/>
              </a:spcBef>
              <a:buClr>
                <a:srgbClr val="FF0000"/>
              </a:buClr>
              <a:buSzPct val="130000"/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000066"/>
                </a:solidFill>
              </a:rPr>
              <a:t>进程将所有打开对象的地址放入</a:t>
            </a:r>
            <a:r>
              <a:rPr lang="zh-CN" altLang="en-US" b="1" dirty="0">
                <a:solidFill>
                  <a:srgbClr val="FF0066"/>
                </a:solidFill>
              </a:rPr>
              <a:t>进程句柄表</a:t>
            </a:r>
            <a:r>
              <a:rPr lang="zh-CN" altLang="en-US" b="1" dirty="0">
                <a:solidFill>
                  <a:srgbClr val="000066"/>
                </a:solidFill>
              </a:rPr>
              <a:t>中。句柄表在</a:t>
            </a:r>
            <a:r>
              <a:rPr lang="en-US" altLang="zh-CN" b="1" dirty="0">
                <a:solidFill>
                  <a:srgbClr val="000066"/>
                </a:solidFill>
              </a:rPr>
              <a:t>EPROCESS</a:t>
            </a:r>
            <a:r>
              <a:rPr lang="zh-CN" altLang="en-US" b="1" dirty="0">
                <a:solidFill>
                  <a:srgbClr val="000066"/>
                </a:solidFill>
              </a:rPr>
              <a:t>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82ADD-1EB0-4AA2-81C7-8AFEA18B9DA1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50825" y="333375"/>
            <a:ext cx="8424863" cy="5916613"/>
            <a:chOff x="158" y="210"/>
            <a:chExt cx="5307" cy="3727"/>
          </a:xfrm>
        </p:grpSpPr>
        <p:sp>
          <p:nvSpPr>
            <p:cNvPr id="35844" name="Oval 5"/>
            <p:cNvSpPr>
              <a:spLocks noChangeArrowheads="1"/>
            </p:cNvSpPr>
            <p:nvPr/>
          </p:nvSpPr>
          <p:spPr bwMode="auto">
            <a:xfrm>
              <a:off x="2245" y="210"/>
              <a:ext cx="953" cy="859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" name="Text Box 6"/>
            <p:cNvSpPr txBox="1">
              <a:spLocks noChangeArrowheads="1"/>
            </p:cNvSpPr>
            <p:nvPr/>
          </p:nvSpPr>
          <p:spPr bwMode="auto">
            <a:xfrm>
              <a:off x="2381" y="300"/>
              <a:ext cx="659" cy="7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类型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对象</a:t>
              </a:r>
            </a:p>
          </p:txBody>
        </p:sp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429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线程</a:t>
              </a:r>
              <a:r>
                <a:rPr lang="en-US" altLang="zh-CN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2245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99"/>
                  </a:solidFill>
                </a:rPr>
                <a:t>线程</a:t>
              </a:r>
              <a:r>
                <a:rPr lang="en-US" altLang="zh-CN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3062" y="1344"/>
              <a:ext cx="725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  <a:r>
                <a:rPr lang="en-US" altLang="zh-CN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3878" y="1344"/>
              <a:ext cx="771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线程</a:t>
              </a:r>
              <a:r>
                <a:rPr lang="en-US" altLang="zh-CN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92" y="3339"/>
              <a:ext cx="953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  <a:r>
                <a:rPr lang="en-US" altLang="zh-CN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51" name="Text Box 12"/>
            <p:cNvSpPr txBox="1">
              <a:spLocks noChangeArrowheads="1"/>
            </p:cNvSpPr>
            <p:nvPr/>
          </p:nvSpPr>
          <p:spPr bwMode="auto">
            <a:xfrm>
              <a:off x="2290" y="3338"/>
              <a:ext cx="953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0" lang="zh-CN" altLang="en-US">
                  <a:solidFill>
                    <a:srgbClr val="000099"/>
                  </a:solidFill>
                </a:rPr>
                <a:t>互斥量</a:t>
              </a:r>
              <a:r>
                <a:rPr kumimoji="0" lang="en-US" altLang="zh-CN">
                  <a:solidFill>
                    <a:srgbClr val="000099"/>
                  </a:solidFill>
                </a:rPr>
                <a:t>2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35852" name="Text Box 13"/>
            <p:cNvSpPr txBox="1">
              <a:spLocks noChangeArrowheads="1"/>
            </p:cNvSpPr>
            <p:nvPr/>
          </p:nvSpPr>
          <p:spPr bwMode="auto">
            <a:xfrm>
              <a:off x="3288" y="3339"/>
              <a:ext cx="952" cy="318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  <a:r>
                <a:rPr lang="en-US" altLang="zh-CN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2200" y="1979"/>
              <a:ext cx="980" cy="990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Text Box 15"/>
            <p:cNvSpPr txBox="1">
              <a:spLocks noChangeArrowheads="1"/>
            </p:cNvSpPr>
            <p:nvPr/>
          </p:nvSpPr>
          <p:spPr bwMode="auto">
            <a:xfrm>
              <a:off x="2200" y="2115"/>
              <a:ext cx="980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互斥量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类型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000099"/>
                  </a:solidFill>
                </a:rPr>
                <a:t>对象</a:t>
              </a: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4422" y="1616"/>
              <a:ext cx="1043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进程</a:t>
              </a:r>
              <a:r>
                <a:rPr lang="en-US" altLang="zh-CN">
                  <a:solidFill>
                    <a:srgbClr val="FF0000"/>
                  </a:solidFill>
                </a:rPr>
                <a:t>B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句柄表</a:t>
              </a: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4558" y="220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558" y="229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19"/>
            <p:cNvSpPr>
              <a:spLocks noChangeArrowheads="1"/>
            </p:cNvSpPr>
            <p:nvPr/>
          </p:nvSpPr>
          <p:spPr bwMode="auto">
            <a:xfrm>
              <a:off x="4558" y="2387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4558" y="247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21"/>
            <p:cNvSpPr>
              <a:spLocks noChangeArrowheads="1"/>
            </p:cNvSpPr>
            <p:nvPr/>
          </p:nvSpPr>
          <p:spPr bwMode="auto">
            <a:xfrm>
              <a:off x="4558" y="256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22"/>
            <p:cNvSpPr>
              <a:spLocks noChangeArrowheads="1"/>
            </p:cNvSpPr>
            <p:nvPr/>
          </p:nvSpPr>
          <p:spPr bwMode="auto">
            <a:xfrm>
              <a:off x="4558" y="265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Rectangle 23"/>
            <p:cNvSpPr>
              <a:spLocks noChangeArrowheads="1"/>
            </p:cNvSpPr>
            <p:nvPr/>
          </p:nvSpPr>
          <p:spPr bwMode="auto">
            <a:xfrm>
              <a:off x="4558" y="2750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Rectangle 24"/>
            <p:cNvSpPr>
              <a:spLocks noChangeArrowheads="1"/>
            </p:cNvSpPr>
            <p:nvPr/>
          </p:nvSpPr>
          <p:spPr bwMode="auto">
            <a:xfrm>
              <a:off x="4558" y="284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Rectangle 25"/>
            <p:cNvSpPr>
              <a:spLocks noChangeArrowheads="1"/>
            </p:cNvSpPr>
            <p:nvPr/>
          </p:nvSpPr>
          <p:spPr bwMode="auto">
            <a:xfrm>
              <a:off x="4558" y="293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Rectangle 26"/>
            <p:cNvSpPr>
              <a:spLocks noChangeArrowheads="1"/>
            </p:cNvSpPr>
            <p:nvPr/>
          </p:nvSpPr>
          <p:spPr bwMode="auto">
            <a:xfrm>
              <a:off x="4558" y="302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Rectangle 27"/>
            <p:cNvSpPr>
              <a:spLocks noChangeArrowheads="1"/>
            </p:cNvSpPr>
            <p:nvPr/>
          </p:nvSpPr>
          <p:spPr bwMode="auto">
            <a:xfrm>
              <a:off x="4558" y="3113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4967" y="2205"/>
              <a:ext cx="0" cy="9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Text Box 29"/>
            <p:cNvSpPr txBox="1">
              <a:spLocks noChangeArrowheads="1"/>
            </p:cNvSpPr>
            <p:nvPr/>
          </p:nvSpPr>
          <p:spPr bwMode="auto">
            <a:xfrm>
              <a:off x="158" y="1480"/>
              <a:ext cx="1043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进程</a:t>
              </a:r>
              <a:r>
                <a:rPr lang="en-US" altLang="zh-CN">
                  <a:solidFill>
                    <a:srgbClr val="FF0000"/>
                  </a:solidFill>
                </a:rPr>
                <a:t>A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</a:p>
            <a:p>
              <a:pPr marL="342900" indent="-342900"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句柄表</a:t>
              </a:r>
            </a:p>
          </p:txBody>
        </p:sp>
        <p:sp>
          <p:nvSpPr>
            <p:cNvPr id="35869" name="Rectangle 30"/>
            <p:cNvSpPr>
              <a:spLocks noChangeArrowheads="1"/>
            </p:cNvSpPr>
            <p:nvPr/>
          </p:nvSpPr>
          <p:spPr bwMode="auto">
            <a:xfrm>
              <a:off x="294" y="2025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Rectangle 31"/>
            <p:cNvSpPr>
              <a:spLocks noChangeArrowheads="1"/>
            </p:cNvSpPr>
            <p:nvPr/>
          </p:nvSpPr>
          <p:spPr bwMode="auto">
            <a:xfrm>
              <a:off x="294" y="2115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Rectangle 32"/>
            <p:cNvSpPr>
              <a:spLocks noChangeArrowheads="1"/>
            </p:cNvSpPr>
            <p:nvPr/>
          </p:nvSpPr>
          <p:spPr bwMode="auto">
            <a:xfrm>
              <a:off x="294" y="2206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Rectangle 33"/>
            <p:cNvSpPr>
              <a:spLocks noChangeArrowheads="1"/>
            </p:cNvSpPr>
            <p:nvPr/>
          </p:nvSpPr>
          <p:spPr bwMode="auto">
            <a:xfrm>
              <a:off x="294" y="2297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Rectangle 34"/>
            <p:cNvSpPr>
              <a:spLocks noChangeArrowheads="1"/>
            </p:cNvSpPr>
            <p:nvPr/>
          </p:nvSpPr>
          <p:spPr bwMode="auto">
            <a:xfrm>
              <a:off x="294" y="238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Rectangle 35"/>
            <p:cNvSpPr>
              <a:spLocks noChangeArrowheads="1"/>
            </p:cNvSpPr>
            <p:nvPr/>
          </p:nvSpPr>
          <p:spPr bwMode="auto">
            <a:xfrm>
              <a:off x="294" y="2478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Rectangle 36"/>
            <p:cNvSpPr>
              <a:spLocks noChangeArrowheads="1"/>
            </p:cNvSpPr>
            <p:nvPr/>
          </p:nvSpPr>
          <p:spPr bwMode="auto">
            <a:xfrm>
              <a:off x="294" y="2569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Rectangle 37"/>
            <p:cNvSpPr>
              <a:spLocks noChangeArrowheads="1"/>
            </p:cNvSpPr>
            <p:nvPr/>
          </p:nvSpPr>
          <p:spPr bwMode="auto">
            <a:xfrm>
              <a:off x="294" y="2660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Rectangle 38"/>
            <p:cNvSpPr>
              <a:spLocks noChangeArrowheads="1"/>
            </p:cNvSpPr>
            <p:nvPr/>
          </p:nvSpPr>
          <p:spPr bwMode="auto">
            <a:xfrm>
              <a:off x="294" y="275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Rectangle 39"/>
            <p:cNvSpPr>
              <a:spLocks noChangeArrowheads="1"/>
            </p:cNvSpPr>
            <p:nvPr/>
          </p:nvSpPr>
          <p:spPr bwMode="auto">
            <a:xfrm>
              <a:off x="294" y="2841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Rectangle 40"/>
            <p:cNvSpPr>
              <a:spLocks noChangeArrowheads="1"/>
            </p:cNvSpPr>
            <p:nvPr/>
          </p:nvSpPr>
          <p:spPr bwMode="auto">
            <a:xfrm>
              <a:off x="294" y="2932"/>
              <a:ext cx="817" cy="91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41"/>
            <p:cNvSpPr>
              <a:spLocks noChangeShapeType="1"/>
            </p:cNvSpPr>
            <p:nvPr/>
          </p:nvSpPr>
          <p:spPr bwMode="auto">
            <a:xfrm>
              <a:off x="703" y="2024"/>
              <a:ext cx="0" cy="9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42"/>
            <p:cNvSpPr>
              <a:spLocks noChangeShapeType="1"/>
            </p:cNvSpPr>
            <p:nvPr/>
          </p:nvSpPr>
          <p:spPr bwMode="auto">
            <a:xfrm flipV="1">
              <a:off x="1927" y="2931"/>
              <a:ext cx="545" cy="4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43"/>
            <p:cNvSpPr>
              <a:spLocks noChangeShapeType="1"/>
            </p:cNvSpPr>
            <p:nvPr/>
          </p:nvSpPr>
          <p:spPr bwMode="auto">
            <a:xfrm flipV="1">
              <a:off x="2744" y="3022"/>
              <a:ext cx="0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4"/>
            <p:cNvSpPr>
              <a:spLocks noChangeShapeType="1"/>
            </p:cNvSpPr>
            <p:nvPr/>
          </p:nvSpPr>
          <p:spPr bwMode="auto">
            <a:xfrm flipH="1" flipV="1">
              <a:off x="3016" y="2886"/>
              <a:ext cx="635" cy="45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5"/>
            <p:cNvSpPr>
              <a:spLocks noChangeShapeType="1"/>
            </p:cNvSpPr>
            <p:nvPr/>
          </p:nvSpPr>
          <p:spPr bwMode="auto">
            <a:xfrm flipV="1">
              <a:off x="2562" y="1117"/>
              <a:ext cx="91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46"/>
            <p:cNvSpPr>
              <a:spLocks noChangeShapeType="1"/>
            </p:cNvSpPr>
            <p:nvPr/>
          </p:nvSpPr>
          <p:spPr bwMode="auto">
            <a:xfrm flipH="1" flipV="1">
              <a:off x="3016" y="1026"/>
              <a:ext cx="363" cy="31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47"/>
            <p:cNvSpPr>
              <a:spLocks noChangeShapeType="1"/>
            </p:cNvSpPr>
            <p:nvPr/>
          </p:nvSpPr>
          <p:spPr bwMode="auto">
            <a:xfrm flipH="1" flipV="1">
              <a:off x="3107" y="890"/>
              <a:ext cx="1088" cy="45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48"/>
            <p:cNvSpPr>
              <a:spLocks noChangeShapeType="1"/>
            </p:cNvSpPr>
            <p:nvPr/>
          </p:nvSpPr>
          <p:spPr bwMode="auto">
            <a:xfrm flipV="1">
              <a:off x="1837" y="981"/>
              <a:ext cx="499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49"/>
            <p:cNvSpPr>
              <a:spLocks noChangeShapeType="1"/>
            </p:cNvSpPr>
            <p:nvPr/>
          </p:nvSpPr>
          <p:spPr bwMode="auto">
            <a:xfrm flipV="1">
              <a:off x="975" y="1661"/>
              <a:ext cx="499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50"/>
            <p:cNvSpPr>
              <a:spLocks noChangeShapeType="1"/>
            </p:cNvSpPr>
            <p:nvPr/>
          </p:nvSpPr>
          <p:spPr bwMode="auto">
            <a:xfrm flipV="1">
              <a:off x="975" y="1661"/>
              <a:ext cx="1315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51"/>
            <p:cNvSpPr>
              <a:spLocks noChangeShapeType="1"/>
            </p:cNvSpPr>
            <p:nvPr/>
          </p:nvSpPr>
          <p:spPr bwMode="auto">
            <a:xfrm flipH="1" flipV="1">
              <a:off x="3515" y="1661"/>
              <a:ext cx="1179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Freeform 52"/>
            <p:cNvSpPr>
              <a:spLocks/>
            </p:cNvSpPr>
            <p:nvPr/>
          </p:nvSpPr>
          <p:spPr bwMode="auto">
            <a:xfrm>
              <a:off x="975" y="2228"/>
              <a:ext cx="726" cy="1111"/>
            </a:xfrm>
            <a:custGeom>
              <a:avLst/>
              <a:gdLst>
                <a:gd name="T0" fmla="*/ 0 w 726"/>
                <a:gd name="T1" fmla="*/ 23 h 1111"/>
                <a:gd name="T2" fmla="*/ 363 w 726"/>
                <a:gd name="T3" fmla="*/ 23 h 1111"/>
                <a:gd name="T4" fmla="*/ 590 w 726"/>
                <a:gd name="T5" fmla="*/ 159 h 1111"/>
                <a:gd name="T6" fmla="*/ 680 w 726"/>
                <a:gd name="T7" fmla="*/ 703 h 1111"/>
                <a:gd name="T8" fmla="*/ 726 w 726"/>
                <a:gd name="T9" fmla="*/ 1111 h 1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1111"/>
                <a:gd name="T17" fmla="*/ 726 w 726"/>
                <a:gd name="T18" fmla="*/ 1111 h 1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1111">
                  <a:moveTo>
                    <a:pt x="0" y="23"/>
                  </a:moveTo>
                  <a:cubicBezTo>
                    <a:pt x="132" y="11"/>
                    <a:pt x="265" y="0"/>
                    <a:pt x="363" y="23"/>
                  </a:cubicBezTo>
                  <a:cubicBezTo>
                    <a:pt x="461" y="46"/>
                    <a:pt x="537" y="46"/>
                    <a:pt x="590" y="159"/>
                  </a:cubicBezTo>
                  <a:cubicBezTo>
                    <a:pt x="643" y="272"/>
                    <a:pt x="657" y="544"/>
                    <a:pt x="680" y="703"/>
                  </a:cubicBezTo>
                  <a:cubicBezTo>
                    <a:pt x="703" y="862"/>
                    <a:pt x="718" y="1043"/>
                    <a:pt x="726" y="111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Freeform 53"/>
            <p:cNvSpPr>
              <a:spLocks/>
            </p:cNvSpPr>
            <p:nvPr/>
          </p:nvSpPr>
          <p:spPr bwMode="auto">
            <a:xfrm>
              <a:off x="3969" y="2326"/>
              <a:ext cx="725" cy="1013"/>
            </a:xfrm>
            <a:custGeom>
              <a:avLst/>
              <a:gdLst>
                <a:gd name="T0" fmla="*/ 725 w 725"/>
                <a:gd name="T1" fmla="*/ 15 h 1013"/>
                <a:gd name="T2" fmla="*/ 363 w 725"/>
                <a:gd name="T3" fmla="*/ 15 h 1013"/>
                <a:gd name="T4" fmla="*/ 136 w 725"/>
                <a:gd name="T5" fmla="*/ 106 h 1013"/>
                <a:gd name="T6" fmla="*/ 45 w 725"/>
                <a:gd name="T7" fmla="*/ 378 h 1013"/>
                <a:gd name="T8" fmla="*/ 0 w 725"/>
                <a:gd name="T9" fmla="*/ 1013 h 10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5"/>
                <a:gd name="T16" fmla="*/ 0 h 1013"/>
                <a:gd name="T17" fmla="*/ 725 w 725"/>
                <a:gd name="T18" fmla="*/ 1013 h 10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5" h="1013">
                  <a:moveTo>
                    <a:pt x="725" y="15"/>
                  </a:moveTo>
                  <a:cubicBezTo>
                    <a:pt x="593" y="7"/>
                    <a:pt x="461" y="0"/>
                    <a:pt x="363" y="15"/>
                  </a:cubicBezTo>
                  <a:cubicBezTo>
                    <a:pt x="265" y="30"/>
                    <a:pt x="189" y="46"/>
                    <a:pt x="136" y="106"/>
                  </a:cubicBezTo>
                  <a:cubicBezTo>
                    <a:pt x="83" y="166"/>
                    <a:pt x="68" y="227"/>
                    <a:pt x="45" y="378"/>
                  </a:cubicBezTo>
                  <a:cubicBezTo>
                    <a:pt x="22" y="529"/>
                    <a:pt x="7" y="907"/>
                    <a:pt x="0" y="10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Freeform 54"/>
            <p:cNvSpPr>
              <a:spLocks/>
            </p:cNvSpPr>
            <p:nvPr/>
          </p:nvSpPr>
          <p:spPr bwMode="auto">
            <a:xfrm>
              <a:off x="839" y="2341"/>
              <a:ext cx="1678" cy="1573"/>
            </a:xfrm>
            <a:custGeom>
              <a:avLst/>
              <a:gdLst>
                <a:gd name="T0" fmla="*/ 0 w 1542"/>
                <a:gd name="T1" fmla="*/ 23 h 1596"/>
                <a:gd name="T2" fmla="*/ 582 w 1542"/>
                <a:gd name="T3" fmla="*/ 23 h 1596"/>
                <a:gd name="T4" fmla="*/ 677 w 1542"/>
                <a:gd name="T5" fmla="*/ 142 h 1596"/>
                <a:gd name="T6" fmla="*/ 677 w 1542"/>
                <a:gd name="T7" fmla="*/ 698 h 1596"/>
                <a:gd name="T8" fmla="*/ 677 w 1542"/>
                <a:gd name="T9" fmla="*/ 1214 h 1596"/>
                <a:gd name="T10" fmla="*/ 972 w 1542"/>
                <a:gd name="T11" fmla="*/ 1374 h 1596"/>
                <a:gd name="T12" fmla="*/ 2333 w 1542"/>
                <a:gd name="T13" fmla="*/ 1374 h 1596"/>
                <a:gd name="T14" fmla="*/ 3104 w 1542"/>
                <a:gd name="T15" fmla="*/ 1295 h 1596"/>
                <a:gd name="T16" fmla="*/ 3301 w 1542"/>
                <a:gd name="T17" fmla="*/ 1135 h 15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42"/>
                <a:gd name="T28" fmla="*/ 0 h 1596"/>
                <a:gd name="T29" fmla="*/ 1542 w 1542"/>
                <a:gd name="T30" fmla="*/ 1596 h 15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42" h="1596">
                  <a:moveTo>
                    <a:pt x="0" y="23"/>
                  </a:moveTo>
                  <a:cubicBezTo>
                    <a:pt x="109" y="11"/>
                    <a:pt x="219" y="0"/>
                    <a:pt x="272" y="23"/>
                  </a:cubicBezTo>
                  <a:cubicBezTo>
                    <a:pt x="325" y="46"/>
                    <a:pt x="310" y="31"/>
                    <a:pt x="317" y="160"/>
                  </a:cubicBezTo>
                  <a:cubicBezTo>
                    <a:pt x="324" y="289"/>
                    <a:pt x="317" y="591"/>
                    <a:pt x="317" y="795"/>
                  </a:cubicBezTo>
                  <a:cubicBezTo>
                    <a:pt x="317" y="999"/>
                    <a:pt x="294" y="1256"/>
                    <a:pt x="317" y="1384"/>
                  </a:cubicBezTo>
                  <a:cubicBezTo>
                    <a:pt x="340" y="1512"/>
                    <a:pt x="325" y="1536"/>
                    <a:pt x="454" y="1566"/>
                  </a:cubicBezTo>
                  <a:cubicBezTo>
                    <a:pt x="583" y="1596"/>
                    <a:pt x="923" y="1581"/>
                    <a:pt x="1089" y="1566"/>
                  </a:cubicBezTo>
                  <a:cubicBezTo>
                    <a:pt x="1255" y="1551"/>
                    <a:pt x="1376" y="1520"/>
                    <a:pt x="1451" y="1475"/>
                  </a:cubicBezTo>
                  <a:cubicBezTo>
                    <a:pt x="1526" y="1430"/>
                    <a:pt x="1527" y="1324"/>
                    <a:pt x="1542" y="129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Freeform 55"/>
            <p:cNvSpPr>
              <a:spLocks/>
            </p:cNvSpPr>
            <p:nvPr/>
          </p:nvSpPr>
          <p:spPr bwMode="auto">
            <a:xfrm>
              <a:off x="2925" y="2425"/>
              <a:ext cx="1769" cy="1512"/>
            </a:xfrm>
            <a:custGeom>
              <a:avLst/>
              <a:gdLst>
                <a:gd name="T0" fmla="*/ 1769 w 1769"/>
                <a:gd name="T1" fmla="*/ 7 h 1512"/>
                <a:gd name="T2" fmla="*/ 1497 w 1769"/>
                <a:gd name="T3" fmla="*/ 53 h 1512"/>
                <a:gd name="T4" fmla="*/ 1407 w 1769"/>
                <a:gd name="T5" fmla="*/ 325 h 1512"/>
                <a:gd name="T6" fmla="*/ 1407 w 1769"/>
                <a:gd name="T7" fmla="*/ 824 h 1512"/>
                <a:gd name="T8" fmla="*/ 1407 w 1769"/>
                <a:gd name="T9" fmla="*/ 1187 h 1512"/>
                <a:gd name="T10" fmla="*/ 1270 w 1769"/>
                <a:gd name="T11" fmla="*/ 1459 h 1512"/>
                <a:gd name="T12" fmla="*/ 499 w 1769"/>
                <a:gd name="T13" fmla="*/ 1504 h 1512"/>
                <a:gd name="T14" fmla="*/ 91 w 1769"/>
                <a:gd name="T15" fmla="*/ 1413 h 1512"/>
                <a:gd name="T16" fmla="*/ 0 w 1769"/>
                <a:gd name="T17" fmla="*/ 1187 h 15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9"/>
                <a:gd name="T28" fmla="*/ 0 h 1512"/>
                <a:gd name="T29" fmla="*/ 1769 w 1769"/>
                <a:gd name="T30" fmla="*/ 1512 h 15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9" h="1512">
                  <a:moveTo>
                    <a:pt x="1769" y="7"/>
                  </a:moveTo>
                  <a:cubicBezTo>
                    <a:pt x="1663" y="3"/>
                    <a:pt x="1557" y="0"/>
                    <a:pt x="1497" y="53"/>
                  </a:cubicBezTo>
                  <a:cubicBezTo>
                    <a:pt x="1437" y="106"/>
                    <a:pt x="1422" y="197"/>
                    <a:pt x="1407" y="325"/>
                  </a:cubicBezTo>
                  <a:cubicBezTo>
                    <a:pt x="1392" y="453"/>
                    <a:pt x="1407" y="680"/>
                    <a:pt x="1407" y="824"/>
                  </a:cubicBezTo>
                  <a:cubicBezTo>
                    <a:pt x="1407" y="968"/>
                    <a:pt x="1430" y="1081"/>
                    <a:pt x="1407" y="1187"/>
                  </a:cubicBezTo>
                  <a:cubicBezTo>
                    <a:pt x="1384" y="1293"/>
                    <a:pt x="1421" y="1406"/>
                    <a:pt x="1270" y="1459"/>
                  </a:cubicBezTo>
                  <a:cubicBezTo>
                    <a:pt x="1119" y="1512"/>
                    <a:pt x="695" y="1512"/>
                    <a:pt x="499" y="1504"/>
                  </a:cubicBezTo>
                  <a:cubicBezTo>
                    <a:pt x="303" y="1496"/>
                    <a:pt x="174" y="1466"/>
                    <a:pt x="91" y="1413"/>
                  </a:cubicBezTo>
                  <a:cubicBezTo>
                    <a:pt x="8" y="1360"/>
                    <a:pt x="15" y="1225"/>
                    <a:pt x="0" y="118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64347-24FA-421A-B572-0B75C996E75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26" name="AutoShape 2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p.blog.csdn.net/images/p_blog_csdn_net/misterliwei/a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56274"/>
            <a:ext cx="7416824" cy="315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7544" y="764704"/>
            <a:ext cx="8132440" cy="23042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系统利用“目录对象”将所有“对象”组织起来，目录对象是一个有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个数组元素组成的哈希表，系统用对象名计算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值。系统中存在多个“子目录对象”，以“根目录对象”为根，组成一个“对象树”。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3834C-8FD8-4CA1-B780-4E2134C390D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03225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>
                <a:solidFill>
                  <a:srgbClr val="008000"/>
                </a:solidFill>
              </a:rPr>
              <a:t> 	</a:t>
            </a:r>
            <a:r>
              <a:rPr lang="zh-CN" altLang="en-US" b="1" dirty="0">
                <a:solidFill>
                  <a:srgbClr val="000066"/>
                </a:solidFill>
              </a:rPr>
              <a:t>要正确地共享主存中的某些数据，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FFFF00"/>
                </a:highlight>
              </a:rPr>
              <a:t>多线程必须同步</a:t>
            </a:r>
            <a:r>
              <a:rPr lang="zh-CN" altLang="en-US" b="1" dirty="0">
                <a:solidFill>
                  <a:srgbClr val="000066"/>
                </a:solidFill>
              </a:rPr>
              <a:t>执行。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1.  </a:t>
            </a:r>
            <a:r>
              <a:rPr lang="zh-CN" altLang="en-US" b="1" dirty="0">
                <a:solidFill>
                  <a:srgbClr val="000099"/>
                </a:solidFill>
              </a:rPr>
              <a:t>内核同步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2.  </a:t>
            </a:r>
            <a:r>
              <a:rPr lang="zh-CN" altLang="en-US" b="1" dirty="0">
                <a:solidFill>
                  <a:srgbClr val="000099"/>
                </a:solidFill>
              </a:rPr>
              <a:t>执行体同步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395288" y="304800"/>
            <a:ext cx="8497887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14.5   </a:t>
            </a:r>
            <a:r>
              <a:rPr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对象之间的同步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B6CA6-A2C2-440F-A177-56A7CDB22E8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1.   </a:t>
            </a:r>
            <a:r>
              <a:rPr lang="zh-CN" altLang="en-US" b="1" dirty="0">
                <a:solidFill>
                  <a:srgbClr val="FF0000"/>
                </a:solidFill>
              </a:rPr>
              <a:t>内核同步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294687" cy="4329122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0066"/>
                </a:solidFill>
              </a:rPr>
              <a:t>内核引入</a:t>
            </a:r>
            <a:r>
              <a:rPr lang="zh-CN" altLang="en-US" b="1" dirty="0">
                <a:solidFill>
                  <a:srgbClr val="FF00FF"/>
                </a:solidFill>
              </a:rPr>
              <a:t>自旋锁</a:t>
            </a:r>
            <a:r>
              <a:rPr lang="zh-CN" altLang="en-US" b="1" dirty="0">
                <a:solidFill>
                  <a:srgbClr val="000066"/>
                </a:solidFill>
              </a:rPr>
              <a:t>实现多处理机互斥访问内核临界区（修改全局数据结构的代码段）。</a:t>
            </a:r>
          </a:p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0066"/>
                </a:solidFill>
              </a:rPr>
              <a:t>在</a:t>
            </a:r>
            <a:r>
              <a:rPr lang="en-US" altLang="zh-CN" b="1" dirty="0">
                <a:solidFill>
                  <a:srgbClr val="000066"/>
                </a:solidFill>
              </a:rPr>
              <a:t>Intel</a:t>
            </a:r>
            <a:r>
              <a:rPr lang="zh-CN" altLang="en-US" b="1" dirty="0">
                <a:solidFill>
                  <a:srgbClr val="000066"/>
                </a:solidFill>
              </a:rPr>
              <a:t>处理机上，自旋锁是通过</a:t>
            </a:r>
            <a:r>
              <a:rPr lang="zh-CN" altLang="en-US" b="1" dirty="0">
                <a:solidFill>
                  <a:srgbClr val="FF00FF"/>
                </a:solidFill>
              </a:rPr>
              <a:t>“测试与设置”</a:t>
            </a:r>
            <a:r>
              <a:rPr lang="en-US" altLang="zh-CN" b="1" dirty="0" err="1">
                <a:solidFill>
                  <a:srgbClr val="FF00FF"/>
                </a:solidFill>
              </a:rPr>
              <a:t>testset</a:t>
            </a:r>
            <a:r>
              <a:rPr lang="en-US" altLang="zh-CN" b="1" dirty="0">
                <a:solidFill>
                  <a:srgbClr val="FF00FF"/>
                </a:solidFill>
              </a:rPr>
              <a:t>( )</a:t>
            </a:r>
            <a:r>
              <a:rPr lang="zh-CN" altLang="en-US" b="1" dirty="0">
                <a:solidFill>
                  <a:srgbClr val="000066"/>
                </a:solidFill>
              </a:rPr>
              <a:t>硬件指令实现的。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609600" indent="-609600" eaLnBrk="1" hangingPunct="1"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0066"/>
                </a:solidFill>
              </a:rPr>
              <a:t>拥有自旋锁的线程不被剥夺处理机。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6D0FA-7DC7-48DF-A644-3DADF6F06317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8280151" cy="4680520"/>
          </a:xfrm>
        </p:spPr>
        <p:txBody>
          <a:bodyPr/>
          <a:lstStyle/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0066"/>
                </a:solidFill>
              </a:rPr>
              <a:t>执行体组件需要同步访问全局数据结构（如页框数据库），执行体还提供用户态的同步机制。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>
                <a:solidFill>
                  <a:srgbClr val="000066"/>
                </a:solidFill>
              </a:rPr>
              <a:t>Windows</a:t>
            </a:r>
            <a:r>
              <a:rPr lang="zh-CN" altLang="en-US" b="1" dirty="0">
                <a:solidFill>
                  <a:srgbClr val="000066"/>
                </a:solidFill>
              </a:rPr>
              <a:t>定义了统一的同步机制：等待</a:t>
            </a:r>
            <a:r>
              <a:rPr lang="zh-CN" altLang="en-US" b="1" dirty="0">
                <a:solidFill>
                  <a:srgbClr val="FF00FF"/>
                </a:solidFill>
              </a:rPr>
              <a:t>调度程序对象</a:t>
            </a:r>
            <a:r>
              <a:rPr lang="zh-CN" altLang="en-US" b="1" dirty="0">
                <a:solidFill>
                  <a:srgbClr val="000066"/>
                </a:solidFill>
              </a:rPr>
              <a:t>为有信号状态，</a:t>
            </a:r>
            <a:r>
              <a:rPr lang="en-US" altLang="zh-CN" b="1" dirty="0" err="1">
                <a:solidFill>
                  <a:srgbClr val="FF00FF"/>
                </a:solidFill>
              </a:rPr>
              <a:t>WaitForSingleObject</a:t>
            </a:r>
            <a:r>
              <a:rPr lang="en-US" altLang="zh-CN" b="1" dirty="0">
                <a:solidFill>
                  <a:srgbClr val="FF00FF"/>
                </a:solidFill>
              </a:rPr>
              <a:t>( ) 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ts val="3500"/>
              </a:lnSpc>
              <a:spcBef>
                <a:spcPts val="12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000066"/>
                </a:solidFill>
              </a:rPr>
              <a:t>每个同步对象有两种状态：“有信号”，“无信号”。（线程、进程终止时有信号）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宋体" charset="-122"/>
              </a:rPr>
              <a:t>    </a:t>
            </a:r>
            <a:endParaRPr lang="en-US" altLang="zh-CN" sz="2800" b="1" dirty="0">
              <a:solidFill>
                <a:srgbClr val="FF0066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2.   </a:t>
            </a:r>
            <a:r>
              <a:rPr lang="zh-CN" altLang="en-US" b="1" dirty="0">
                <a:solidFill>
                  <a:srgbClr val="FF0000"/>
                </a:solidFill>
              </a:rPr>
              <a:t>执行体同步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AE690-3699-4A25-9BDF-58F35A0524EB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187" name="AutoShape 43"/>
          <p:cNvSpPr>
            <a:spLocks noChangeArrowheads="1"/>
          </p:cNvSpPr>
          <p:nvPr/>
        </p:nvSpPr>
        <p:spPr bwMode="auto">
          <a:xfrm>
            <a:off x="457200" y="152400"/>
            <a:ext cx="8435975" cy="1447800"/>
          </a:xfrm>
          <a:prstGeom prst="horizontalScroll">
            <a:avLst>
              <a:gd name="adj" fmla="val 13986"/>
            </a:avLst>
          </a:prstGeom>
          <a:solidFill>
            <a:schemeClr val="bg1"/>
          </a:solidFill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14.1  Windows </a:t>
            </a:r>
            <a:r>
              <a:rPr lang="zh-CN" altLang="en-US"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体系结构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27163" y="2132013"/>
            <a:ext cx="1800225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系统和服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务进程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659188" y="2060575"/>
            <a:ext cx="1800225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应用程序</a:t>
            </a:r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>
            <a:off x="323850" y="4365625"/>
            <a:ext cx="868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7775575" y="37655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用户态</a:t>
            </a:r>
          </a:p>
        </p:txBody>
      </p:sp>
      <p:sp>
        <p:nvSpPr>
          <p:cNvPr id="4104" name="Text Box 17"/>
          <p:cNvSpPr txBox="1">
            <a:spLocks noChangeArrowheads="1"/>
          </p:cNvSpPr>
          <p:nvPr/>
        </p:nvSpPr>
        <p:spPr bwMode="auto">
          <a:xfrm>
            <a:off x="7791450" y="45069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核心态</a:t>
            </a:r>
          </a:p>
        </p:txBody>
      </p:sp>
      <p:sp>
        <p:nvSpPr>
          <p:cNvPr id="4105" name="Line 18"/>
          <p:cNvSpPr>
            <a:spLocks noChangeShapeType="1"/>
          </p:cNvSpPr>
          <p:nvPr/>
        </p:nvSpPr>
        <p:spPr bwMode="auto">
          <a:xfrm>
            <a:off x="1992313" y="3111500"/>
            <a:ext cx="11112" cy="12541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" name="Line 19"/>
          <p:cNvSpPr>
            <a:spLocks noChangeShapeType="1"/>
          </p:cNvSpPr>
          <p:nvPr/>
        </p:nvSpPr>
        <p:spPr bwMode="auto">
          <a:xfrm>
            <a:off x="3011488" y="3140075"/>
            <a:ext cx="0" cy="4572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7" name="Line 21"/>
          <p:cNvSpPr>
            <a:spLocks noChangeShapeType="1"/>
          </p:cNvSpPr>
          <p:nvPr/>
        </p:nvSpPr>
        <p:spPr bwMode="auto">
          <a:xfrm>
            <a:off x="7258050" y="3111500"/>
            <a:ext cx="1588" cy="12541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8" name="Line 26"/>
          <p:cNvSpPr>
            <a:spLocks noChangeShapeType="1"/>
          </p:cNvSpPr>
          <p:nvPr/>
        </p:nvSpPr>
        <p:spPr bwMode="auto">
          <a:xfrm flipH="1">
            <a:off x="4524375" y="3140075"/>
            <a:ext cx="0" cy="4286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27"/>
          <p:cNvSpPr txBox="1">
            <a:spLocks noChangeArrowheads="1"/>
          </p:cNvSpPr>
          <p:nvPr/>
        </p:nvSpPr>
        <p:spPr bwMode="auto">
          <a:xfrm>
            <a:off x="1427163" y="4652963"/>
            <a:ext cx="4175125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执行体</a:t>
            </a:r>
            <a:r>
              <a:rPr lang="zh-CN" altLang="en-US" dirty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P267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4110" name="Text Box 29"/>
          <p:cNvSpPr txBox="1">
            <a:spLocks noChangeArrowheads="1"/>
          </p:cNvSpPr>
          <p:nvPr/>
        </p:nvSpPr>
        <p:spPr bwMode="auto">
          <a:xfrm>
            <a:off x="1427163" y="5157788"/>
            <a:ext cx="2808287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内核</a:t>
            </a:r>
          </a:p>
        </p:txBody>
      </p:sp>
      <p:sp>
        <p:nvSpPr>
          <p:cNvPr id="4111" name="Text Box 30"/>
          <p:cNvSpPr txBox="1">
            <a:spLocks noChangeArrowheads="1"/>
          </p:cNvSpPr>
          <p:nvPr/>
        </p:nvSpPr>
        <p:spPr bwMode="auto">
          <a:xfrm>
            <a:off x="1427163" y="5661025"/>
            <a:ext cx="2808287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硬件抽象层</a:t>
            </a:r>
            <a:r>
              <a:rPr lang="en-US" altLang="zh-CN" dirty="0">
                <a:solidFill>
                  <a:srgbClr val="000099"/>
                </a:solidFill>
              </a:rPr>
              <a:t>HAL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112" name="Line 38"/>
          <p:cNvSpPr>
            <a:spLocks noChangeShapeType="1"/>
          </p:cNvSpPr>
          <p:nvPr/>
        </p:nvSpPr>
        <p:spPr bwMode="auto">
          <a:xfrm flipV="1">
            <a:off x="3443288" y="5229225"/>
            <a:ext cx="0" cy="503238"/>
          </a:xfrm>
          <a:prstGeom prst="line">
            <a:avLst/>
          </a:prstGeom>
          <a:noFill/>
          <a:ln w="762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3" name="Rectangle 42"/>
          <p:cNvSpPr>
            <a:spLocks noChangeArrowheads="1"/>
          </p:cNvSpPr>
          <p:nvPr/>
        </p:nvSpPr>
        <p:spPr bwMode="auto">
          <a:xfrm>
            <a:off x="5819775" y="4654551"/>
            <a:ext cx="2065338" cy="5746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66"/>
                </a:solidFill>
              </a:rPr>
              <a:t>win32k.sys</a:t>
            </a:r>
          </a:p>
        </p:txBody>
      </p:sp>
      <p:sp>
        <p:nvSpPr>
          <p:cNvPr id="4114" name="Text Box 37"/>
          <p:cNvSpPr txBox="1">
            <a:spLocks noChangeArrowheads="1"/>
          </p:cNvSpPr>
          <p:nvPr/>
        </p:nvSpPr>
        <p:spPr bwMode="auto">
          <a:xfrm>
            <a:off x="4379913" y="5229225"/>
            <a:ext cx="1223962" cy="889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18000" tIns="46800" rIns="18000" bIns="46800">
            <a:spAutoFit/>
          </a:bodyPr>
          <a:lstStyle/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设备驱</a:t>
            </a:r>
          </a:p>
          <a:p>
            <a:pPr marL="342900" indent="-342900" 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动程序</a:t>
            </a:r>
          </a:p>
        </p:txBody>
      </p:sp>
      <p:sp>
        <p:nvSpPr>
          <p:cNvPr id="4115" name="Line 45"/>
          <p:cNvSpPr>
            <a:spLocks noChangeShapeType="1"/>
          </p:cNvSpPr>
          <p:nvPr/>
        </p:nvSpPr>
        <p:spPr bwMode="auto">
          <a:xfrm>
            <a:off x="4451350" y="4076700"/>
            <a:ext cx="0" cy="2889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46"/>
          <p:cNvSpPr>
            <a:spLocks noChangeShapeType="1"/>
          </p:cNvSpPr>
          <p:nvPr/>
        </p:nvSpPr>
        <p:spPr bwMode="auto">
          <a:xfrm>
            <a:off x="6396038" y="3068638"/>
            <a:ext cx="0" cy="5048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7" name="Text Box 5"/>
          <p:cNvSpPr txBox="1">
            <a:spLocks noChangeArrowheads="1"/>
          </p:cNvSpPr>
          <p:nvPr/>
        </p:nvSpPr>
        <p:spPr bwMode="auto">
          <a:xfrm>
            <a:off x="3659188" y="2636838"/>
            <a:ext cx="1800225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99"/>
                </a:solidFill>
              </a:rPr>
              <a:t>子系统</a:t>
            </a:r>
            <a:r>
              <a:rPr lang="en-US" altLang="zh-CN" sz="2400">
                <a:solidFill>
                  <a:srgbClr val="000099"/>
                </a:solidFill>
              </a:rPr>
              <a:t>DLL</a:t>
            </a:r>
          </a:p>
        </p:txBody>
      </p:sp>
      <p:sp>
        <p:nvSpPr>
          <p:cNvPr id="4118" name="Text Box 7"/>
          <p:cNvSpPr txBox="1">
            <a:spLocks noChangeArrowheads="1"/>
          </p:cNvSpPr>
          <p:nvPr/>
        </p:nvSpPr>
        <p:spPr bwMode="auto">
          <a:xfrm>
            <a:off x="5891213" y="2132013"/>
            <a:ext cx="2160587" cy="9747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99"/>
                </a:solidFill>
              </a:rPr>
              <a:t>Windows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99"/>
                </a:solidFill>
              </a:rPr>
              <a:t>子系统进程</a:t>
            </a:r>
          </a:p>
        </p:txBody>
      </p:sp>
      <p:sp>
        <p:nvSpPr>
          <p:cNvPr id="4119" name="Text Box 8"/>
          <p:cNvSpPr txBox="1">
            <a:spLocks noChangeArrowheads="1"/>
          </p:cNvSpPr>
          <p:nvPr/>
        </p:nvSpPr>
        <p:spPr bwMode="auto">
          <a:xfrm>
            <a:off x="2722563" y="3568700"/>
            <a:ext cx="381635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99"/>
                </a:solidFill>
              </a:rPr>
              <a:t>Ntdll.dll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5819030" y="5373216"/>
            <a:ext cx="2065338" cy="5746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66"/>
                </a:solidFill>
              </a:rPr>
              <a:t>NTFS.sys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E1D5B-DA30-4A6F-BDC7-46AD41C8AE7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23928" y="908720"/>
            <a:ext cx="1800200" cy="4801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线程对象</a:t>
            </a:r>
            <a:r>
              <a:rPr lang="en-US" altLang="zh-CN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3203848" y="2780556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28184" y="908720"/>
            <a:ext cx="2016224" cy="4801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线程对象</a:t>
            </a:r>
            <a:r>
              <a:rPr lang="en-US" altLang="zh-CN" dirty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9552" y="2492896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调度程序对象</a:t>
            </a:r>
            <a:r>
              <a:rPr lang="en-US" altLang="zh-CN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552" y="4005064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调度程序对象</a:t>
            </a:r>
            <a:r>
              <a:rPr lang="en-US" altLang="zh-CN" dirty="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67944" y="2492896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516216" y="2492896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67944" y="4005064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516216" y="4005064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3203848" y="4220716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436096" y="2780928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9"/>
          <p:cNvSpPr>
            <a:spLocks noChangeShapeType="1"/>
          </p:cNvSpPr>
          <p:nvPr/>
        </p:nvSpPr>
        <p:spPr bwMode="auto">
          <a:xfrm>
            <a:off x="5436096" y="4221088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9"/>
          <p:cNvSpPr>
            <a:spLocks noChangeShapeType="1"/>
          </p:cNvSpPr>
          <p:nvPr/>
        </p:nvSpPr>
        <p:spPr bwMode="auto">
          <a:xfrm>
            <a:off x="4716016" y="1412776"/>
            <a:ext cx="0" cy="1080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7164288" y="1412776"/>
            <a:ext cx="0" cy="1080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4716016" y="2996952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7164288" y="2996952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9552" y="5469149"/>
            <a:ext cx="2664296" cy="480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调度程序对象</a:t>
            </a:r>
            <a:r>
              <a:rPr lang="en-US" altLang="zh-CN" dirty="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067944" y="5469149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516216" y="5469149"/>
            <a:ext cx="1368152" cy="480131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等待块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3203848" y="5684801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5436096" y="5685173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4716016" y="4461037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7164288" y="4461037"/>
            <a:ext cx="0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7884368" y="278092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7884368" y="422108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>
            <a:off x="7884368" y="5661248"/>
            <a:ext cx="864096" cy="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51520" y="692696"/>
            <a:ext cx="3096344" cy="125572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等待者和被等待者之间的关系图</a:t>
            </a:r>
            <a:r>
              <a:rPr lang="en-US" altLang="zh-CN" dirty="0">
                <a:solidFill>
                  <a:srgbClr val="FF0000"/>
                </a:solidFill>
              </a:rPr>
              <a:t>P283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B15E2-B0DF-48BE-A44C-1FC28562BD51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14.6      </a:t>
            </a:r>
            <a:r>
              <a:rPr lang="zh-CN" altLang="en-US" sz="4000" b="1">
                <a:solidFill>
                  <a:srgbClr val="FF0000"/>
                </a:solidFill>
              </a:rPr>
              <a:t>小结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343400"/>
          </a:xfrm>
        </p:spPr>
        <p:txBody>
          <a:bodyPr/>
          <a:lstStyle/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>
                <a:solidFill>
                  <a:srgbClr val="000066"/>
                </a:solidFill>
              </a:rPr>
              <a:t>融合了分层和客户</a:t>
            </a:r>
            <a:r>
              <a:rPr lang="en-US" altLang="zh-CN" b="1">
                <a:solidFill>
                  <a:srgbClr val="000066"/>
                </a:solidFill>
              </a:rPr>
              <a:t>/</a:t>
            </a:r>
            <a:r>
              <a:rPr lang="zh-CN" altLang="en-US" b="1">
                <a:solidFill>
                  <a:srgbClr val="000066"/>
                </a:solidFill>
              </a:rPr>
              <a:t>服务器系统模型。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>
                <a:solidFill>
                  <a:srgbClr val="000066"/>
                </a:solidFill>
              </a:rPr>
              <a:t>系统机制：包括陷阱调度、执行体对象管理器、各种同步对象以及本地过程调用等。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>
                <a:solidFill>
                  <a:srgbClr val="000066"/>
                </a:solidFill>
              </a:rPr>
              <a:t>对象管理器。它将系统公共的资源作为对象来对待，以控制进程使用对象。有两种类型的对象：执行体对象和内核对象。</a:t>
            </a:r>
          </a:p>
          <a:p>
            <a:pPr marL="533400" indent="-533400" algn="just" eaLnBrk="1" hangingPunct="1">
              <a:buFontTx/>
              <a:buAutoNum type="arabicPeriod"/>
            </a:pPr>
            <a:r>
              <a:rPr lang="zh-CN" altLang="en-US" b="1">
                <a:solidFill>
                  <a:srgbClr val="000066"/>
                </a:solidFill>
              </a:rPr>
              <a:t>对象之间的同步。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213E9-243C-4C2A-A7E0-DBB1D16F605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008062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Windows </a:t>
            </a:r>
            <a:r>
              <a:rPr lang="zh-CN" altLang="en-US" sz="4000" b="1">
                <a:solidFill>
                  <a:srgbClr val="FF0000"/>
                </a:solidFill>
              </a:rPr>
              <a:t>系统文件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1"/>
            <a:ext cx="7992888" cy="5256435"/>
          </a:xfrm>
        </p:spPr>
        <p:txBody>
          <a:bodyPr/>
          <a:lstStyle/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>
                <a:solidFill>
                  <a:srgbClr val="FF0066"/>
                </a:solidFill>
                <a:highlight>
                  <a:srgbClr val="FFFF00"/>
                </a:highlight>
              </a:rPr>
              <a:t>Nt</a:t>
            </a:r>
            <a:r>
              <a:rPr lang="en-US" altLang="zh-CN" sz="3000" b="1" dirty="0">
                <a:solidFill>
                  <a:srgbClr val="FF0066"/>
                </a:solidFill>
              </a:rPr>
              <a:t>os</a:t>
            </a:r>
            <a:r>
              <a:rPr lang="en-US" altLang="zh-CN" sz="3000" b="1" dirty="0">
                <a:solidFill>
                  <a:srgbClr val="FF0066"/>
                </a:solidFill>
                <a:highlight>
                  <a:srgbClr val="FFFF00"/>
                </a:highlight>
              </a:rPr>
              <a:t>krnl</a:t>
            </a:r>
            <a:r>
              <a:rPr lang="en-US" altLang="zh-CN" sz="3000" b="1" dirty="0">
                <a:solidFill>
                  <a:srgbClr val="FF0066"/>
                </a:solidFill>
              </a:rPr>
              <a:t>.exe</a:t>
            </a:r>
            <a:r>
              <a:rPr lang="zh-CN" altLang="en-US" sz="3000" b="1" dirty="0">
                <a:solidFill>
                  <a:srgbClr val="000066"/>
                </a:solidFill>
              </a:rPr>
              <a:t>：执行体和内核</a:t>
            </a:r>
          </a:p>
          <a:p>
            <a:pPr marL="648000" indent="-6096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>
                <a:solidFill>
                  <a:srgbClr val="FF0066"/>
                </a:solidFill>
              </a:rPr>
              <a:t>csrss.exe</a:t>
            </a:r>
            <a:r>
              <a:rPr lang="zh-CN" altLang="en-US" sz="3000" b="1" dirty="0">
                <a:solidFill>
                  <a:srgbClr val="000066"/>
                </a:solidFill>
              </a:rPr>
              <a:t>：</a:t>
            </a:r>
            <a:r>
              <a:rPr lang="en-US" altLang="zh-CN" sz="3000" b="1" dirty="0">
                <a:solidFill>
                  <a:srgbClr val="000066"/>
                </a:solidFill>
              </a:rPr>
              <a:t>Windows</a:t>
            </a:r>
            <a:r>
              <a:rPr lang="zh-CN" altLang="en-US" sz="3000" b="1" dirty="0">
                <a:solidFill>
                  <a:srgbClr val="000066"/>
                </a:solidFill>
              </a:rPr>
              <a:t>子系统进程，</a:t>
            </a:r>
            <a:r>
              <a:rPr lang="zh-CN" altLang="en-US" sz="2800" b="1" dirty="0">
                <a:solidFill>
                  <a:srgbClr val="000066"/>
                </a:solidFill>
              </a:rPr>
              <a:t>为用户提供一个</a:t>
            </a:r>
            <a:r>
              <a:rPr lang="zh-CN" altLang="en-US" sz="3000" b="1" dirty="0">
                <a:solidFill>
                  <a:srgbClr val="000066"/>
                </a:solidFill>
                <a:highlight>
                  <a:srgbClr val="00FF00"/>
                </a:highlight>
              </a:rPr>
              <a:t>图形界面</a:t>
            </a:r>
            <a:r>
              <a:rPr lang="zh-CN" altLang="en-US" sz="3000" b="1" dirty="0">
                <a:solidFill>
                  <a:srgbClr val="000066"/>
                </a:solidFill>
              </a:rPr>
              <a:t>。</a:t>
            </a:r>
            <a:r>
              <a:rPr lang="en-US" altLang="zh-CN" sz="3000" b="1" dirty="0">
                <a:solidFill>
                  <a:srgbClr val="000066"/>
                </a:solidFill>
              </a:rPr>
              <a:t>(client/server runtime sys)</a:t>
            </a:r>
            <a:endParaRPr lang="zh-CN" altLang="en-US" sz="3000" b="1" dirty="0">
              <a:solidFill>
                <a:srgbClr val="000066"/>
              </a:solidFill>
            </a:endParaRP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>
                <a:solidFill>
                  <a:srgbClr val="FF0066"/>
                </a:solidFill>
              </a:rPr>
              <a:t>win32k.sys</a:t>
            </a:r>
            <a:r>
              <a:rPr lang="zh-CN" altLang="en-US" sz="3000" b="1" dirty="0">
                <a:solidFill>
                  <a:srgbClr val="000066"/>
                </a:solidFill>
              </a:rPr>
              <a:t>：</a:t>
            </a:r>
            <a:r>
              <a:rPr lang="en-US" altLang="zh-CN" sz="3000" b="1" dirty="0">
                <a:solidFill>
                  <a:srgbClr val="000066"/>
                </a:solidFill>
              </a:rPr>
              <a:t>Windows</a:t>
            </a:r>
            <a:r>
              <a:rPr lang="zh-CN" altLang="en-US" sz="3000" b="1" dirty="0">
                <a:solidFill>
                  <a:srgbClr val="000066"/>
                </a:solidFill>
              </a:rPr>
              <a:t>子系统</a:t>
            </a:r>
            <a:r>
              <a:rPr lang="zh-CN" altLang="en-US" sz="3000" b="1" dirty="0">
                <a:solidFill>
                  <a:srgbClr val="000066"/>
                </a:solidFill>
                <a:highlight>
                  <a:srgbClr val="00FF00"/>
                </a:highlight>
              </a:rPr>
              <a:t>内核</a:t>
            </a:r>
            <a:r>
              <a:rPr lang="en-US" altLang="zh-CN" sz="2000" b="1" dirty="0">
                <a:solidFill>
                  <a:srgbClr val="000066"/>
                </a:solidFill>
              </a:rPr>
              <a:t>kernel</a:t>
            </a:r>
            <a:r>
              <a:rPr lang="zh-CN" altLang="en-US" sz="3000" b="1" dirty="0">
                <a:solidFill>
                  <a:srgbClr val="000066"/>
                </a:solidFill>
              </a:rPr>
              <a:t>部分</a:t>
            </a: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kumimoji="0" lang="en-US" altLang="zh-CN" sz="3000" b="1" dirty="0">
                <a:solidFill>
                  <a:srgbClr val="FF0066"/>
                </a:solidFill>
              </a:rPr>
              <a:t>NTFS.sys</a:t>
            </a:r>
            <a:r>
              <a:rPr kumimoji="0" lang="zh-CN" altLang="en-US" sz="3000" b="1" dirty="0">
                <a:solidFill>
                  <a:srgbClr val="000066"/>
                </a:solidFill>
              </a:rPr>
              <a:t>：</a:t>
            </a:r>
            <a:r>
              <a:rPr kumimoji="0" lang="en-US" altLang="zh-CN" sz="3000" b="1" dirty="0">
                <a:solidFill>
                  <a:srgbClr val="000066"/>
                </a:solidFill>
              </a:rPr>
              <a:t>NTFS</a:t>
            </a:r>
            <a:r>
              <a:rPr kumimoji="0" lang="zh-CN" altLang="en-US" sz="3000" b="1" dirty="0">
                <a:solidFill>
                  <a:srgbClr val="000066"/>
                </a:solidFill>
              </a:rPr>
              <a:t>驱动程序</a:t>
            </a:r>
            <a:endParaRPr kumimoji="0" lang="en-US" altLang="zh-CN" sz="3000" b="1" dirty="0">
              <a:solidFill>
                <a:srgbClr val="000066"/>
              </a:solidFill>
            </a:endParaRPr>
          </a:p>
          <a:p>
            <a:pPr marL="648000" indent="-609600" eaLnBrk="1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000" b="1" dirty="0">
                <a:solidFill>
                  <a:srgbClr val="FF0066"/>
                </a:solidFill>
              </a:rPr>
              <a:t>Explorer.exe</a:t>
            </a:r>
            <a:r>
              <a:rPr lang="zh-CN" altLang="en-US" sz="3000" b="1" dirty="0">
                <a:solidFill>
                  <a:srgbClr val="000066"/>
                </a:solidFill>
              </a:rPr>
              <a:t>：</a:t>
            </a:r>
            <a:r>
              <a:rPr lang="en-US" altLang="zh-CN" sz="3000" b="1" dirty="0">
                <a:solidFill>
                  <a:srgbClr val="000066"/>
                </a:solidFill>
              </a:rPr>
              <a:t>shell</a:t>
            </a:r>
            <a:r>
              <a:rPr lang="zh-CN" altLang="en-US" sz="3000" b="1" dirty="0">
                <a:solidFill>
                  <a:srgbClr val="000066"/>
                </a:solidFill>
              </a:rPr>
              <a:t>进程，操作接口。</a:t>
            </a:r>
            <a:r>
              <a:rPr lang="en-US" altLang="zh-CN" sz="2800" b="1" dirty="0">
                <a:solidFill>
                  <a:srgbClr val="000066"/>
                </a:solidFill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</a:rPr>
              <a:t>类似</a:t>
            </a:r>
            <a:r>
              <a:rPr lang="en-US" altLang="zh-CN" sz="2800" b="1" dirty="0">
                <a:solidFill>
                  <a:srgbClr val="000066"/>
                </a:solidFill>
              </a:rPr>
              <a:t>Windows</a:t>
            </a:r>
            <a:r>
              <a:rPr lang="zh-CN" altLang="en-US" sz="2800" b="1" dirty="0">
                <a:solidFill>
                  <a:srgbClr val="000066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资源</a:t>
            </a:r>
            <a:r>
              <a:rPr lang="zh-CN" altLang="en-US" sz="2800" b="1" dirty="0">
                <a:solidFill>
                  <a:srgbClr val="000066"/>
                </a:solidFill>
              </a:rPr>
              <a:t>管理器，</a:t>
            </a:r>
            <a:r>
              <a:rPr lang="en-US" altLang="zh-CN" sz="2800" b="1" dirty="0" err="1">
                <a:solidFill>
                  <a:srgbClr val="000066"/>
                </a:solidFill>
              </a:rPr>
              <a:t>cmd+explorer</a:t>
            </a:r>
            <a:r>
              <a:rPr lang="zh-CN" altLang="en-US" sz="2800" b="1" dirty="0">
                <a:solidFill>
                  <a:srgbClr val="000066"/>
                </a:solidFill>
              </a:rPr>
              <a:t>可寻</a:t>
            </a:r>
            <a:r>
              <a:rPr lang="en-US" altLang="zh-CN" sz="2800" b="1" dirty="0">
                <a:solidFill>
                  <a:srgbClr val="000066"/>
                </a:solidFill>
              </a:rPr>
              <a:t>)</a:t>
            </a:r>
            <a:endParaRPr lang="en-US" altLang="zh-CN" sz="3000" b="1" dirty="0">
              <a:solidFill>
                <a:srgbClr val="000066"/>
              </a:solidFill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+mj-lt"/>
              <a:buAutoNum type="arabicPeriod"/>
            </a:pPr>
            <a:r>
              <a:rPr lang="en-US" altLang="zh-CN" sz="3000" b="1" dirty="0">
                <a:solidFill>
                  <a:srgbClr val="FF0066"/>
                </a:solidFill>
              </a:rPr>
              <a:t>Hal.dll</a:t>
            </a:r>
            <a:r>
              <a:rPr lang="zh-CN" altLang="en-US" sz="3000" b="1" dirty="0">
                <a:solidFill>
                  <a:srgbClr val="000066"/>
                </a:solidFill>
              </a:rPr>
              <a:t>：硬件抽象层，</a:t>
            </a:r>
            <a:r>
              <a:rPr lang="zh-CN" altLang="en-US" sz="2800" b="1" dirty="0">
                <a:solidFill>
                  <a:srgbClr val="000066"/>
                </a:solidFill>
              </a:rPr>
              <a:t>直接操纵硬件。隐藏各种与硬件有关的细节，使上层免受特殊硬件平台的影响， 系统可移植性好。</a:t>
            </a:r>
          </a:p>
          <a:p>
            <a:pPr marL="648000" indent="-6096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en-US" altLang="zh-CN" sz="3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17976-D565-41BD-962E-1F348E10D7B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918450" cy="1223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451350"/>
          </a:xfrm>
        </p:spPr>
        <p:txBody>
          <a:bodyPr/>
          <a:lstStyle/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800" b="1" dirty="0">
                <a:solidFill>
                  <a:srgbClr val="000066"/>
                </a:solidFill>
              </a:rPr>
              <a:t>Windows</a:t>
            </a:r>
            <a:r>
              <a:rPr lang="zh-CN" altLang="en-US" sz="2800" b="1" dirty="0">
                <a:solidFill>
                  <a:srgbClr val="000066"/>
                </a:solidFill>
              </a:rPr>
              <a:t>子系统引入了</a:t>
            </a:r>
            <a:r>
              <a:rPr lang="zh-CN" altLang="en-US" sz="2800" b="1" dirty="0">
                <a:solidFill>
                  <a:srgbClr val="FF00FF"/>
                </a:solidFill>
              </a:rPr>
              <a:t>窗口类</a:t>
            </a:r>
            <a:r>
              <a:rPr lang="zh-CN" altLang="en-US" sz="2800" b="1" dirty="0">
                <a:solidFill>
                  <a:srgbClr val="000066"/>
                </a:solidFill>
              </a:rPr>
              <a:t>的概念，为窗口定义类型。</a:t>
            </a:r>
            <a:r>
              <a:rPr lang="zh-CN" altLang="en-US" sz="2800" b="1" dirty="0">
                <a:solidFill>
                  <a:srgbClr val="FF00FF"/>
                </a:solidFill>
              </a:rPr>
              <a:t>窗口类</a:t>
            </a:r>
            <a:r>
              <a:rPr lang="zh-CN" altLang="en-US" sz="2800" b="1" dirty="0">
                <a:solidFill>
                  <a:srgbClr val="000066"/>
                </a:solidFill>
              </a:rPr>
              <a:t>定义了窗口属性和窗口过程。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</a:rPr>
              <a:t>窗口过程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FFFF00"/>
                </a:highlight>
              </a:rPr>
              <a:t>用于处理该窗口的所有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</a:rPr>
              <a:t>消息</a:t>
            </a:r>
            <a:r>
              <a:rPr lang="zh-CN" altLang="en-US" sz="2800" b="1" dirty="0">
                <a:solidFill>
                  <a:srgbClr val="000066"/>
                </a:solidFill>
              </a:rPr>
              <a:t>。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endParaRPr lang="en-US" altLang="zh-CN" sz="2800" b="1" dirty="0">
              <a:solidFill>
                <a:srgbClr val="000066"/>
              </a:solidFill>
            </a:endParaRPr>
          </a:p>
          <a:p>
            <a:pPr marL="609600" indent="-609600" algn="just" eaLnBrk="1" hangingPunct="1">
              <a:spcBef>
                <a:spcPct val="5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800" b="1" dirty="0">
                <a:solidFill>
                  <a:srgbClr val="000066"/>
                </a:solidFill>
              </a:rPr>
              <a:t>Windows</a:t>
            </a:r>
            <a:r>
              <a:rPr lang="zh-CN" altLang="en-US" sz="2800" b="1" dirty="0">
                <a:solidFill>
                  <a:srgbClr val="000066"/>
                </a:solidFill>
              </a:rPr>
              <a:t>子系统内置了</a:t>
            </a:r>
            <a:r>
              <a:rPr lang="en-US" altLang="zh-CN" sz="2800" b="1" dirty="0">
                <a:solidFill>
                  <a:srgbClr val="FF00FF"/>
                </a:solidFill>
                <a:highlight>
                  <a:srgbClr val="FFFF00"/>
                </a:highlight>
              </a:rPr>
              <a:t>7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</a:rPr>
              <a:t>个窗口类</a:t>
            </a:r>
            <a:r>
              <a:rPr lang="zh-CN" altLang="en-US" sz="2800" b="1" dirty="0">
                <a:solidFill>
                  <a:srgbClr val="000066"/>
                </a:solidFill>
              </a:rPr>
              <a:t>：按钮、组合框、编辑框、列表框、多文档界面中的子窗口、滚动条、静态文本。</a:t>
            </a:r>
            <a:endParaRPr lang="en-US" altLang="zh-CN" sz="2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58F6C-34D5-4143-ABFA-4904D6E05BE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窗口、消息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66"/>
                </a:solidFill>
              </a:rPr>
              <a:t>对于每一个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00FF00"/>
                </a:highlight>
              </a:rPr>
              <a:t>线程</a:t>
            </a:r>
            <a:r>
              <a:rPr lang="zh-CN" altLang="en-US" sz="2800" b="1" dirty="0">
                <a:solidFill>
                  <a:srgbClr val="000066"/>
                </a:solidFill>
              </a:rPr>
              <a:t>，一旦调用了</a:t>
            </a:r>
            <a:r>
              <a:rPr lang="en-US" altLang="zh-CN" sz="2800" b="1" dirty="0">
                <a:solidFill>
                  <a:srgbClr val="FF0000"/>
                </a:solidFill>
              </a:rPr>
              <a:t>win32k.sys</a:t>
            </a:r>
            <a:r>
              <a:rPr lang="zh-CN" altLang="en-US" sz="2800" b="1" dirty="0">
                <a:solidFill>
                  <a:srgbClr val="000066"/>
                </a:solidFill>
              </a:rPr>
              <a:t>里的系统服务，就变成一个</a:t>
            </a:r>
            <a:r>
              <a:rPr lang="en-US" altLang="zh-CN" sz="2800" b="1" dirty="0">
                <a:solidFill>
                  <a:srgbClr val="FF0000"/>
                </a:solidFill>
              </a:rPr>
              <a:t>GUI</a:t>
            </a:r>
            <a:r>
              <a:rPr lang="zh-CN" altLang="en-US" sz="2800" b="1" dirty="0">
                <a:solidFill>
                  <a:srgbClr val="FF0000"/>
                </a:solidFill>
              </a:rPr>
              <a:t>线程</a:t>
            </a:r>
            <a:r>
              <a:rPr lang="zh-CN" altLang="en-US" sz="2800" b="1" dirty="0">
                <a:solidFill>
                  <a:srgbClr val="000066"/>
                </a:solidFill>
              </a:rPr>
              <a:t>，被纳入到</a:t>
            </a:r>
            <a:r>
              <a:rPr lang="en-US" altLang="zh-CN" sz="2800" b="1" dirty="0">
                <a:solidFill>
                  <a:srgbClr val="000066"/>
                </a:solidFill>
              </a:rPr>
              <a:t>Windows</a:t>
            </a:r>
            <a:r>
              <a:rPr lang="zh-CN" altLang="en-US" sz="2800" b="1" dirty="0">
                <a:solidFill>
                  <a:srgbClr val="000066"/>
                </a:solidFill>
              </a:rPr>
              <a:t>子系统管理范畴。</a:t>
            </a:r>
          </a:p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</a:rPr>
              <a:t>csrss.exe</a:t>
            </a:r>
            <a:r>
              <a:rPr lang="zh-CN" altLang="en-US" sz="2800" b="1" dirty="0">
                <a:solidFill>
                  <a:srgbClr val="000066"/>
                </a:solidFill>
              </a:rPr>
              <a:t>会创建一个</a:t>
            </a:r>
            <a:r>
              <a:rPr lang="en-US" altLang="zh-CN" sz="2800" b="1" dirty="0">
                <a:solidFill>
                  <a:srgbClr val="FF0000"/>
                </a:solidFill>
              </a:rPr>
              <a:t>RIT</a:t>
            </a:r>
            <a:r>
              <a:rPr lang="en-US" altLang="zh-CN" sz="2800" b="1" dirty="0">
                <a:solidFill>
                  <a:srgbClr val="000066"/>
                </a:solidFill>
              </a:rPr>
              <a:t>(raw input thread)</a:t>
            </a:r>
            <a:r>
              <a:rPr lang="zh-CN" altLang="en-US" sz="2800" b="1" dirty="0">
                <a:solidFill>
                  <a:srgbClr val="000066"/>
                </a:solidFill>
              </a:rPr>
              <a:t>线程负责从设备获取</a:t>
            </a:r>
            <a:r>
              <a:rPr lang="zh-CN" altLang="en-US" sz="2800" b="1" dirty="0">
                <a:solidFill>
                  <a:srgbClr val="000066"/>
                </a:solidFill>
                <a:highlight>
                  <a:srgbClr val="00FF00"/>
                </a:highlight>
              </a:rPr>
              <a:t>原始输入</a:t>
            </a:r>
            <a:r>
              <a:rPr lang="zh-CN" altLang="en-US" sz="2800" b="1" dirty="0">
                <a:solidFill>
                  <a:srgbClr val="000066"/>
                </a:solidFill>
              </a:rPr>
              <a:t>，然后寄送到系统消息队列。</a:t>
            </a:r>
          </a:p>
          <a:p>
            <a:pPr eaLnBrk="1" hangingPunct="1">
              <a:lnSpc>
                <a:spcPct val="105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kumimoji="0" lang="en-US" altLang="zh-CN" sz="2800" b="1" dirty="0">
                <a:solidFill>
                  <a:srgbClr val="FF0000"/>
                </a:solidFill>
              </a:rPr>
              <a:t>GUI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线程</a:t>
            </a:r>
            <a:r>
              <a:rPr kumimoji="0" lang="zh-CN" altLang="en-US" sz="2800" b="1" dirty="0">
                <a:solidFill>
                  <a:srgbClr val="000066"/>
                </a:solidFill>
              </a:rPr>
              <a:t>通过</a:t>
            </a:r>
            <a:r>
              <a:rPr kumimoji="0" lang="en-US" altLang="zh-CN" sz="2800" b="1" dirty="0" err="1">
                <a:solidFill>
                  <a:srgbClr val="000066"/>
                </a:solidFill>
              </a:rPr>
              <a:t>NtUserGetMessage</a:t>
            </a:r>
            <a:r>
              <a:rPr kumimoji="0" lang="zh-CN" altLang="en-US" sz="2800" b="1" dirty="0">
                <a:solidFill>
                  <a:srgbClr val="000066"/>
                </a:solidFill>
              </a:rPr>
              <a:t>获取消息并交给</a:t>
            </a:r>
            <a:r>
              <a:rPr kumimoji="0" lang="zh-CN" altLang="en-US" sz="2800" b="1" dirty="0">
                <a:solidFill>
                  <a:srgbClr val="FF00FF"/>
                </a:solidFill>
              </a:rPr>
              <a:t>窗口过程</a:t>
            </a:r>
            <a:r>
              <a:rPr kumimoji="0" lang="zh-CN" altLang="en-US" sz="2800" b="1" dirty="0">
                <a:solidFill>
                  <a:srgbClr val="000066"/>
                </a:solidFill>
              </a:rPr>
              <a:t>来处理。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ACC64-CAE7-4472-996F-9F88AC567883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684213" y="1196975"/>
            <a:ext cx="8208962" cy="5183188"/>
            <a:chOff x="684213" y="1196975"/>
            <a:chExt cx="8208962" cy="5183188"/>
          </a:xfrm>
        </p:grpSpPr>
        <p:sp>
          <p:nvSpPr>
            <p:cNvPr id="10243" name="Rectangle 4"/>
            <p:cNvSpPr>
              <a:spLocks noChangeArrowheads="1"/>
            </p:cNvSpPr>
            <p:nvPr/>
          </p:nvSpPr>
          <p:spPr bwMode="auto">
            <a:xfrm>
              <a:off x="684213" y="2420938"/>
              <a:ext cx="792162" cy="208756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4" name="Text Box 5"/>
            <p:cNvSpPr txBox="1">
              <a:spLocks noChangeArrowheads="1"/>
            </p:cNvSpPr>
            <p:nvPr/>
          </p:nvSpPr>
          <p:spPr bwMode="auto">
            <a:xfrm>
              <a:off x="684213" y="1341438"/>
              <a:ext cx="1223962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GUI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5" name="Rectangle 6"/>
            <p:cNvSpPr>
              <a:spLocks noChangeArrowheads="1"/>
            </p:cNvSpPr>
            <p:nvPr/>
          </p:nvSpPr>
          <p:spPr bwMode="auto">
            <a:xfrm>
              <a:off x="3779838" y="2276475"/>
              <a:ext cx="792162" cy="16573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3779838" y="1196975"/>
              <a:ext cx="1223962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RIT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6443663" y="2349500"/>
              <a:ext cx="792162" cy="158432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6443663" y="1268413"/>
              <a:ext cx="12239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桌面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2195513" y="2852738"/>
              <a:ext cx="792162" cy="4318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2195513" y="1773238"/>
              <a:ext cx="1081087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消息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队列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5076825" y="2852738"/>
              <a:ext cx="1081088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鼠标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事件</a:t>
              </a: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5076825" y="2205038"/>
              <a:ext cx="1081088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键盘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5076825" y="3860800"/>
              <a:ext cx="1081088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其他</a:t>
              </a:r>
            </a:p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设备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7812088" y="2420938"/>
              <a:ext cx="1081087" cy="42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鼠标</a:t>
              </a:r>
            </a:p>
          </p:txBody>
        </p:sp>
        <p:pic>
          <p:nvPicPr>
            <p:cNvPr id="10255" name="Picture 17" descr="E元素 DS-24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12088" y="2997200"/>
              <a:ext cx="7620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6" name="Rectangle 18"/>
            <p:cNvSpPr>
              <a:spLocks noChangeArrowheads="1"/>
            </p:cNvSpPr>
            <p:nvPr/>
          </p:nvSpPr>
          <p:spPr bwMode="auto">
            <a:xfrm>
              <a:off x="3635375" y="5372100"/>
              <a:ext cx="792163" cy="100806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563938" y="4437063"/>
              <a:ext cx="12239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其他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000066"/>
                  </a:solidFill>
                </a:rPr>
                <a:t>线程</a:t>
              </a:r>
            </a:p>
          </p:txBody>
        </p:sp>
        <p:sp>
          <p:nvSpPr>
            <p:cNvPr id="10258" name="Rectangle 20"/>
            <p:cNvSpPr>
              <a:spLocks noChangeArrowheads="1"/>
            </p:cNvSpPr>
            <p:nvPr/>
          </p:nvSpPr>
          <p:spPr bwMode="auto">
            <a:xfrm>
              <a:off x="2124075" y="5445125"/>
              <a:ext cx="792163" cy="4318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2124075" y="4365625"/>
              <a:ext cx="10810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消息</a:t>
              </a:r>
            </a:p>
            <a:p>
              <a:pPr marL="342900" indent="-3429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队列</a:t>
              </a:r>
            </a:p>
          </p:txBody>
        </p:sp>
        <p:sp>
          <p:nvSpPr>
            <p:cNvPr id="10260" name="Line 22"/>
            <p:cNvSpPr>
              <a:spLocks noChangeShapeType="1"/>
            </p:cNvSpPr>
            <p:nvPr/>
          </p:nvSpPr>
          <p:spPr bwMode="auto">
            <a:xfrm flipH="1">
              <a:off x="7235825" y="3213100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1" name="Line 23"/>
            <p:cNvSpPr>
              <a:spLocks noChangeShapeType="1"/>
            </p:cNvSpPr>
            <p:nvPr/>
          </p:nvSpPr>
          <p:spPr bwMode="auto">
            <a:xfrm flipH="1" flipV="1">
              <a:off x="1547813" y="4149725"/>
              <a:ext cx="504825" cy="1439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2" name="Line 24"/>
            <p:cNvSpPr>
              <a:spLocks noChangeShapeType="1"/>
            </p:cNvSpPr>
            <p:nvPr/>
          </p:nvSpPr>
          <p:spPr bwMode="auto">
            <a:xfrm flipH="1">
              <a:off x="1476375" y="3068638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3" name="Line 25"/>
            <p:cNvSpPr>
              <a:spLocks noChangeShapeType="1"/>
            </p:cNvSpPr>
            <p:nvPr/>
          </p:nvSpPr>
          <p:spPr bwMode="auto">
            <a:xfrm flipH="1">
              <a:off x="2987675" y="5661025"/>
              <a:ext cx="576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4" name="Line 26"/>
            <p:cNvSpPr>
              <a:spLocks noChangeShapeType="1"/>
            </p:cNvSpPr>
            <p:nvPr/>
          </p:nvSpPr>
          <p:spPr bwMode="auto">
            <a:xfrm flipH="1" flipV="1">
              <a:off x="4643438" y="3789363"/>
              <a:ext cx="50641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 flipH="1">
              <a:off x="4572000" y="3284538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 flipH="1">
              <a:off x="4641850" y="2492375"/>
              <a:ext cx="506413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7" name="Line 29"/>
            <p:cNvSpPr>
              <a:spLocks noChangeShapeType="1"/>
            </p:cNvSpPr>
            <p:nvPr/>
          </p:nvSpPr>
          <p:spPr bwMode="auto">
            <a:xfrm flipH="1">
              <a:off x="3059113" y="3068638"/>
              <a:ext cx="649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8" name="Line 30"/>
            <p:cNvSpPr>
              <a:spLocks noChangeShapeType="1"/>
            </p:cNvSpPr>
            <p:nvPr/>
          </p:nvSpPr>
          <p:spPr bwMode="auto">
            <a:xfrm flipH="1">
              <a:off x="5867400" y="3284538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69" name="Arc 31"/>
            <p:cNvSpPr>
              <a:spLocks/>
            </p:cNvSpPr>
            <p:nvPr/>
          </p:nvSpPr>
          <p:spPr bwMode="auto">
            <a:xfrm>
              <a:off x="3851275" y="2636838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70" name="Arc 32"/>
            <p:cNvSpPr>
              <a:spLocks/>
            </p:cNvSpPr>
            <p:nvPr/>
          </p:nvSpPr>
          <p:spPr bwMode="auto">
            <a:xfrm>
              <a:off x="6516688" y="2636838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10271" name="Arc 33"/>
            <p:cNvSpPr>
              <a:spLocks/>
            </p:cNvSpPr>
            <p:nvPr/>
          </p:nvSpPr>
          <p:spPr bwMode="auto">
            <a:xfrm>
              <a:off x="755650" y="2781300"/>
              <a:ext cx="609600" cy="1079500"/>
            </a:xfrm>
            <a:custGeom>
              <a:avLst/>
              <a:gdLst>
                <a:gd name="T0" fmla="*/ 2147483647 w 30526"/>
                <a:gd name="T1" fmla="*/ 2147483647 h 43200"/>
                <a:gd name="T2" fmla="*/ 2147483647 w 30526"/>
                <a:gd name="T3" fmla="*/ 2147483647 h 43200"/>
                <a:gd name="T4" fmla="*/ 2147483647 w 30526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30526"/>
                <a:gd name="T10" fmla="*/ 0 h 43200"/>
                <a:gd name="T11" fmla="*/ 30526 w 305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26" h="43200" fill="none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</a:path>
                <a:path w="30526" h="43200" stroke="0" extrusionOk="0">
                  <a:moveTo>
                    <a:pt x="30526" y="41269"/>
                  </a:moveTo>
                  <a:cubicBezTo>
                    <a:pt x="27722" y="42541"/>
                    <a:pt x="246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381" y="-1"/>
                    <a:pt x="27136" y="537"/>
                    <a:pt x="29714" y="1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FC4B0-C6DC-45CD-AE8E-36C0182AB802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20888"/>
            <a:ext cx="7772400" cy="3816424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内核功能</a:t>
            </a:r>
            <a:r>
              <a:rPr lang="zh-CN" altLang="en-US" sz="2800" b="1" dirty="0">
                <a:solidFill>
                  <a:srgbClr val="00B050"/>
                </a:solidFill>
              </a:rPr>
              <a:t>：线程调度，中断和异常调度，多处理机同步，提供执行体使用的一组例程和基本对象。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66"/>
                </a:solidFill>
              </a:rPr>
              <a:t>内核对象</a:t>
            </a:r>
            <a:r>
              <a:rPr lang="zh-CN" altLang="en-US" sz="2800" b="1" dirty="0">
                <a:solidFill>
                  <a:srgbClr val="000066"/>
                </a:solidFill>
              </a:rPr>
              <a:t>是由内核实现的一个初级对象集，对用户态代码不可见，仅供执行体使用。</a:t>
            </a:r>
            <a:r>
              <a:rPr lang="zh-CN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sz="2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执行体</a:t>
            </a:r>
            <a:r>
              <a:rPr lang="zh-CN" altLang="en-US" sz="2800" b="1" dirty="0">
                <a:solidFill>
                  <a:srgbClr val="FF0066"/>
                </a:solidFill>
              </a:rPr>
              <a:t>对象</a:t>
            </a:r>
            <a:r>
              <a:rPr lang="zh-CN" altLang="en-US" sz="2800" b="1" dirty="0">
                <a:solidFill>
                  <a:srgbClr val="000066"/>
                </a:solidFill>
              </a:rPr>
              <a:t>绝大多数封装了一个或多个内核对象。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915816" y="1004653"/>
            <a:ext cx="3456383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执行体 </a:t>
            </a:r>
            <a:r>
              <a:rPr lang="en-US" altLang="zh-CN" dirty="0">
                <a:solidFill>
                  <a:srgbClr val="000099"/>
                </a:solidFill>
              </a:rPr>
              <a:t>P267</a:t>
            </a:r>
            <a:r>
              <a:rPr lang="zh-CN" altLang="en-US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205187" y="1508709"/>
            <a:ext cx="2808287" cy="480131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</a:rPr>
              <a:t>内核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A6073-AD32-4FF3-A91D-9FC95AB6C2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187450" y="1412875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1835150" y="1628775"/>
            <a:ext cx="2089150" cy="1008063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endParaRPr lang="zh-CN" altLang="zh-CN">
              <a:solidFill>
                <a:srgbClr val="CC66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047875" y="1665288"/>
            <a:ext cx="1803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进程对象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258888" y="765175"/>
            <a:ext cx="338455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FF"/>
                </a:solidFill>
              </a:rPr>
              <a:t>执行体进程对象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005388" y="2492375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5653088" y="2708275"/>
            <a:ext cx="2089150" cy="1008063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5867400" y="2744788"/>
            <a:ext cx="172878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</a:rPr>
              <a:t>线程对</a:t>
            </a:r>
            <a:r>
              <a:rPr lang="zh-CN" altLang="en-US">
                <a:solidFill>
                  <a:srgbClr val="FF0000"/>
                </a:solidFill>
              </a:rPr>
              <a:t>象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5076824" y="1844675"/>
            <a:ext cx="342426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FF"/>
                </a:solidFill>
              </a:rPr>
              <a:t>执行体线程对象</a:t>
            </a:r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4643438" y="4471988"/>
            <a:ext cx="3168650" cy="15113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291138" y="4687888"/>
            <a:ext cx="2089150" cy="1008062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5505450" y="4724400"/>
            <a:ext cx="1803400" cy="860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内核</a:t>
            </a:r>
          </a:p>
          <a:p>
            <a:pPr marL="342900" indent="-342900" algn="ctr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</a:rPr>
              <a:t>线程对</a:t>
            </a:r>
            <a:r>
              <a:rPr lang="zh-CN" altLang="en-US">
                <a:solidFill>
                  <a:srgbClr val="FF0000"/>
                </a:solidFill>
              </a:rPr>
              <a:t>象</a:t>
            </a:r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3851275" y="2349500"/>
            <a:ext cx="1800225" cy="7921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Freeform 16"/>
          <p:cNvSpPr>
            <a:spLocks/>
          </p:cNvSpPr>
          <p:nvPr/>
        </p:nvSpPr>
        <p:spPr bwMode="auto">
          <a:xfrm>
            <a:off x="7380288" y="3357563"/>
            <a:ext cx="1031875" cy="1655762"/>
          </a:xfrm>
          <a:custGeom>
            <a:avLst/>
            <a:gdLst>
              <a:gd name="T0" fmla="*/ 2147483647 w 650"/>
              <a:gd name="T1" fmla="*/ 0 h 1043"/>
              <a:gd name="T2" fmla="*/ 2147483647 w 650"/>
              <a:gd name="T3" fmla="*/ 2147483647 h 1043"/>
              <a:gd name="T4" fmla="*/ 2147483647 w 650"/>
              <a:gd name="T5" fmla="*/ 2147483647 h 1043"/>
              <a:gd name="T6" fmla="*/ 2147483647 w 650"/>
              <a:gd name="T7" fmla="*/ 2147483647 h 1043"/>
              <a:gd name="T8" fmla="*/ 2147483647 w 650"/>
              <a:gd name="T9" fmla="*/ 2147483647 h 1043"/>
              <a:gd name="T10" fmla="*/ 2147483647 w 650"/>
              <a:gd name="T11" fmla="*/ 2147483647 h 1043"/>
              <a:gd name="T12" fmla="*/ 0 w 650"/>
              <a:gd name="T13" fmla="*/ 2147483647 h 10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0"/>
              <a:gd name="T22" fmla="*/ 0 h 1043"/>
              <a:gd name="T23" fmla="*/ 650 w 650"/>
              <a:gd name="T24" fmla="*/ 1043 h 10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0" h="1043">
                <a:moveTo>
                  <a:pt x="181" y="0"/>
                </a:moveTo>
                <a:cubicBezTo>
                  <a:pt x="260" y="22"/>
                  <a:pt x="340" y="45"/>
                  <a:pt x="408" y="90"/>
                </a:cubicBezTo>
                <a:cubicBezTo>
                  <a:pt x="476" y="135"/>
                  <a:pt x="552" y="197"/>
                  <a:pt x="590" y="272"/>
                </a:cubicBezTo>
                <a:cubicBezTo>
                  <a:pt x="628" y="347"/>
                  <a:pt x="650" y="469"/>
                  <a:pt x="635" y="544"/>
                </a:cubicBezTo>
                <a:cubicBezTo>
                  <a:pt x="620" y="619"/>
                  <a:pt x="559" y="665"/>
                  <a:pt x="499" y="725"/>
                </a:cubicBezTo>
                <a:cubicBezTo>
                  <a:pt x="439" y="785"/>
                  <a:pt x="355" y="854"/>
                  <a:pt x="272" y="907"/>
                </a:cubicBezTo>
                <a:cubicBezTo>
                  <a:pt x="189" y="960"/>
                  <a:pt x="45" y="1020"/>
                  <a:pt x="0" y="1043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50000"/>
          <a:buFont typeface="Wingdings" pitchFamily="2" charset="2"/>
          <a:buChar char="§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50000"/>
          <a:buFont typeface="Wingdings" pitchFamily="2" charset="2"/>
          <a:buChar char="§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 bwMode="auto">
        <a:noFill/>
        <a:ln w="28575">
          <a:solidFill>
            <a:srgbClr val="000066"/>
          </a:solidFill>
          <a:miter lim="800000"/>
          <a:headEnd/>
          <a:tailEnd/>
        </a:ln>
      </a:spPr>
      <a:bodyPr wrap="square">
        <a:spAutoFit/>
      </a:bodyPr>
      <a:lstStyle>
        <a:defPPr marL="342900" indent="-342900" algn="l">
          <a:spcBef>
            <a:spcPct val="50000"/>
          </a:spcBef>
          <a:buFont typeface="Wingdings" pitchFamily="2" charset="2"/>
          <a:buNone/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1800</Words>
  <Application>Microsoft Office PowerPoint</Application>
  <PresentationFormat>全屏显示(4:3)</PresentationFormat>
  <Paragraphs>261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Times New Roman</vt:lpstr>
      <vt:lpstr>Wingdings</vt:lpstr>
      <vt:lpstr>默认设计模板</vt:lpstr>
      <vt:lpstr>第三篇   Windows 操作系统研究 </vt:lpstr>
      <vt:lpstr>第14章  Windows                操作系统模型 </vt:lpstr>
      <vt:lpstr>PowerPoint 演示文稿</vt:lpstr>
      <vt:lpstr>Windows 系统文件</vt:lpstr>
      <vt:lpstr>Windows子系统</vt:lpstr>
      <vt:lpstr>窗口、消息</vt:lpstr>
      <vt:lpstr>PowerPoint 演示文稿</vt:lpstr>
      <vt:lpstr>PowerPoint 演示文稿</vt:lpstr>
      <vt:lpstr>PowerPoint 演示文稿</vt:lpstr>
      <vt:lpstr>内核对象</vt:lpstr>
      <vt:lpstr>PowerPoint 演示文稿</vt:lpstr>
      <vt:lpstr>PowerPoint 演示文稿</vt:lpstr>
      <vt:lpstr>PowerPoint 演示文稿</vt:lpstr>
      <vt:lpstr>PowerPoint 演示文稿</vt:lpstr>
      <vt:lpstr>延迟过程调用 DPC</vt:lpstr>
      <vt:lpstr>PowerPoint 演示文稿</vt:lpstr>
      <vt:lpstr>异步过程调用 APC</vt:lpstr>
      <vt:lpstr>I/O（读）请求中断处理过程</vt:lpstr>
      <vt:lpstr>PowerPoint 演示文稿</vt:lpstr>
      <vt:lpstr>14.4.1    对象结构</vt:lpstr>
      <vt:lpstr>PowerPoint 演示文稿</vt:lpstr>
      <vt:lpstr>类型对象</vt:lpstr>
      <vt:lpstr>PowerPoint 演示文稿</vt:lpstr>
      <vt:lpstr>14.4.2     管理对象</vt:lpstr>
      <vt:lpstr>PowerPoint 演示文稿</vt:lpstr>
      <vt:lpstr>PowerPoint 演示文稿</vt:lpstr>
      <vt:lpstr>PowerPoint 演示文稿</vt:lpstr>
      <vt:lpstr>1.   内核同步</vt:lpstr>
      <vt:lpstr>2.   执行体同步</vt:lpstr>
      <vt:lpstr>PowerPoint 演示文稿</vt:lpstr>
      <vt:lpstr>14.6      小结</vt:lpstr>
    </vt:vector>
  </TitlesOfParts>
  <Company>jys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lmh</dc:creator>
  <cp:lastModifiedBy>佳群 刘</cp:lastModifiedBy>
  <cp:revision>337</cp:revision>
  <dcterms:created xsi:type="dcterms:W3CDTF">2004-05-05T08:22:12Z</dcterms:created>
  <dcterms:modified xsi:type="dcterms:W3CDTF">2023-11-17T06:48:09Z</dcterms:modified>
</cp:coreProperties>
</file>