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70" r:id="rId6"/>
    <p:sldId id="272" r:id="rId7"/>
    <p:sldId id="306" r:id="rId8"/>
    <p:sldId id="318" r:id="rId9"/>
    <p:sldId id="265" r:id="rId10"/>
    <p:sldId id="279" r:id="rId11"/>
    <p:sldId id="28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66"/>
    <a:srgbClr val="CCFF99"/>
    <a:srgbClr val="FF0066"/>
    <a:srgbClr val="006600"/>
    <a:srgbClr val="CCFFFF"/>
    <a:srgbClr val="66FFFF"/>
    <a:srgbClr val="FFCCF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089" autoAdjust="0"/>
  </p:normalViewPr>
  <p:slideViewPr>
    <p:cSldViewPr>
      <p:cViewPr>
        <p:scale>
          <a:sx n="66" d="100"/>
          <a:sy n="66" d="100"/>
        </p:scale>
        <p:origin x="-702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D9D887-B403-4DEA-B187-09294691D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1BFA6-FEF8-4FBB-87F0-79D544E13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7D9D6-D708-464A-B19B-B5EA24AC0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FDCC6-1FE9-49B6-857F-C59D0CFDA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82B85-99F3-4888-B237-D4E16E5E7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2F02B-B940-4E05-BFF0-A628CBC9D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1404D-7A79-4C22-9A09-8B46B8DED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1F63-38F0-4D3C-9506-631999179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A0A44-B34C-46D4-BD5C-A43DC3976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B2385-4397-4613-9C0B-3F9657DBC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1C146-9D47-4E82-9E6B-884E6EB2A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0F6B3-7977-4957-8817-320D0DD17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3BFF-E28C-4DD9-9CEE-BC4ADBF55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06EB4-EEC8-4935-A831-006EFF544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9818F97-C82C-485A-ADEA-A1B48C13F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C97B3D-423B-4DF1-9CC8-9AD2BAD1200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8077200" cy="2819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 </a:t>
            </a:r>
            <a:r>
              <a:rPr lang="en-US" altLang="zh-CN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 </a:t>
            </a:r>
            <a:r>
              <a:rPr lang="zh-CN" altLang="en-US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  </a:t>
            </a:r>
            <a:r>
              <a:rPr lang="en-US" altLang="zh-CN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br>
              <a:rPr lang="en-US" altLang="zh-CN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</a:t>
            </a:r>
            <a:r>
              <a:rPr lang="zh-CN" altLang="en-US" sz="54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540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F1F5-9E76-4F00-A98A-AE80F270D0CC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1143000" y="533400"/>
            <a:ext cx="6781800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0" lang="en-US" altLang="zh-CN" sz="3600" b="1" dirty="0">
                <a:solidFill>
                  <a:srgbClr val="FF0000"/>
                </a:solidFill>
              </a:rPr>
              <a:t> NTFS</a:t>
            </a:r>
            <a:r>
              <a:rPr kumimoji="0" lang="zh-CN" altLang="en-US" sz="3600" b="1" dirty="0">
                <a:solidFill>
                  <a:srgbClr val="FF0000"/>
                </a:solidFill>
              </a:rPr>
              <a:t>根目录</a:t>
            </a:r>
            <a:r>
              <a:rPr kumimoji="0" lang="zh-CN" altLang="en-US" sz="3600" b="1" dirty="0" smtClean="0">
                <a:solidFill>
                  <a:srgbClr val="FF0000"/>
                </a:solidFill>
              </a:rPr>
              <a:t>文件</a:t>
            </a:r>
            <a:endParaRPr kumimoji="0"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412" name="Text Box 39"/>
          <p:cNvSpPr txBox="1">
            <a:spLocks noChangeArrowheads="1"/>
          </p:cNvSpPr>
          <p:nvPr/>
        </p:nvSpPr>
        <p:spPr bwMode="auto">
          <a:xfrm>
            <a:off x="457200" y="2438400"/>
            <a:ext cx="838200" cy="1154113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1080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标准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信息</a:t>
            </a:r>
          </a:p>
        </p:txBody>
      </p:sp>
      <p:sp>
        <p:nvSpPr>
          <p:cNvPr id="17413" name="Text Box 42"/>
          <p:cNvSpPr txBox="1">
            <a:spLocks noChangeArrowheads="1"/>
          </p:cNvSpPr>
          <p:nvPr/>
        </p:nvSpPr>
        <p:spPr bwMode="auto">
          <a:xfrm>
            <a:off x="1979613" y="3048000"/>
            <a:ext cx="992187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</a:rPr>
              <a:t>文件</a:t>
            </a:r>
            <a:r>
              <a:rPr lang="en-US" altLang="zh-CN" sz="2800" b="1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17414" name="Text Box 44"/>
          <p:cNvSpPr txBox="1">
            <a:spLocks noChangeArrowheads="1"/>
          </p:cNvSpPr>
          <p:nvPr/>
        </p:nvSpPr>
        <p:spPr bwMode="auto">
          <a:xfrm>
            <a:off x="2971800" y="3048000"/>
            <a:ext cx="99060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</a:rPr>
              <a:t>文件</a:t>
            </a:r>
            <a:r>
              <a:rPr lang="en-US" altLang="zh-CN" sz="2800" b="1">
                <a:solidFill>
                  <a:srgbClr val="FF00FF"/>
                </a:solidFill>
              </a:rPr>
              <a:t>9</a:t>
            </a:r>
          </a:p>
        </p:txBody>
      </p:sp>
      <p:sp>
        <p:nvSpPr>
          <p:cNvPr id="17415" name="Text Box 45"/>
          <p:cNvSpPr txBox="1">
            <a:spLocks noChangeArrowheads="1"/>
          </p:cNvSpPr>
          <p:nvPr/>
        </p:nvSpPr>
        <p:spPr bwMode="auto">
          <a:xfrm>
            <a:off x="3962400" y="3048000"/>
            <a:ext cx="114300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</a:rPr>
              <a:t>文件</a:t>
            </a:r>
            <a:r>
              <a:rPr lang="en-US" altLang="zh-CN" sz="2800" b="1">
                <a:solidFill>
                  <a:srgbClr val="FF00FF"/>
                </a:solidFill>
              </a:rPr>
              <a:t>14</a:t>
            </a:r>
          </a:p>
        </p:txBody>
      </p:sp>
      <p:sp>
        <p:nvSpPr>
          <p:cNvPr id="17416" name="Rectangle 46"/>
          <p:cNvSpPr>
            <a:spLocks noChangeArrowheads="1"/>
          </p:cNvSpPr>
          <p:nvPr/>
        </p:nvSpPr>
        <p:spPr bwMode="auto">
          <a:xfrm>
            <a:off x="2057400" y="2438400"/>
            <a:ext cx="38100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FF"/>
                </a:solidFill>
              </a:rPr>
              <a:t>索引根</a:t>
            </a:r>
            <a:r>
              <a:rPr lang="en-US" altLang="zh-CN" sz="2800" b="1">
                <a:solidFill>
                  <a:srgbClr val="FF00FF"/>
                </a:solidFill>
              </a:rPr>
              <a:t>(</a:t>
            </a:r>
            <a:r>
              <a:rPr lang="zh-CN" altLang="en-US" sz="2800" b="1">
                <a:solidFill>
                  <a:srgbClr val="FF00FF"/>
                </a:solidFill>
              </a:rPr>
              <a:t>文件索引</a:t>
            </a:r>
            <a:r>
              <a:rPr lang="en-US" altLang="zh-CN" sz="2800" b="1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17417" name="Rectangle 50"/>
          <p:cNvSpPr>
            <a:spLocks noChangeArrowheads="1"/>
          </p:cNvSpPr>
          <p:nvPr/>
        </p:nvSpPr>
        <p:spPr bwMode="auto">
          <a:xfrm>
            <a:off x="5867400" y="2438400"/>
            <a:ext cx="21336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3333FF"/>
                </a:solidFill>
              </a:rPr>
              <a:t>索引分配</a:t>
            </a:r>
          </a:p>
        </p:txBody>
      </p:sp>
      <p:sp>
        <p:nvSpPr>
          <p:cNvPr id="17418" name="Rectangle 53"/>
          <p:cNvSpPr>
            <a:spLocks noChangeArrowheads="1"/>
          </p:cNvSpPr>
          <p:nvPr/>
        </p:nvSpPr>
        <p:spPr bwMode="auto">
          <a:xfrm>
            <a:off x="5867400" y="3048000"/>
            <a:ext cx="21336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FF"/>
                </a:solidFill>
              </a:rPr>
              <a:t>VCN-LCN</a:t>
            </a:r>
            <a:r>
              <a:rPr lang="zh-CN" altLang="en-US" b="1">
                <a:solidFill>
                  <a:srgbClr val="3333FF"/>
                </a:solidFill>
              </a:rPr>
              <a:t>映射</a:t>
            </a:r>
          </a:p>
        </p:txBody>
      </p:sp>
      <p:sp>
        <p:nvSpPr>
          <p:cNvPr id="17419" name="Rectangle 55"/>
          <p:cNvSpPr>
            <a:spLocks noChangeArrowheads="1"/>
          </p:cNvSpPr>
          <p:nvPr/>
        </p:nvSpPr>
        <p:spPr bwMode="auto">
          <a:xfrm>
            <a:off x="8001000" y="2438400"/>
            <a:ext cx="838200" cy="114300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位</a:t>
            </a:r>
          </a:p>
          <a:p>
            <a:pPr algn="ctr"/>
            <a:r>
              <a:rPr lang="zh-CN" altLang="en-US" b="1">
                <a:solidFill>
                  <a:srgbClr val="3333FF"/>
                </a:solidFill>
              </a:rPr>
              <a:t>示图</a:t>
            </a:r>
          </a:p>
        </p:txBody>
      </p:sp>
      <p:grpSp>
        <p:nvGrpSpPr>
          <p:cNvPr id="17420" name="Group 64"/>
          <p:cNvGrpSpPr>
            <a:grpSpLocks/>
          </p:cNvGrpSpPr>
          <p:nvPr/>
        </p:nvGrpSpPr>
        <p:grpSpPr bwMode="auto">
          <a:xfrm>
            <a:off x="838200" y="4724400"/>
            <a:ext cx="3505200" cy="466725"/>
            <a:chOff x="240" y="2880"/>
            <a:chExt cx="2208" cy="294"/>
          </a:xfrm>
        </p:grpSpPr>
        <p:sp>
          <p:nvSpPr>
            <p:cNvPr id="17439" name="Text Box 57"/>
            <p:cNvSpPr txBox="1">
              <a:spLocks noChangeArrowheads="1"/>
            </p:cNvSpPr>
            <p:nvPr/>
          </p:nvSpPr>
          <p:spPr bwMode="auto">
            <a:xfrm>
              <a:off x="240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17440" name="Text Box 58"/>
            <p:cNvSpPr txBox="1">
              <a:spLocks noChangeArrowheads="1"/>
            </p:cNvSpPr>
            <p:nvPr/>
          </p:nvSpPr>
          <p:spPr bwMode="auto">
            <a:xfrm>
              <a:off x="768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17441" name="Text Box 59"/>
            <p:cNvSpPr txBox="1">
              <a:spLocks noChangeArrowheads="1"/>
            </p:cNvSpPr>
            <p:nvPr/>
          </p:nvSpPr>
          <p:spPr bwMode="auto">
            <a:xfrm>
              <a:off x="1296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17442" name="Text Box 63"/>
            <p:cNvSpPr txBox="1">
              <a:spLocks noChangeArrowheads="1"/>
            </p:cNvSpPr>
            <p:nvPr/>
          </p:nvSpPr>
          <p:spPr bwMode="auto">
            <a:xfrm>
              <a:off x="1872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3</a:t>
              </a:r>
            </a:p>
          </p:txBody>
        </p:sp>
      </p:grpSp>
      <p:grpSp>
        <p:nvGrpSpPr>
          <p:cNvPr id="17421" name="Group 65"/>
          <p:cNvGrpSpPr>
            <a:grpSpLocks/>
          </p:cNvGrpSpPr>
          <p:nvPr/>
        </p:nvGrpSpPr>
        <p:grpSpPr bwMode="auto">
          <a:xfrm>
            <a:off x="4876800" y="4724400"/>
            <a:ext cx="3505200" cy="466725"/>
            <a:chOff x="240" y="2880"/>
            <a:chExt cx="2208" cy="294"/>
          </a:xfrm>
        </p:grpSpPr>
        <p:sp>
          <p:nvSpPr>
            <p:cNvPr id="17435" name="Text Box 66"/>
            <p:cNvSpPr txBox="1">
              <a:spLocks noChangeArrowheads="1"/>
            </p:cNvSpPr>
            <p:nvPr/>
          </p:nvSpPr>
          <p:spPr bwMode="auto">
            <a:xfrm>
              <a:off x="240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5</a:t>
              </a:r>
            </a:p>
          </p:txBody>
        </p:sp>
        <p:sp>
          <p:nvSpPr>
            <p:cNvPr id="17436" name="Text Box 67"/>
            <p:cNvSpPr txBox="1">
              <a:spLocks noChangeArrowheads="1"/>
            </p:cNvSpPr>
            <p:nvPr/>
          </p:nvSpPr>
          <p:spPr bwMode="auto">
            <a:xfrm>
              <a:off x="768" y="2880"/>
              <a:ext cx="528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6</a:t>
              </a:r>
            </a:p>
          </p:txBody>
        </p:sp>
        <p:sp>
          <p:nvSpPr>
            <p:cNvPr id="17437" name="Text Box 68"/>
            <p:cNvSpPr txBox="1">
              <a:spLocks noChangeArrowheads="1"/>
            </p:cNvSpPr>
            <p:nvPr/>
          </p:nvSpPr>
          <p:spPr bwMode="auto">
            <a:xfrm>
              <a:off x="1296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7</a:t>
              </a:r>
            </a:p>
          </p:txBody>
        </p:sp>
        <p:sp>
          <p:nvSpPr>
            <p:cNvPr id="17438" name="Text Box 69"/>
            <p:cNvSpPr txBox="1">
              <a:spLocks noChangeArrowheads="1"/>
            </p:cNvSpPr>
            <p:nvPr/>
          </p:nvSpPr>
          <p:spPr bwMode="auto">
            <a:xfrm>
              <a:off x="1872" y="2880"/>
              <a:ext cx="576" cy="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文件</a:t>
              </a:r>
              <a:r>
                <a:rPr lang="en-US" altLang="zh-CN" b="1">
                  <a:solidFill>
                    <a:srgbClr val="3333FF"/>
                  </a:solidFill>
                </a:rPr>
                <a:t>8</a:t>
              </a:r>
            </a:p>
          </p:txBody>
        </p:sp>
      </p:grpSp>
      <p:sp>
        <p:nvSpPr>
          <p:cNvPr id="17422" name="Text Box 70"/>
          <p:cNvSpPr txBox="1">
            <a:spLocks noChangeArrowheads="1"/>
          </p:cNvSpPr>
          <p:nvPr/>
        </p:nvSpPr>
        <p:spPr bwMode="auto">
          <a:xfrm>
            <a:off x="228600" y="4267200"/>
            <a:ext cx="816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FF"/>
                </a:solidFill>
              </a:rPr>
              <a:t>VCN:  0       1          2          3                 4         5          6          7</a:t>
            </a:r>
          </a:p>
        </p:txBody>
      </p:sp>
      <p:sp>
        <p:nvSpPr>
          <p:cNvPr id="17423" name="Text Box 71"/>
          <p:cNvSpPr txBox="1">
            <a:spLocks noChangeArrowheads="1"/>
          </p:cNvSpPr>
          <p:nvPr/>
        </p:nvSpPr>
        <p:spPr bwMode="auto">
          <a:xfrm>
            <a:off x="228600" y="5181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LCN: 352   353      354      355            1050   1051    1052    1053</a:t>
            </a:r>
          </a:p>
        </p:txBody>
      </p:sp>
      <p:sp>
        <p:nvSpPr>
          <p:cNvPr id="17424" name="Line 72"/>
          <p:cNvSpPr>
            <a:spLocks noChangeShapeType="1"/>
          </p:cNvSpPr>
          <p:nvPr/>
        </p:nvSpPr>
        <p:spPr bwMode="auto">
          <a:xfrm>
            <a:off x="2362200" y="3581400"/>
            <a:ext cx="0" cy="11430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73"/>
          <p:cNvSpPr>
            <a:spLocks noChangeShapeType="1"/>
          </p:cNvSpPr>
          <p:nvPr/>
        </p:nvSpPr>
        <p:spPr bwMode="auto">
          <a:xfrm>
            <a:off x="3505200" y="3581400"/>
            <a:ext cx="0" cy="5334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74"/>
          <p:cNvSpPr>
            <a:spLocks noChangeShapeType="1"/>
          </p:cNvSpPr>
          <p:nvPr/>
        </p:nvSpPr>
        <p:spPr bwMode="auto">
          <a:xfrm>
            <a:off x="3505200" y="4114800"/>
            <a:ext cx="21336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75"/>
          <p:cNvSpPr>
            <a:spLocks noChangeShapeType="1"/>
          </p:cNvSpPr>
          <p:nvPr/>
        </p:nvSpPr>
        <p:spPr bwMode="auto">
          <a:xfrm>
            <a:off x="5638800" y="4114800"/>
            <a:ext cx="0" cy="609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76"/>
          <p:cNvSpPr>
            <a:spLocks noChangeShapeType="1"/>
          </p:cNvSpPr>
          <p:nvPr/>
        </p:nvSpPr>
        <p:spPr bwMode="auto">
          <a:xfrm>
            <a:off x="4648200" y="3886200"/>
            <a:ext cx="41148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77"/>
          <p:cNvSpPr>
            <a:spLocks noChangeShapeType="1"/>
          </p:cNvSpPr>
          <p:nvPr/>
        </p:nvSpPr>
        <p:spPr bwMode="auto">
          <a:xfrm>
            <a:off x="4648200" y="3581400"/>
            <a:ext cx="0" cy="304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0" name="Line 78"/>
          <p:cNvSpPr>
            <a:spLocks noChangeShapeType="1"/>
          </p:cNvSpPr>
          <p:nvPr/>
        </p:nvSpPr>
        <p:spPr bwMode="auto">
          <a:xfrm>
            <a:off x="8763000" y="3886200"/>
            <a:ext cx="0" cy="9144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AutoShape 80"/>
          <p:cNvSpPr>
            <a:spLocks noChangeArrowheads="1"/>
          </p:cNvSpPr>
          <p:nvPr/>
        </p:nvSpPr>
        <p:spPr bwMode="auto">
          <a:xfrm>
            <a:off x="4038600" y="1295400"/>
            <a:ext cx="4343400" cy="838200"/>
          </a:xfrm>
          <a:prstGeom prst="wedgeRoundRectCallout">
            <a:avLst>
              <a:gd name="adj1" fmla="val 49014"/>
              <a:gd name="adj2" fmla="val 8257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跟踪在索引缓冲区中哪些</a:t>
            </a:r>
            <a:r>
              <a:rPr lang="en-US" altLang="zh-CN" b="1">
                <a:solidFill>
                  <a:srgbClr val="3333FF"/>
                </a:solidFill>
              </a:rPr>
              <a:t>VCN</a:t>
            </a:r>
            <a:r>
              <a:rPr lang="zh-CN" altLang="en-US" b="1">
                <a:solidFill>
                  <a:srgbClr val="3333FF"/>
                </a:solidFill>
              </a:rPr>
              <a:t>在使用</a:t>
            </a:r>
            <a:r>
              <a:rPr lang="en-US" altLang="zh-CN" b="1">
                <a:solidFill>
                  <a:srgbClr val="3333FF"/>
                </a:solidFill>
              </a:rPr>
              <a:t>?</a:t>
            </a:r>
            <a:r>
              <a:rPr lang="zh-CN" altLang="en-US" b="1">
                <a:solidFill>
                  <a:srgbClr val="3333FF"/>
                </a:solidFill>
              </a:rPr>
              <a:t>哪些是空闲的</a:t>
            </a:r>
            <a:r>
              <a:rPr lang="en-US" altLang="zh-CN" b="1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17432" name="AutoShape 83"/>
          <p:cNvSpPr>
            <a:spLocks noChangeArrowheads="1"/>
          </p:cNvSpPr>
          <p:nvPr/>
        </p:nvSpPr>
        <p:spPr bwMode="auto">
          <a:xfrm>
            <a:off x="3581400" y="5791200"/>
            <a:ext cx="3276600" cy="609600"/>
          </a:xfrm>
          <a:prstGeom prst="wedgeEllipseCallout">
            <a:avLst>
              <a:gd name="adj1" fmla="val -31106"/>
              <a:gd name="adj2" fmla="val -138282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b="1">
                <a:solidFill>
                  <a:srgbClr val="FF00FF"/>
                </a:solidFill>
              </a:rPr>
              <a:t>索引缓冲区</a:t>
            </a:r>
            <a:r>
              <a:rPr lang="en-US" altLang="zh-CN" b="1">
                <a:solidFill>
                  <a:srgbClr val="FF00FF"/>
                </a:solidFill>
              </a:rPr>
              <a:t>4KB</a:t>
            </a:r>
          </a:p>
        </p:txBody>
      </p:sp>
      <p:sp>
        <p:nvSpPr>
          <p:cNvPr id="17433" name="Text Box 84"/>
          <p:cNvSpPr txBox="1">
            <a:spLocks noChangeArrowheads="1"/>
          </p:cNvSpPr>
          <p:nvPr/>
        </p:nvSpPr>
        <p:spPr bwMode="auto">
          <a:xfrm>
            <a:off x="5105400" y="3048000"/>
            <a:ext cx="762000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FF"/>
                </a:solidFill>
              </a:rPr>
              <a:t>……</a:t>
            </a:r>
          </a:p>
        </p:txBody>
      </p:sp>
      <p:sp>
        <p:nvSpPr>
          <p:cNvPr id="17434" name="Text Box 40"/>
          <p:cNvSpPr txBox="1">
            <a:spLocks noChangeArrowheads="1"/>
          </p:cNvSpPr>
          <p:nvPr/>
        </p:nvSpPr>
        <p:spPr bwMode="auto">
          <a:xfrm>
            <a:off x="1295400" y="2438400"/>
            <a:ext cx="762000" cy="1154113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1080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文件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名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611560" y="1340768"/>
            <a:ext cx="1440160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600" b="1" dirty="0" smtClean="0">
                <a:solidFill>
                  <a:srgbClr val="FF0066"/>
                </a:solidFill>
              </a:rPr>
              <a:t>B+</a:t>
            </a:r>
            <a:r>
              <a:rPr lang="zh-CN" altLang="en-US" sz="3600" b="1" dirty="0" smtClean="0">
                <a:solidFill>
                  <a:srgbClr val="FF0066"/>
                </a:solidFill>
              </a:rPr>
              <a:t>树</a:t>
            </a: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FB8D1-6655-43F1-835C-475461D93C2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70" y="4437112"/>
            <a:ext cx="8929718" cy="21602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    </a:t>
            </a:r>
            <a:r>
              <a:rPr lang="zh-CN" altLang="en-US" b="1" dirty="0" smtClean="0">
                <a:solidFill>
                  <a:srgbClr val="FF00FF"/>
                </a:solidFill>
              </a:rPr>
              <a:t>文件号</a:t>
            </a:r>
            <a:r>
              <a:rPr lang="zh-CN" altLang="en-US" b="1" dirty="0" smtClean="0">
                <a:solidFill>
                  <a:srgbClr val="000066"/>
                </a:solidFill>
              </a:rPr>
              <a:t>对应于该文件在</a:t>
            </a:r>
            <a:r>
              <a:rPr lang="en-US" altLang="zh-CN" b="1" dirty="0" smtClean="0">
                <a:solidFill>
                  <a:srgbClr val="000066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中的索引位置。文件顺序</a:t>
            </a:r>
            <a:r>
              <a:rPr lang="zh-CN" altLang="en-US" b="1" dirty="0" smtClean="0">
                <a:solidFill>
                  <a:srgbClr val="000066"/>
                </a:solidFill>
              </a:rPr>
              <a:t>号</a:t>
            </a:r>
            <a:r>
              <a:rPr lang="zh-CN" altLang="en-US" b="1" dirty="0" smtClean="0">
                <a:solidFill>
                  <a:srgbClr val="000066"/>
                </a:solidFill>
              </a:rPr>
              <a:t>随着每次</a:t>
            </a:r>
            <a:r>
              <a:rPr lang="zh-CN" altLang="en-US" b="1" dirty="0" smtClean="0">
                <a:solidFill>
                  <a:srgbClr val="000066"/>
                </a:solidFill>
              </a:rPr>
              <a:t>一个</a:t>
            </a:r>
            <a:r>
              <a:rPr lang="en-US" altLang="zh-CN" b="1" dirty="0" smtClean="0">
                <a:solidFill>
                  <a:srgbClr val="000066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文件记录位置被重用</a:t>
            </a:r>
            <a:r>
              <a:rPr lang="zh-CN" altLang="en-US" b="1" dirty="0" smtClean="0">
                <a:solidFill>
                  <a:srgbClr val="000066"/>
                </a:solidFill>
              </a:rPr>
              <a:t>而</a:t>
            </a:r>
            <a:r>
              <a:rPr lang="zh-CN" altLang="en-US" b="1" dirty="0" smtClean="0">
                <a:solidFill>
                  <a:srgbClr val="000066"/>
                </a:solidFill>
              </a:rPr>
              <a:t>增加</a:t>
            </a:r>
            <a:r>
              <a:rPr lang="en-US" altLang="zh-CN" b="1" dirty="0" smtClean="0">
                <a:solidFill>
                  <a:srgbClr val="000066"/>
                </a:solidFill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</a:rPr>
              <a:t>，相当于此位置处的文件记录的版本号，用于内部</a:t>
            </a:r>
            <a:r>
              <a:rPr lang="zh-CN" altLang="en-US" b="1" dirty="0" smtClean="0">
                <a:solidFill>
                  <a:srgbClr val="000066"/>
                </a:solidFill>
              </a:rPr>
              <a:t>一致性</a:t>
            </a:r>
            <a:r>
              <a:rPr lang="zh-CN" altLang="en-US" b="1" dirty="0" smtClean="0">
                <a:solidFill>
                  <a:srgbClr val="000066"/>
                </a:solidFill>
              </a:rPr>
              <a:t>检查。</a:t>
            </a:r>
            <a:endParaRPr lang="zh-CN" altLang="en-US" b="1" dirty="0" smtClean="0">
              <a:solidFill>
                <a:srgbClr val="000066"/>
              </a:solidFill>
            </a:endParaRPr>
          </a:p>
        </p:txBody>
      </p:sp>
      <p:grpSp>
        <p:nvGrpSpPr>
          <p:cNvPr id="18436" name="Group 9"/>
          <p:cNvGrpSpPr>
            <a:grpSpLocks/>
          </p:cNvGrpSpPr>
          <p:nvPr/>
        </p:nvGrpSpPr>
        <p:grpSpPr bwMode="auto">
          <a:xfrm>
            <a:off x="1447800" y="3071810"/>
            <a:ext cx="5791200" cy="1087438"/>
            <a:chOff x="912" y="2256"/>
            <a:chExt cx="3648" cy="685"/>
          </a:xfrm>
        </p:grpSpPr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912" y="2592"/>
              <a:ext cx="3600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800" b="1" dirty="0">
                  <a:solidFill>
                    <a:srgbClr val="3333FF"/>
                  </a:solidFill>
                  <a:latin typeface="Arial" charset="0"/>
                </a:rPr>
                <a:t>  </a:t>
              </a:r>
              <a:r>
                <a:rPr kumimoji="0" lang="zh-CN" altLang="en-US" sz="2800" b="1" dirty="0">
                  <a:solidFill>
                    <a:srgbClr val="3333FF"/>
                  </a:solidFill>
                  <a:latin typeface="Arial" charset="0"/>
                </a:rPr>
                <a:t>文件顺序号              </a:t>
              </a:r>
              <a:r>
                <a:rPr kumimoji="0" lang="zh-CN" altLang="en-US" sz="2800" b="1" dirty="0">
                  <a:solidFill>
                    <a:srgbClr val="FF00FF"/>
                  </a:solidFill>
                  <a:latin typeface="Arial" charset="0"/>
                </a:rPr>
                <a:t>文件号</a:t>
              </a:r>
            </a:p>
          </p:txBody>
        </p:sp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912" y="2256"/>
              <a:ext cx="364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800" b="1">
                  <a:solidFill>
                    <a:srgbClr val="3333FF"/>
                  </a:solidFill>
                  <a:latin typeface="Arial" charset="0"/>
                </a:rPr>
                <a:t>63               48  47                          0</a:t>
              </a:r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2448" y="2624"/>
              <a:ext cx="0" cy="3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381000" y="11430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rgbClr val="000066"/>
                </a:solidFill>
              </a:rPr>
              <a:t>每个文件有</a:t>
            </a:r>
            <a:r>
              <a:rPr lang="zh-CN" altLang="en-US" sz="3200" b="1" dirty="0">
                <a:solidFill>
                  <a:srgbClr val="000066"/>
                </a:solidFill>
              </a:rPr>
              <a:t>一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个文件</a:t>
            </a:r>
            <a:r>
              <a:rPr lang="zh-CN" altLang="en-US" sz="3200" b="1" dirty="0">
                <a:solidFill>
                  <a:srgbClr val="000066"/>
                </a:solidFill>
              </a:rPr>
              <a:t>引用号。系统通过</a:t>
            </a:r>
            <a:r>
              <a:rPr lang="zh-CN" altLang="en-US" sz="3200" b="1" dirty="0">
                <a:solidFill>
                  <a:srgbClr val="FF00FF"/>
                </a:solidFill>
              </a:rPr>
              <a:t>文件引用号</a:t>
            </a:r>
            <a:r>
              <a:rPr lang="zh-CN" altLang="en-US" sz="3200" b="1" dirty="0">
                <a:solidFill>
                  <a:srgbClr val="000066"/>
                </a:solidFill>
              </a:rPr>
              <a:t>引用文件。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SzPct val="120000"/>
              <a:buFont typeface="Wingdings" pitchFamily="2" charset="2"/>
              <a:buChar char="v"/>
            </a:pPr>
            <a:r>
              <a:rPr lang="zh-CN" altLang="en-US" sz="3200" b="1" dirty="0">
                <a:solidFill>
                  <a:srgbClr val="000066"/>
                </a:solidFill>
              </a:rPr>
              <a:t> 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文件</a:t>
            </a:r>
            <a:r>
              <a:rPr lang="zh-CN" altLang="en-US" sz="3200" b="1" dirty="0">
                <a:solidFill>
                  <a:srgbClr val="000066"/>
                </a:solidFill>
              </a:rPr>
              <a:t>引用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号：</a:t>
            </a:r>
            <a:r>
              <a:rPr lang="en-US" altLang="zh-CN" sz="3200" b="1" dirty="0" smtClean="0">
                <a:solidFill>
                  <a:srgbClr val="000066"/>
                </a:solidFill>
              </a:rPr>
              <a:t>64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位。</a:t>
            </a:r>
            <a:endParaRPr lang="zh-CN" altLang="en-US" sz="3200" b="1" dirty="0">
              <a:solidFill>
                <a:srgbClr val="000066"/>
              </a:solidFill>
            </a:endParaRP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838200" y="457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FF0000"/>
                </a:solidFill>
              </a:rPr>
              <a:t>．</a:t>
            </a:r>
            <a:r>
              <a:rPr lang="en-US" altLang="zh-CN" sz="3200" b="1">
                <a:solidFill>
                  <a:srgbClr val="FF0000"/>
                </a:solidFill>
              </a:rPr>
              <a:t>NTFS</a:t>
            </a:r>
            <a:r>
              <a:rPr lang="zh-CN" altLang="en-US" sz="3200" b="1">
                <a:solidFill>
                  <a:srgbClr val="FF0000"/>
                </a:solidFill>
              </a:rPr>
              <a:t>文件的引用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19E5A-28EB-47AB-A790-57C24DB56F3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文件系统概述</a:t>
            </a:r>
            <a:endParaRPr lang="zh-CN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8840"/>
            <a:ext cx="8077200" cy="439291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Clr>
                <a:srgbClr val="FF00FF"/>
              </a:buClr>
              <a:buSzPct val="120000"/>
              <a:buFont typeface="Wingdings" pitchFamily="2" charset="2"/>
              <a:buChar char="v"/>
            </a:pPr>
            <a:r>
              <a:rPr lang="zh-CN" altLang="en-US" b="1" dirty="0" smtClean="0">
                <a:solidFill>
                  <a:srgbClr val="000066"/>
                </a:solidFill>
              </a:rPr>
              <a:t>支持</a:t>
            </a:r>
            <a:r>
              <a:rPr lang="en-US" altLang="zh-CN" b="1" dirty="0" smtClean="0">
                <a:solidFill>
                  <a:srgbClr val="000066"/>
                </a:solidFill>
              </a:rPr>
              <a:t>FAT12</a:t>
            </a:r>
            <a:r>
              <a:rPr lang="zh-CN" altLang="en-US" b="1" dirty="0" smtClean="0">
                <a:solidFill>
                  <a:srgbClr val="000066"/>
                </a:solidFill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</a:rPr>
              <a:t>FAT16</a:t>
            </a:r>
            <a:r>
              <a:rPr lang="zh-CN" altLang="en-US" b="1" dirty="0" smtClean="0">
                <a:solidFill>
                  <a:srgbClr val="000066"/>
                </a:solidFill>
              </a:rPr>
              <a:t>和</a:t>
            </a:r>
            <a:r>
              <a:rPr lang="en-US" altLang="zh-CN" b="1" dirty="0" smtClean="0">
                <a:solidFill>
                  <a:srgbClr val="000066"/>
                </a:solidFill>
              </a:rPr>
              <a:t>FAT32</a:t>
            </a:r>
            <a:r>
              <a:rPr lang="zh-CN" altLang="en-US" b="1" dirty="0" smtClean="0">
                <a:solidFill>
                  <a:srgbClr val="000066"/>
                </a:solidFill>
              </a:rPr>
              <a:t>文件系统。</a:t>
            </a:r>
            <a:r>
              <a:rPr lang="en-US" altLang="zh-CN" b="1" dirty="0" smtClean="0">
                <a:solidFill>
                  <a:srgbClr val="000066"/>
                </a:solidFill>
              </a:rPr>
              <a:t>12</a:t>
            </a:r>
            <a:r>
              <a:rPr lang="zh-CN" altLang="en-US" b="1" dirty="0" smtClean="0">
                <a:solidFill>
                  <a:srgbClr val="000066"/>
                </a:solidFill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</a:rPr>
              <a:t>16</a:t>
            </a:r>
            <a:r>
              <a:rPr lang="zh-CN" altLang="en-US" b="1" dirty="0" smtClean="0">
                <a:solidFill>
                  <a:srgbClr val="000066"/>
                </a:solidFill>
              </a:rPr>
              <a:t>和</a:t>
            </a:r>
            <a:r>
              <a:rPr lang="en-US" altLang="zh-CN" b="1" dirty="0" smtClean="0">
                <a:solidFill>
                  <a:srgbClr val="000066"/>
                </a:solidFill>
              </a:rPr>
              <a:t>32</a:t>
            </a:r>
            <a:r>
              <a:rPr lang="zh-CN" altLang="en-US" b="1" dirty="0" smtClean="0">
                <a:solidFill>
                  <a:srgbClr val="000066"/>
                </a:solidFill>
              </a:rPr>
              <a:t>分别为描述磁盘块</a:t>
            </a:r>
            <a:r>
              <a:rPr lang="zh-CN" altLang="en-US" b="1" dirty="0" smtClean="0">
                <a:solidFill>
                  <a:srgbClr val="FF00FF"/>
                </a:solidFill>
              </a:rPr>
              <a:t>簇地址</a:t>
            </a:r>
            <a:r>
              <a:rPr lang="zh-CN" altLang="en-US" b="1" dirty="0" smtClean="0">
                <a:solidFill>
                  <a:srgbClr val="000066"/>
                </a:solidFill>
              </a:rPr>
              <a:t>使用的位数。 </a:t>
            </a:r>
          </a:p>
          <a:p>
            <a:pPr algn="just" eaLnBrk="1" hangingPunct="1">
              <a:lnSpc>
                <a:spcPct val="105000"/>
              </a:lnSpc>
              <a:buClr>
                <a:srgbClr val="FF00FF"/>
              </a:buClr>
              <a:buSzPct val="120000"/>
              <a:buFont typeface="Wingdings" pitchFamily="2" charset="2"/>
              <a:buChar char="v"/>
            </a:pPr>
            <a:r>
              <a:rPr lang="en-US" altLang="zh-CN" b="1" dirty="0" smtClean="0">
                <a:solidFill>
                  <a:srgbClr val="000066"/>
                </a:solidFill>
              </a:rPr>
              <a:t>NTFS.sys</a:t>
            </a:r>
            <a:r>
              <a:rPr lang="zh-CN" altLang="en-US" b="1" dirty="0" smtClean="0">
                <a:solidFill>
                  <a:srgbClr val="000066"/>
                </a:solidFill>
              </a:rPr>
              <a:t>，规定使用</a:t>
            </a:r>
            <a:r>
              <a:rPr lang="en-US" altLang="zh-CN" b="1" dirty="0" smtClean="0">
                <a:solidFill>
                  <a:srgbClr val="FF00FF"/>
                </a:solidFill>
              </a:rPr>
              <a:t>64</a:t>
            </a:r>
            <a:r>
              <a:rPr lang="zh-CN" altLang="en-US" b="1" dirty="0" smtClean="0">
                <a:solidFill>
                  <a:srgbClr val="FF00FF"/>
                </a:solidFill>
              </a:rPr>
              <a:t>位</a:t>
            </a:r>
            <a:r>
              <a:rPr lang="zh-CN" altLang="en-US" b="1" dirty="0" smtClean="0">
                <a:solidFill>
                  <a:srgbClr val="000066"/>
                </a:solidFill>
              </a:rPr>
              <a:t>的簇编号，但限制用</a:t>
            </a:r>
            <a:r>
              <a:rPr lang="en-US" altLang="zh-CN" b="1" dirty="0" smtClean="0">
                <a:solidFill>
                  <a:srgbClr val="FF00FF"/>
                </a:solidFill>
              </a:rPr>
              <a:t>32</a:t>
            </a:r>
            <a:r>
              <a:rPr lang="zh-CN" altLang="en-US" b="1" dirty="0" smtClean="0">
                <a:solidFill>
                  <a:srgbClr val="FF00FF"/>
                </a:solidFill>
              </a:rPr>
              <a:t>位</a:t>
            </a:r>
            <a:r>
              <a:rPr lang="zh-CN" altLang="en-US" b="1" dirty="0" smtClean="0">
                <a:solidFill>
                  <a:srgbClr val="000066"/>
                </a:solidFill>
              </a:rPr>
              <a:t>来表达。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54B46-E179-4069-A7BE-010316E6C74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099" name="Text Box 9"/>
          <p:cNvSpPr txBox="1">
            <a:spLocks noChangeArrowheads="1"/>
          </p:cNvSpPr>
          <p:nvPr/>
        </p:nvSpPr>
        <p:spPr bwMode="auto">
          <a:xfrm>
            <a:off x="1981200" y="609600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NTFS </a:t>
            </a:r>
            <a:r>
              <a:rPr lang="zh-CN" altLang="en-US" sz="3600" b="1">
                <a:solidFill>
                  <a:srgbClr val="FF0000"/>
                </a:solidFill>
                <a:latin typeface="宋体" charset="-122"/>
              </a:rPr>
              <a:t>文件卷</a:t>
            </a:r>
            <a:r>
              <a:rPr lang="zh-CN" altLang="en-US" sz="3600" b="1">
                <a:solidFill>
                  <a:srgbClr val="FF0000"/>
                </a:solidFill>
              </a:rPr>
              <a:t>结构</a:t>
            </a:r>
          </a:p>
        </p:txBody>
      </p:sp>
      <p:grpSp>
        <p:nvGrpSpPr>
          <p:cNvPr id="4100" name="Group 15"/>
          <p:cNvGrpSpPr>
            <a:grpSpLocks/>
          </p:cNvGrpSpPr>
          <p:nvPr/>
        </p:nvGrpSpPr>
        <p:grpSpPr bwMode="auto">
          <a:xfrm>
            <a:off x="304800" y="1447800"/>
            <a:ext cx="8534400" cy="612775"/>
            <a:chOff x="432" y="2112"/>
            <a:chExt cx="4944" cy="336"/>
          </a:xfrm>
        </p:grpSpPr>
        <p:sp>
          <p:nvSpPr>
            <p:cNvPr id="4102" name="Rectangle 4"/>
            <p:cNvSpPr>
              <a:spLocks noChangeArrowheads="1"/>
            </p:cNvSpPr>
            <p:nvPr/>
          </p:nvSpPr>
          <p:spPr bwMode="auto">
            <a:xfrm>
              <a:off x="432" y="2112"/>
              <a:ext cx="1584" cy="3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just" eaLnBrk="0" hangingPunct="0"/>
              <a:r>
                <a:rPr kumimoji="0" lang="en-US" altLang="zh-CN" sz="3200" b="1">
                  <a:solidFill>
                    <a:srgbClr val="3333FF"/>
                  </a:solidFill>
                </a:rPr>
                <a:t> </a:t>
              </a:r>
              <a:r>
                <a:rPr kumimoji="0" lang="zh-CN" altLang="en-US" sz="3200" b="1">
                  <a:solidFill>
                    <a:srgbClr val="3333FF"/>
                  </a:solidFill>
                </a:rPr>
                <a:t>分区引导扇区</a:t>
              </a: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3696" y="2112"/>
              <a:ext cx="1680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zh-CN" altLang="en-US" sz="3200" b="1">
                  <a:solidFill>
                    <a:srgbClr val="3333FF"/>
                  </a:solidFill>
                </a:rPr>
                <a:t>文件数据区</a:t>
              </a:r>
            </a:p>
          </p:txBody>
        </p:sp>
        <p:sp>
          <p:nvSpPr>
            <p:cNvPr id="4104" name="Rectangle 11"/>
            <p:cNvSpPr>
              <a:spLocks noChangeArrowheads="1"/>
            </p:cNvSpPr>
            <p:nvPr/>
          </p:nvSpPr>
          <p:spPr bwMode="auto">
            <a:xfrm>
              <a:off x="2016" y="2112"/>
              <a:ext cx="1680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r>
                <a:rPr kumimoji="0" lang="zh-CN" altLang="en-US" sz="3200" b="1">
                  <a:solidFill>
                    <a:srgbClr val="3333FF"/>
                  </a:solidFill>
                </a:rPr>
                <a:t>主控文件表区</a:t>
              </a:r>
            </a:p>
          </p:txBody>
        </p:sp>
      </p:grpSp>
      <p:sp>
        <p:nvSpPr>
          <p:cNvPr id="4101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2428875"/>
            <a:ext cx="8382000" cy="3895725"/>
          </a:xfrm>
        </p:spPr>
        <p:txBody>
          <a:bodyPr/>
          <a:lstStyle/>
          <a:p>
            <a:pPr marL="533400" indent="-533400" algn="just" eaLnBrk="1" hangingPunct="1">
              <a:buClr>
                <a:srgbClr val="FF0066"/>
              </a:buClr>
              <a:buSzPct val="120000"/>
              <a:buFont typeface="Wingdings" pitchFamily="2" charset="2"/>
              <a:buAutoNum type="arabicParenR"/>
            </a:pPr>
            <a:r>
              <a:rPr lang="zh-CN" altLang="en-US" b="1" dirty="0" smtClean="0">
                <a:solidFill>
                  <a:srgbClr val="000066"/>
                </a:solidFill>
              </a:rPr>
              <a:t>最多占</a:t>
            </a:r>
            <a:r>
              <a:rPr lang="en-US" altLang="zh-CN" b="1" dirty="0" smtClean="0">
                <a:solidFill>
                  <a:srgbClr val="000066"/>
                </a:solidFill>
              </a:rPr>
              <a:t>16</a:t>
            </a:r>
            <a:r>
              <a:rPr lang="zh-CN" altLang="en-US" b="1" dirty="0" smtClean="0">
                <a:solidFill>
                  <a:srgbClr val="000066"/>
                </a:solidFill>
              </a:rPr>
              <a:t>个扇区。包含卷的布局、文件系统结构以及引导代码等信息；</a:t>
            </a:r>
          </a:p>
          <a:p>
            <a:pPr marL="533400" indent="-533400" algn="just" eaLnBrk="1" hangingPunct="1">
              <a:buClr>
                <a:srgbClr val="FF0066"/>
              </a:buClr>
              <a:buSzPct val="120000"/>
              <a:buFont typeface="Wingdings" pitchFamily="2" charset="2"/>
              <a:buAutoNum type="arabicParenR"/>
            </a:pPr>
            <a:r>
              <a:rPr lang="en-US" altLang="zh-CN" b="1" dirty="0" smtClean="0">
                <a:solidFill>
                  <a:srgbClr val="FF00FF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是</a:t>
            </a:r>
            <a:r>
              <a:rPr lang="en-US" altLang="zh-CN" b="1" dirty="0" smtClean="0">
                <a:solidFill>
                  <a:srgbClr val="000066"/>
                </a:solidFill>
              </a:rPr>
              <a:t>NTFS</a:t>
            </a:r>
            <a:r>
              <a:rPr lang="zh-CN" altLang="en-US" b="1" dirty="0" smtClean="0">
                <a:solidFill>
                  <a:srgbClr val="000066"/>
                </a:solidFill>
              </a:rPr>
              <a:t>卷的管理控制中心，包含了卷上所有的文件、目录及空闲未用盘簇的管理信息；</a:t>
            </a:r>
          </a:p>
          <a:p>
            <a:pPr marL="533400" indent="-533400" algn="just" eaLnBrk="1" hangingPunct="1">
              <a:buClr>
                <a:srgbClr val="FF0066"/>
              </a:buClr>
              <a:buSzPct val="120000"/>
              <a:buFont typeface="Wingdings" pitchFamily="2" charset="2"/>
              <a:buAutoNum type="arabicParenR"/>
            </a:pPr>
            <a:r>
              <a:rPr lang="zh-CN" altLang="en-US" b="1" dirty="0" smtClean="0">
                <a:solidFill>
                  <a:srgbClr val="000066"/>
                </a:solidFill>
              </a:rPr>
              <a:t>文件数据区。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47F1E-17ED-4EC0-848B-51D4B65B2E1E}" type="slidenum">
              <a:rPr lang="en-US" altLang="zh-CN" smtClean="0"/>
              <a:pPr/>
              <a:t>4</a:t>
            </a:fld>
            <a:endParaRPr lang="en-US" altLang="zh-CN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MFT</a:t>
            </a:r>
            <a:r>
              <a:rPr lang="zh-CN" altLang="en-US" b="1" dirty="0" smtClean="0">
                <a:solidFill>
                  <a:srgbClr val="FF0000"/>
                </a:solidFill>
              </a:rPr>
              <a:t>（主控文件表）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918450" cy="3960812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66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由若干个记录构成，记录的大小固定为</a:t>
            </a:r>
            <a:r>
              <a:rPr lang="en-US" altLang="zh-CN" b="1" dirty="0" smtClean="0">
                <a:solidFill>
                  <a:srgbClr val="000066"/>
                </a:solidFill>
              </a:rPr>
              <a:t>1KB</a:t>
            </a:r>
            <a:r>
              <a:rPr lang="zh-CN" altLang="en-US" b="1" dirty="0" smtClean="0">
                <a:solidFill>
                  <a:srgbClr val="000066"/>
                </a:solidFill>
              </a:rPr>
              <a:t>。每个记录描述一个文件或目录。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FF"/>
                </a:solidFill>
              </a:rPr>
              <a:t>记录：一个记录头</a:t>
            </a:r>
            <a:r>
              <a:rPr lang="en-US" altLang="zh-CN" b="1" dirty="0" smtClean="0">
                <a:solidFill>
                  <a:srgbClr val="FF00FF"/>
                </a:solidFill>
              </a:rPr>
              <a:t>+</a:t>
            </a:r>
            <a:r>
              <a:rPr lang="zh-CN" altLang="en-US" b="1" dirty="0" smtClean="0">
                <a:solidFill>
                  <a:srgbClr val="FF00FF"/>
                </a:solidFill>
              </a:rPr>
              <a:t>若干（属性，属性值）对。</a:t>
            </a:r>
            <a:r>
              <a:rPr lang="zh-CN" altLang="en-US" b="1" dirty="0" smtClean="0">
                <a:solidFill>
                  <a:srgbClr val="000066"/>
                </a:solidFill>
              </a:rPr>
              <a:t>如（ </a:t>
            </a:r>
            <a:r>
              <a:rPr lang="en-US" altLang="zh-CN" b="1" dirty="0" smtClean="0">
                <a:solidFill>
                  <a:srgbClr val="000066"/>
                </a:solidFill>
              </a:rPr>
              <a:t>$FILE_NAME</a:t>
            </a:r>
            <a:r>
              <a:rPr lang="zh-CN" altLang="en-US" b="1" dirty="0" smtClean="0">
                <a:solidFill>
                  <a:srgbClr val="000066"/>
                </a:solidFill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</a:rPr>
              <a:t>A.C</a:t>
            </a:r>
            <a:r>
              <a:rPr lang="zh-CN" altLang="en-US" b="1" dirty="0" smtClean="0">
                <a:solidFill>
                  <a:srgbClr val="000066"/>
                </a:solidFill>
              </a:rPr>
              <a:t>），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66"/>
                </a:solidFill>
              </a:rPr>
              <a:t>     	（ </a:t>
            </a:r>
            <a:r>
              <a:rPr lang="en-US" altLang="zh-CN" b="1" dirty="0" smtClean="0">
                <a:solidFill>
                  <a:srgbClr val="000066"/>
                </a:solidFill>
              </a:rPr>
              <a:t>$DATA </a:t>
            </a:r>
            <a:r>
              <a:rPr lang="zh-CN" altLang="en-US" b="1" dirty="0" smtClean="0">
                <a:solidFill>
                  <a:srgbClr val="000066"/>
                </a:solidFill>
              </a:rPr>
              <a:t>，文件的具体内容）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66"/>
                </a:solidFill>
              </a:rPr>
              <a:t>MFT</a:t>
            </a:r>
            <a:r>
              <a:rPr lang="zh-CN" altLang="en-US" b="1" dirty="0" smtClean="0">
                <a:solidFill>
                  <a:srgbClr val="000066"/>
                </a:solidFill>
              </a:rPr>
              <a:t>中的前</a:t>
            </a:r>
            <a:r>
              <a:rPr lang="en-US" altLang="zh-CN" b="1" dirty="0" smtClean="0">
                <a:solidFill>
                  <a:srgbClr val="000066"/>
                </a:solidFill>
              </a:rPr>
              <a:t>16</a:t>
            </a:r>
            <a:r>
              <a:rPr lang="zh-CN" altLang="en-US" b="1" dirty="0" smtClean="0">
                <a:solidFill>
                  <a:srgbClr val="000066"/>
                </a:solidFill>
              </a:rPr>
              <a:t>个记录是为</a:t>
            </a:r>
            <a:r>
              <a:rPr lang="en-US" altLang="zh-CN" b="1" dirty="0" smtClean="0">
                <a:solidFill>
                  <a:srgbClr val="000066"/>
                </a:solidFill>
              </a:rPr>
              <a:t>NTFS</a:t>
            </a:r>
            <a:r>
              <a:rPr lang="zh-CN" altLang="en-US" b="1" dirty="0" smtClean="0">
                <a:solidFill>
                  <a:srgbClr val="FF00FF"/>
                </a:solidFill>
              </a:rPr>
              <a:t>元数据文件</a:t>
            </a:r>
            <a:r>
              <a:rPr lang="zh-CN" altLang="en-US" b="1" dirty="0" smtClean="0">
                <a:solidFill>
                  <a:srgbClr val="000066"/>
                </a:solidFill>
              </a:rPr>
              <a:t>保留的。</a:t>
            </a:r>
            <a:r>
              <a:rPr lang="en-US" altLang="zh-CN" b="1" dirty="0" smtClean="0">
                <a:solidFill>
                  <a:srgbClr val="000066"/>
                </a:solidFill>
              </a:rPr>
              <a:t>P320</a:t>
            </a:r>
            <a:endParaRPr lang="zh-CN" altLang="en-US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2A450-34BB-4D3D-BC19-EB2AB0EDBF0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小文件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060848"/>
            <a:ext cx="7772400" cy="1656184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66"/>
                </a:solidFill>
              </a:rPr>
              <a:t>小文件的（ </a:t>
            </a:r>
            <a:r>
              <a:rPr lang="en-US" altLang="zh-CN" b="1" dirty="0" smtClean="0">
                <a:solidFill>
                  <a:srgbClr val="000066"/>
                </a:solidFill>
              </a:rPr>
              <a:t>$DATA </a:t>
            </a:r>
            <a:r>
              <a:rPr lang="zh-CN" altLang="en-US" b="1" dirty="0" smtClean="0">
                <a:solidFill>
                  <a:srgbClr val="000066"/>
                </a:solidFill>
              </a:rPr>
              <a:t>，文件的内容）属性可以包含文件的所有数据。</a:t>
            </a:r>
            <a:endParaRPr lang="en-US" altLang="zh-CN" b="1" dirty="0" smtClean="0">
              <a:solidFill>
                <a:srgbClr val="000066"/>
              </a:solidFill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691680" y="3933056"/>
            <a:ext cx="5849938" cy="598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0" lang="zh-CN" altLang="en-US" sz="3600" b="1" dirty="0">
                <a:solidFill>
                  <a:srgbClr val="FF00FF"/>
                </a:solidFill>
              </a:rPr>
              <a:t>小文件的</a:t>
            </a:r>
            <a:r>
              <a:rPr kumimoji="0" lang="en-US" altLang="zh-CN" sz="3600" b="1" dirty="0">
                <a:solidFill>
                  <a:srgbClr val="FF00FF"/>
                </a:solidFill>
              </a:rPr>
              <a:t>MFT</a:t>
            </a:r>
            <a:r>
              <a:rPr kumimoji="0" lang="zh-CN" altLang="en-US" sz="3600" b="1" dirty="0">
                <a:solidFill>
                  <a:srgbClr val="FF00FF"/>
                </a:solidFill>
              </a:rPr>
              <a:t>记录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57200" y="4918744"/>
            <a:ext cx="8229600" cy="598488"/>
            <a:chOff x="768" y="1248"/>
            <a:chExt cx="4320" cy="264"/>
          </a:xfrm>
        </p:grpSpPr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768" y="1248"/>
              <a:ext cx="1056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3333FF"/>
                  </a:solidFill>
                </a:rPr>
                <a:t>标准信息</a:t>
              </a: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1824" y="1248"/>
              <a:ext cx="864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3333FF"/>
                  </a:solidFill>
                </a:rPr>
                <a:t>文件名</a:t>
              </a: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2688" y="1248"/>
              <a:ext cx="1296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3333FF"/>
                  </a:solidFill>
                </a:rPr>
                <a:t>安全描述体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3984" y="1248"/>
              <a:ext cx="1104" cy="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FF"/>
                  </a:solidFill>
                </a:rPr>
                <a:t>文件数据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51BFB4-B655-4E1A-829F-58379D062B52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大文件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916832"/>
            <a:ext cx="7991475" cy="424815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大文件，文件内容存放在文件数据区。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存放文件数据的区域（称为一个运行（</a:t>
            </a:r>
            <a:r>
              <a:rPr lang="en-US" altLang="zh-CN" b="1" dirty="0" smtClean="0">
                <a:solidFill>
                  <a:srgbClr val="000066"/>
                </a:solidFill>
              </a:rPr>
              <a:t>run</a:t>
            </a:r>
            <a:r>
              <a:rPr lang="zh-CN" altLang="en-US" b="1" dirty="0" smtClean="0">
                <a:solidFill>
                  <a:srgbClr val="000066"/>
                </a:solidFill>
              </a:rPr>
              <a:t>）或一个扩展（</a:t>
            </a:r>
            <a:r>
              <a:rPr lang="en-US" altLang="zh-CN" b="1" dirty="0" smtClean="0">
                <a:solidFill>
                  <a:srgbClr val="000066"/>
                </a:solidFill>
              </a:rPr>
              <a:t>extent</a:t>
            </a:r>
            <a:r>
              <a:rPr lang="zh-CN" altLang="en-US" b="1" dirty="0" smtClean="0">
                <a:solidFill>
                  <a:srgbClr val="000066"/>
                </a:solidFill>
              </a:rPr>
              <a:t>））。</a:t>
            </a:r>
            <a:endParaRPr lang="en-US" altLang="zh-CN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2AC33-40BE-40F5-832B-929F0C2A4A3F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pSp>
        <p:nvGrpSpPr>
          <p:cNvPr id="14339" name="Group 1052"/>
          <p:cNvGrpSpPr>
            <a:grpSpLocks/>
          </p:cNvGrpSpPr>
          <p:nvPr/>
        </p:nvGrpSpPr>
        <p:grpSpPr bwMode="auto">
          <a:xfrm>
            <a:off x="609600" y="2414588"/>
            <a:ext cx="8001000" cy="3586162"/>
            <a:chOff x="384" y="1200"/>
            <a:chExt cx="5040" cy="2259"/>
          </a:xfrm>
        </p:grpSpPr>
        <p:sp>
          <p:nvSpPr>
            <p:cNvPr id="14358" name="Rectangle 1029"/>
            <p:cNvSpPr>
              <a:spLocks noChangeArrowheads="1"/>
            </p:cNvSpPr>
            <p:nvPr/>
          </p:nvSpPr>
          <p:spPr bwMode="auto">
            <a:xfrm>
              <a:off x="384" y="1200"/>
              <a:ext cx="4800" cy="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2800" b="1" dirty="0">
                  <a:solidFill>
                    <a:srgbClr val="3333FF"/>
                  </a:solidFill>
                </a:rPr>
                <a:t>标准信息   文件名   安全描述体  </a:t>
              </a:r>
              <a:r>
                <a:rPr kumimoji="0" lang="zh-CN" altLang="en-US" sz="2000" b="1" dirty="0">
                  <a:solidFill>
                    <a:srgbClr val="FF00FF"/>
                  </a:solidFill>
                </a:rPr>
                <a:t>文件</a:t>
              </a:r>
              <a:r>
                <a:rPr kumimoji="0" lang="zh-CN" altLang="en-US" sz="2000" b="1" dirty="0" smtClean="0">
                  <a:solidFill>
                    <a:srgbClr val="FF00FF"/>
                  </a:solidFill>
                </a:rPr>
                <a:t>数据属性</a:t>
              </a:r>
              <a:r>
                <a:rPr kumimoji="0" lang="zh-CN" altLang="en-US" sz="2000" b="1" dirty="0" smtClean="0">
                  <a:solidFill>
                    <a:srgbClr val="3333FF"/>
                  </a:solidFill>
                </a:rPr>
                <a:t>  </a:t>
              </a:r>
              <a:r>
                <a:rPr kumimoji="0" lang="en-US" altLang="zh-CN" sz="2800" b="1" dirty="0">
                  <a:solidFill>
                    <a:srgbClr val="3333FF"/>
                  </a:solidFill>
                </a:rPr>
                <a:t>……</a:t>
              </a:r>
            </a:p>
          </p:txBody>
        </p:sp>
        <p:sp>
          <p:nvSpPr>
            <p:cNvPr id="14359" name="Line 1030"/>
            <p:cNvSpPr>
              <a:spLocks noChangeShapeType="1"/>
            </p:cNvSpPr>
            <p:nvPr/>
          </p:nvSpPr>
          <p:spPr bwMode="auto">
            <a:xfrm>
              <a:off x="2304" y="1200"/>
              <a:ext cx="0" cy="3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1031"/>
            <p:cNvSpPr>
              <a:spLocks noChangeShapeType="1"/>
            </p:cNvSpPr>
            <p:nvPr/>
          </p:nvSpPr>
          <p:spPr bwMode="auto">
            <a:xfrm>
              <a:off x="3552" y="1200"/>
              <a:ext cx="0" cy="3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Rectangle 1034"/>
            <p:cNvSpPr>
              <a:spLocks noChangeArrowheads="1"/>
            </p:cNvSpPr>
            <p:nvPr/>
          </p:nvSpPr>
          <p:spPr bwMode="auto">
            <a:xfrm>
              <a:off x="816" y="2016"/>
              <a:ext cx="4416" cy="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VCN</a:t>
              </a:r>
              <a:r>
                <a:rPr kumimoji="0" lang="zh-CN" altLang="en-US" sz="2800" b="1">
                  <a:solidFill>
                    <a:srgbClr val="3333FF"/>
                  </a:solidFill>
                </a:rPr>
                <a:t>：  </a:t>
              </a:r>
              <a:r>
                <a:rPr kumimoji="0" lang="en-US" altLang="zh-CN" sz="2800" b="1">
                  <a:solidFill>
                    <a:srgbClr val="3333FF"/>
                  </a:solidFill>
                </a:rPr>
                <a:t>0     1      2     3          4     5      6     7</a:t>
              </a:r>
            </a:p>
          </p:txBody>
        </p:sp>
        <p:sp>
          <p:nvSpPr>
            <p:cNvPr id="14362" name="Rectangle 1036"/>
            <p:cNvSpPr>
              <a:spLocks noChangeArrowheads="1"/>
            </p:cNvSpPr>
            <p:nvPr/>
          </p:nvSpPr>
          <p:spPr bwMode="auto">
            <a:xfrm>
              <a:off x="3456" y="2352"/>
              <a:ext cx="1392" cy="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3333FF"/>
                  </a:solidFill>
                </a:rPr>
                <a:t>文件数据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(RUN2)</a:t>
              </a:r>
            </a:p>
          </p:txBody>
        </p:sp>
        <p:sp>
          <p:nvSpPr>
            <p:cNvPr id="14363" name="Rectangle 1043"/>
            <p:cNvSpPr>
              <a:spLocks noChangeArrowheads="1"/>
            </p:cNvSpPr>
            <p:nvPr/>
          </p:nvSpPr>
          <p:spPr bwMode="auto">
            <a:xfrm>
              <a:off x="768" y="3072"/>
              <a:ext cx="4656" cy="3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LCN</a:t>
              </a:r>
              <a:r>
                <a:rPr kumimoji="0" lang="zh-CN" altLang="en-US" sz="2800" b="1">
                  <a:solidFill>
                    <a:srgbClr val="3333FF"/>
                  </a:solidFill>
                </a:rPr>
                <a:t>：</a:t>
              </a:r>
              <a:r>
                <a:rPr kumimoji="0" lang="en-US" altLang="zh-CN" sz="2800" b="1">
                  <a:solidFill>
                    <a:srgbClr val="3333FF"/>
                  </a:solidFill>
                </a:rPr>
                <a:t>127  128  129  130     150  151  152  153</a:t>
              </a:r>
            </a:p>
          </p:txBody>
        </p:sp>
        <p:sp>
          <p:nvSpPr>
            <p:cNvPr id="14364" name="Line 1044"/>
            <p:cNvSpPr>
              <a:spLocks noChangeShapeType="1"/>
            </p:cNvSpPr>
            <p:nvPr/>
          </p:nvSpPr>
          <p:spPr bwMode="auto">
            <a:xfrm>
              <a:off x="1440" y="1200"/>
              <a:ext cx="0" cy="3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1047"/>
            <p:cNvSpPr>
              <a:spLocks noChangeShapeType="1"/>
            </p:cNvSpPr>
            <p:nvPr/>
          </p:nvSpPr>
          <p:spPr bwMode="auto">
            <a:xfrm>
              <a:off x="4649" y="1200"/>
              <a:ext cx="0" cy="3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Rectangle 1035"/>
            <p:cNvSpPr>
              <a:spLocks noChangeArrowheads="1"/>
            </p:cNvSpPr>
            <p:nvPr/>
          </p:nvSpPr>
          <p:spPr bwMode="auto">
            <a:xfrm>
              <a:off x="1632" y="2352"/>
              <a:ext cx="1395" cy="6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 </a:t>
              </a:r>
              <a:r>
                <a:rPr kumimoji="0" lang="zh-CN" altLang="en-US" sz="2800" b="1">
                  <a:solidFill>
                    <a:srgbClr val="3333FF"/>
                  </a:solidFill>
                </a:rPr>
                <a:t>文件数据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3333FF"/>
                  </a:solidFill>
                </a:rPr>
                <a:t>(RUN1)</a:t>
              </a:r>
            </a:p>
          </p:txBody>
        </p:sp>
        <p:sp>
          <p:nvSpPr>
            <p:cNvPr id="14367" name="Line 1048"/>
            <p:cNvSpPr>
              <a:spLocks noChangeShapeType="1"/>
            </p:cNvSpPr>
            <p:nvPr/>
          </p:nvSpPr>
          <p:spPr bwMode="auto">
            <a:xfrm>
              <a:off x="4272" y="1584"/>
              <a:ext cx="0" cy="7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049"/>
            <p:cNvSpPr>
              <a:spLocks noChangeShapeType="1"/>
            </p:cNvSpPr>
            <p:nvPr/>
          </p:nvSpPr>
          <p:spPr bwMode="auto">
            <a:xfrm>
              <a:off x="3744" y="1584"/>
              <a:ext cx="0" cy="3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050"/>
            <p:cNvSpPr>
              <a:spLocks noChangeShapeType="1"/>
            </p:cNvSpPr>
            <p:nvPr/>
          </p:nvSpPr>
          <p:spPr bwMode="auto">
            <a:xfrm flipH="1">
              <a:off x="2352" y="1920"/>
              <a:ext cx="139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1051"/>
            <p:cNvSpPr>
              <a:spLocks noChangeShapeType="1"/>
            </p:cNvSpPr>
            <p:nvPr/>
          </p:nvSpPr>
          <p:spPr bwMode="auto">
            <a:xfrm>
              <a:off x="2352" y="1920"/>
              <a:ext cx="0" cy="4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" name="Group 83"/>
          <p:cNvGraphicFramePr>
            <a:graphicFrameLocks noGrp="1"/>
          </p:cNvGraphicFramePr>
          <p:nvPr>
            <p:ph sz="half" idx="4294967295"/>
          </p:nvPr>
        </p:nvGraphicFramePr>
        <p:xfrm>
          <a:off x="2500313" y="392113"/>
          <a:ext cx="6143668" cy="1644011"/>
        </p:xfrm>
        <a:graphic>
          <a:graphicData uri="http://schemas.openxmlformats.org/drawingml/2006/table">
            <a:tbl>
              <a:tblPr/>
              <a:tblGrid>
                <a:gridCol w="2211730"/>
                <a:gridCol w="2211730"/>
                <a:gridCol w="1720208"/>
              </a:tblGrid>
              <a:tr h="60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开始的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开始的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小目录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539552" y="1700808"/>
            <a:ext cx="8280920" cy="23762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66"/>
                </a:solidFill>
              </a:rPr>
              <a:t>小目录的索引根属性可以包含其所有文件和子目录的目录项。</a:t>
            </a:r>
            <a:endParaRPr lang="en-US" altLang="zh-CN" b="1" dirty="0" smtClean="0">
              <a:solidFill>
                <a:srgbClr val="00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FF"/>
                </a:solidFill>
              </a:rPr>
              <a:t>文件目录项</a:t>
            </a:r>
            <a:r>
              <a:rPr lang="zh-CN" altLang="en-US" b="1" dirty="0" smtClean="0">
                <a:solidFill>
                  <a:srgbClr val="002060"/>
                </a:solidFill>
              </a:rPr>
              <a:t>包括：</a:t>
            </a:r>
            <a:r>
              <a:rPr lang="zh-CN" altLang="en-US" b="1" dirty="0" smtClean="0">
                <a:solidFill>
                  <a:srgbClr val="00B0F0"/>
                </a:solidFill>
              </a:rPr>
              <a:t>文件名，文件引用</a:t>
            </a:r>
            <a:r>
              <a:rPr lang="zh-CN" altLang="en-US" b="1" dirty="0" smtClean="0">
                <a:solidFill>
                  <a:srgbClr val="00B0F0"/>
                </a:solidFill>
              </a:rPr>
              <a:t>号（</a:t>
            </a:r>
            <a:r>
              <a:rPr lang="en-US" altLang="zh-CN" b="1" dirty="0" smtClean="0">
                <a:solidFill>
                  <a:srgbClr val="00B0F0"/>
                </a:solidFill>
              </a:rPr>
              <a:t>64</a:t>
            </a:r>
            <a:r>
              <a:rPr lang="zh-CN" altLang="en-US" b="1" dirty="0" smtClean="0">
                <a:solidFill>
                  <a:srgbClr val="00B0F0"/>
                </a:solidFill>
              </a:rPr>
              <a:t>位），时间，大小等信息</a:t>
            </a:r>
            <a:r>
              <a:rPr lang="zh-CN" altLang="en-US" b="1" dirty="0" smtClean="0">
                <a:solidFill>
                  <a:srgbClr val="002060"/>
                </a:solidFill>
              </a:rPr>
              <a:t>，以提高目录浏览速度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b="1" dirty="0" smtClean="0">
              <a:solidFill>
                <a:srgbClr val="000066"/>
              </a:solidFill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4159C-61C9-40ED-B03C-B3CEAF0B2E3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2291" name="Rectangle 14"/>
          <p:cNvSpPr>
            <a:spLocks noChangeArrowheads="1"/>
          </p:cNvSpPr>
          <p:nvPr/>
        </p:nvSpPr>
        <p:spPr bwMode="auto">
          <a:xfrm>
            <a:off x="1828800" y="4221088"/>
            <a:ext cx="5457825" cy="566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0" lang="zh-CN" altLang="en-US" sz="3600" b="1" dirty="0">
                <a:solidFill>
                  <a:srgbClr val="FF0000"/>
                </a:solidFill>
              </a:rPr>
              <a:t>小目录的</a:t>
            </a:r>
            <a:r>
              <a:rPr kumimoji="0" lang="en-US" altLang="zh-CN" sz="3600" b="1" dirty="0">
                <a:solidFill>
                  <a:srgbClr val="FF0000"/>
                </a:solidFill>
              </a:rPr>
              <a:t>MFT</a:t>
            </a:r>
            <a:r>
              <a:rPr kumimoji="0" lang="zh-CN" altLang="en-US" sz="3600" b="1" dirty="0">
                <a:solidFill>
                  <a:srgbClr val="FF0000"/>
                </a:solidFill>
              </a:rPr>
              <a:t>记录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55240" y="4996632"/>
            <a:ext cx="8077200" cy="1157288"/>
            <a:chOff x="672" y="2640"/>
            <a:chExt cx="4752" cy="729"/>
          </a:xfrm>
        </p:grpSpPr>
        <p:sp>
          <p:nvSpPr>
            <p:cNvPr id="12295" name="Text Box 47"/>
            <p:cNvSpPr txBox="1">
              <a:spLocks noChangeArrowheads="1"/>
            </p:cNvSpPr>
            <p:nvPr/>
          </p:nvSpPr>
          <p:spPr bwMode="auto">
            <a:xfrm>
              <a:off x="672" y="2640"/>
              <a:ext cx="672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标准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信息</a:t>
              </a:r>
            </a:p>
          </p:txBody>
        </p:sp>
        <p:sp>
          <p:nvSpPr>
            <p:cNvPr id="12296" name="Text Box 48"/>
            <p:cNvSpPr txBox="1">
              <a:spLocks noChangeArrowheads="1"/>
            </p:cNvSpPr>
            <p:nvPr/>
          </p:nvSpPr>
          <p:spPr bwMode="auto">
            <a:xfrm>
              <a:off x="1344" y="2640"/>
              <a:ext cx="576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目录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名</a:t>
              </a:r>
            </a:p>
          </p:txBody>
        </p:sp>
        <p:sp>
          <p:nvSpPr>
            <p:cNvPr id="12297" name="Text Box 49"/>
            <p:cNvSpPr txBox="1">
              <a:spLocks noChangeArrowheads="1"/>
            </p:cNvSpPr>
            <p:nvPr/>
          </p:nvSpPr>
          <p:spPr bwMode="auto">
            <a:xfrm>
              <a:off x="1920" y="2640"/>
              <a:ext cx="816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安全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描述体</a:t>
              </a:r>
            </a:p>
          </p:txBody>
        </p:sp>
        <p:sp>
          <p:nvSpPr>
            <p:cNvPr id="12298" name="Text Box 51"/>
            <p:cNvSpPr txBox="1">
              <a:spLocks noChangeArrowheads="1"/>
            </p:cNvSpPr>
            <p:nvPr/>
          </p:nvSpPr>
          <p:spPr bwMode="auto">
            <a:xfrm>
              <a:off x="2736" y="3024"/>
              <a:ext cx="576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FF"/>
                  </a:solidFill>
                </a:rPr>
                <a:t>文件</a:t>
              </a:r>
              <a:r>
                <a:rPr lang="en-US" altLang="zh-CN" sz="2800" b="1">
                  <a:solidFill>
                    <a:srgbClr val="FF00FF"/>
                  </a:solidFill>
                </a:rPr>
                <a:t>1</a:t>
              </a:r>
            </a:p>
          </p:txBody>
        </p:sp>
        <p:sp>
          <p:nvSpPr>
            <p:cNvPr id="12299" name="Text Box 52"/>
            <p:cNvSpPr txBox="1">
              <a:spLocks noChangeArrowheads="1"/>
            </p:cNvSpPr>
            <p:nvPr/>
          </p:nvSpPr>
          <p:spPr bwMode="auto">
            <a:xfrm>
              <a:off x="4608" y="2640"/>
              <a:ext cx="816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tIns="10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FF"/>
                  </a:solidFill>
                </a:rPr>
                <a:t>空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800" b="1" dirty="0">
                <a:solidFill>
                  <a:srgbClr val="3333FF"/>
                </a:solidFill>
              </a:endParaRPr>
            </a:p>
          </p:txBody>
        </p:sp>
        <p:sp>
          <p:nvSpPr>
            <p:cNvPr id="12300" name="Text Box 53"/>
            <p:cNvSpPr txBox="1">
              <a:spLocks noChangeArrowheads="1"/>
            </p:cNvSpPr>
            <p:nvPr/>
          </p:nvSpPr>
          <p:spPr bwMode="auto">
            <a:xfrm>
              <a:off x="3312" y="3024"/>
              <a:ext cx="62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FF"/>
                  </a:solidFill>
                </a:rPr>
                <a:t>文件</a:t>
              </a:r>
              <a:r>
                <a:rPr lang="en-US" altLang="zh-CN" sz="2800" b="1">
                  <a:solidFill>
                    <a:srgbClr val="FF00FF"/>
                  </a:solidFill>
                </a:rPr>
                <a:t>2</a:t>
              </a:r>
            </a:p>
          </p:txBody>
        </p:sp>
        <p:sp>
          <p:nvSpPr>
            <p:cNvPr id="12301" name="Text Box 55"/>
            <p:cNvSpPr txBox="1">
              <a:spLocks noChangeArrowheads="1"/>
            </p:cNvSpPr>
            <p:nvPr/>
          </p:nvSpPr>
          <p:spPr bwMode="auto">
            <a:xfrm>
              <a:off x="3936" y="3024"/>
              <a:ext cx="67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FF"/>
                  </a:solidFill>
                </a:rPr>
                <a:t>文件</a:t>
              </a:r>
              <a:r>
                <a:rPr lang="en-US" altLang="zh-CN" sz="2800" b="1">
                  <a:solidFill>
                    <a:srgbClr val="FF00FF"/>
                  </a:solidFill>
                </a:rPr>
                <a:t>3</a:t>
              </a:r>
            </a:p>
          </p:txBody>
        </p:sp>
        <p:sp>
          <p:nvSpPr>
            <p:cNvPr id="12302" name="Rectangle 56"/>
            <p:cNvSpPr>
              <a:spLocks noChangeArrowheads="1"/>
            </p:cNvSpPr>
            <p:nvPr/>
          </p:nvSpPr>
          <p:spPr bwMode="auto">
            <a:xfrm>
              <a:off x="2736" y="2640"/>
              <a:ext cx="1872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FF"/>
                  </a:solidFill>
                </a:rPr>
                <a:t>索引</a:t>
              </a:r>
              <a:r>
                <a:rPr lang="zh-CN" altLang="en-US" sz="2800" b="1" dirty="0" smtClean="0">
                  <a:solidFill>
                    <a:srgbClr val="FF00FF"/>
                  </a:solidFill>
                </a:rPr>
                <a:t>根（文件索引）</a:t>
              </a:r>
              <a:endParaRPr lang="zh-CN" altLang="en-US" sz="2800" b="1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3D59B5-0671-4412-9B1E-020067F0DE4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988840"/>
            <a:ext cx="8154988" cy="431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1200"/>
              </a:spcBef>
              <a:buClr>
                <a:srgbClr val="FF0000"/>
              </a:buClr>
              <a:buSzPct val="120000"/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002060"/>
                </a:solidFill>
              </a:rPr>
              <a:t>对于</a:t>
            </a:r>
            <a:r>
              <a:rPr lang="zh-CN" altLang="en-US" sz="3200" b="1" dirty="0">
                <a:solidFill>
                  <a:srgbClr val="002060"/>
                </a:solidFill>
              </a:rPr>
              <a:t>一个大目录，文件名实际存储在固定</a:t>
            </a:r>
            <a:r>
              <a:rPr lang="en-US" altLang="zh-CN" sz="3200" b="1" dirty="0">
                <a:solidFill>
                  <a:srgbClr val="002060"/>
                </a:solidFill>
              </a:rPr>
              <a:t>4KB</a:t>
            </a:r>
            <a:r>
              <a:rPr lang="zh-CN" altLang="en-US" sz="3200" b="1" dirty="0">
                <a:solidFill>
                  <a:srgbClr val="002060"/>
                </a:solidFill>
              </a:rPr>
              <a:t>大小的</a:t>
            </a:r>
            <a:r>
              <a:rPr lang="zh-CN" altLang="en-US" sz="3200" b="1" dirty="0">
                <a:solidFill>
                  <a:srgbClr val="FF00FF"/>
                </a:solidFill>
              </a:rPr>
              <a:t>索引缓冲区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中。每个索引缓冲区可容纳</a:t>
            </a:r>
            <a:r>
              <a:rPr lang="en-US" altLang="zh-CN" sz="3200" b="1" dirty="0" smtClean="0">
                <a:solidFill>
                  <a:srgbClr val="FF00FF"/>
                </a:solidFill>
              </a:rPr>
              <a:t>20</a:t>
            </a:r>
            <a:r>
              <a:rPr lang="zh-CN" altLang="en-US" sz="3200" b="1" dirty="0" smtClean="0">
                <a:solidFill>
                  <a:srgbClr val="FF00FF"/>
                </a:solidFill>
              </a:rPr>
              <a:t>到</a:t>
            </a:r>
            <a:r>
              <a:rPr lang="en-US" altLang="zh-CN" sz="3200" b="1" dirty="0" smtClean="0">
                <a:solidFill>
                  <a:srgbClr val="FF00FF"/>
                </a:solidFill>
              </a:rPr>
              <a:t>30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个文件目录项。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ts val="1200"/>
              </a:spcBef>
              <a:buClr>
                <a:srgbClr val="FF0000"/>
              </a:buClr>
              <a:buSzPct val="120000"/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FF00FF"/>
                </a:solidFill>
              </a:rPr>
              <a:t>索引根属性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包含</a:t>
            </a:r>
            <a:r>
              <a:rPr lang="en-US" altLang="zh-CN" sz="3200" b="1" dirty="0" smtClean="0">
                <a:solidFill>
                  <a:srgbClr val="FF00FF"/>
                </a:solidFill>
              </a:rPr>
              <a:t>B+</a:t>
            </a:r>
            <a:r>
              <a:rPr lang="zh-CN" altLang="en-US" sz="3200" b="1" dirty="0" smtClean="0">
                <a:solidFill>
                  <a:srgbClr val="FF00FF"/>
                </a:solidFill>
              </a:rPr>
              <a:t>树</a:t>
            </a:r>
            <a:r>
              <a:rPr lang="zh-CN" altLang="en-US" sz="3200" b="1" dirty="0" smtClean="0">
                <a:solidFill>
                  <a:srgbClr val="000066"/>
                </a:solidFill>
              </a:rPr>
              <a:t>的第一级并指向包含下一级的索引缓冲区。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5800" y="548680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大目录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594</Words>
  <Application>Microsoft Office PowerPoint</Application>
  <PresentationFormat>全屏显示(4:3)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第 17 章    Windows  文件系统 </vt:lpstr>
      <vt:lpstr> 文件系统概述</vt:lpstr>
      <vt:lpstr>幻灯片 3</vt:lpstr>
      <vt:lpstr>MFT（主控文件表）</vt:lpstr>
      <vt:lpstr>小文件</vt:lpstr>
      <vt:lpstr>大文件</vt:lpstr>
      <vt:lpstr>幻灯片 7</vt:lpstr>
      <vt:lpstr>小目录</vt:lpstr>
      <vt:lpstr>大目录</vt:lpstr>
      <vt:lpstr>幻灯片 10</vt:lpstr>
      <vt:lpstr>幻灯片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17 章    Windows 2000的 文件系统</dc:title>
  <dc:creator>lmh</dc:creator>
  <cp:lastModifiedBy>dell</cp:lastModifiedBy>
  <cp:revision>124</cp:revision>
  <dcterms:created xsi:type="dcterms:W3CDTF">2004-05-02T13:14:43Z</dcterms:created>
  <dcterms:modified xsi:type="dcterms:W3CDTF">2020-12-10T01:58:04Z</dcterms:modified>
</cp:coreProperties>
</file>