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8" r:id="rId4"/>
    <p:sldId id="309" r:id="rId6"/>
    <p:sldId id="279" r:id="rId7"/>
    <p:sldId id="295" r:id="rId8"/>
    <p:sldId id="296" r:id="rId9"/>
    <p:sldId id="297" r:id="rId10"/>
    <p:sldId id="298" r:id="rId11"/>
    <p:sldId id="299" r:id="rId12"/>
    <p:sldId id="292" r:id="rId13"/>
    <p:sldId id="280" r:id="rId14"/>
    <p:sldId id="281" r:id="rId15"/>
    <p:sldId id="282" r:id="rId16"/>
    <p:sldId id="283" r:id="rId17"/>
    <p:sldId id="284" r:id="rId18"/>
    <p:sldId id="285" r:id="rId19"/>
    <p:sldId id="310" r:id="rId20"/>
    <p:sldId id="286" r:id="rId21"/>
    <p:sldId id="301" r:id="rId22"/>
    <p:sldId id="300" r:id="rId23"/>
    <p:sldId id="287" r:id="rId24"/>
    <p:sldId id="288" r:id="rId25"/>
    <p:sldId id="289" r:id="rId26"/>
    <p:sldId id="304" r:id="rId27"/>
    <p:sldId id="305" r:id="rId28"/>
    <p:sldId id="306" r:id="rId29"/>
    <p:sldId id="307" r:id="rId30"/>
    <p:sldId id="311" r:id="rId31"/>
    <p:sldId id="303" r:id="rId32"/>
  </p:sldIdLst>
  <p:sldSz cx="9144000" cy="6858000" type="screen4x3"/>
  <p:notesSz cx="6858000" cy="9144000"/>
  <p:custDataLst>
    <p:tags r:id="rId36"/>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43"/>
    <p:restoredTop sz="84297"/>
  </p:normalViewPr>
  <p:slideViewPr>
    <p:cSldViewPr showGuides="1">
      <p:cViewPr varScale="1">
        <p:scale>
          <a:sx n="76" d="100"/>
          <a:sy n="76" d="100"/>
        </p:scale>
        <p:origin x="702" y="57"/>
      </p:cViewPr>
      <p:guideLst>
        <p:guide orient="horz" pos="2160"/>
        <p:guide pos="2863"/>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EEB801F-EDB0-4E8D-940F-297993FAEAD4}"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6147" name="Rectangle 2"/>
          <p:cNvSpPr>
            <a:spLocks noRot="1" noTextEdit="1"/>
          </p:cNvSpPr>
          <p:nvPr>
            <p:ph type="sldImg"/>
          </p:nvPr>
        </p:nvSpPr>
        <p:spPr/>
      </p:sp>
      <p:sp>
        <p:nvSpPr>
          <p:cNvPr id="6148" name="Rectangle 3"/>
          <p:cNvSpPr>
            <a:spLocks noGrp="1"/>
          </p:cNvSpPr>
          <p:nvPr>
            <p:ph type="body" idx="1"/>
          </p:nvPr>
        </p:nvSpPr>
        <p:spPr/>
        <p:txBody>
          <a:bodyPr wrap="square" lIns="91440" tIns="45720" rIns="91440" bIns="45720" anchor="t" anchorCtr="0"/>
          <a:p>
            <a:pPr lvl="0" eaLnBrk="1" hangingPunct="1"/>
            <a:r>
              <a:rPr lang="en-US" altLang="zh-CN" dirty="0"/>
              <a:t>Hash is some kind of search. Power of computer is data processing. In many appl, we need search data according to key. A  simple way is seq search, time complexity is O(n), to increase eff of search, we need org data in some way, eg binary search tree. There is another way which is called binary search, before search we need sort data in some order. Binary search can not locate data accurately.</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1440" tIns="45720" rIns="91440" bIns="45720" anchor="t" anchorCtr="0"/>
          <a:p>
            <a:pPr lvl="0"/>
            <a:r>
              <a:rPr lang="zh-CN" altLang="en-US" dirty="0"/>
              <a:t>查找效率跟链表平均长度有关，跟</a:t>
            </a:r>
            <a:r>
              <a:rPr lang="en-US" altLang="zh-CN" dirty="0"/>
              <a:t>TableSize</a:t>
            </a:r>
            <a:r>
              <a:rPr lang="zh-CN" altLang="en-US" dirty="0"/>
              <a:t>关系不大</a:t>
            </a:r>
            <a:endParaRPr lang="zh-CN" altLang="en-US" dirty="0"/>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t" anchorCtr="0"/>
          <a:p>
            <a:pPr lvl="0"/>
            <a:r>
              <a:rPr lang="zh-CN" altLang="en-US" dirty="0"/>
              <a:t>线性探测法</a:t>
            </a:r>
            <a:endParaRPr lang="en-US" altLang="zh-CN" dirty="0"/>
          </a:p>
          <a:p>
            <a:pPr lvl="0"/>
            <a:r>
              <a:rPr lang="zh-CN" altLang="en-US" dirty="0"/>
              <a:t>装填因子太大会导致探测次数增大</a:t>
            </a:r>
            <a:endParaRPr lang="en-US" altLang="zh-CN" dirty="0"/>
          </a:p>
          <a:p>
            <a:pPr lvl="0"/>
            <a:r>
              <a:rPr lang="zh-CN" altLang="en-US" dirty="0"/>
              <a:t>一次聚集有点像三角债</a:t>
            </a:r>
            <a:endParaRPr lang="zh-CN" altLang="en-US" dirty="0"/>
          </a:p>
          <a:p>
            <a:pPr lvl="0"/>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1747" name="Rectangle 2"/>
          <p:cNvSpPr>
            <a:spLocks noRot="1" noTextEdit="1"/>
          </p:cNvSpPr>
          <p:nvPr>
            <p:ph type="sldImg"/>
          </p:nvPr>
        </p:nvSpPr>
        <p:spPr/>
      </p:sp>
      <p:sp>
        <p:nvSpPr>
          <p:cNvPr id="31748" name="Rectangle 3"/>
          <p:cNvSpPr>
            <a:spLocks noGrp="1"/>
          </p:cNvSpPr>
          <p:nvPr>
            <p:ph type="body" idx="1"/>
          </p:nvPr>
        </p:nvSpPr>
        <p:spPr/>
        <p:txBody>
          <a:bodyPr wrap="square" lIns="91440" tIns="45720" rIns="91440" bIns="45720" anchor="t" anchorCtr="0"/>
          <a:p>
            <a:pPr lvl="0" eaLnBrk="1" hangingPunct="1"/>
            <a:r>
              <a:rPr lang="zh-CN" altLang="en-US" dirty="0"/>
              <a:t>平方探测法</a:t>
            </a:r>
            <a:endParaRPr lang="zh-CN" altLang="zh-CN" dirty="0"/>
          </a:p>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4819" name="Rectangle 2"/>
          <p:cNvSpPr>
            <a:spLocks noRot="1" noTextEdit="1"/>
          </p:cNvSpPr>
          <p:nvPr>
            <p:ph type="sldImg"/>
          </p:nvPr>
        </p:nvSpPr>
        <p:spPr/>
      </p:sp>
      <p:sp>
        <p:nvSpPr>
          <p:cNvPr id="34820" name="Rectangle 3"/>
          <p:cNvSpPr>
            <a:spLocks noGrp="1"/>
          </p:cNvSpPr>
          <p:nvPr>
            <p:ph type="body" idx="1"/>
          </p:nvPr>
        </p:nvSpPr>
        <p:spPr/>
        <p:txBody>
          <a:bodyPr wrap="square" lIns="91440" tIns="45720" rIns="91440" bIns="45720" anchor="t" anchorCtr="0"/>
          <a:p>
            <a:pPr lvl="0" eaLnBrk="1" hangingPunct="1"/>
            <a:r>
              <a:rPr lang="en-US" altLang="zh-CN" dirty="0"/>
              <a:t>((i-1)+1)^2=(i-1)^2 + 2(i-1)+1</a:t>
            </a:r>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6867" name="Rectangle 2"/>
          <p:cNvSpPr>
            <a:spLocks noRot="1" noTextEdit="1"/>
          </p:cNvSpPr>
          <p:nvPr>
            <p:ph type="sldImg"/>
          </p:nvPr>
        </p:nvSpPr>
        <p:spPr/>
      </p:sp>
      <p:sp>
        <p:nvSpPr>
          <p:cNvPr id="36868" name="Rectangle 3"/>
          <p:cNvSpPr>
            <a:spLocks noGrp="1"/>
          </p:cNvSpPr>
          <p:nvPr>
            <p:ph type="body" idx="1"/>
          </p:nvPr>
        </p:nvSpPr>
        <p:spPr/>
        <p:txBody>
          <a:bodyPr wrap="square" lIns="91440" tIns="45720" rIns="91440" bIns="45720" anchor="t" anchorCtr="0"/>
          <a:p>
            <a:pPr lvl="0" eaLnBrk="1" hangingPunct="1"/>
            <a:r>
              <a:rPr lang="en-US" altLang="zh-CN" dirty="0"/>
              <a:t>12.5</a:t>
            </a:r>
            <a:endParaRPr lang="en-US" altLang="zh-CN" dirty="0"/>
          </a:p>
          <a:p>
            <a:pPr lvl="0" eaLnBrk="1" hangingPunct="1"/>
            <a:r>
              <a:rPr lang="en-US" altLang="zh-CN" dirty="0"/>
              <a:t>((i-1)+1)^2=(i-1)^2 + 2(i-1)+1</a:t>
            </a: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38915" name="Rectangle 2"/>
          <p:cNvSpPr>
            <a:spLocks noRot="1" noTextEdit="1"/>
          </p:cNvSpPr>
          <p:nvPr>
            <p:ph type="sldImg"/>
          </p:nvPr>
        </p:nvSpPr>
        <p:spPr/>
      </p:sp>
      <p:sp>
        <p:nvSpPr>
          <p:cNvPr id="38916" name="Rectangle 3"/>
          <p:cNvSpPr>
            <a:spLocks noGrp="1"/>
          </p:cNvSpPr>
          <p:nvPr>
            <p:ph type="body" idx="1"/>
          </p:nvPr>
        </p:nvSpPr>
        <p:spPr/>
        <p:txBody>
          <a:bodyPr wrap="square" lIns="91440" tIns="45720" rIns="91440" bIns="45720" anchor="t" anchorCtr="0"/>
          <a:p>
            <a:pPr lvl="0" eaLnBrk="1" hangingPunct="1"/>
            <a:r>
              <a:rPr lang="zh-CN" altLang="en-US" dirty="0"/>
              <a:t>一个空单元的内容没有初始化，可能会引用未定义内存</a:t>
            </a:r>
            <a:endParaRPr lang="en-US" altLang="zh-CN" dirty="0"/>
          </a:p>
          <a:p>
            <a:pPr lvl="0" eaLnBrk="1" hangingPunct="1"/>
            <a:r>
              <a:rPr lang="en-US" altLang="zh-CN" dirty="0"/>
              <a:t>((i-1)+1)^2=(i-1)^2 + 2(i-1)+1</a:t>
            </a:r>
            <a:endParaRPr lang="en-US" altLang="zh-CN" dirty="0"/>
          </a:p>
          <a:p>
            <a:pPr lvl="0" eaLnBrk="1" hangingPunct="1"/>
            <a:r>
              <a:rPr lang="zh-CN" altLang="en-US" dirty="0"/>
              <a:t>参照教材修改</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40963" name="Rectangle 2"/>
          <p:cNvSpPr>
            <a:spLocks noRot="1" noTextEdit="1"/>
          </p:cNvSpPr>
          <p:nvPr>
            <p:ph type="sldImg"/>
          </p:nvPr>
        </p:nvSpPr>
        <p:spPr/>
      </p:sp>
      <p:sp>
        <p:nvSpPr>
          <p:cNvPr id="40964" name="Rectangle 3"/>
          <p:cNvSpPr>
            <a:spLocks noGrp="1"/>
          </p:cNvSpPr>
          <p:nvPr>
            <p:ph type="body" idx="1"/>
          </p:nvPr>
        </p:nvSpPr>
        <p:spPr/>
        <p:txBody>
          <a:bodyPr wrap="square" lIns="91440" tIns="45720" rIns="91440" bIns="45720" anchor="t" anchorCtr="0"/>
          <a:p>
            <a:pPr lvl="0" eaLnBrk="1" hangingPunct="1"/>
            <a:r>
              <a:rPr lang="en-US" altLang="zh-CN" dirty="0"/>
              <a:t>11-18</a:t>
            </a:r>
            <a:endParaRPr lang="en-US" altLang="zh-CN" dirty="0"/>
          </a:p>
          <a:p>
            <a:pPr lvl="0" eaLnBrk="1" hangingPunct="1"/>
            <a:r>
              <a:rPr lang="zh-CN" altLang="en-US" dirty="0"/>
              <a:t>因为通过</a:t>
            </a:r>
            <a:r>
              <a:rPr lang="en-US" altLang="zh-CN" dirty="0"/>
              <a:t>find</a:t>
            </a:r>
            <a:r>
              <a:rPr lang="zh-CN" altLang="en-US" dirty="0"/>
              <a:t>只能找到</a:t>
            </a:r>
            <a:r>
              <a:rPr lang="en-US" altLang="zh-CN" dirty="0"/>
              <a:t>empty</a:t>
            </a:r>
            <a:r>
              <a:rPr lang="zh-CN" altLang="en-US" dirty="0"/>
              <a:t>或相等的关键字</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p:txBody>
          <a:bodyPr wrap="square" lIns="91440" tIns="45720" rIns="91440" bIns="45720" anchor="t" anchorCtr="0"/>
          <a:p>
            <a:pPr lvl="0"/>
            <a:r>
              <a:rPr lang="zh-CN" altLang="en-US" dirty="0"/>
              <a:t>散列 </a:t>
            </a:r>
            <a:r>
              <a:rPr lang="en-US" altLang="zh-CN" dirty="0"/>
              <a:t>vs </a:t>
            </a:r>
            <a:r>
              <a:rPr lang="zh-CN" altLang="en-US" dirty="0"/>
              <a:t>查找树</a:t>
            </a:r>
            <a:endParaRPr lang="zh-CN" altLang="en-US" dirty="0"/>
          </a:p>
          <a:p>
            <a:pPr lvl="0"/>
            <a:r>
              <a:rPr lang="zh-CN" altLang="en-US" dirty="0"/>
              <a:t>散列需要知道关键字进行查找，查找树可以给出集合中的最小值或者排序中某个位置的值。</a:t>
            </a:r>
            <a:endParaRPr lang="zh-CN" altLang="en-US" dirty="0"/>
          </a:p>
          <a:p>
            <a:pPr lvl="0"/>
            <a:r>
              <a:rPr lang="zh-CN" altLang="en-US" dirty="0"/>
              <a:t>二叉查找树的性能受限于元素的输入顺序，散列通常受输入顺序影响不大</a:t>
            </a:r>
            <a:endParaRPr lang="zh-CN" altLang="en-US" dirty="0"/>
          </a:p>
          <a:p>
            <a:pPr lvl="0"/>
            <a:endParaRPr lang="zh-CN" altLang="en-US" dirty="0"/>
          </a:p>
          <a:p>
            <a:pPr lvl="0"/>
            <a:endParaRPr lang="zh-CN" altLang="en-US" dirty="0"/>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1440" tIns="45720" rIns="91440" bIns="45720" anchor="t" anchorCtr="0"/>
          <a:p>
            <a:pPr lvl="0" eaLnBrk="1" hangingPunct="1"/>
            <a:r>
              <a:rPr lang="zh-CN" altLang="zh-CN" dirty="0"/>
              <a:t>试题分析：</a:t>
            </a:r>
            <a:endParaRPr lang="zh-CN" altLang="zh-CN" dirty="0"/>
          </a:p>
          <a:p>
            <a:pPr lvl="0" eaLnBrk="1" hangingPunct="1"/>
            <a:r>
              <a:rPr lang="zh-CN" altLang="zh-CN" dirty="0"/>
              <a:t>① 由于装填因子为</a:t>
            </a:r>
            <a:r>
              <a:rPr lang="en-US" altLang="zh-CN" dirty="0"/>
              <a:t>0.8</a:t>
            </a:r>
            <a:r>
              <a:rPr lang="zh-CN" altLang="zh-CN" dirty="0"/>
              <a:t>，关键字有</a:t>
            </a:r>
            <a:r>
              <a:rPr lang="en-US" altLang="zh-CN" dirty="0"/>
              <a:t>8</a:t>
            </a:r>
            <a:r>
              <a:rPr lang="zh-CN" altLang="zh-CN" dirty="0"/>
              <a:t>个，所以表长为</a:t>
            </a:r>
            <a:r>
              <a:rPr lang="en-US" altLang="zh-CN" dirty="0"/>
              <a:t>8/0.8 = 10</a:t>
            </a:r>
            <a:r>
              <a:rPr lang="zh-CN" altLang="zh-CN" dirty="0"/>
              <a:t>。</a:t>
            </a:r>
            <a:endParaRPr lang="zh-CN" altLang="zh-CN" dirty="0"/>
          </a:p>
          <a:p>
            <a:pPr lvl="0" eaLnBrk="1" hangingPunct="1"/>
            <a:r>
              <a:rPr lang="zh-CN" altLang="zh-CN" dirty="0"/>
              <a:t>② 哈希表中有</a:t>
            </a:r>
            <a:r>
              <a:rPr lang="en-US" altLang="zh-CN" dirty="0"/>
              <a:t>8</a:t>
            </a:r>
            <a:r>
              <a:rPr lang="zh-CN" altLang="zh-CN" dirty="0"/>
              <a:t>个关键字，在等概率情况下，成功查找的平均查找长度为</a:t>
            </a:r>
            <a:endParaRPr lang="zh-CN" altLang="zh-CN" dirty="0"/>
          </a:p>
          <a:p>
            <a:pPr lvl="0" eaLnBrk="1" hangingPunct="1"/>
            <a:r>
              <a:rPr lang="en-US" altLang="zh-CN" dirty="0"/>
              <a:t>( 1 + 1 + 1 + 1 + 1 + 2 + 3 + 6)/8 = 2</a:t>
            </a:r>
            <a:endParaRPr lang="zh-CN" altLang="zh-CN" dirty="0"/>
          </a:p>
          <a:p>
            <a:pPr lvl="0" eaLnBrk="1" hangingPunct="1"/>
            <a:r>
              <a:rPr lang="zh-CN" altLang="zh-CN" dirty="0"/>
              <a:t>③ 计算查找不成功的平均查找长度时，必须计算不在表中的关键字当其哈希地址为</a:t>
            </a:r>
            <a:r>
              <a:rPr lang="en-US" altLang="zh-CN" i="1" dirty="0"/>
              <a:t>i</a:t>
            </a:r>
            <a:r>
              <a:rPr lang="zh-CN" altLang="zh-CN" dirty="0"/>
              <a:t>（</a:t>
            </a:r>
            <a:r>
              <a:rPr lang="en-US" altLang="zh-CN" dirty="0"/>
              <a:t>0</a:t>
            </a:r>
            <a:r>
              <a:rPr lang="zh-CN" altLang="zh-CN" dirty="0"/>
              <a:t>≤</a:t>
            </a:r>
            <a:r>
              <a:rPr lang="en-US" altLang="zh-CN" i="1" dirty="0"/>
              <a:t>i</a:t>
            </a:r>
            <a:r>
              <a:rPr lang="zh-CN" altLang="zh-CN" dirty="0"/>
              <a:t>≤</a:t>
            </a:r>
            <a:r>
              <a:rPr lang="en-US" altLang="zh-CN" i="1" dirty="0"/>
              <a:t>m</a:t>
            </a:r>
            <a:r>
              <a:rPr lang="en-US" altLang="zh-CN" dirty="0"/>
              <a:t> − 1</a:t>
            </a:r>
            <a:r>
              <a:rPr lang="zh-CN" altLang="zh-CN" dirty="0"/>
              <a:t>）时的查找次数。本例中</a:t>
            </a:r>
            <a:r>
              <a:rPr lang="en-US" altLang="zh-CN" i="1" dirty="0"/>
              <a:t>m</a:t>
            </a:r>
            <a:r>
              <a:rPr lang="en-US" altLang="zh-CN" dirty="0"/>
              <a:t> = 10</a:t>
            </a:r>
            <a:r>
              <a:rPr lang="zh-CN" altLang="zh-CN" dirty="0"/>
              <a:t>。等概率情况下，不在表中的关键字其哈希地址为</a:t>
            </a:r>
            <a:r>
              <a:rPr lang="en-US" altLang="zh-CN" i="1" dirty="0"/>
              <a:t>i</a:t>
            </a:r>
            <a:r>
              <a:rPr lang="zh-CN" altLang="zh-CN" dirty="0"/>
              <a:t>的概率为</a:t>
            </a:r>
            <a:r>
              <a:rPr lang="en-US" altLang="zh-CN" dirty="0"/>
              <a:t>1/10</a:t>
            </a:r>
            <a:r>
              <a:rPr lang="zh-CN" altLang="zh-CN" dirty="0"/>
              <a:t>，不成功查找的平均查找长度为</a:t>
            </a:r>
            <a:endParaRPr lang="zh-CN" altLang="zh-CN" dirty="0"/>
          </a:p>
          <a:p>
            <a:pPr lvl="0" eaLnBrk="1" hangingPunct="1">
              <a:spcBef>
                <a:spcPct val="0"/>
              </a:spcBef>
            </a:pPr>
            <a:r>
              <a:rPr lang="zh-CN" altLang="zh-CN" dirty="0"/>
              <a:t>（</a:t>
            </a:r>
            <a:r>
              <a:rPr lang="en-US" altLang="zh-CN" dirty="0"/>
              <a:t>9 + 8 + 7 + 6 + 5 + 4 + 3 </a:t>
            </a:r>
            <a:r>
              <a:rPr lang="zh-CN" altLang="zh-CN" dirty="0"/>
              <a:t>）</a:t>
            </a:r>
            <a:r>
              <a:rPr lang="en-US" altLang="zh-CN" dirty="0"/>
              <a:t>/7 = 6</a:t>
            </a:r>
            <a:endParaRPr lang="zh-CN" altLang="zh-CN" dirty="0"/>
          </a:p>
          <a:p>
            <a:pPr lvl="0" eaLnBrk="1" hangingPunct="1"/>
            <a:endParaRPr lang="zh-CN" altLang="en-US" dirty="0"/>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nchorCtr="0"/>
          <a:p>
            <a:pPr lvl="0"/>
            <a:r>
              <a:rPr lang="zh-CN" altLang="en-US" dirty="0"/>
              <a:t>用折半查找的平均查找长度跟元素个数的关系</a:t>
            </a:r>
            <a:endParaRPr lang="en-US" altLang="zh-CN" dirty="0"/>
          </a:p>
          <a:p>
            <a:pPr lvl="0"/>
            <a:r>
              <a:rPr lang="en-US" altLang="zh-CN" dirty="0"/>
              <a:t>ASL:</a:t>
            </a:r>
            <a:r>
              <a:rPr lang="zh-CN" altLang="en-US" dirty="0"/>
              <a:t> </a:t>
            </a:r>
            <a:r>
              <a:rPr lang="en-US" altLang="zh-CN" dirty="0"/>
              <a:t>average</a:t>
            </a:r>
            <a:r>
              <a:rPr lang="zh-CN" altLang="en-US" dirty="0"/>
              <a:t> </a:t>
            </a:r>
            <a:r>
              <a:rPr lang="en-US" altLang="zh-CN" dirty="0"/>
              <a:t>search</a:t>
            </a:r>
            <a:r>
              <a:rPr lang="zh-CN" altLang="en-US" dirty="0"/>
              <a:t> </a:t>
            </a:r>
            <a:r>
              <a:rPr lang="en-US" altLang="zh-CN" dirty="0"/>
              <a:t>length</a:t>
            </a:r>
            <a:r>
              <a:rPr lang="zh-CN" altLang="en-US" dirty="0"/>
              <a:t>平均查找长度（严版教材公式</a:t>
            </a:r>
            <a:r>
              <a:rPr lang="en-US" altLang="zh-CN" dirty="0"/>
              <a:t>9-5</a:t>
            </a:r>
            <a:r>
              <a:rPr lang="zh-CN" altLang="en-US" dirty="0"/>
              <a:t>）</a:t>
            </a:r>
            <a:endParaRPr lang="en-US" altLang="zh-CN" dirty="0"/>
          </a:p>
          <a:p>
            <a:pPr lvl="0"/>
            <a:r>
              <a:rPr lang="en-US" altLang="zh-CN" dirty="0"/>
              <a:t>1+2</a:t>
            </a:r>
            <a:r>
              <a:rPr lang="zh-CN" altLang="en-US" dirty="0"/>
              <a:t>*</a:t>
            </a:r>
            <a:r>
              <a:rPr lang="en-US" altLang="zh-CN" dirty="0"/>
              <a:t>2+3</a:t>
            </a:r>
            <a:r>
              <a:rPr lang="zh-CN" altLang="en-US" dirty="0"/>
              <a:t>*</a:t>
            </a:r>
            <a:r>
              <a:rPr lang="en-US" altLang="zh-CN" dirty="0"/>
              <a:t>4+4</a:t>
            </a:r>
            <a:r>
              <a:rPr lang="zh-CN" altLang="en-US" dirty="0"/>
              <a:t>*</a:t>
            </a:r>
            <a:r>
              <a:rPr lang="en-US" altLang="zh-CN" dirty="0"/>
              <a:t>8+…=sum</a:t>
            </a:r>
            <a:r>
              <a:rPr lang="zh-CN" altLang="en-US" dirty="0"/>
              <a:t> </a:t>
            </a:r>
            <a:r>
              <a:rPr lang="en-US" altLang="zh-CN" dirty="0"/>
              <a:t>i</a:t>
            </a:r>
            <a:r>
              <a:rPr lang="zh-CN" altLang="en-US" dirty="0"/>
              <a:t>*</a:t>
            </a:r>
            <a:r>
              <a:rPr lang="en-US" altLang="zh-CN" dirty="0"/>
              <a:t>2^(i-1)</a:t>
            </a:r>
            <a:endParaRPr lang="en-US" altLang="zh-CN" dirty="0"/>
          </a:p>
          <a:p>
            <a:pPr lvl="0"/>
            <a:r>
              <a:rPr lang="en-US" altLang="zh-CN" dirty="0"/>
              <a:t>8&lt;12&lt;16;</a:t>
            </a:r>
            <a:r>
              <a:rPr lang="zh-CN" altLang="en-US" dirty="0"/>
              <a:t> </a:t>
            </a:r>
            <a:r>
              <a:rPr lang="en-US" altLang="zh-CN" dirty="0"/>
              <a:t>2^3=8;</a:t>
            </a:r>
            <a:r>
              <a:rPr lang="zh-CN" altLang="en-US" dirty="0"/>
              <a:t> </a:t>
            </a:r>
            <a:r>
              <a:rPr lang="en-US" altLang="zh-CN" dirty="0"/>
              <a:t>2^4=16;</a:t>
            </a:r>
            <a:r>
              <a:rPr lang="zh-CN" altLang="en-US" dirty="0"/>
              <a:t> </a:t>
            </a:r>
            <a:r>
              <a:rPr lang="en-US" altLang="zh-CN" dirty="0"/>
              <a:t>2&lt;log_2(12)-1&lt;3</a:t>
            </a:r>
            <a:endParaRPr lang="zh-CN" altLang="en-US" dirty="0"/>
          </a:p>
          <a:p>
            <a:pPr lvl="0"/>
            <a:endParaRPr lang="zh-CN" altLang="en-US" dirty="0"/>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Rot="1"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r>
              <a:rPr lang="zh-CN" altLang="en-US" b="1" dirty="0">
                <a:solidFill>
                  <a:schemeClr val="hlink"/>
                </a:solidFill>
              </a:rPr>
              <a:t>如果元素关键字（数值）和下标之间存在线性关系，根据元素关键字可以直接计算得到下标</a:t>
            </a:r>
            <a:endParaRPr lang="en-US" altLang="zh-CN" b="1" dirty="0">
              <a:solidFill>
                <a:schemeClr val="hlink"/>
              </a:solidFill>
            </a:endParaRPr>
          </a:p>
          <a:p>
            <a:pPr lvl="0" eaLnBrk="1" hangingPunct="1"/>
            <a:r>
              <a:rPr lang="en-US" altLang="zh-CN" b="1" dirty="0">
                <a:solidFill>
                  <a:schemeClr val="hlink"/>
                </a:solidFill>
              </a:rPr>
              <a:t>11.11</a:t>
            </a:r>
            <a:endParaRPr lang="en-US" altLang="zh-CN" b="1" dirty="0">
              <a:solidFill>
                <a:schemeClr val="hlink"/>
              </a:solidFill>
            </a:endParaRPr>
          </a:p>
          <a:p>
            <a:pPr lvl="0" eaLnBrk="1" hangingPunct="1"/>
            <a:r>
              <a:rPr lang="en-US" altLang="zh-CN" b="1" dirty="0">
                <a:solidFill>
                  <a:schemeClr val="hlink"/>
                </a:solidFill>
              </a:rPr>
              <a:t>Interpolation</a:t>
            </a:r>
            <a:r>
              <a:rPr lang="zh-CN" altLang="en-US" dirty="0"/>
              <a:t>篡改</a:t>
            </a:r>
            <a:r>
              <a:rPr lang="en-US" altLang="zh-CN" dirty="0"/>
              <a:t>, </a:t>
            </a:r>
            <a:r>
              <a:rPr lang="zh-CN" altLang="en-US" dirty="0"/>
              <a:t>添写</a:t>
            </a:r>
            <a:r>
              <a:rPr lang="en-US" altLang="zh-CN" dirty="0"/>
              <a:t>, </a:t>
            </a:r>
            <a:r>
              <a:rPr lang="zh-CN" altLang="en-US" dirty="0"/>
              <a:t>插补</a:t>
            </a:r>
            <a:endParaRPr lang="zh-CN" altLang="en-US" dirty="0"/>
          </a:p>
          <a:p>
            <a:pPr lvl="0" eaLnBrk="1" hangingPunct="1"/>
            <a:r>
              <a:rPr lang="en-US" altLang="zh-CN" b="1" dirty="0">
                <a:solidFill>
                  <a:schemeClr val="hlink"/>
                </a:solidFill>
              </a:rPr>
              <a:t>Interpolation Search</a:t>
            </a:r>
            <a:r>
              <a:rPr lang="zh-CN" altLang="en-US" dirty="0"/>
              <a:t>内插查找</a:t>
            </a:r>
            <a:r>
              <a:rPr lang="en-US" altLang="zh-CN" dirty="0"/>
              <a:t>;</a:t>
            </a:r>
            <a:r>
              <a:rPr lang="zh-CN" altLang="en-US" dirty="0"/>
              <a:t>插值搜索 </a:t>
            </a:r>
            <a:endParaRPr lang="zh-CN" altLang="en-US" dirty="0"/>
          </a:p>
          <a:p>
            <a:pPr lvl="0" eaLnBrk="1" hangingPunct="1"/>
            <a:r>
              <a:rPr lang="en-US" altLang="zh-CN" dirty="0"/>
              <a:t>Hash is some kind of search. Power of computer is data processing. In many appl, we need search data according to key. A  simple way is seq search, time complexity is O(n), to increase eff of search, we need org data in some way, eg binary search tree. There is another way which is called binary search, before search we need sort data in some order. Binary search can not locate data accurately.</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2291" name="Rectangle 2"/>
          <p:cNvSpPr>
            <a:spLocks noRot="1" noTextEdit="1"/>
          </p:cNvSpPr>
          <p:nvPr>
            <p:ph type="sldImg"/>
          </p:nvPr>
        </p:nvSpPr>
        <p:spPr/>
      </p:sp>
      <p:sp>
        <p:nvSpPr>
          <p:cNvPr id="12292" name="Rectangle 3"/>
          <p:cNvSpPr>
            <a:spLocks noGrp="1"/>
          </p:cNvSpPr>
          <p:nvPr>
            <p:ph type="body" idx="1"/>
          </p:nvPr>
        </p:nvSpPr>
        <p:spPr/>
        <p:txBody>
          <a:bodyPr wrap="square" lIns="91440" tIns="45720" rIns="91440" bIns="45720" anchor="t" anchorCtr="0"/>
          <a:p>
            <a:pPr lvl="0" eaLnBrk="1" hangingPunct="1"/>
            <a:r>
              <a:rPr lang="zh-CN" altLang="en-US" dirty="0"/>
              <a:t>课程名称映射到教室，不同的课程可能会映射到同一个教室，但如果在不同的时段（槽）上安排的开，也没问题</a:t>
            </a:r>
            <a:endParaRPr lang="en-US" altLang="zh-CN" dirty="0"/>
          </a:p>
          <a:p>
            <a:pPr lvl="0" eaLnBrk="1" hangingPunct="1"/>
            <a:r>
              <a:rPr lang="en-US" altLang="zh-CN" dirty="0"/>
              <a:t>hash table is a such  method in which we search key by cal position rather than by comp. A hash table is  usually represented by an array, each elem of array is a bucket, each bucket may have several slot which store data. Big diff compared with other search data structures(binary search tree, b-tree) is we calculate position of data according key, not by comparison</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4339" name="Rectangle 2"/>
          <p:cNvSpPr>
            <a:spLocks noRot="1" noTextEdit="1"/>
          </p:cNvSpPr>
          <p:nvPr>
            <p:ph type="sldImg"/>
          </p:nvPr>
        </p:nvSpPr>
        <p:spPr/>
      </p:sp>
      <p:sp>
        <p:nvSpPr>
          <p:cNvPr id="14340" name="Rectangle 3"/>
          <p:cNvSpPr>
            <a:spLocks noGrp="1"/>
          </p:cNvSpPr>
          <p:nvPr>
            <p:ph type="body" idx="1"/>
          </p:nvPr>
        </p:nvSpPr>
        <p:spPr/>
        <p:txBody>
          <a:bodyPr wrap="square" lIns="91440" tIns="45720" rIns="91440" bIns="45720" anchor="t" anchorCtr="0"/>
          <a:p>
            <a:pPr lvl="0" eaLnBrk="1" hangingPunct="1"/>
            <a:r>
              <a:rPr lang="zh-CN" altLang="en-US" dirty="0"/>
              <a:t>出现冲突的时候未必会溢出，比如有空槽的时候。</a:t>
            </a:r>
            <a:endParaRPr lang="en-US" altLang="zh-CN" dirty="0"/>
          </a:p>
          <a:p>
            <a:pPr lvl="0" eaLnBrk="1" hangingPunct="1"/>
            <a:r>
              <a:rPr lang="zh-CN" altLang="en-US" dirty="0"/>
              <a:t>出现溢出则一定标志着有冲突。当槽是</a:t>
            </a:r>
            <a:r>
              <a:rPr lang="en-US" altLang="zh-CN" dirty="0"/>
              <a:t>1</a:t>
            </a:r>
            <a:r>
              <a:rPr lang="zh-CN" altLang="en-US" dirty="0"/>
              <a:t>时，冲突的同时也溢出</a:t>
            </a:r>
            <a:endParaRPr lang="en-US" altLang="zh-CN" dirty="0"/>
          </a:p>
          <a:p>
            <a:pPr lvl="0" eaLnBrk="1" hangingPunct="1"/>
            <a:r>
              <a:rPr lang="zh-CN" altLang="en-US" dirty="0"/>
              <a:t>散列是在拿空间换时间</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6387" name="Rectangle 2"/>
          <p:cNvSpPr>
            <a:spLocks noRot="1" noTextEdit="1"/>
          </p:cNvSpPr>
          <p:nvPr>
            <p:ph type="sldImg"/>
          </p:nvPr>
        </p:nvSpPr>
        <p:spPr/>
      </p:sp>
      <p:sp>
        <p:nvSpPr>
          <p:cNvPr id="16388" name="Rectangle 3"/>
          <p:cNvSpPr>
            <a:spLocks noGrp="1"/>
          </p:cNvSpPr>
          <p:nvPr>
            <p:ph type="body" idx="1"/>
          </p:nvPr>
        </p:nvSpPr>
        <p:spPr/>
        <p:txBody>
          <a:bodyPr wrap="square" lIns="91440" tIns="45720" rIns="91440" bIns="45720" anchor="t" anchorCtr="0"/>
          <a:p>
            <a:pPr lvl="0" eaLnBrk="1" hangingPunct="1"/>
            <a:r>
              <a:rPr lang="zh-CN" altLang="en-US" dirty="0"/>
              <a:t>取快递的时候，快递小哥把大家的快递摆放到地上进行编号，有时候发短信告诉快递编号，没有编号就用手机号后四位做编号，有时候还用姓氏的首字母，这都是不同的哈希函数</a:t>
            </a:r>
            <a:endParaRPr lang="en-US" altLang="zh-CN" dirty="0"/>
          </a:p>
          <a:p>
            <a:pPr lvl="0" eaLnBrk="1" hangingPunct="1"/>
            <a:r>
              <a:rPr lang="en-US" altLang="zh-CN" dirty="0"/>
              <a:t>In most time of following lecture, the hash tablewe talk about  has only one slot for each </a:t>
            </a:r>
            <a:endParaRPr lang="en-US" altLang="zh-CN" dirty="0"/>
          </a:p>
          <a:p>
            <a:pPr lvl="0" eaLnBrk="1" hangingPunct="1"/>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p:txBody>
          <a:bodyPr wrap="square" lIns="91440" tIns="45720" rIns="91440" bIns="45720" anchor="t" anchorCtr="0"/>
          <a:p>
            <a:pPr lvl="0"/>
            <a:r>
              <a:rPr lang="zh-CN" altLang="en-US" dirty="0"/>
              <a:t>不好的散列函数会把关键字聚集到一个局部区域（比如，</a:t>
            </a:r>
            <a:r>
              <a:rPr lang="en-US" altLang="zh-CN" dirty="0"/>
              <a:t>[0,8</a:t>
            </a:r>
            <a:r>
              <a:rPr lang="zh-CN" altLang="en-US" dirty="0"/>
              <a:t>*</a:t>
            </a:r>
            <a:r>
              <a:rPr lang="en-US" altLang="zh-CN" dirty="0"/>
              <a:t>127=1016]</a:t>
            </a:r>
            <a:r>
              <a:rPr lang="zh-CN" altLang="en-US" dirty="0"/>
              <a:t>）</a:t>
            </a:r>
            <a:endParaRPr lang="en-US" altLang="zh-CN" dirty="0"/>
          </a:p>
          <a:p>
            <a:pPr lvl="0"/>
            <a:r>
              <a:rPr lang="zh-CN" altLang="en-US" dirty="0"/>
              <a:t>好的散列函数会让关键字分布足够“散”</a:t>
            </a:r>
            <a:endParaRPr lang="en-US" altLang="zh-CN" dirty="0"/>
          </a:p>
          <a:p>
            <a:pPr lvl="0"/>
            <a:r>
              <a:rPr lang="zh-CN" altLang="en-US" dirty="0"/>
              <a:t>把字符串看成一个“</a:t>
            </a:r>
            <a:r>
              <a:rPr lang="en-US" altLang="zh-CN" dirty="0"/>
              <a:t>27</a:t>
            </a:r>
            <a:r>
              <a:rPr lang="zh-CN" altLang="en-US" dirty="0"/>
              <a:t>进制”数，这样不同的字符串对应不同的十进制整数</a:t>
            </a:r>
            <a:endParaRPr lang="en-US" altLang="zh-CN" dirty="0"/>
          </a:p>
          <a:p>
            <a:pPr lvl="0"/>
            <a:r>
              <a:rPr lang="zh-CN" altLang="en-US" dirty="0"/>
              <a:t>取前三个非空格字符，但这样只有不到</a:t>
            </a:r>
            <a:r>
              <a:rPr lang="en-US" altLang="zh-CN" dirty="0"/>
              <a:t>3000</a:t>
            </a:r>
            <a:r>
              <a:rPr lang="zh-CN" altLang="en-US" dirty="0"/>
              <a:t>的字符组合，对于一个比较大的散列表而言，并没有充分利用空间</a:t>
            </a:r>
            <a:endParaRPr lang="zh-CN" altLang="en-US" dirty="0"/>
          </a:p>
        </p:txBody>
      </p:sp>
      <p:sp>
        <p:nvSpPr>
          <p:cNvPr id="18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p:txBody>
          <a:bodyPr wrap="square" lIns="91440" tIns="45720" rIns="91440" bIns="45720" anchor="t" anchorCtr="0"/>
          <a:p>
            <a:pPr lvl="0"/>
            <a:r>
              <a:rPr lang="zh-CN" altLang="en-US" dirty="0"/>
              <a:t>前三个字符的组合太少，看所有字符的组合</a:t>
            </a:r>
            <a:endParaRPr lang="en-US" altLang="zh-CN" dirty="0"/>
          </a:p>
          <a:p>
            <a:pPr lvl="0"/>
            <a:r>
              <a:rPr lang="zh-CN" altLang="en-US" dirty="0"/>
              <a:t>把字符串看成“</a:t>
            </a:r>
            <a:r>
              <a:rPr lang="en-US" altLang="zh-CN" dirty="0"/>
              <a:t>32</a:t>
            </a:r>
            <a:r>
              <a:rPr lang="zh-CN" altLang="en-US" dirty="0"/>
              <a:t>进制”数</a:t>
            </a:r>
            <a:endParaRPr lang="en-US" altLang="zh-CN" dirty="0"/>
          </a:p>
          <a:p>
            <a:pPr lvl="0"/>
            <a:r>
              <a:rPr lang="zh-CN" altLang="en-US" dirty="0"/>
              <a:t>可以只考虑部分字符</a:t>
            </a:r>
            <a:endParaRPr lang="zh-CN" altLang="en-US" dirty="0"/>
          </a:p>
        </p:txBody>
      </p:sp>
      <p:sp>
        <p:nvSpPr>
          <p:cNvPr id="20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r>
              <a:rPr lang="en-US" altLang="zh-CN" dirty="0"/>
              <a:t>TheList</a:t>
            </a:r>
            <a:r>
              <a:rPr lang="zh-CN" altLang="en-US" dirty="0"/>
              <a:t>指向一个指针型数组</a:t>
            </a:r>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4" name="AutoShape 5"/>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AutoShape 6"/>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7"/>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 name="AutoShape 8"/>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078" name="Group 9"/>
          <p:cNvGrpSpPr/>
          <p:nvPr/>
        </p:nvGrpSpPr>
        <p:grpSpPr>
          <a:xfrm>
            <a:off x="6934200" y="5181600"/>
            <a:ext cx="2033588" cy="1219200"/>
            <a:chOff x="4368" y="3264"/>
            <a:chExt cx="1281" cy="768"/>
          </a:xfrm>
        </p:grpSpPr>
        <p:sp>
          <p:nvSpPr>
            <p:cNvPr id="19" name="AutoShape 10"/>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 name="AutoShape 11"/>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AutoShape 12"/>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AutoShape 13"/>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AutoShape 14"/>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AutoShape 15"/>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5" name="AutoShape 16"/>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850" name="Rectangle 2"/>
          <p:cNvSpPr>
            <a:spLocks noGrp="1" noChangeArrowheads="1"/>
          </p:cNvSpPr>
          <p:nvPr>
            <p:ph type="subTitle" sz="quarter" idx="1"/>
          </p:nvPr>
        </p:nvSpPr>
        <p:spPr>
          <a:xfrm>
            <a:off x="1371600" y="2724150"/>
            <a:ext cx="6400800" cy="3219450"/>
          </a:xfrm>
        </p:spPr>
        <p:txBody>
          <a:bodyPr anchor="ct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78852" name="Rectangle 4"/>
          <p:cNvSpPr>
            <a:spLocks noGrp="1" noChangeArrowheads="1"/>
          </p:cNvSpPr>
          <p:nvPr>
            <p:ph type="ctrTitle" sz="quarter"/>
          </p:nvPr>
        </p:nvSpPr>
        <p:spPr>
          <a:xfrm>
            <a:off x="819150" y="1257300"/>
            <a:ext cx="7772400" cy="1143000"/>
          </a:xfrm>
          <a:noFill/>
        </p:spPr>
        <p:txBody>
          <a:bodyPr/>
          <a:lstStyle>
            <a:lvl1pPr>
              <a:defRPr/>
            </a:lvl1pPr>
          </a:lstStyle>
          <a:p>
            <a:pPr lvl="0"/>
            <a:r>
              <a:rPr lang="zh-CN" altLang="en-US" noProof="0"/>
              <a:t>单击此处编辑母版标题样式</a:t>
            </a:r>
            <a:endParaRPr lang="zh-CN" altLang="en-US" noProof="0"/>
          </a:p>
        </p:txBody>
      </p:sp>
      <p:sp>
        <p:nvSpPr>
          <p:cNvPr id="26" name="Rectangle 3"/>
          <p:cNvSpPr>
            <a:spLocks noGrp="1" noChangeArrowheads="1"/>
          </p:cNvSpPr>
          <p:nvPr>
            <p:ph type="ftr" sz="quarter" idx="3"/>
          </p:nvPr>
        </p:nvSpPr>
        <p:spPr bwMode="auto">
          <a:xfrm>
            <a:off x="0" y="6400800"/>
            <a:ext cx="9144000" cy="457200"/>
          </a:xfrm>
          <a:prstGeom prst="rect">
            <a:avLst/>
          </a:prstGeom>
        </p:spPr>
        <p:txBody>
          <a:bodyPr vert="horz" wrap="none" lIns="92075" tIns="46038" rIns="92075" bIns="46038" numCol="1" anchor="ctr" anchorCtr="0" compatLnSpc="1"/>
          <a:lstStyle>
            <a:lvl1pPr algn="ctr">
              <a:defRPr sz="140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None/>
              <a:defRPr/>
            </a:pPr>
            <a:endParaRPr kumimoji="0" lang="zh-CN" altLang="en-US" sz="3200" b="1" i="0" u="none" strike="noStrike" kern="0" cap="none" spc="0" normalizeH="0" baseline="0" noProof="0">
              <a:ln>
                <a:noFill/>
              </a:ln>
              <a:solidFill>
                <a:srgbClr val="FFFF0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6F0133A0-FDEE-4C77-9DB7-81751B3FADD8}"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0" y="0"/>
            <a:ext cx="9144000" cy="685800"/>
          </a:xfrm>
          <a:prstGeom prst="rect">
            <a:avLst/>
          </a:prstGeom>
          <a:gradFill rotWithShape="0">
            <a:gsLst>
              <a:gs pos="0">
                <a:srgbClr val="000000"/>
              </a:gs>
              <a:gs pos="50000">
                <a:srgbClr val="000066"/>
              </a:gs>
              <a:gs pos="100000">
                <a:srgbClr val="000000"/>
              </a:gs>
            </a:gsLst>
            <a:lin ang="5400000" scaled="1"/>
            <a:tileRect/>
          </a:gradFill>
          <a:ln w="9525">
            <a:noFill/>
          </a:ln>
        </p:spPr>
        <p:txBody>
          <a:bodyPr lIns="92075" tIns="46038" rIns="92075" bIns="46038" anchor="b" anchorCtr="0"/>
          <a:p>
            <a:pPr lvl="0"/>
            <a:r>
              <a:rPr lang="en-US" altLang="zh-CN" dirty="0"/>
              <a:t> §5-2 </a:t>
            </a:r>
            <a:r>
              <a:rPr lang="zh-CN" altLang="en-US" dirty="0"/>
              <a:t>单击此处编辑母版标题样式  </a:t>
            </a:r>
            <a:endParaRPr lang="zh-CN" altLang="en-US" dirty="0"/>
          </a:p>
        </p:txBody>
      </p:sp>
      <p:sp>
        <p:nvSpPr>
          <p:cNvPr id="2051" name="Rectangle 3"/>
          <p:cNvSpPr>
            <a:spLocks noGrp="1"/>
          </p:cNvSpPr>
          <p:nvPr>
            <p:ph type="body" idx="1"/>
          </p:nvPr>
        </p:nvSpPr>
        <p:spPr>
          <a:xfrm>
            <a:off x="228600" y="914400"/>
            <a:ext cx="8648700" cy="5010150"/>
          </a:xfrm>
          <a:prstGeom prst="rect">
            <a:avLst/>
          </a:prstGeom>
          <a:noFill/>
          <a:ln w="9525">
            <a:noFill/>
          </a:ln>
        </p:spPr>
        <p:txBody>
          <a:bodyPr lIns="92075" tIns="46038" rIns="92075" bIns="46038"/>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7828" name="Rectangle 4"/>
          <p:cNvSpPr>
            <a:spLocks noGrp="1" noChangeArrowheads="1"/>
          </p:cNvSpPr>
          <p:nvPr>
            <p:ph type="ftr" sz="quarter" idx="3"/>
          </p:nvPr>
        </p:nvSpPr>
        <p:spPr bwMode="auto">
          <a:xfrm>
            <a:off x="285750" y="6496050"/>
            <a:ext cx="4705350" cy="361950"/>
          </a:xfrm>
          <a:prstGeom prst="rect">
            <a:avLst/>
          </a:prstGeom>
          <a:noFill/>
          <a:ln>
            <a:noFill/>
          </a:ln>
          <a:effectLst/>
        </p:spPr>
        <p:txBody>
          <a:bodyPr vert="horz" wrap="none" lIns="92075" tIns="46038" rIns="92075" bIns="46038" numCol="1" anchor="ctr" anchorCtr="0" compatLnSpc="1"/>
          <a:lstStyle>
            <a:lvl1pPr eaLnBrk="1" hangingPunct="1">
              <a:defRPr sz="1800">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800" b="0" i="0" u="none" strike="noStrike" kern="1200" cap="none" spc="0" normalizeH="0" baseline="0" noProof="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grpSp>
        <p:nvGrpSpPr>
          <p:cNvPr id="2053" name="Group 5"/>
          <p:cNvGrpSpPr/>
          <p:nvPr/>
        </p:nvGrpSpPr>
        <p:grpSpPr>
          <a:xfrm>
            <a:off x="6934200" y="5257800"/>
            <a:ext cx="2033588" cy="1219200"/>
            <a:chOff x="4368" y="3312"/>
            <a:chExt cx="1281" cy="768"/>
          </a:xfrm>
        </p:grpSpPr>
        <p:sp>
          <p:nvSpPr>
            <p:cNvPr id="77830" name="AutoShape 6"/>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31" name="AutoShape 7"/>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32" name="AutoShape 8"/>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33" name="AutoShape 9"/>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34" name="AutoShape 10"/>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7835" name="AutoShape 11"/>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a:noFill/>
            </a:ln>
            <a:effectLst/>
          </p:spPr>
          <p:txBody>
            <a:bodyPr wrap="none" lIns="92075" tIns="46038" rIns="92075" bIns="46038" anchor="ct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7836" name="Rectangle 12"/>
          <p:cNvSpPr>
            <a:spLocks noGrp="1" noChangeArrowheads="1"/>
          </p:cNvSpPr>
          <p:nvPr>
            <p:ph type="sldNum" sz="quarter" idx="4"/>
          </p:nvPr>
        </p:nvSpPr>
        <p:spPr bwMode="auto">
          <a:xfrm>
            <a:off x="6508750" y="6526213"/>
            <a:ext cx="2406650" cy="331788"/>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rgbClr val="CC99FF"/>
              </a:buClr>
              <a:buFont typeface="Monotype Sorts" pitchFamily="2" charset="2"/>
              <a:buNone/>
              <a:defRPr sz="1400">
                <a:solidFill>
                  <a:srgbClr val="00FFFF"/>
                </a:solidFill>
                <a:latin typeface="宋体" panose="02010600030101010101" pitchFamily="2" charset="-122"/>
              </a:defRPr>
            </a:lvl1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defRPr/>
            </a:pP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第 </a:t>
            </a:r>
            <a:fld id="{F76C6120-14B4-47AB-BB00-41BFA93DDA83}"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fld>
            <a:r>
              <a:rPr kumimoji="1" lang="zh-CN" altLang="en-US" sz="1400" b="1"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2055" name="Rectangle 13"/>
          <p:cNvSpPr>
            <a:spLocks noChangeArrowheads="1"/>
          </p:cNvSpPr>
          <p:nvPr/>
        </p:nvSpPr>
        <p:spPr bwMode="auto">
          <a:xfrm>
            <a:off x="0" y="668338"/>
            <a:ext cx="9144000" cy="74613"/>
          </a:xfrm>
          <a:prstGeom prst="rect">
            <a:avLst/>
          </a:prstGeom>
          <a:gradFill rotWithShape="0">
            <a:gsLst>
              <a:gs pos="0">
                <a:srgbClr val="EDEDED"/>
              </a:gs>
              <a:gs pos="100000">
                <a:srgbClr val="808080"/>
              </a:gs>
            </a:gsLst>
            <a:path path="shape">
              <a:fillToRect l="50000" t="50000" r="50000" b="50000"/>
            </a:path>
          </a:gradFill>
          <a:ln>
            <a:noFill/>
          </a:ln>
          <a:effec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algn="ctr" rtl="0" eaLnBrk="0" fontAlgn="base" hangingPunct="0">
        <a:spcBef>
          <a:spcPct val="0"/>
        </a:spcBef>
        <a:spcAft>
          <a:spcPct val="0"/>
        </a:spcAft>
        <a:defRPr sz="3200" b="1" i="1">
          <a:solidFill>
            <a:schemeClr val="tx1"/>
          </a:solidFill>
          <a:latin typeface="+mj-lt"/>
          <a:ea typeface="+mj-ea"/>
          <a:cs typeface="+mj-cs"/>
        </a:defRPr>
      </a:lvl1pPr>
      <a:lvl2pPr algn="ctr" rtl="0" eaLnBrk="0" fontAlgn="base" hangingPunct="0">
        <a:spcBef>
          <a:spcPct val="0"/>
        </a:spcBef>
        <a:spcAft>
          <a:spcPct val="0"/>
        </a:spcAft>
        <a:defRPr sz="3200" b="1" i="1">
          <a:solidFill>
            <a:schemeClr val="tx1"/>
          </a:solidFill>
          <a:latin typeface="楷体_GB2312"/>
          <a:ea typeface="宋体" panose="02010600030101010101" pitchFamily="2" charset="-122"/>
        </a:defRPr>
      </a:lvl2pPr>
      <a:lvl3pPr algn="ctr" rtl="0" eaLnBrk="0" fontAlgn="base" hangingPunct="0">
        <a:spcBef>
          <a:spcPct val="0"/>
        </a:spcBef>
        <a:spcAft>
          <a:spcPct val="0"/>
        </a:spcAft>
        <a:defRPr sz="3200" b="1" i="1">
          <a:solidFill>
            <a:schemeClr val="tx1"/>
          </a:solidFill>
          <a:latin typeface="楷体_GB2312"/>
          <a:ea typeface="宋体" panose="02010600030101010101" pitchFamily="2" charset="-122"/>
        </a:defRPr>
      </a:lvl3pPr>
      <a:lvl4pPr algn="ctr" rtl="0" eaLnBrk="0" fontAlgn="base" hangingPunct="0">
        <a:spcBef>
          <a:spcPct val="0"/>
        </a:spcBef>
        <a:spcAft>
          <a:spcPct val="0"/>
        </a:spcAft>
        <a:defRPr sz="3200" b="1" i="1">
          <a:solidFill>
            <a:schemeClr val="tx1"/>
          </a:solidFill>
          <a:latin typeface="楷体_GB2312"/>
          <a:ea typeface="宋体" panose="02010600030101010101" pitchFamily="2" charset="-122"/>
        </a:defRPr>
      </a:lvl4pPr>
      <a:lvl5pPr algn="ctr" rtl="0" eaLnBrk="0" fontAlgn="base" hangingPunct="0">
        <a:spcBef>
          <a:spcPct val="0"/>
        </a:spcBef>
        <a:spcAft>
          <a:spcPct val="0"/>
        </a:spcAft>
        <a:defRPr sz="3200" b="1" i="1">
          <a:solidFill>
            <a:schemeClr val="tx1"/>
          </a:solidFill>
          <a:latin typeface="楷体_GB2312"/>
          <a:ea typeface="宋体" panose="02010600030101010101" pitchFamily="2" charset="-122"/>
        </a:defRPr>
      </a:lvl5pPr>
      <a:lvl6pPr marL="457200" algn="ctr" rtl="0" fontAlgn="base">
        <a:spcBef>
          <a:spcPct val="0"/>
        </a:spcBef>
        <a:spcAft>
          <a:spcPct val="0"/>
        </a:spcAft>
        <a:defRPr sz="3200" b="1" i="1">
          <a:solidFill>
            <a:schemeClr val="tx1"/>
          </a:solidFill>
          <a:latin typeface="楷体_GB2312"/>
          <a:ea typeface="宋体" panose="02010600030101010101" pitchFamily="2" charset="-122"/>
        </a:defRPr>
      </a:lvl6pPr>
      <a:lvl7pPr marL="914400" algn="ctr" rtl="0" fontAlgn="base">
        <a:spcBef>
          <a:spcPct val="0"/>
        </a:spcBef>
        <a:spcAft>
          <a:spcPct val="0"/>
        </a:spcAft>
        <a:defRPr sz="3200" b="1" i="1">
          <a:solidFill>
            <a:schemeClr val="tx1"/>
          </a:solidFill>
          <a:latin typeface="楷体_GB2312"/>
          <a:ea typeface="宋体" panose="02010600030101010101" pitchFamily="2" charset="-122"/>
        </a:defRPr>
      </a:lvl7pPr>
      <a:lvl8pPr marL="1371600" algn="ctr" rtl="0" fontAlgn="base">
        <a:spcBef>
          <a:spcPct val="0"/>
        </a:spcBef>
        <a:spcAft>
          <a:spcPct val="0"/>
        </a:spcAft>
        <a:defRPr sz="3200" b="1" i="1">
          <a:solidFill>
            <a:schemeClr val="tx1"/>
          </a:solidFill>
          <a:latin typeface="楷体_GB2312"/>
          <a:ea typeface="宋体" panose="02010600030101010101" pitchFamily="2" charset="-122"/>
        </a:defRPr>
      </a:lvl8pPr>
      <a:lvl9pPr marL="1828800" algn="ctr" rtl="0" fontAlgn="base">
        <a:spcBef>
          <a:spcPct val="0"/>
        </a:spcBef>
        <a:spcAft>
          <a:spcPct val="0"/>
        </a:spcAft>
        <a:defRPr sz="3200" b="1" i="1">
          <a:solidFill>
            <a:schemeClr val="tx1"/>
          </a:solidFill>
          <a:latin typeface="楷体_GB2312"/>
          <a:ea typeface="宋体" panose="02010600030101010101" pitchFamily="2"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9" Type="http://schemas.openxmlformats.org/officeDocument/2006/relationships/audio" Target="../media/audio4.wav"/><Relationship Id="rId8" Type="http://schemas.openxmlformats.org/officeDocument/2006/relationships/audio" Target="../media/audio3.wav"/><Relationship Id="rId7" Type="http://schemas.openxmlformats.org/officeDocument/2006/relationships/audio" Target="../media/audio7.wav"/><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oleObject" Target="../embeddings/oleObject6.bin"/><Relationship Id="rId12" Type="http://schemas.openxmlformats.org/officeDocument/2006/relationships/notesSlide" Target="../notesSlides/notesSlide11.xml"/><Relationship Id="rId11" Type="http://schemas.openxmlformats.org/officeDocument/2006/relationships/vmlDrawing" Target="../drawings/vmlDrawing4.vml"/><Relationship Id="rId10" Type="http://schemas.openxmlformats.org/officeDocument/2006/relationships/slideLayout" Target="../slideLayouts/slideLayout7.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audio" Target="../media/audio13.wav"/><Relationship Id="rId5" Type="http://schemas.openxmlformats.org/officeDocument/2006/relationships/audio" Target="../media/audio3.wav"/><Relationship Id="rId4" Type="http://schemas.openxmlformats.org/officeDocument/2006/relationships/audio" Target="../media/audio7.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audio" Target="../media/audio13.wav"/><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audio" Target="../media/audio13.wav"/><Relationship Id="rId5" Type="http://schemas.openxmlformats.org/officeDocument/2006/relationships/audio" Target="../media/audio10.wav"/><Relationship Id="rId4" Type="http://schemas.openxmlformats.org/officeDocument/2006/relationships/audio" Target="../media/audio1.wav"/><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audio" Target="../media/audio4.wav"/><Relationship Id="rId8" Type="http://schemas.openxmlformats.org/officeDocument/2006/relationships/audio" Target="../media/audio3.wav"/><Relationship Id="rId7" Type="http://schemas.openxmlformats.org/officeDocument/2006/relationships/audio" Target="../media/audio2.wav"/><Relationship Id="rId6" Type="http://schemas.openxmlformats.org/officeDocument/2006/relationships/audio" Target="../media/audio1.wav"/><Relationship Id="rId5" Type="http://schemas.openxmlformats.org/officeDocument/2006/relationships/image" Target="../media/image6.jpeg"/><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4.wmf"/><Relationship Id="rId14" Type="http://schemas.openxmlformats.org/officeDocument/2006/relationships/notesSlide" Target="../notesSlides/notesSlide3.xml"/><Relationship Id="rId13" Type="http://schemas.openxmlformats.org/officeDocument/2006/relationships/vmlDrawing" Target="../drawings/vmlDrawing3.vml"/><Relationship Id="rId12" Type="http://schemas.openxmlformats.org/officeDocument/2006/relationships/slideLayout" Target="../slideLayouts/slideLayout7.xml"/><Relationship Id="rId11" Type="http://schemas.openxmlformats.org/officeDocument/2006/relationships/audio" Target="../media/audio6.wav"/><Relationship Id="rId10" Type="http://schemas.openxmlformats.org/officeDocument/2006/relationships/audio" Target="../media/audio5.wav"/><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audio" Target="../media/audio7.wav"/><Relationship Id="rId2" Type="http://schemas.openxmlformats.org/officeDocument/2006/relationships/audio" Target="../media/audio2.wav"/><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9" Type="http://schemas.openxmlformats.org/officeDocument/2006/relationships/audio" Target="../media/audio12.wav"/><Relationship Id="rId8" Type="http://schemas.openxmlformats.org/officeDocument/2006/relationships/audio" Target="../media/audio11.wav"/><Relationship Id="rId7" Type="http://schemas.openxmlformats.org/officeDocument/2006/relationships/audio" Target="../media/audio3.wav"/><Relationship Id="rId6" Type="http://schemas.openxmlformats.org/officeDocument/2006/relationships/audio" Target="../media/audio2.wav"/><Relationship Id="rId5" Type="http://schemas.openxmlformats.org/officeDocument/2006/relationships/audio" Target="../media/audio1.wav"/><Relationship Id="rId4" Type="http://schemas.openxmlformats.org/officeDocument/2006/relationships/audio" Target="../media/audio10.wav"/><Relationship Id="rId3" Type="http://schemas.openxmlformats.org/officeDocument/2006/relationships/audio" Target="../media/audio9.wav"/><Relationship Id="rId2" Type="http://schemas.openxmlformats.org/officeDocument/2006/relationships/audio" Target="../media/audio8.wav"/><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audio" Target="../media/audio7.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audio" Target="../media/audio9.wav"/><Relationship Id="rId2" Type="http://schemas.openxmlformats.org/officeDocument/2006/relationships/audio" Target="../media/audio1.wav"/><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ext Box 31"/>
          <p:cNvSpPr txBox="1"/>
          <p:nvPr/>
        </p:nvSpPr>
        <p:spPr>
          <a:xfrm>
            <a:off x="323850" y="0"/>
            <a:ext cx="9194800" cy="101473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u="sng" dirty="0"/>
              <a:t>CHAPTER  </a:t>
            </a:r>
            <a:r>
              <a:rPr lang="en-US" altLang="zh-CN" sz="2400" b="1" u="sng" dirty="0"/>
              <a:t>5</a:t>
            </a:r>
            <a:endParaRPr lang="en-US" altLang="zh-CN" sz="2400" b="1" u="sng" dirty="0"/>
          </a:p>
          <a:p>
            <a:pPr marL="0" lvl="0" indent="0" eaLnBrk="1" hangingPunct="1">
              <a:spcBef>
                <a:spcPct val="50000"/>
              </a:spcBef>
              <a:buNone/>
            </a:pPr>
            <a:r>
              <a:rPr lang="en-US" altLang="zh-CN" sz="2400" b="1" dirty="0">
                <a:latin typeface="Arial" panose="020B0604020202020204" pitchFamily="34" charset="0"/>
              </a:rPr>
              <a:t>HASHING // </a:t>
            </a:r>
            <a:r>
              <a:rPr lang="zh-CN" altLang="en-US" sz="2400" b="1" dirty="0">
                <a:latin typeface="Arial" panose="020B0604020202020204" pitchFamily="34" charset="0"/>
              </a:rPr>
              <a:t>各种存储容器我们都是为了</a:t>
            </a:r>
            <a:r>
              <a:rPr lang="zh-CN" altLang="en-US" sz="2400" b="1" dirty="0">
                <a:latin typeface="Arial" panose="020B0604020202020204" pitchFamily="34" charset="0"/>
              </a:rPr>
              <a:t>访问里面的数据</a:t>
            </a:r>
            <a:endParaRPr lang="zh-CN" altLang="en-US" sz="2400" b="1" dirty="0">
              <a:latin typeface="Arial" panose="020B0604020202020204" pitchFamily="34" charset="0"/>
            </a:endParaRPr>
          </a:p>
        </p:txBody>
      </p:sp>
      <p:sp>
        <p:nvSpPr>
          <p:cNvPr id="84000" name="Text Box 32"/>
          <p:cNvSpPr txBox="1"/>
          <p:nvPr/>
        </p:nvSpPr>
        <p:spPr>
          <a:xfrm>
            <a:off x="400050" y="1066800"/>
            <a:ext cx="441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rPr>
              <a:t>Binary Search</a:t>
            </a:r>
            <a:r>
              <a:rPr lang="en-US" altLang="zh-CN" sz="2400" b="1" dirty="0"/>
              <a:t> :  </a:t>
            </a:r>
            <a:endParaRPr lang="en-US" altLang="zh-CN" sz="2400" b="1" dirty="0"/>
          </a:p>
        </p:txBody>
      </p:sp>
      <p:sp>
        <p:nvSpPr>
          <p:cNvPr id="84001" name="Text Box 33"/>
          <p:cNvSpPr txBox="1"/>
          <p:nvPr/>
        </p:nvSpPr>
        <p:spPr>
          <a:xfrm>
            <a:off x="395288" y="1700213"/>
            <a:ext cx="807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Find </a:t>
            </a:r>
            <a:r>
              <a:rPr lang="en-US" altLang="zh-CN" sz="2000" b="1" dirty="0">
                <a:solidFill>
                  <a:srgbClr val="FF0000"/>
                </a:solidFill>
                <a:latin typeface="Arial" panose="020B0604020202020204" pitchFamily="34" charset="0"/>
              </a:rPr>
              <a:t>key</a:t>
            </a:r>
            <a:r>
              <a:rPr lang="en-US" altLang="zh-CN" sz="2000" b="1" dirty="0">
                <a:latin typeface="Arial" panose="020B0604020202020204" pitchFamily="34" charset="0"/>
              </a:rPr>
              <a:t> from a sorted list </a:t>
            </a:r>
            <a:r>
              <a:rPr lang="en-US" altLang="zh-CN" sz="2000" b="1" dirty="0">
                <a:solidFill>
                  <a:schemeClr val="accent1"/>
                </a:solidFill>
                <a:latin typeface="Arial" panose="020B0604020202020204" pitchFamily="34" charset="0"/>
              </a:rPr>
              <a:t>f [1 ].key</a:t>
            </a:r>
            <a:r>
              <a:rPr lang="en-US" altLang="zh-CN" sz="2000" b="1" dirty="0">
                <a:latin typeface="Arial" panose="020B0604020202020204" pitchFamily="34" charset="0"/>
              </a:rPr>
              <a:t>, </a:t>
            </a:r>
            <a:r>
              <a:rPr lang="en-US" altLang="zh-CN" sz="2000" b="1" dirty="0">
                <a:solidFill>
                  <a:schemeClr val="accent1"/>
                </a:solidFill>
                <a:latin typeface="Arial" panose="020B0604020202020204" pitchFamily="34" charset="0"/>
              </a:rPr>
              <a:t>f [ 2].key</a:t>
            </a:r>
            <a:r>
              <a:rPr lang="en-US" altLang="zh-CN" sz="2000" b="1" dirty="0">
                <a:latin typeface="Arial" panose="020B0604020202020204" pitchFamily="34" charset="0"/>
              </a:rPr>
              <a:t>, </a:t>
            </a:r>
            <a:r>
              <a:rPr lang="en-US" altLang="zh-CN" sz="2000" b="1" dirty="0">
                <a:solidFill>
                  <a:schemeClr val="accent1"/>
                </a:solidFill>
                <a:latin typeface="Arial" panose="020B0604020202020204" pitchFamily="34" charset="0"/>
              </a:rPr>
              <a:t>...</a:t>
            </a:r>
            <a:r>
              <a:rPr lang="en-US" altLang="zh-CN" sz="2000" b="1" dirty="0">
                <a:latin typeface="Arial" panose="020B0604020202020204" pitchFamily="34" charset="0"/>
              </a:rPr>
              <a:t> , </a:t>
            </a:r>
            <a:r>
              <a:rPr lang="en-US" altLang="zh-CN" sz="2000" b="1" dirty="0">
                <a:solidFill>
                  <a:schemeClr val="accent1"/>
                </a:solidFill>
                <a:latin typeface="Arial" panose="020B0604020202020204" pitchFamily="34" charset="0"/>
              </a:rPr>
              <a:t>f [ n].key</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graphicFrame>
        <p:nvGraphicFramePr>
          <p:cNvPr id="84002" name="Object 34"/>
          <p:cNvGraphicFramePr>
            <a:graphicFrameLocks noChangeAspect="1"/>
          </p:cNvGraphicFramePr>
          <p:nvPr/>
        </p:nvGraphicFramePr>
        <p:xfrm>
          <a:off x="247650" y="3294063"/>
          <a:ext cx="8401050" cy="1981200"/>
        </p:xfrm>
        <a:graphic>
          <a:graphicData uri="http://schemas.openxmlformats.org/presentationml/2006/ole">
            <mc:AlternateContent xmlns:mc="http://schemas.openxmlformats.org/markup-compatibility/2006">
              <mc:Choice xmlns:v="urn:schemas-microsoft-com:vml" Requires="v">
                <p:oleObj spid="_x0000_s3076" name="" r:id="rId1" imgW="11363325" imgH="2676525" progId="Word.Document.8">
                  <p:embed/>
                </p:oleObj>
              </mc:Choice>
              <mc:Fallback>
                <p:oleObj name="" r:id="rId1" imgW="11363325" imgH="2676525" progId="Word.Document.8">
                  <p:embed/>
                  <p:pic>
                    <p:nvPicPr>
                      <p:cNvPr id="0" name="图片 3075"/>
                      <p:cNvPicPr/>
                      <p:nvPr/>
                    </p:nvPicPr>
                    <p:blipFill>
                      <a:blip r:embed="rId2"/>
                      <a:stretch>
                        <a:fillRect/>
                      </a:stretch>
                    </p:blipFill>
                    <p:spPr>
                      <a:xfrm>
                        <a:off x="247650" y="3294063"/>
                        <a:ext cx="8401050" cy="1981200"/>
                      </a:xfrm>
                      <a:prstGeom prst="rect">
                        <a:avLst/>
                      </a:prstGeom>
                      <a:noFill/>
                      <a:ln w="38100">
                        <a:noFill/>
                        <a:miter/>
                      </a:ln>
                    </p:spPr>
                  </p:pic>
                </p:oleObj>
              </mc:Fallback>
            </mc:AlternateContent>
          </a:graphicData>
        </a:graphic>
      </p:graphicFrame>
      <p:sp>
        <p:nvSpPr>
          <p:cNvPr id="84003" name="Text Box 35"/>
          <p:cNvSpPr txBox="1"/>
          <p:nvPr/>
        </p:nvSpPr>
        <p:spPr>
          <a:xfrm>
            <a:off x="323850" y="2854325"/>
            <a:ext cx="285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f</a:t>
            </a:r>
            <a:endParaRPr lang="en-US" altLang="zh-CN" sz="2400" dirty="0"/>
          </a:p>
        </p:txBody>
      </p:sp>
      <p:sp>
        <p:nvSpPr>
          <p:cNvPr id="84004" name="Line 36"/>
          <p:cNvSpPr/>
          <p:nvPr/>
        </p:nvSpPr>
        <p:spPr>
          <a:xfrm>
            <a:off x="7543800" y="2360613"/>
            <a:ext cx="0" cy="914400"/>
          </a:xfrm>
          <a:prstGeom prst="line">
            <a:avLst/>
          </a:prstGeom>
          <a:ln w="9525" cap="flat" cmpd="sng">
            <a:solidFill>
              <a:schemeClr val="tx1"/>
            </a:solidFill>
            <a:prstDash val="solid"/>
            <a:headEnd type="none" w="med" len="med"/>
            <a:tailEnd type="triangle" w="med" len="lg"/>
          </a:ln>
        </p:spPr>
      </p:sp>
      <p:sp>
        <p:nvSpPr>
          <p:cNvPr id="84005" name="Text Box 37"/>
          <p:cNvSpPr txBox="1"/>
          <p:nvPr/>
        </p:nvSpPr>
        <p:spPr>
          <a:xfrm>
            <a:off x="7527925" y="2401888"/>
            <a:ext cx="3540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n</a:t>
            </a:r>
            <a:endParaRPr lang="en-US" altLang="zh-CN" sz="2400" dirty="0"/>
          </a:p>
        </p:txBody>
      </p:sp>
      <p:sp>
        <p:nvSpPr>
          <p:cNvPr id="84006" name="Text Box 38"/>
          <p:cNvSpPr txBox="1"/>
          <p:nvPr/>
        </p:nvSpPr>
        <p:spPr>
          <a:xfrm>
            <a:off x="468313" y="2060575"/>
            <a:ext cx="11191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ea typeface="隶书" panose="02010509060101010101" pitchFamily="49" charset="-122"/>
              </a:rPr>
              <a:t>key=64</a:t>
            </a:r>
            <a:endParaRPr lang="en-US" altLang="zh-CN" sz="2400" dirty="0">
              <a:ea typeface="隶书" panose="02010509060101010101" pitchFamily="49" charset="-122"/>
            </a:endParaRPr>
          </a:p>
        </p:txBody>
      </p:sp>
      <p:sp>
        <p:nvSpPr>
          <p:cNvPr id="84007" name="AutoShape 39"/>
          <p:cNvSpPr/>
          <p:nvPr/>
        </p:nvSpPr>
        <p:spPr>
          <a:xfrm>
            <a:off x="1143000" y="4437063"/>
            <a:ext cx="152400" cy="838200"/>
          </a:xfrm>
          <a:prstGeom prst="upArrow">
            <a:avLst>
              <a:gd name="adj1" fmla="val 50000"/>
              <a:gd name="adj2" fmla="val 137500"/>
            </a:avLst>
          </a:prstGeom>
          <a:solidFill>
            <a:srgbClr val="006600"/>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08" name="AutoShape 40"/>
          <p:cNvSpPr/>
          <p:nvPr/>
        </p:nvSpPr>
        <p:spPr>
          <a:xfrm>
            <a:off x="4267200" y="4360863"/>
            <a:ext cx="152400" cy="914400"/>
          </a:xfrm>
          <a:prstGeom prst="upArrow">
            <a:avLst>
              <a:gd name="adj1" fmla="val 50000"/>
              <a:gd name="adj2" fmla="val 150000"/>
            </a:avLst>
          </a:prstGeom>
          <a:solidFill>
            <a:srgbClr val="800000"/>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09" name="AutoShape 41"/>
          <p:cNvSpPr/>
          <p:nvPr/>
        </p:nvSpPr>
        <p:spPr>
          <a:xfrm>
            <a:off x="7467600" y="4437063"/>
            <a:ext cx="152400" cy="838200"/>
          </a:xfrm>
          <a:prstGeom prst="upArrow">
            <a:avLst>
              <a:gd name="adj1" fmla="val 50000"/>
              <a:gd name="adj2" fmla="val 137500"/>
            </a:avLst>
          </a:prstGeom>
          <a:solidFill>
            <a:schemeClr val="accent2"/>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10" name="Text Box 42"/>
          <p:cNvSpPr txBox="1"/>
          <p:nvPr/>
        </p:nvSpPr>
        <p:spPr>
          <a:xfrm>
            <a:off x="1339850" y="4960938"/>
            <a:ext cx="7175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low</a:t>
            </a:r>
            <a:endParaRPr lang="en-US" altLang="zh-CN" sz="2800" dirty="0"/>
          </a:p>
        </p:txBody>
      </p:sp>
      <p:sp>
        <p:nvSpPr>
          <p:cNvPr id="84011" name="Text Box 43"/>
          <p:cNvSpPr txBox="1"/>
          <p:nvPr/>
        </p:nvSpPr>
        <p:spPr>
          <a:xfrm>
            <a:off x="7664450" y="4970463"/>
            <a:ext cx="8159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chemeClr val="accent2"/>
                </a:solidFill>
              </a:rPr>
              <a:t>high</a:t>
            </a:r>
            <a:endParaRPr lang="en-US" altLang="zh-CN" sz="2800" dirty="0"/>
          </a:p>
        </p:txBody>
      </p:sp>
      <p:sp>
        <p:nvSpPr>
          <p:cNvPr id="84012" name="Text Box 44"/>
          <p:cNvSpPr txBox="1"/>
          <p:nvPr/>
        </p:nvSpPr>
        <p:spPr>
          <a:xfrm>
            <a:off x="3962400" y="5365750"/>
            <a:ext cx="7366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p:nvSpPr>
          <p:cNvPr id="84013" name="AutoShape 45"/>
          <p:cNvSpPr/>
          <p:nvPr/>
        </p:nvSpPr>
        <p:spPr>
          <a:xfrm>
            <a:off x="4876800" y="4437063"/>
            <a:ext cx="152400" cy="838200"/>
          </a:xfrm>
          <a:prstGeom prst="upArrow">
            <a:avLst>
              <a:gd name="adj1" fmla="val 50000"/>
              <a:gd name="adj2" fmla="val 137500"/>
            </a:avLst>
          </a:prstGeom>
          <a:solidFill>
            <a:srgbClr val="006600"/>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14" name="Text Box 46"/>
          <p:cNvSpPr txBox="1"/>
          <p:nvPr/>
        </p:nvSpPr>
        <p:spPr>
          <a:xfrm>
            <a:off x="5073650" y="4960938"/>
            <a:ext cx="7175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low</a:t>
            </a:r>
            <a:endParaRPr lang="en-US" altLang="zh-CN" sz="2800" dirty="0"/>
          </a:p>
        </p:txBody>
      </p:sp>
      <p:sp useBgFill="1">
        <p:nvSpPr>
          <p:cNvPr id="84015" name="AutoShape 47"/>
          <p:cNvSpPr/>
          <p:nvPr/>
        </p:nvSpPr>
        <p:spPr>
          <a:xfrm>
            <a:off x="1143000" y="4437063"/>
            <a:ext cx="152400" cy="838200"/>
          </a:xfrm>
          <a:prstGeom prst="upArrow">
            <a:avLst>
              <a:gd name="adj1" fmla="val 50000"/>
              <a:gd name="adj2" fmla="val 137500"/>
            </a:avLst>
          </a:prstGeom>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84016" name="Text Box 48"/>
          <p:cNvSpPr txBox="1"/>
          <p:nvPr/>
        </p:nvSpPr>
        <p:spPr>
          <a:xfrm>
            <a:off x="1339850" y="4960938"/>
            <a:ext cx="717550" cy="519112"/>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006600"/>
                </a:solidFill>
              </a:rPr>
              <a:t>      </a:t>
            </a:r>
            <a:endParaRPr lang="en-US" altLang="zh-CN" sz="2800" dirty="0"/>
          </a:p>
        </p:txBody>
      </p:sp>
      <p:sp>
        <p:nvSpPr>
          <p:cNvPr id="84017" name="AutoShape 49"/>
          <p:cNvSpPr/>
          <p:nvPr/>
        </p:nvSpPr>
        <p:spPr>
          <a:xfrm>
            <a:off x="6153150" y="4360863"/>
            <a:ext cx="152400" cy="914400"/>
          </a:xfrm>
          <a:prstGeom prst="upArrow">
            <a:avLst>
              <a:gd name="adj1" fmla="val 50000"/>
              <a:gd name="adj2" fmla="val 150000"/>
            </a:avLst>
          </a:prstGeom>
          <a:solidFill>
            <a:srgbClr val="800000"/>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18" name="Text Box 50"/>
          <p:cNvSpPr txBox="1"/>
          <p:nvPr/>
        </p:nvSpPr>
        <p:spPr>
          <a:xfrm>
            <a:off x="5867400" y="5365750"/>
            <a:ext cx="7366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useBgFill="1">
        <p:nvSpPr>
          <p:cNvPr id="84019" name="AutoShape 51"/>
          <p:cNvSpPr/>
          <p:nvPr/>
        </p:nvSpPr>
        <p:spPr>
          <a:xfrm>
            <a:off x="4267200" y="4360863"/>
            <a:ext cx="152400" cy="914400"/>
          </a:xfrm>
          <a:prstGeom prst="upArrow">
            <a:avLst>
              <a:gd name="adj1" fmla="val 50000"/>
              <a:gd name="adj2" fmla="val 150000"/>
            </a:avLst>
          </a:prstGeom>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84020" name="Text Box 52"/>
          <p:cNvSpPr txBox="1"/>
          <p:nvPr/>
        </p:nvSpPr>
        <p:spPr>
          <a:xfrm>
            <a:off x="3962400" y="5351463"/>
            <a:ext cx="717550" cy="519112"/>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      </a:t>
            </a:r>
            <a:endParaRPr lang="en-US" altLang="zh-CN" sz="2800" dirty="0"/>
          </a:p>
        </p:txBody>
      </p:sp>
      <p:sp useBgFill="1">
        <p:nvSpPr>
          <p:cNvPr id="84021" name="AutoShape 53"/>
          <p:cNvSpPr/>
          <p:nvPr/>
        </p:nvSpPr>
        <p:spPr>
          <a:xfrm>
            <a:off x="7467600" y="4437063"/>
            <a:ext cx="152400" cy="838200"/>
          </a:xfrm>
          <a:prstGeom prst="upArrow">
            <a:avLst>
              <a:gd name="adj1" fmla="val 50000"/>
              <a:gd name="adj2" fmla="val 137500"/>
            </a:avLst>
          </a:prstGeom>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84022" name="Text Box 54"/>
          <p:cNvSpPr txBox="1"/>
          <p:nvPr/>
        </p:nvSpPr>
        <p:spPr>
          <a:xfrm>
            <a:off x="7664450" y="4970463"/>
            <a:ext cx="806450" cy="519112"/>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       </a:t>
            </a:r>
            <a:endParaRPr lang="en-US" altLang="zh-CN" sz="2800" dirty="0"/>
          </a:p>
        </p:txBody>
      </p:sp>
      <p:sp>
        <p:nvSpPr>
          <p:cNvPr id="84023" name="AutoShape 55"/>
          <p:cNvSpPr/>
          <p:nvPr/>
        </p:nvSpPr>
        <p:spPr>
          <a:xfrm>
            <a:off x="5486400" y="4437063"/>
            <a:ext cx="152400" cy="838200"/>
          </a:xfrm>
          <a:prstGeom prst="upArrow">
            <a:avLst>
              <a:gd name="adj1" fmla="val 50000"/>
              <a:gd name="adj2" fmla="val 137500"/>
            </a:avLst>
          </a:prstGeom>
          <a:solidFill>
            <a:schemeClr val="accent2"/>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24" name="Text Box 56"/>
          <p:cNvSpPr txBox="1"/>
          <p:nvPr/>
        </p:nvSpPr>
        <p:spPr>
          <a:xfrm>
            <a:off x="5683250" y="4970463"/>
            <a:ext cx="81597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chemeClr val="accent2"/>
                </a:solidFill>
              </a:rPr>
              <a:t>high</a:t>
            </a:r>
            <a:endParaRPr lang="en-US" altLang="zh-CN" sz="2800" dirty="0"/>
          </a:p>
        </p:txBody>
      </p:sp>
      <p:sp useBgFill="1">
        <p:nvSpPr>
          <p:cNvPr id="84025" name="AutoShape 57"/>
          <p:cNvSpPr/>
          <p:nvPr/>
        </p:nvSpPr>
        <p:spPr>
          <a:xfrm>
            <a:off x="6153150" y="4360863"/>
            <a:ext cx="152400" cy="914400"/>
          </a:xfrm>
          <a:prstGeom prst="upArrow">
            <a:avLst>
              <a:gd name="adj1" fmla="val 50000"/>
              <a:gd name="adj2" fmla="val 150000"/>
            </a:avLst>
          </a:prstGeom>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useBgFill="1">
        <p:nvSpPr>
          <p:cNvPr id="84026" name="Text Box 58"/>
          <p:cNvSpPr txBox="1"/>
          <p:nvPr/>
        </p:nvSpPr>
        <p:spPr>
          <a:xfrm>
            <a:off x="5867400" y="5365750"/>
            <a:ext cx="717550" cy="519113"/>
          </a:xfrm>
          <a:prstGeom prst="rect">
            <a:avLst/>
          </a:prstGeom>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t>      </a:t>
            </a:r>
            <a:endParaRPr lang="en-US" altLang="zh-CN" sz="2800" dirty="0"/>
          </a:p>
        </p:txBody>
      </p:sp>
      <p:sp>
        <p:nvSpPr>
          <p:cNvPr id="84027" name="AutoShape 59"/>
          <p:cNvSpPr/>
          <p:nvPr/>
        </p:nvSpPr>
        <p:spPr>
          <a:xfrm>
            <a:off x="5010150" y="4437063"/>
            <a:ext cx="152400" cy="914400"/>
          </a:xfrm>
          <a:prstGeom prst="upArrow">
            <a:avLst>
              <a:gd name="adj1" fmla="val 50000"/>
              <a:gd name="adj2" fmla="val 150000"/>
            </a:avLst>
          </a:prstGeom>
          <a:solidFill>
            <a:srgbClr val="800000"/>
          </a:solidFill>
          <a:ln w="9525">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4028" name="Text Box 60"/>
          <p:cNvSpPr txBox="1"/>
          <p:nvPr/>
        </p:nvSpPr>
        <p:spPr>
          <a:xfrm>
            <a:off x="4724400" y="5365750"/>
            <a:ext cx="736600"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800" dirty="0">
                <a:solidFill>
                  <a:srgbClr val="800000"/>
                </a:solidFill>
              </a:rPr>
              <a:t>mid</a:t>
            </a:r>
            <a:endParaRPr lang="en-US" altLang="zh-CN" sz="2800" dirty="0"/>
          </a:p>
        </p:txBody>
      </p:sp>
      <p:sp>
        <p:nvSpPr>
          <p:cNvPr id="84029" name="Text Box 61"/>
          <p:cNvSpPr txBox="1"/>
          <p:nvPr/>
        </p:nvSpPr>
        <p:spPr>
          <a:xfrm>
            <a:off x="0" y="5805488"/>
            <a:ext cx="3035300" cy="6048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ct val="0"/>
              </a:spcBef>
              <a:buNone/>
            </a:pPr>
            <a:r>
              <a:rPr lang="en-US" altLang="zh-CN" sz="2800" b="1" dirty="0">
                <a:solidFill>
                  <a:srgbClr val="CC0000"/>
                </a:solidFill>
                <a:ea typeface="隶书" panose="02010509060101010101" pitchFamily="49" charset="-122"/>
              </a:rPr>
              <a:t>mid</a:t>
            </a:r>
            <a:r>
              <a:rPr lang="en-US" altLang="zh-CN" sz="2800" dirty="0">
                <a:solidFill>
                  <a:srgbClr val="800000"/>
                </a:solidFill>
                <a:ea typeface="隶书" panose="02010509060101010101" pitchFamily="49" charset="-122"/>
              </a:rPr>
              <a:t> = (low+high)/2</a:t>
            </a:r>
            <a:endParaRPr lang="en-US" altLang="zh-CN" sz="2800" dirty="0">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000"/>
                                        </p:tgtEl>
                                        <p:attrNameLst>
                                          <p:attrName>style.visibility</p:attrName>
                                        </p:attrNameLst>
                                      </p:cBhvr>
                                      <p:to>
                                        <p:strVal val="visible"/>
                                      </p:to>
                                    </p:set>
                                    <p:animEffect transition="in" filter="wipe(left)">
                                      <p:cBhvr>
                                        <p:cTn id="7" dur="500"/>
                                        <p:tgtEl>
                                          <p:spTgt spid="8400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001"/>
                                        </p:tgtEl>
                                        <p:attrNameLst>
                                          <p:attrName>style.visibility</p:attrName>
                                        </p:attrNameLst>
                                      </p:cBhvr>
                                      <p:to>
                                        <p:strVal val="visible"/>
                                      </p:to>
                                    </p:set>
                                    <p:animEffect transition="in" filter="wipe(left)">
                                      <p:cBhvr>
                                        <p:cTn id="11" dur="500"/>
                                        <p:tgtEl>
                                          <p:spTgt spid="84001"/>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84002"/>
                                        </p:tgtEl>
                                        <p:attrNameLst>
                                          <p:attrName>style.visibility</p:attrName>
                                        </p:attrNameLst>
                                      </p:cBhvr>
                                      <p:to>
                                        <p:strVal val="visible"/>
                                      </p:to>
                                    </p:set>
                                    <p:anim calcmode="lin" valueType="num">
                                      <p:cBhvr additive="base">
                                        <p:cTn id="16" dur="500" fill="hold"/>
                                        <p:tgtEl>
                                          <p:spTgt spid="84002"/>
                                        </p:tgtEl>
                                        <p:attrNameLst>
                                          <p:attrName>ppt_x</p:attrName>
                                        </p:attrNameLst>
                                      </p:cBhvr>
                                      <p:tavLst>
                                        <p:tav tm="0">
                                          <p:val>
                                            <p:strVal val="#ppt_x"/>
                                          </p:val>
                                        </p:tav>
                                        <p:tav tm="100000">
                                          <p:val>
                                            <p:strVal val="#ppt_x"/>
                                          </p:val>
                                        </p:tav>
                                      </p:tavLst>
                                    </p:anim>
                                    <p:anim calcmode="lin" valueType="num">
                                      <p:cBhvr additive="base">
                                        <p:cTn id="17" dur="500" fill="hold"/>
                                        <p:tgtEl>
                                          <p:spTgt spid="84002"/>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1" fill="hold" grpId="0" nodeType="afterEffect">
                                  <p:stCondLst>
                                    <p:cond delay="0"/>
                                  </p:stCondLst>
                                  <p:childTnLst>
                                    <p:set>
                                      <p:cBhvr>
                                        <p:cTn id="20" dur="1" fill="hold">
                                          <p:stCondLst>
                                            <p:cond delay="0"/>
                                          </p:stCondLst>
                                        </p:cTn>
                                        <p:tgtEl>
                                          <p:spTgt spid="84006"/>
                                        </p:tgtEl>
                                        <p:attrNameLst>
                                          <p:attrName>style.visibility</p:attrName>
                                        </p:attrNameLst>
                                      </p:cBhvr>
                                      <p:to>
                                        <p:strVal val="visible"/>
                                      </p:to>
                                    </p:set>
                                    <p:anim calcmode="lin" valueType="num">
                                      <p:cBhvr additive="base">
                                        <p:cTn id="21" dur="500" fill="hold"/>
                                        <p:tgtEl>
                                          <p:spTgt spid="84006"/>
                                        </p:tgtEl>
                                        <p:attrNameLst>
                                          <p:attrName>ppt_x</p:attrName>
                                        </p:attrNameLst>
                                      </p:cBhvr>
                                      <p:tavLst>
                                        <p:tav tm="0">
                                          <p:val>
                                            <p:strVal val="#ppt_x"/>
                                          </p:val>
                                        </p:tav>
                                        <p:tav tm="100000">
                                          <p:val>
                                            <p:strVal val="#ppt_x"/>
                                          </p:val>
                                        </p:tav>
                                      </p:tavLst>
                                    </p:anim>
                                    <p:anim calcmode="lin" valueType="num">
                                      <p:cBhvr additive="base">
                                        <p:cTn id="22" dur="500" fill="hold"/>
                                        <p:tgtEl>
                                          <p:spTgt spid="84006"/>
                                        </p:tgtEl>
                                        <p:attrNameLst>
                                          <p:attrName>ppt_y</p:attrName>
                                        </p:attrNameLst>
                                      </p:cBhvr>
                                      <p:tavLst>
                                        <p:tav tm="0">
                                          <p:val>
                                            <p:strVal val="0-#ppt_h/2"/>
                                          </p:val>
                                        </p:tav>
                                        <p:tav tm="100000">
                                          <p:val>
                                            <p:strVal val="#ppt_y"/>
                                          </p:val>
                                        </p:tav>
                                      </p:tavLst>
                                    </p:anim>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84003"/>
                                        </p:tgtEl>
                                        <p:attrNameLst>
                                          <p:attrName>style.visibility</p:attrName>
                                        </p:attrNameLst>
                                      </p:cBhvr>
                                      <p:to>
                                        <p:strVal val="visible"/>
                                      </p:to>
                                    </p:set>
                                    <p:anim calcmode="lin" valueType="num">
                                      <p:cBhvr additive="base">
                                        <p:cTn id="26" dur="500" fill="hold"/>
                                        <p:tgtEl>
                                          <p:spTgt spid="84003"/>
                                        </p:tgtEl>
                                        <p:attrNameLst>
                                          <p:attrName>ppt_x</p:attrName>
                                        </p:attrNameLst>
                                      </p:cBhvr>
                                      <p:tavLst>
                                        <p:tav tm="0">
                                          <p:val>
                                            <p:strVal val="0-#ppt_w/2"/>
                                          </p:val>
                                        </p:tav>
                                        <p:tav tm="100000">
                                          <p:val>
                                            <p:strVal val="#ppt_x"/>
                                          </p:val>
                                        </p:tav>
                                      </p:tavLst>
                                    </p:anim>
                                    <p:anim calcmode="lin" valueType="num">
                                      <p:cBhvr additive="base">
                                        <p:cTn id="27" dur="500" fill="hold"/>
                                        <p:tgtEl>
                                          <p:spTgt spid="84003"/>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2" presetClass="entr" presetSubtype="1" fill="hold" nodeType="afterEffect">
                                  <p:stCondLst>
                                    <p:cond delay="0"/>
                                  </p:stCondLst>
                                  <p:childTnLst>
                                    <p:set>
                                      <p:cBhvr>
                                        <p:cTn id="30" dur="1" fill="hold">
                                          <p:stCondLst>
                                            <p:cond delay="0"/>
                                          </p:stCondLst>
                                        </p:cTn>
                                        <p:tgtEl>
                                          <p:spTgt spid="84004"/>
                                        </p:tgtEl>
                                        <p:attrNameLst>
                                          <p:attrName>style.visibility</p:attrName>
                                        </p:attrNameLst>
                                      </p:cBhvr>
                                      <p:to>
                                        <p:strVal val="visible"/>
                                      </p:to>
                                    </p:set>
                                    <p:anim calcmode="lin" valueType="num">
                                      <p:cBhvr additive="base">
                                        <p:cTn id="31" dur="500" fill="hold"/>
                                        <p:tgtEl>
                                          <p:spTgt spid="84004"/>
                                        </p:tgtEl>
                                        <p:attrNameLst>
                                          <p:attrName>ppt_x</p:attrName>
                                        </p:attrNameLst>
                                      </p:cBhvr>
                                      <p:tavLst>
                                        <p:tav tm="0">
                                          <p:val>
                                            <p:strVal val="#ppt_x"/>
                                          </p:val>
                                        </p:tav>
                                        <p:tav tm="100000">
                                          <p:val>
                                            <p:strVal val="#ppt_x"/>
                                          </p:val>
                                        </p:tav>
                                      </p:tavLst>
                                    </p:anim>
                                    <p:anim calcmode="lin" valueType="num">
                                      <p:cBhvr additive="base">
                                        <p:cTn id="32" dur="500" fill="hold"/>
                                        <p:tgtEl>
                                          <p:spTgt spid="84004"/>
                                        </p:tgtEl>
                                        <p:attrNameLst>
                                          <p:attrName>ppt_y</p:attrName>
                                        </p:attrNameLst>
                                      </p:cBhvr>
                                      <p:tavLst>
                                        <p:tav tm="0">
                                          <p:val>
                                            <p:strVal val="0-#ppt_h/2"/>
                                          </p:val>
                                        </p:tav>
                                        <p:tav tm="100000">
                                          <p:val>
                                            <p:strVal val="#ppt_y"/>
                                          </p:val>
                                        </p:tav>
                                      </p:tavLst>
                                    </p:anim>
                                  </p:childTnLst>
                                </p:cTn>
                              </p:par>
                            </p:childTnLst>
                          </p:cTn>
                        </p:par>
                        <p:par>
                          <p:cTn id="33" fill="hold">
                            <p:stCondLst>
                              <p:cond delay="2000"/>
                            </p:stCondLst>
                            <p:childTnLst>
                              <p:par>
                                <p:cTn id="34" presetID="2" presetClass="entr" presetSubtype="1" fill="hold" grpId="0" nodeType="afterEffect">
                                  <p:stCondLst>
                                    <p:cond delay="0"/>
                                  </p:stCondLst>
                                  <p:childTnLst>
                                    <p:set>
                                      <p:cBhvr>
                                        <p:cTn id="35" dur="1" fill="hold">
                                          <p:stCondLst>
                                            <p:cond delay="0"/>
                                          </p:stCondLst>
                                        </p:cTn>
                                        <p:tgtEl>
                                          <p:spTgt spid="84005"/>
                                        </p:tgtEl>
                                        <p:attrNameLst>
                                          <p:attrName>style.visibility</p:attrName>
                                        </p:attrNameLst>
                                      </p:cBhvr>
                                      <p:to>
                                        <p:strVal val="visible"/>
                                      </p:to>
                                    </p:set>
                                    <p:anim calcmode="lin" valueType="num">
                                      <p:cBhvr additive="base">
                                        <p:cTn id="36" dur="500" fill="hold"/>
                                        <p:tgtEl>
                                          <p:spTgt spid="84005"/>
                                        </p:tgtEl>
                                        <p:attrNameLst>
                                          <p:attrName>ppt_x</p:attrName>
                                        </p:attrNameLst>
                                      </p:cBhvr>
                                      <p:tavLst>
                                        <p:tav tm="0">
                                          <p:val>
                                            <p:strVal val="#ppt_x"/>
                                          </p:val>
                                        </p:tav>
                                        <p:tav tm="100000">
                                          <p:val>
                                            <p:strVal val="#ppt_x"/>
                                          </p:val>
                                        </p:tav>
                                      </p:tavLst>
                                    </p:anim>
                                    <p:anim calcmode="lin" valueType="num">
                                      <p:cBhvr additive="base">
                                        <p:cTn id="37" dur="500" fill="hold"/>
                                        <p:tgtEl>
                                          <p:spTgt spid="84005"/>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4007"/>
                                        </p:tgtEl>
                                        <p:attrNameLst>
                                          <p:attrName>style.visibility</p:attrName>
                                        </p:attrNameLst>
                                      </p:cBhvr>
                                      <p:to>
                                        <p:strVal val="visible"/>
                                      </p:to>
                                    </p:set>
                                    <p:animEffect transition="in" filter="wipe(left)">
                                      <p:cBhvr>
                                        <p:cTn id="42" dur="500"/>
                                        <p:tgtEl>
                                          <p:spTgt spid="8400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84010"/>
                                        </p:tgtEl>
                                        <p:attrNameLst>
                                          <p:attrName>style.visibility</p:attrName>
                                        </p:attrNameLst>
                                      </p:cBhvr>
                                      <p:to>
                                        <p:strVal val="visible"/>
                                      </p:to>
                                    </p:set>
                                    <p:animEffect transition="in" filter="wipe(left)">
                                      <p:cBhvr>
                                        <p:cTn id="46" dur="500"/>
                                        <p:tgtEl>
                                          <p:spTgt spid="840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84009"/>
                                        </p:tgtEl>
                                        <p:attrNameLst>
                                          <p:attrName>style.visibility</p:attrName>
                                        </p:attrNameLst>
                                      </p:cBhvr>
                                      <p:to>
                                        <p:strVal val="visible"/>
                                      </p:to>
                                    </p:set>
                                    <p:animEffect transition="in" filter="wipe(left)">
                                      <p:cBhvr>
                                        <p:cTn id="51" dur="500"/>
                                        <p:tgtEl>
                                          <p:spTgt spid="84009"/>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84011"/>
                                        </p:tgtEl>
                                        <p:attrNameLst>
                                          <p:attrName>style.visibility</p:attrName>
                                        </p:attrNameLst>
                                      </p:cBhvr>
                                      <p:to>
                                        <p:strVal val="visible"/>
                                      </p:to>
                                    </p:set>
                                    <p:animEffect transition="in" filter="wipe(left)">
                                      <p:cBhvr>
                                        <p:cTn id="55" dur="500"/>
                                        <p:tgtEl>
                                          <p:spTgt spid="84011"/>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84029"/>
                                        </p:tgtEl>
                                        <p:attrNameLst>
                                          <p:attrName>style.visibility</p:attrName>
                                        </p:attrNameLst>
                                      </p:cBhvr>
                                      <p:to>
                                        <p:strVal val="visible"/>
                                      </p:to>
                                    </p:set>
                                    <p:animEffect transition="in" filter="strips(downRight)">
                                      <p:cBhvr>
                                        <p:cTn id="60" dur="500"/>
                                        <p:tgtEl>
                                          <p:spTgt spid="840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4008"/>
                                        </p:tgtEl>
                                        <p:attrNameLst>
                                          <p:attrName>style.visibility</p:attrName>
                                        </p:attrNameLst>
                                      </p:cBhvr>
                                      <p:to>
                                        <p:strVal val="visible"/>
                                      </p:to>
                                    </p:set>
                                    <p:animEffect transition="in" filter="wipe(left)">
                                      <p:cBhvr>
                                        <p:cTn id="65" dur="500"/>
                                        <p:tgtEl>
                                          <p:spTgt spid="84008"/>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84012"/>
                                        </p:tgtEl>
                                        <p:attrNameLst>
                                          <p:attrName>style.visibility</p:attrName>
                                        </p:attrNameLst>
                                      </p:cBhvr>
                                      <p:to>
                                        <p:strVal val="visible"/>
                                      </p:to>
                                    </p:set>
                                    <p:animEffect transition="in" filter="wipe(left)">
                                      <p:cBhvr>
                                        <p:cTn id="69" dur="500"/>
                                        <p:tgtEl>
                                          <p:spTgt spid="840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4015"/>
                                        </p:tgtEl>
                                        <p:attrNameLst>
                                          <p:attrName>style.visibility</p:attrName>
                                        </p:attrNameLst>
                                      </p:cBhvr>
                                      <p:to>
                                        <p:strVal val="visible"/>
                                      </p:to>
                                    </p:set>
                                    <p:animEffect transition="in" filter="wipe(left)">
                                      <p:cBhvr>
                                        <p:cTn id="74" dur="500"/>
                                        <p:tgtEl>
                                          <p:spTgt spid="84015"/>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84016"/>
                                        </p:tgtEl>
                                        <p:attrNameLst>
                                          <p:attrName>style.visibility</p:attrName>
                                        </p:attrNameLst>
                                      </p:cBhvr>
                                      <p:to>
                                        <p:strVal val="visible"/>
                                      </p:to>
                                    </p:set>
                                    <p:animEffect transition="in" filter="wipe(left)">
                                      <p:cBhvr>
                                        <p:cTn id="78" dur="500"/>
                                        <p:tgtEl>
                                          <p:spTgt spid="84016"/>
                                        </p:tgtEl>
                                      </p:cBhvr>
                                    </p:animEffect>
                                  </p:childTnLst>
                                </p:cTn>
                              </p:par>
                            </p:childTnLst>
                          </p:cTn>
                        </p:par>
                        <p:par>
                          <p:cTn id="79" fill="hold">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84013"/>
                                        </p:tgtEl>
                                        <p:attrNameLst>
                                          <p:attrName>style.visibility</p:attrName>
                                        </p:attrNameLst>
                                      </p:cBhvr>
                                      <p:to>
                                        <p:strVal val="visible"/>
                                      </p:to>
                                    </p:set>
                                    <p:animEffect transition="in" filter="wipe(left)">
                                      <p:cBhvr>
                                        <p:cTn id="82" dur="500"/>
                                        <p:tgtEl>
                                          <p:spTgt spid="84013"/>
                                        </p:tgtEl>
                                      </p:cBhvr>
                                    </p:animEffect>
                                  </p:childTnLst>
                                </p:cTn>
                              </p:par>
                            </p:childTnLst>
                          </p:cTn>
                        </p:par>
                        <p:par>
                          <p:cTn id="83" fill="hold">
                            <p:stCondLst>
                              <p:cond delay="1500"/>
                            </p:stCondLst>
                            <p:childTnLst>
                              <p:par>
                                <p:cTn id="84" presetID="22" presetClass="entr" presetSubtype="8" fill="hold" grpId="0" nodeType="afterEffect">
                                  <p:stCondLst>
                                    <p:cond delay="0"/>
                                  </p:stCondLst>
                                  <p:childTnLst>
                                    <p:set>
                                      <p:cBhvr>
                                        <p:cTn id="85" dur="1" fill="hold">
                                          <p:stCondLst>
                                            <p:cond delay="0"/>
                                          </p:stCondLst>
                                        </p:cTn>
                                        <p:tgtEl>
                                          <p:spTgt spid="84014"/>
                                        </p:tgtEl>
                                        <p:attrNameLst>
                                          <p:attrName>style.visibility</p:attrName>
                                        </p:attrNameLst>
                                      </p:cBhvr>
                                      <p:to>
                                        <p:strVal val="visible"/>
                                      </p:to>
                                    </p:set>
                                    <p:animEffect transition="in" filter="wipe(left)">
                                      <p:cBhvr>
                                        <p:cTn id="86" dur="500"/>
                                        <p:tgtEl>
                                          <p:spTgt spid="840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84019"/>
                                        </p:tgtEl>
                                        <p:attrNameLst>
                                          <p:attrName>style.visibility</p:attrName>
                                        </p:attrNameLst>
                                      </p:cBhvr>
                                      <p:to>
                                        <p:strVal val="visible"/>
                                      </p:to>
                                    </p:set>
                                    <p:animEffect transition="in" filter="wipe(left)">
                                      <p:cBhvr>
                                        <p:cTn id="91" dur="500"/>
                                        <p:tgtEl>
                                          <p:spTgt spid="84019"/>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84020"/>
                                        </p:tgtEl>
                                        <p:attrNameLst>
                                          <p:attrName>style.visibility</p:attrName>
                                        </p:attrNameLst>
                                      </p:cBhvr>
                                      <p:to>
                                        <p:strVal val="visible"/>
                                      </p:to>
                                    </p:set>
                                    <p:animEffect transition="in" filter="wipe(left)">
                                      <p:cBhvr>
                                        <p:cTn id="95" dur="500"/>
                                        <p:tgtEl>
                                          <p:spTgt spid="84020"/>
                                        </p:tgtEl>
                                      </p:cBhvr>
                                    </p:animEffect>
                                  </p:childTnLst>
                                </p:cTn>
                              </p:par>
                            </p:childTnLst>
                          </p:cTn>
                        </p:par>
                        <p:par>
                          <p:cTn id="96" fill="hold">
                            <p:stCondLst>
                              <p:cond delay="1000"/>
                            </p:stCondLst>
                            <p:childTnLst>
                              <p:par>
                                <p:cTn id="97" presetID="22" presetClass="entr" presetSubtype="8" fill="hold" grpId="0" nodeType="afterEffect">
                                  <p:stCondLst>
                                    <p:cond delay="0"/>
                                  </p:stCondLst>
                                  <p:childTnLst>
                                    <p:set>
                                      <p:cBhvr>
                                        <p:cTn id="98" dur="1" fill="hold">
                                          <p:stCondLst>
                                            <p:cond delay="0"/>
                                          </p:stCondLst>
                                        </p:cTn>
                                        <p:tgtEl>
                                          <p:spTgt spid="84017"/>
                                        </p:tgtEl>
                                        <p:attrNameLst>
                                          <p:attrName>style.visibility</p:attrName>
                                        </p:attrNameLst>
                                      </p:cBhvr>
                                      <p:to>
                                        <p:strVal val="visible"/>
                                      </p:to>
                                    </p:set>
                                    <p:animEffect transition="in" filter="wipe(left)">
                                      <p:cBhvr>
                                        <p:cTn id="99" dur="500"/>
                                        <p:tgtEl>
                                          <p:spTgt spid="84017"/>
                                        </p:tgtEl>
                                      </p:cBhvr>
                                    </p:animEffect>
                                  </p:childTnLst>
                                </p:cTn>
                              </p:par>
                            </p:childTnLst>
                          </p:cTn>
                        </p:par>
                        <p:par>
                          <p:cTn id="100" fill="hold">
                            <p:stCondLst>
                              <p:cond delay="1500"/>
                            </p:stCondLst>
                            <p:childTnLst>
                              <p:par>
                                <p:cTn id="101" presetID="22" presetClass="entr" presetSubtype="8" fill="hold" grpId="0" nodeType="afterEffect">
                                  <p:stCondLst>
                                    <p:cond delay="0"/>
                                  </p:stCondLst>
                                  <p:childTnLst>
                                    <p:set>
                                      <p:cBhvr>
                                        <p:cTn id="102" dur="1" fill="hold">
                                          <p:stCondLst>
                                            <p:cond delay="0"/>
                                          </p:stCondLst>
                                        </p:cTn>
                                        <p:tgtEl>
                                          <p:spTgt spid="84018"/>
                                        </p:tgtEl>
                                        <p:attrNameLst>
                                          <p:attrName>style.visibility</p:attrName>
                                        </p:attrNameLst>
                                      </p:cBhvr>
                                      <p:to>
                                        <p:strVal val="visible"/>
                                      </p:to>
                                    </p:set>
                                    <p:animEffect transition="in" filter="wipe(left)">
                                      <p:cBhvr>
                                        <p:cTn id="103" dur="500"/>
                                        <p:tgtEl>
                                          <p:spTgt spid="84018"/>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84021"/>
                                        </p:tgtEl>
                                        <p:attrNameLst>
                                          <p:attrName>style.visibility</p:attrName>
                                        </p:attrNameLst>
                                      </p:cBhvr>
                                      <p:to>
                                        <p:strVal val="visible"/>
                                      </p:to>
                                    </p:set>
                                    <p:animEffect transition="in" filter="wipe(left)">
                                      <p:cBhvr>
                                        <p:cTn id="108" dur="500"/>
                                        <p:tgtEl>
                                          <p:spTgt spid="84021"/>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84022"/>
                                        </p:tgtEl>
                                        <p:attrNameLst>
                                          <p:attrName>style.visibility</p:attrName>
                                        </p:attrNameLst>
                                      </p:cBhvr>
                                      <p:to>
                                        <p:strVal val="visible"/>
                                      </p:to>
                                    </p:set>
                                    <p:animEffect transition="in" filter="wipe(left)">
                                      <p:cBhvr>
                                        <p:cTn id="112" dur="500"/>
                                        <p:tgtEl>
                                          <p:spTgt spid="84022"/>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84023"/>
                                        </p:tgtEl>
                                        <p:attrNameLst>
                                          <p:attrName>style.visibility</p:attrName>
                                        </p:attrNameLst>
                                      </p:cBhvr>
                                      <p:to>
                                        <p:strVal val="visible"/>
                                      </p:to>
                                    </p:set>
                                    <p:animEffect transition="in" filter="wipe(left)">
                                      <p:cBhvr>
                                        <p:cTn id="116" dur="500"/>
                                        <p:tgtEl>
                                          <p:spTgt spid="84023"/>
                                        </p:tgtEl>
                                      </p:cBhvr>
                                    </p:animEffect>
                                  </p:childTnLst>
                                </p:cTn>
                              </p:par>
                            </p:childTnLst>
                          </p:cTn>
                        </p:par>
                        <p:par>
                          <p:cTn id="117" fill="hold">
                            <p:stCondLst>
                              <p:cond delay="1500"/>
                            </p:stCondLst>
                            <p:childTnLst>
                              <p:par>
                                <p:cTn id="118" presetID="22" presetClass="entr" presetSubtype="8" fill="hold" grpId="0" nodeType="afterEffect">
                                  <p:stCondLst>
                                    <p:cond delay="0"/>
                                  </p:stCondLst>
                                  <p:childTnLst>
                                    <p:set>
                                      <p:cBhvr>
                                        <p:cTn id="119" dur="1" fill="hold">
                                          <p:stCondLst>
                                            <p:cond delay="0"/>
                                          </p:stCondLst>
                                        </p:cTn>
                                        <p:tgtEl>
                                          <p:spTgt spid="84024"/>
                                        </p:tgtEl>
                                        <p:attrNameLst>
                                          <p:attrName>style.visibility</p:attrName>
                                        </p:attrNameLst>
                                      </p:cBhvr>
                                      <p:to>
                                        <p:strVal val="visible"/>
                                      </p:to>
                                    </p:set>
                                    <p:animEffect transition="in" filter="wipe(left)">
                                      <p:cBhvr>
                                        <p:cTn id="120" dur="500"/>
                                        <p:tgtEl>
                                          <p:spTgt spid="8402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84025"/>
                                        </p:tgtEl>
                                        <p:attrNameLst>
                                          <p:attrName>style.visibility</p:attrName>
                                        </p:attrNameLst>
                                      </p:cBhvr>
                                      <p:to>
                                        <p:strVal val="visible"/>
                                      </p:to>
                                    </p:set>
                                    <p:animEffect transition="in" filter="wipe(left)">
                                      <p:cBhvr>
                                        <p:cTn id="125" dur="500"/>
                                        <p:tgtEl>
                                          <p:spTgt spid="84025"/>
                                        </p:tgtEl>
                                      </p:cBhvr>
                                    </p:animEffect>
                                  </p:childTnLst>
                                </p:cTn>
                              </p:par>
                            </p:childTnLst>
                          </p:cTn>
                        </p:par>
                        <p:par>
                          <p:cTn id="126" fill="hold">
                            <p:stCondLst>
                              <p:cond delay="500"/>
                            </p:stCondLst>
                            <p:childTnLst>
                              <p:par>
                                <p:cTn id="127" presetID="22" presetClass="entr" presetSubtype="8" fill="hold" grpId="0" nodeType="afterEffect">
                                  <p:stCondLst>
                                    <p:cond delay="0"/>
                                  </p:stCondLst>
                                  <p:childTnLst>
                                    <p:set>
                                      <p:cBhvr>
                                        <p:cTn id="128" dur="1" fill="hold">
                                          <p:stCondLst>
                                            <p:cond delay="0"/>
                                          </p:stCondLst>
                                        </p:cTn>
                                        <p:tgtEl>
                                          <p:spTgt spid="84026"/>
                                        </p:tgtEl>
                                        <p:attrNameLst>
                                          <p:attrName>style.visibility</p:attrName>
                                        </p:attrNameLst>
                                      </p:cBhvr>
                                      <p:to>
                                        <p:strVal val="visible"/>
                                      </p:to>
                                    </p:set>
                                    <p:animEffect transition="in" filter="wipe(left)">
                                      <p:cBhvr>
                                        <p:cTn id="129" dur="500"/>
                                        <p:tgtEl>
                                          <p:spTgt spid="84026"/>
                                        </p:tgtEl>
                                      </p:cBhvr>
                                    </p:animEffect>
                                  </p:childTnLst>
                                </p:cTn>
                              </p:par>
                            </p:childTnLst>
                          </p:cTn>
                        </p:par>
                        <p:par>
                          <p:cTn id="130" fill="hold">
                            <p:stCondLst>
                              <p:cond delay="1000"/>
                            </p:stCondLst>
                            <p:childTnLst>
                              <p:par>
                                <p:cTn id="131" presetID="22" presetClass="entr" presetSubtype="8" fill="hold" grpId="0" nodeType="afterEffect">
                                  <p:stCondLst>
                                    <p:cond delay="0"/>
                                  </p:stCondLst>
                                  <p:childTnLst>
                                    <p:set>
                                      <p:cBhvr>
                                        <p:cTn id="132" dur="1" fill="hold">
                                          <p:stCondLst>
                                            <p:cond delay="0"/>
                                          </p:stCondLst>
                                        </p:cTn>
                                        <p:tgtEl>
                                          <p:spTgt spid="84027"/>
                                        </p:tgtEl>
                                        <p:attrNameLst>
                                          <p:attrName>style.visibility</p:attrName>
                                        </p:attrNameLst>
                                      </p:cBhvr>
                                      <p:to>
                                        <p:strVal val="visible"/>
                                      </p:to>
                                    </p:set>
                                    <p:animEffect transition="in" filter="wipe(left)">
                                      <p:cBhvr>
                                        <p:cTn id="133" dur="500"/>
                                        <p:tgtEl>
                                          <p:spTgt spid="84027"/>
                                        </p:tgtEl>
                                      </p:cBhvr>
                                    </p:animEffect>
                                  </p:childTnLst>
                                </p:cTn>
                              </p:par>
                            </p:childTnLst>
                          </p:cTn>
                        </p:par>
                        <p:par>
                          <p:cTn id="134" fill="hold">
                            <p:stCondLst>
                              <p:cond delay="1500"/>
                            </p:stCondLst>
                            <p:childTnLst>
                              <p:par>
                                <p:cTn id="135" presetID="22" presetClass="entr" presetSubtype="8" fill="hold" grpId="0" nodeType="afterEffect">
                                  <p:stCondLst>
                                    <p:cond delay="0"/>
                                  </p:stCondLst>
                                  <p:childTnLst>
                                    <p:set>
                                      <p:cBhvr>
                                        <p:cTn id="136" dur="1" fill="hold">
                                          <p:stCondLst>
                                            <p:cond delay="0"/>
                                          </p:stCondLst>
                                        </p:cTn>
                                        <p:tgtEl>
                                          <p:spTgt spid="84028"/>
                                        </p:tgtEl>
                                        <p:attrNameLst>
                                          <p:attrName>style.visibility</p:attrName>
                                        </p:attrNameLst>
                                      </p:cBhvr>
                                      <p:to>
                                        <p:strVal val="visible"/>
                                      </p:to>
                                    </p:set>
                                    <p:animEffect transition="in" filter="wipe(left)">
                                      <p:cBhvr>
                                        <p:cTn id="137" dur="500"/>
                                        <p:tgtEl>
                                          <p:spTgt spid="8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0" grpId="0"/>
      <p:bldP spid="84001" grpId="0"/>
      <p:bldP spid="84003" grpId="0"/>
      <p:bldP spid="84005" grpId="0"/>
      <p:bldP spid="84006" grpId="0"/>
      <p:bldP spid="84007" grpId="0" animBg="1"/>
      <p:bldP spid="84008" grpId="0" animBg="1"/>
      <p:bldP spid="84009" grpId="0" animBg="1"/>
      <p:bldP spid="84010" grpId="0"/>
      <p:bldP spid="84011" grpId="0"/>
      <p:bldP spid="84012" grpId="0"/>
      <p:bldP spid="84013" grpId="0" animBg="1"/>
      <p:bldP spid="84014" grpId="0"/>
      <p:bldP spid="84015" grpId="0" animBg="1"/>
      <p:bldP spid="84016" grpId="0" animBg="1"/>
      <p:bldP spid="84017" grpId="0" animBg="1"/>
      <p:bldP spid="84018" grpId="0"/>
      <p:bldP spid="84019" grpId="0" animBg="1"/>
      <p:bldP spid="84020" grpId="0" animBg="1"/>
      <p:bldP spid="84021" grpId="0" animBg="1"/>
      <p:bldP spid="84022" grpId="0" animBg="1"/>
      <p:bldP spid="84023" grpId="0" animBg="1"/>
      <p:bldP spid="84024" grpId="0"/>
      <p:bldP spid="84025" grpId="0" animBg="1"/>
      <p:bldP spid="84026" grpId="0" animBg="1"/>
      <p:bldP spid="84027" grpId="0" animBg="1"/>
      <p:bldP spid="84028" grpId="0"/>
      <p:bldP spid="840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AutoShape 2"/>
          <p:cNvSpPr/>
          <p:nvPr/>
        </p:nvSpPr>
        <p:spPr>
          <a:xfrm>
            <a:off x="533400" y="609600"/>
            <a:ext cx="8153400" cy="4187825"/>
          </a:xfrm>
          <a:prstGeom prst="foldedCorner">
            <a:avLst>
              <a:gd name="adj" fmla="val 7787"/>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latin typeface="Arial" panose="020B0604020202020204" pitchFamily="34" charset="0"/>
              </a:rPr>
              <a:t>HashTable  InitializeTable(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TableSize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HashTable  H;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i;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 = malloc( </a:t>
            </a:r>
            <a:r>
              <a:rPr lang="en-US" altLang="zh-CN" sz="1800" b="1" dirty="0">
                <a:solidFill>
                  <a:schemeClr val="hlink"/>
                </a:solidFill>
                <a:latin typeface="Arial" panose="020B0604020202020204" pitchFamily="34" charset="0"/>
              </a:rPr>
              <a:t>sizeof</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struct</a:t>
            </a:r>
            <a:r>
              <a:rPr lang="en-US" altLang="zh-CN" sz="1800" b="1" dirty="0">
                <a:latin typeface="Arial" panose="020B0604020202020204" pitchFamily="34" charset="0"/>
              </a:rPr>
              <a:t> HashTbl ) );  </a:t>
            </a:r>
            <a:r>
              <a:rPr lang="en-US" altLang="zh-CN" sz="1800" b="1" dirty="0">
                <a:solidFill>
                  <a:srgbClr val="008000"/>
                </a:solidFill>
                <a:latin typeface="Arial" panose="020B0604020202020204" pitchFamily="34" charset="0"/>
              </a:rPr>
              <a:t>/* Allocate table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H-&gt;TableSize = TableSize ;  </a:t>
            </a:r>
            <a:r>
              <a:rPr lang="en-US" altLang="zh-CN" sz="1800" b="1" dirty="0">
                <a:solidFill>
                  <a:srgbClr val="008000"/>
                </a:solidFill>
                <a:latin typeface="Arial" panose="020B0604020202020204" pitchFamily="34" charset="0"/>
              </a:rPr>
              <a:t>/* Better be prime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H-&gt;TheLists = malloc( </a:t>
            </a:r>
            <a:r>
              <a:rPr lang="en-US" altLang="zh-CN" sz="1800" b="1" dirty="0">
                <a:solidFill>
                  <a:schemeClr val="hlink"/>
                </a:solidFill>
                <a:latin typeface="Arial" panose="020B0604020202020204" pitchFamily="34" charset="0"/>
              </a:rPr>
              <a:t>sizeof</a:t>
            </a:r>
            <a:r>
              <a:rPr lang="en-US" altLang="zh-CN" sz="1800" b="1" dirty="0">
                <a:latin typeface="Arial" panose="020B0604020202020204" pitchFamily="34" charset="0"/>
              </a:rPr>
              <a:t>( List ) * H-&gt;TableSize );  </a:t>
            </a:r>
            <a:r>
              <a:rPr lang="en-US" altLang="zh-CN" sz="1800" b="1" dirty="0">
                <a:solidFill>
                  <a:srgbClr val="008000"/>
                </a:solidFill>
                <a:latin typeface="Arial" panose="020B0604020202020204" pitchFamily="34" charset="0"/>
              </a:rPr>
              <a:t>/*Array of lists*/</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    for</a:t>
            </a:r>
            <a:r>
              <a:rPr lang="en-US" altLang="zh-CN" sz="1800" b="1" dirty="0">
                <a:latin typeface="Arial" panose="020B0604020202020204" pitchFamily="34" charset="0"/>
              </a:rPr>
              <a:t>( i = 0; i &lt; H-&gt;TableSize; i++ ) {   </a:t>
            </a:r>
            <a:r>
              <a:rPr lang="en-US" altLang="zh-CN" sz="1800" b="1" dirty="0">
                <a:solidFill>
                  <a:srgbClr val="008000"/>
                </a:solidFill>
                <a:latin typeface="Arial" panose="020B0604020202020204" pitchFamily="34" charset="0"/>
              </a:rPr>
              <a:t>/* Allocate list headers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H-&gt;TheLists[ i ] = malloc( </a:t>
            </a:r>
            <a:r>
              <a:rPr lang="en-US" altLang="zh-CN" sz="1800" b="1" dirty="0">
                <a:solidFill>
                  <a:schemeClr val="hlink"/>
                </a:solidFill>
                <a:latin typeface="Arial" panose="020B0604020202020204" pitchFamily="34" charset="0"/>
              </a:rPr>
              <a:t>sizeof</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struct</a:t>
            </a:r>
            <a:r>
              <a:rPr lang="en-US" altLang="zh-CN" sz="1800" b="1" dirty="0">
                <a:latin typeface="Arial" panose="020B0604020202020204" pitchFamily="34" charset="0"/>
              </a:rPr>
              <a:t> ListNode ) ); </a:t>
            </a:r>
            <a:r>
              <a:rPr lang="en-US" altLang="zh-CN" sz="1800" b="1" dirty="0">
                <a:solidFill>
                  <a:srgbClr val="008000"/>
                </a:solidFill>
                <a:latin typeface="Arial" panose="020B0604020202020204" pitchFamily="34" charset="0"/>
              </a:rPr>
              <a:t>/* Slow!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H-&gt;TheLists[ i ]-&gt;Next = NULL;</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 </a:t>
            </a:r>
            <a:r>
              <a:rPr lang="en-US" altLang="zh-CN" sz="1800" b="1" dirty="0">
                <a:latin typeface="Arial" panose="020B0604020202020204" pitchFamily="34" charset="0"/>
              </a:rPr>
              <a:t> H;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23555" name="Text Box 3"/>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§3  Separate Chaining</a:t>
            </a:r>
            <a:endParaRPr lang="en-US" altLang="zh-CN" sz="1800" b="1" dirty="0">
              <a:sym typeface="Webdings" panose="05030102010509060703" pitchFamily="18" charset="2"/>
            </a:endParaRPr>
          </a:p>
        </p:txBody>
      </p:sp>
      <p:sp>
        <p:nvSpPr>
          <p:cNvPr id="27652" name="Text Box 4"/>
          <p:cNvSpPr txBox="1"/>
          <p:nvPr/>
        </p:nvSpPr>
        <p:spPr>
          <a:xfrm>
            <a:off x="533400" y="76200"/>
            <a:ext cx="46482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sym typeface="Wingdings" panose="05000000000000000000" pitchFamily="2" charset="2"/>
              </a:rPr>
              <a:t></a:t>
            </a:r>
            <a:r>
              <a:rPr lang="en-US" altLang="zh-CN" sz="2400" b="1" dirty="0">
                <a:sym typeface="Wingdings" panose="05000000000000000000" pitchFamily="2" charset="2"/>
              </a:rPr>
              <a:t> Create an empty table</a:t>
            </a:r>
            <a:endParaRPr lang="en-US" altLang="zh-CN" sz="2400" b="1" dirty="0"/>
          </a:p>
        </p:txBody>
      </p:sp>
      <p:grpSp>
        <p:nvGrpSpPr>
          <p:cNvPr id="27667" name="Group 19"/>
          <p:cNvGrpSpPr/>
          <p:nvPr/>
        </p:nvGrpSpPr>
        <p:grpSpPr>
          <a:xfrm>
            <a:off x="2667000" y="5105400"/>
            <a:ext cx="1676400" cy="609600"/>
            <a:chOff x="1344" y="3408"/>
            <a:chExt cx="1056" cy="384"/>
          </a:xfrm>
        </p:grpSpPr>
        <p:sp>
          <p:nvSpPr>
            <p:cNvPr id="23581" name="Text Box 5"/>
            <p:cNvSpPr txBox="1"/>
            <p:nvPr/>
          </p:nvSpPr>
          <p:spPr>
            <a:xfrm>
              <a:off x="1344" y="3456"/>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rPr>
                <a:t>H</a:t>
              </a:r>
              <a:endParaRPr lang="en-US" altLang="zh-CN" sz="2400" b="1" dirty="0">
                <a:solidFill>
                  <a:srgbClr val="FF0000"/>
                </a:solidFill>
              </a:endParaRPr>
            </a:p>
          </p:txBody>
        </p:sp>
        <p:sp>
          <p:nvSpPr>
            <p:cNvPr id="23582" name="Line 6"/>
            <p:cNvSpPr/>
            <p:nvPr/>
          </p:nvSpPr>
          <p:spPr>
            <a:xfrm>
              <a:off x="1584" y="3600"/>
              <a:ext cx="192" cy="0"/>
            </a:xfrm>
            <a:prstGeom prst="line">
              <a:avLst/>
            </a:prstGeom>
            <a:ln w="25400" cap="flat" cmpd="sng">
              <a:solidFill>
                <a:schemeClr val="tx1"/>
              </a:solidFill>
              <a:prstDash val="solid"/>
              <a:headEnd type="none" w="med" len="med"/>
              <a:tailEnd type="triangle" w="sm" len="med"/>
            </a:ln>
          </p:spPr>
        </p:sp>
        <p:sp>
          <p:nvSpPr>
            <p:cNvPr id="23583" name="Rectangle 7"/>
            <p:cNvSpPr/>
            <p:nvPr/>
          </p:nvSpPr>
          <p:spPr>
            <a:xfrm>
              <a:off x="1824" y="3408"/>
              <a:ext cx="576" cy="192"/>
            </a:xfrm>
            <a:prstGeom prst="rect">
              <a:avLst/>
            </a:prstGeom>
            <a:noFill/>
            <a:ln w="25400" cap="flat" cmpd="sng">
              <a:solidFill>
                <a:schemeClr val="tx1"/>
              </a:solidFill>
              <a:prstDash val="solid"/>
              <a:miter/>
              <a:headEnd type="none" w="med" len="med"/>
              <a:tailEnd type="none" w="med" len="med"/>
            </a:ln>
          </p:spPr>
          <p:txBody>
            <a:bodyPr wrap="none" lIns="36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dirty="0"/>
                <a:t>TheLists</a:t>
              </a:r>
              <a:endParaRPr lang="en-US" altLang="zh-CN" sz="1600" b="1" dirty="0"/>
            </a:p>
          </p:txBody>
        </p:sp>
        <p:sp>
          <p:nvSpPr>
            <p:cNvPr id="23584" name="Rectangle 8"/>
            <p:cNvSpPr/>
            <p:nvPr/>
          </p:nvSpPr>
          <p:spPr>
            <a:xfrm>
              <a:off x="1824" y="3600"/>
              <a:ext cx="576" cy="192"/>
            </a:xfrm>
            <a:prstGeom prst="rect">
              <a:avLst/>
            </a:prstGeom>
            <a:noFill/>
            <a:ln w="25400" cap="flat" cmpd="sng">
              <a:solidFill>
                <a:schemeClr val="tx1"/>
              </a:solidFill>
              <a:prstDash val="solid"/>
              <a:miter/>
              <a:headEnd type="none" w="med" len="med"/>
              <a:tailEnd type="none" w="med" len="med"/>
            </a:ln>
          </p:spPr>
          <p:txBody>
            <a:bodyPr wrap="none" lIns="36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dirty="0"/>
                <a:t>TableSize</a:t>
              </a:r>
              <a:endParaRPr lang="en-US" altLang="zh-CN" sz="1600" b="1" dirty="0"/>
            </a:p>
          </p:txBody>
        </p:sp>
      </p:grpSp>
      <p:grpSp>
        <p:nvGrpSpPr>
          <p:cNvPr id="27668" name="Group 20"/>
          <p:cNvGrpSpPr/>
          <p:nvPr/>
        </p:nvGrpSpPr>
        <p:grpSpPr>
          <a:xfrm>
            <a:off x="4267200" y="5181600"/>
            <a:ext cx="2286000" cy="381000"/>
            <a:chOff x="2352" y="3648"/>
            <a:chExt cx="1440" cy="240"/>
          </a:xfrm>
        </p:grpSpPr>
        <p:sp>
          <p:nvSpPr>
            <p:cNvPr id="23573" name="Line 9"/>
            <p:cNvSpPr/>
            <p:nvPr/>
          </p:nvSpPr>
          <p:spPr>
            <a:xfrm>
              <a:off x="2352" y="3696"/>
              <a:ext cx="240" cy="0"/>
            </a:xfrm>
            <a:prstGeom prst="line">
              <a:avLst/>
            </a:prstGeom>
            <a:ln w="25400" cap="flat" cmpd="sng">
              <a:solidFill>
                <a:schemeClr val="tx1"/>
              </a:solidFill>
              <a:prstDash val="solid"/>
              <a:headEnd type="none" w="med" len="med"/>
              <a:tailEnd type="triangle" w="sm" len="med"/>
            </a:ln>
          </p:spPr>
        </p:sp>
        <p:sp>
          <p:nvSpPr>
            <p:cNvPr id="23574" name="Rectangle 11"/>
            <p:cNvSpPr/>
            <p:nvPr/>
          </p:nvSpPr>
          <p:spPr>
            <a:xfrm>
              <a:off x="2640"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5" name="Line 12"/>
            <p:cNvSpPr/>
            <p:nvPr/>
          </p:nvSpPr>
          <p:spPr>
            <a:xfrm>
              <a:off x="2736" y="3696"/>
              <a:ext cx="0" cy="192"/>
            </a:xfrm>
            <a:prstGeom prst="line">
              <a:avLst/>
            </a:prstGeom>
            <a:ln w="25400" cap="flat" cmpd="sng">
              <a:solidFill>
                <a:schemeClr val="hlink"/>
              </a:solidFill>
              <a:prstDash val="solid"/>
              <a:headEnd type="none" w="med" len="med"/>
              <a:tailEnd type="triangle" w="med" len="med"/>
            </a:ln>
          </p:spPr>
        </p:sp>
        <p:sp>
          <p:nvSpPr>
            <p:cNvPr id="23576" name="Rectangle 13"/>
            <p:cNvSpPr/>
            <p:nvPr/>
          </p:nvSpPr>
          <p:spPr>
            <a:xfrm>
              <a:off x="2832"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7" name="Line 14"/>
            <p:cNvSpPr/>
            <p:nvPr/>
          </p:nvSpPr>
          <p:spPr>
            <a:xfrm>
              <a:off x="2928" y="3696"/>
              <a:ext cx="0" cy="192"/>
            </a:xfrm>
            <a:prstGeom prst="line">
              <a:avLst/>
            </a:prstGeom>
            <a:ln w="25400" cap="flat" cmpd="sng">
              <a:solidFill>
                <a:schemeClr val="hlink"/>
              </a:solidFill>
              <a:prstDash val="solid"/>
              <a:headEnd type="none" w="med" len="med"/>
              <a:tailEnd type="triangle" w="med" len="med"/>
            </a:ln>
          </p:spPr>
        </p:sp>
        <p:sp>
          <p:nvSpPr>
            <p:cNvPr id="23578" name="Rectangle 15"/>
            <p:cNvSpPr/>
            <p:nvPr/>
          </p:nvSpPr>
          <p:spPr>
            <a:xfrm>
              <a:off x="3600"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9" name="Line 16"/>
            <p:cNvSpPr/>
            <p:nvPr/>
          </p:nvSpPr>
          <p:spPr>
            <a:xfrm>
              <a:off x="3696" y="3696"/>
              <a:ext cx="0" cy="192"/>
            </a:xfrm>
            <a:prstGeom prst="line">
              <a:avLst/>
            </a:prstGeom>
            <a:ln w="25400" cap="flat" cmpd="sng">
              <a:solidFill>
                <a:schemeClr val="hlink"/>
              </a:solidFill>
              <a:prstDash val="solid"/>
              <a:headEnd type="none" w="med" len="med"/>
              <a:tailEnd type="triangle" w="med" len="med"/>
            </a:ln>
          </p:spPr>
        </p:sp>
        <p:sp>
          <p:nvSpPr>
            <p:cNvPr id="23580" name="Rectangle 17"/>
            <p:cNvSpPr/>
            <p:nvPr/>
          </p:nvSpPr>
          <p:spPr>
            <a:xfrm>
              <a:off x="3024" y="3648"/>
              <a:ext cx="576" cy="96"/>
            </a:xfrm>
            <a:prstGeom prst="rect">
              <a:avLst/>
            </a:prstGeom>
            <a:solidFill>
              <a:schemeClr val="hlink"/>
            </a:solidFill>
            <a:ln w="25400" cap="flat" cmpd="sng">
              <a:solidFill>
                <a:srgbClr val="FFFFFF"/>
              </a:solidFill>
              <a:prstDash val="solid"/>
              <a:miter/>
              <a:headEnd type="none" w="med" len="med"/>
              <a:tailEnd type="none" w="med" len="med"/>
            </a:ln>
          </p:spPr>
          <p:txBody>
            <a:bodyPr wrap="none" bIns="26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solidFill>
                    <a:srgbClr val="FFFFFF"/>
                  </a:solidFill>
                </a:rPr>
                <a:t>……</a:t>
              </a:r>
              <a:endParaRPr lang="en-US" altLang="zh-CN" sz="2400" dirty="0">
                <a:solidFill>
                  <a:srgbClr val="FFFFFF"/>
                </a:solidFill>
              </a:endParaRPr>
            </a:p>
          </p:txBody>
        </p:sp>
      </p:grpSp>
      <p:grpSp>
        <p:nvGrpSpPr>
          <p:cNvPr id="27682" name="Group 34"/>
          <p:cNvGrpSpPr/>
          <p:nvPr/>
        </p:nvGrpSpPr>
        <p:grpSpPr>
          <a:xfrm>
            <a:off x="4724400" y="5410200"/>
            <a:ext cx="1828800" cy="914400"/>
            <a:chOff x="2640" y="3600"/>
            <a:chExt cx="1152" cy="576"/>
          </a:xfrm>
        </p:grpSpPr>
        <p:sp>
          <p:nvSpPr>
            <p:cNvPr id="23560" name="Rectangle 21"/>
            <p:cNvSpPr/>
            <p:nvPr/>
          </p:nvSpPr>
          <p:spPr>
            <a:xfrm>
              <a:off x="2640"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1" name="Rectangle 22"/>
            <p:cNvSpPr/>
            <p:nvPr/>
          </p:nvSpPr>
          <p:spPr>
            <a:xfrm>
              <a:off x="2640"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2" name="Line 23"/>
            <p:cNvSpPr/>
            <p:nvPr/>
          </p:nvSpPr>
          <p:spPr>
            <a:xfrm>
              <a:off x="2736" y="3888"/>
              <a:ext cx="0" cy="192"/>
            </a:xfrm>
            <a:prstGeom prst="line">
              <a:avLst/>
            </a:prstGeom>
            <a:ln w="25400" cap="flat" cmpd="sng">
              <a:solidFill>
                <a:schemeClr val="hlink"/>
              </a:solidFill>
              <a:prstDash val="solid"/>
              <a:headEnd type="none" w="med" len="med"/>
              <a:tailEnd type="triangle" w="med" len="med"/>
            </a:ln>
          </p:spPr>
        </p:sp>
        <p:sp>
          <p:nvSpPr>
            <p:cNvPr id="23563" name="Oval 24"/>
            <p:cNvSpPr/>
            <p:nvPr/>
          </p:nvSpPr>
          <p:spPr>
            <a:xfrm>
              <a:off x="2688"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4" name="Rectangle 25"/>
            <p:cNvSpPr/>
            <p:nvPr/>
          </p:nvSpPr>
          <p:spPr>
            <a:xfrm>
              <a:off x="2832"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5" name="Rectangle 26"/>
            <p:cNvSpPr/>
            <p:nvPr/>
          </p:nvSpPr>
          <p:spPr>
            <a:xfrm>
              <a:off x="2832"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6" name="Line 27"/>
            <p:cNvSpPr/>
            <p:nvPr/>
          </p:nvSpPr>
          <p:spPr>
            <a:xfrm>
              <a:off x="2928" y="3888"/>
              <a:ext cx="0" cy="192"/>
            </a:xfrm>
            <a:prstGeom prst="line">
              <a:avLst/>
            </a:prstGeom>
            <a:ln w="25400" cap="flat" cmpd="sng">
              <a:solidFill>
                <a:schemeClr val="hlink"/>
              </a:solidFill>
              <a:prstDash val="solid"/>
              <a:headEnd type="none" w="med" len="med"/>
              <a:tailEnd type="triangle" w="med" len="med"/>
            </a:ln>
          </p:spPr>
        </p:sp>
        <p:sp>
          <p:nvSpPr>
            <p:cNvPr id="23567" name="Oval 28"/>
            <p:cNvSpPr/>
            <p:nvPr/>
          </p:nvSpPr>
          <p:spPr>
            <a:xfrm>
              <a:off x="2880"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8" name="Rectangle 29"/>
            <p:cNvSpPr/>
            <p:nvPr/>
          </p:nvSpPr>
          <p:spPr>
            <a:xfrm>
              <a:off x="3600"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69" name="Rectangle 30"/>
            <p:cNvSpPr/>
            <p:nvPr/>
          </p:nvSpPr>
          <p:spPr>
            <a:xfrm>
              <a:off x="3600"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0" name="Line 31"/>
            <p:cNvSpPr/>
            <p:nvPr/>
          </p:nvSpPr>
          <p:spPr>
            <a:xfrm>
              <a:off x="3696" y="3888"/>
              <a:ext cx="0" cy="192"/>
            </a:xfrm>
            <a:prstGeom prst="line">
              <a:avLst/>
            </a:prstGeom>
            <a:ln w="25400" cap="flat" cmpd="sng">
              <a:solidFill>
                <a:schemeClr val="hlink"/>
              </a:solidFill>
              <a:prstDash val="solid"/>
              <a:headEnd type="none" w="med" len="med"/>
              <a:tailEnd type="triangle" w="med" len="med"/>
            </a:ln>
          </p:spPr>
        </p:sp>
        <p:sp>
          <p:nvSpPr>
            <p:cNvPr id="23571" name="Oval 32"/>
            <p:cNvSpPr/>
            <p:nvPr/>
          </p:nvSpPr>
          <p:spPr>
            <a:xfrm>
              <a:off x="3648"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3572" name="Text Box 33"/>
            <p:cNvSpPr txBox="1"/>
            <p:nvPr/>
          </p:nvSpPr>
          <p:spPr>
            <a:xfrm>
              <a:off x="3072" y="3600"/>
              <a:ext cx="52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7650"/>
                                        </p:tgtEl>
                                        <p:attrNameLst>
                                          <p:attrName>style.visibility</p:attrName>
                                        </p:attrNameLst>
                                      </p:cBhvr>
                                      <p:to>
                                        <p:strVal val="visible"/>
                                      </p:to>
                                    </p:set>
                                    <p:animEffect transition="in" filter="wipe(up)">
                                      <p:cBhvr>
                                        <p:cTn id="11" dur="500"/>
                                        <p:tgtEl>
                                          <p:spTgt spid="276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667"/>
                                        </p:tgtEl>
                                        <p:attrNameLst>
                                          <p:attrName>style.visibility</p:attrName>
                                        </p:attrNameLst>
                                      </p:cBhvr>
                                      <p:to>
                                        <p:strVal val="visible"/>
                                      </p:to>
                                    </p:set>
                                    <p:animEffect transition="in" filter="wipe(left)">
                                      <p:cBhvr>
                                        <p:cTn id="16" dur="500"/>
                                        <p:tgtEl>
                                          <p:spTgt spid="276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668"/>
                                        </p:tgtEl>
                                        <p:attrNameLst>
                                          <p:attrName>style.visibility</p:attrName>
                                        </p:attrNameLst>
                                      </p:cBhvr>
                                      <p:to>
                                        <p:strVal val="visible"/>
                                      </p:to>
                                    </p:set>
                                    <p:animEffect transition="in" filter="wipe(left)">
                                      <p:cBhvr>
                                        <p:cTn id="21" dur="500"/>
                                        <p:tgtEl>
                                          <p:spTgt spid="276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7682"/>
                                        </p:tgtEl>
                                        <p:attrNameLst>
                                          <p:attrName>style.visibility</p:attrName>
                                        </p:attrNameLst>
                                      </p:cBhvr>
                                      <p:to>
                                        <p:strVal val="visible"/>
                                      </p:to>
                                    </p:set>
                                    <p:animEffect transition="in" filter="wipe(up)">
                                      <p:cBhvr>
                                        <p:cTn id="26" dur="500"/>
                                        <p:tgtEl>
                                          <p:spTgt spid="27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nimBg="1"/>
      <p:bldP spid="276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§3  Separate Chaining</a:t>
            </a:r>
            <a:endParaRPr lang="en-US" altLang="zh-CN" sz="1800" b="1" dirty="0">
              <a:sym typeface="Webdings" panose="05030102010509060703" pitchFamily="18" charset="2"/>
            </a:endParaRPr>
          </a:p>
        </p:txBody>
      </p:sp>
      <p:sp>
        <p:nvSpPr>
          <p:cNvPr id="28675" name="Text Box 3"/>
          <p:cNvSpPr txBox="1"/>
          <p:nvPr/>
        </p:nvSpPr>
        <p:spPr>
          <a:xfrm>
            <a:off x="533400" y="242888"/>
            <a:ext cx="4648200" cy="51911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sym typeface="Wingdings" panose="05000000000000000000" pitchFamily="2" charset="2"/>
              </a:rPr>
              <a:t></a:t>
            </a:r>
            <a:r>
              <a:rPr lang="en-US" altLang="zh-CN" sz="2400" b="1" dirty="0">
                <a:sym typeface="Wingdings" panose="05000000000000000000" pitchFamily="2" charset="2"/>
              </a:rPr>
              <a:t> Find a key from a hash table</a:t>
            </a:r>
            <a:endParaRPr lang="en-US" altLang="zh-CN" sz="2400" b="1" dirty="0"/>
          </a:p>
        </p:txBody>
      </p:sp>
      <p:sp>
        <p:nvSpPr>
          <p:cNvPr id="28676" name="AutoShape 4"/>
          <p:cNvSpPr/>
          <p:nvPr/>
        </p:nvSpPr>
        <p:spPr>
          <a:xfrm>
            <a:off x="533400" y="762000"/>
            <a:ext cx="8153400" cy="3810000"/>
          </a:xfrm>
          <a:prstGeom prst="foldedCorner">
            <a:avLst>
              <a:gd name="adj" fmla="val 10866"/>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latin typeface="Arial" panose="020B0604020202020204" pitchFamily="34" charset="0"/>
              </a:rPr>
              <a:t>Position  Find ( ElementType Key, HashTable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Position 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List L; </a:t>
            </a:r>
            <a:endParaRPr lang="en-US" altLang="zh-CN" sz="1800" b="1" dirty="0">
              <a:latin typeface="Arial" panose="020B0604020202020204" pitchFamily="34" charset="0"/>
            </a:endParaRPr>
          </a:p>
          <a:p>
            <a:pPr marL="0" lvl="0" indent="0" eaLnBrk="1" hangingPunct="1">
              <a:spcBef>
                <a:spcPct val="0"/>
              </a:spcBef>
              <a:buNone/>
            </a:pP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 = H-&gt;TheLists[ Hash( Key ) ]; </a:t>
            </a:r>
            <a:endParaRPr lang="en-US" altLang="zh-CN" sz="1800" b="1" dirty="0">
              <a:latin typeface="Arial" panose="020B0604020202020204" pitchFamily="34" charset="0"/>
            </a:endParaRPr>
          </a:p>
          <a:p>
            <a:pPr marL="0" lvl="0" indent="0" eaLnBrk="1" hangingPunct="1">
              <a:spcBef>
                <a:spcPct val="0"/>
              </a:spcBef>
              <a:buNone/>
            </a:pP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 = L-&gt;Next;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P != NULL &amp;&amp; P-&gt;Element != Key )  </a:t>
            </a:r>
            <a:r>
              <a:rPr lang="en-US" altLang="zh-CN" sz="1800" b="1" dirty="0">
                <a:solidFill>
                  <a:srgbClr val="008000"/>
                </a:solidFill>
                <a:latin typeface="Arial" panose="020B0604020202020204" pitchFamily="34" charset="0"/>
              </a:rPr>
              <a:t>/* Probably need strcmp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 = P-&gt;Next;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grpSp>
        <p:nvGrpSpPr>
          <p:cNvPr id="28679" name="Group 7"/>
          <p:cNvGrpSpPr/>
          <p:nvPr/>
        </p:nvGrpSpPr>
        <p:grpSpPr>
          <a:xfrm>
            <a:off x="2667000" y="1295400"/>
            <a:ext cx="5867400" cy="1447800"/>
            <a:chOff x="1680" y="528"/>
            <a:chExt cx="3696" cy="912"/>
          </a:xfrm>
        </p:grpSpPr>
        <p:sp>
          <p:nvSpPr>
            <p:cNvPr id="24586" name="Oval 5"/>
            <p:cNvSpPr/>
            <p:nvPr/>
          </p:nvSpPr>
          <p:spPr>
            <a:xfrm>
              <a:off x="1680" y="1104"/>
              <a:ext cx="1872" cy="336"/>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587" name="AutoShape 6"/>
            <p:cNvSpPr/>
            <p:nvPr/>
          </p:nvSpPr>
          <p:spPr>
            <a:xfrm>
              <a:off x="3648" y="528"/>
              <a:ext cx="1728" cy="576"/>
            </a:xfrm>
            <a:prstGeom prst="wedgeEllipseCallout">
              <a:avLst>
                <a:gd name="adj1" fmla="val -82583"/>
                <a:gd name="adj2" fmla="val 54343"/>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Your hash function</a:t>
              </a:r>
              <a:endParaRPr lang="en-US" altLang="zh-CN" sz="2000" b="1" dirty="0"/>
            </a:p>
          </p:txBody>
        </p:sp>
      </p:grpSp>
      <p:grpSp>
        <p:nvGrpSpPr>
          <p:cNvPr id="28684" name="Group 12"/>
          <p:cNvGrpSpPr/>
          <p:nvPr/>
        </p:nvGrpSpPr>
        <p:grpSpPr>
          <a:xfrm>
            <a:off x="317500" y="2971800"/>
            <a:ext cx="7912100" cy="3276600"/>
            <a:chOff x="200" y="1776"/>
            <a:chExt cx="4984" cy="2064"/>
          </a:xfrm>
        </p:grpSpPr>
        <p:sp>
          <p:nvSpPr>
            <p:cNvPr id="24583" name="AutoShape 8"/>
            <p:cNvSpPr/>
            <p:nvPr/>
          </p:nvSpPr>
          <p:spPr>
            <a:xfrm>
              <a:off x="432" y="1776"/>
              <a:ext cx="96" cy="576"/>
            </a:xfrm>
            <a:prstGeom prst="leftBrace">
              <a:avLst>
                <a:gd name="adj1" fmla="val 50000"/>
                <a:gd name="adj2" fmla="val 50000"/>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4584" name="Freeform 10"/>
            <p:cNvSpPr/>
            <p:nvPr/>
          </p:nvSpPr>
          <p:spPr>
            <a:xfrm>
              <a:off x="200" y="2064"/>
              <a:ext cx="568" cy="1296"/>
            </a:xfrm>
            <a:custGeom>
              <a:avLst/>
              <a:gdLst/>
              <a:ahLst/>
              <a:cxnLst>
                <a:cxn ang="0">
                  <a:pos x="232" y="0"/>
                </a:cxn>
                <a:cxn ang="0">
                  <a:pos x="40" y="480"/>
                </a:cxn>
                <a:cxn ang="0">
                  <a:pos x="88" y="1056"/>
                </a:cxn>
                <a:cxn ang="0">
                  <a:pos x="568" y="1296"/>
                </a:cxn>
              </a:cxnLst>
              <a:pathLst>
                <a:path w="568" h="1296">
                  <a:moveTo>
                    <a:pt x="232" y="0"/>
                  </a:moveTo>
                  <a:cubicBezTo>
                    <a:pt x="148" y="152"/>
                    <a:pt x="64" y="304"/>
                    <a:pt x="40" y="480"/>
                  </a:cubicBezTo>
                  <a:cubicBezTo>
                    <a:pt x="16" y="656"/>
                    <a:pt x="0" y="920"/>
                    <a:pt x="88" y="1056"/>
                  </a:cubicBezTo>
                  <a:cubicBezTo>
                    <a:pt x="176" y="1192"/>
                    <a:pt x="372" y="1244"/>
                    <a:pt x="568" y="1296"/>
                  </a:cubicBezTo>
                </a:path>
              </a:pathLst>
            </a:custGeom>
            <a:noFill/>
            <a:ln w="25400" cap="flat" cmpd="sng">
              <a:solidFill>
                <a:schemeClr val="tx1">
                  <a:alpha val="100000"/>
                </a:schemeClr>
              </a:solidFill>
              <a:prstDash val="solid"/>
              <a:round/>
              <a:headEnd type="none" w="med" len="med"/>
              <a:tailEnd type="none" w="med" len="med"/>
            </a:ln>
          </p:spPr>
          <p:txBody>
            <a:bodyPr/>
            <a:p>
              <a:endParaRPr lang="zh-CN" altLang="en-US"/>
            </a:p>
          </p:txBody>
        </p:sp>
        <p:sp>
          <p:nvSpPr>
            <p:cNvPr id="24585" name="Oval 11"/>
            <p:cNvSpPr/>
            <p:nvPr/>
          </p:nvSpPr>
          <p:spPr>
            <a:xfrm>
              <a:off x="768" y="2976"/>
              <a:ext cx="4416" cy="864"/>
            </a:xfrm>
            <a:prstGeom prst="ellipse">
              <a:avLst/>
            </a:prstGeom>
            <a:gradFill rotWithShape="0">
              <a:gsLst>
                <a:gs pos="0">
                  <a:srgbClr val="FFFFFF"/>
                </a:gs>
                <a:gs pos="100000">
                  <a:srgbClr val="C0C0C0"/>
                </a:gs>
              </a:gsLst>
              <a:path path="shape">
                <a:fillToRect l="50000" t="50000" r="50000" b="50000"/>
              </a:path>
              <a:tileRect/>
            </a:gradFill>
            <a:ln w="12700"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Identical to the code to perform a </a:t>
              </a:r>
              <a:r>
                <a:rPr lang="en-US" altLang="zh-CN" sz="2400" b="1" i="1" dirty="0">
                  <a:solidFill>
                    <a:schemeClr val="hlink"/>
                  </a:solidFill>
                </a:rPr>
                <a:t>Find</a:t>
              </a:r>
              <a:r>
                <a:rPr lang="en-US" altLang="zh-CN" sz="2400" b="1" dirty="0"/>
                <a:t> for general lists  -- List ADT</a:t>
              </a:r>
              <a:endParaRPr lang="en-US" altLang="zh-CN" sz="24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wipe(up)">
                                      <p:cBhvr>
                                        <p:cTn id="11" dur="500"/>
                                        <p:tgtEl>
                                          <p:spTgt spid="28676"/>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8679"/>
                                        </p:tgtEl>
                                        <p:attrNameLst>
                                          <p:attrName>style.visibility</p:attrName>
                                        </p:attrNameLst>
                                      </p:cBhvr>
                                      <p:to>
                                        <p:strVal val="visible"/>
                                      </p:to>
                                    </p:set>
                                    <p:animEffect transition="in" filter="strips(upRight)">
                                      <p:cBhvr>
                                        <p:cTn id="16" dur="500"/>
                                        <p:tgtEl>
                                          <p:spTgt spid="28679"/>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28684"/>
                                        </p:tgtEl>
                                        <p:attrNameLst>
                                          <p:attrName>style.visibility</p:attrName>
                                        </p:attrNameLst>
                                      </p:cBhvr>
                                      <p:to>
                                        <p:strVal val="visible"/>
                                      </p:to>
                                    </p:set>
                                    <p:animEffect transition="in" filter="strips(downRight)">
                                      <p:cBhvr>
                                        <p:cTn id="21" dur="500"/>
                                        <p:tgtEl>
                                          <p:spTgt spid="28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§3  Separate Chaining</a:t>
            </a:r>
            <a:endParaRPr lang="en-US" altLang="zh-CN" sz="1800" b="1" dirty="0">
              <a:sym typeface="Webdings" panose="05030102010509060703" pitchFamily="18" charset="2"/>
            </a:endParaRPr>
          </a:p>
        </p:txBody>
      </p:sp>
      <p:sp>
        <p:nvSpPr>
          <p:cNvPr id="29699" name="Text Box 3"/>
          <p:cNvSpPr txBox="1"/>
          <p:nvPr/>
        </p:nvSpPr>
        <p:spPr>
          <a:xfrm>
            <a:off x="533400" y="76200"/>
            <a:ext cx="4648200" cy="51911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olidFill>
                  <a:schemeClr val="hlink"/>
                </a:solidFill>
                <a:sym typeface="Wingdings" panose="05000000000000000000" pitchFamily="2" charset="2"/>
              </a:rPr>
              <a:t></a:t>
            </a:r>
            <a:r>
              <a:rPr lang="en-US" altLang="zh-CN" sz="2400" b="1" dirty="0">
                <a:sym typeface="Wingdings" panose="05000000000000000000" pitchFamily="2" charset="2"/>
              </a:rPr>
              <a:t> Insert a key into a hash table</a:t>
            </a:r>
            <a:endParaRPr lang="en-US" altLang="zh-CN" sz="2400" b="1" dirty="0"/>
          </a:p>
        </p:txBody>
      </p:sp>
      <p:sp>
        <p:nvSpPr>
          <p:cNvPr id="29700" name="AutoShape 4"/>
          <p:cNvSpPr/>
          <p:nvPr/>
        </p:nvSpPr>
        <p:spPr>
          <a:xfrm>
            <a:off x="685800" y="609600"/>
            <a:ext cx="7696200" cy="4800600"/>
          </a:xfrm>
          <a:prstGeom prst="foldedCorner">
            <a:avLst>
              <a:gd name="adj" fmla="val 10866"/>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Insert ( ElementType Key, HashTable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Position   Pos, NewCell;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List  L;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 = Find( Key,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 </a:t>
            </a:r>
            <a:r>
              <a:rPr lang="en-US" altLang="zh-CN" sz="1800" b="1" dirty="0">
                <a:latin typeface="Arial" panose="020B0604020202020204" pitchFamily="34" charset="0"/>
              </a:rPr>
              <a:t>( Pos == NULL ) {   </a:t>
            </a:r>
            <a:r>
              <a:rPr lang="en-US" altLang="zh-CN" sz="1800" b="1" dirty="0">
                <a:solidFill>
                  <a:srgbClr val="008000"/>
                </a:solidFill>
                <a:latin typeface="Arial" panose="020B0604020202020204" pitchFamily="34" charset="0"/>
              </a:rPr>
              <a:t>/* Key is not found, then insert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NewCell = malloc( </a:t>
            </a:r>
            <a:r>
              <a:rPr lang="en-US" altLang="zh-CN" sz="1800" b="1" dirty="0">
                <a:solidFill>
                  <a:schemeClr val="hlink"/>
                </a:solidFill>
                <a:latin typeface="Arial" panose="020B0604020202020204" pitchFamily="34" charset="0"/>
              </a:rPr>
              <a:t>sizeof</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struct</a:t>
            </a:r>
            <a:r>
              <a:rPr lang="en-US" altLang="zh-CN" sz="1800" b="1" dirty="0">
                <a:latin typeface="Arial" panose="020B0604020202020204" pitchFamily="34" charset="0"/>
              </a:rPr>
              <a:t> ListNode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 = H-&gt;TheLists[ Hash( Key) ]; //</a:t>
            </a:r>
            <a:r>
              <a:rPr lang="zh-CN" altLang="en-US" sz="1800" b="1" dirty="0">
                <a:latin typeface="Arial" panose="020B0604020202020204" pitchFamily="34" charset="0"/>
              </a:rPr>
              <a:t>返回表头</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NewCell-&gt;Next = L-&gt;Next;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NewCell-&gt;Element = Key; </a:t>
            </a:r>
            <a:r>
              <a:rPr lang="en-US" altLang="zh-CN" sz="1800" b="1" dirty="0">
                <a:solidFill>
                  <a:srgbClr val="008000"/>
                </a:solidFill>
                <a:latin typeface="Arial" panose="020B0604020202020204" pitchFamily="34" charset="0"/>
              </a:rPr>
              <a:t>/* Probably need strcpy! */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L-&gt;Next = NewCell;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grpSp>
        <p:nvGrpSpPr>
          <p:cNvPr id="29705" name="Group 9"/>
          <p:cNvGrpSpPr/>
          <p:nvPr/>
        </p:nvGrpSpPr>
        <p:grpSpPr>
          <a:xfrm>
            <a:off x="3492500" y="404813"/>
            <a:ext cx="4343400" cy="2667000"/>
            <a:chOff x="2400" y="768"/>
            <a:chExt cx="2736" cy="1680"/>
          </a:xfrm>
        </p:grpSpPr>
        <p:sp>
          <p:nvSpPr>
            <p:cNvPr id="25607" name="Oval 6"/>
            <p:cNvSpPr/>
            <p:nvPr/>
          </p:nvSpPr>
          <p:spPr>
            <a:xfrm>
              <a:off x="2400" y="2112"/>
              <a:ext cx="1872" cy="336"/>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5608" name="AutoShape 7"/>
            <p:cNvSpPr/>
            <p:nvPr/>
          </p:nvSpPr>
          <p:spPr>
            <a:xfrm>
              <a:off x="3408" y="768"/>
              <a:ext cx="1728" cy="576"/>
            </a:xfrm>
            <a:prstGeom prst="wedgeEllipseCallout">
              <a:avLst>
                <a:gd name="adj1" fmla="val -27023"/>
                <a:gd name="adj2" fmla="val 187676"/>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ym typeface="Wingdings" panose="05000000000000000000" pitchFamily="2" charset="2"/>
                </a:rPr>
                <a:t></a:t>
              </a:r>
              <a:r>
                <a:rPr lang="en-US" altLang="zh-CN" sz="2400" b="1" dirty="0">
                  <a:sym typeface="Wingdings" panose="05000000000000000000" pitchFamily="2" charset="2"/>
                </a:rPr>
                <a:t> Again?!</a:t>
              </a:r>
              <a:endParaRPr lang="en-US" altLang="zh-CN" sz="2400" b="1" dirty="0"/>
            </a:p>
          </p:txBody>
        </p:sp>
      </p:grpSp>
      <p:sp>
        <p:nvSpPr>
          <p:cNvPr id="29706" name="Text Box 10"/>
          <p:cNvSpPr txBox="1"/>
          <p:nvPr/>
        </p:nvSpPr>
        <p:spPr>
          <a:xfrm>
            <a:off x="685800" y="5364163"/>
            <a:ext cx="7620000" cy="884237"/>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767080" lvl="0" indent="-767080" eaLnBrk="1" hangingPunct="1">
              <a:spcBef>
                <a:spcPct val="50000"/>
              </a:spcBef>
              <a:buNone/>
            </a:pPr>
            <a:r>
              <a:rPr lang="en-US" altLang="zh-CN" b="1" dirty="0">
                <a:solidFill>
                  <a:schemeClr val="hlink"/>
                </a:solidFill>
                <a:sym typeface="Wingdings" panose="05000000000000000000" pitchFamily="2" charset="2"/>
              </a:rPr>
              <a:t></a:t>
            </a:r>
            <a:r>
              <a:rPr lang="en-US" altLang="zh-CN" sz="2000" b="1" dirty="0">
                <a:solidFill>
                  <a:schemeClr val="hlink"/>
                </a:solidFill>
                <a:latin typeface="Arial" panose="020B0604020202020204" pitchFamily="34" charset="0"/>
              </a:rPr>
              <a:t>Tip:</a:t>
            </a:r>
            <a:r>
              <a:rPr lang="en-US" altLang="zh-CN" sz="2000" b="1" dirty="0"/>
              <a:t> Make the TableSize about as large as the number of keys expected (i.e. to make the loading density factor </a:t>
            </a:r>
            <a:r>
              <a:rPr lang="en-US" altLang="zh-CN" sz="2000" b="1" dirty="0">
                <a:sym typeface="Symbol" panose="05050102010706020507" pitchFamily="18" charset="2"/>
              </a:rPr>
              <a:t>1).</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9700"/>
                                        </p:tgtEl>
                                        <p:attrNameLst>
                                          <p:attrName>style.visibility</p:attrName>
                                        </p:attrNameLst>
                                      </p:cBhvr>
                                      <p:to>
                                        <p:strVal val="visible"/>
                                      </p:to>
                                    </p:set>
                                    <p:animEffect transition="in" filter="wipe(up)">
                                      <p:cBhvr>
                                        <p:cTn id="11" dur="500"/>
                                        <p:tgtEl>
                                          <p:spTgt spid="29700"/>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3" fill="hold" nodeType="clickEffect">
                                  <p:stCondLst>
                                    <p:cond delay="0"/>
                                  </p:stCondLst>
                                  <p:childTnLst>
                                    <p:set>
                                      <p:cBhvr>
                                        <p:cTn id="15" dur="1" fill="hold">
                                          <p:stCondLst>
                                            <p:cond delay="0"/>
                                          </p:stCondLst>
                                        </p:cTn>
                                        <p:tgtEl>
                                          <p:spTgt spid="29705"/>
                                        </p:tgtEl>
                                        <p:attrNameLst>
                                          <p:attrName>style.visibility</p:attrName>
                                        </p:attrNameLst>
                                      </p:cBhvr>
                                      <p:to>
                                        <p:strVal val="visible"/>
                                      </p:to>
                                    </p:set>
                                    <p:animEffect transition="in" filter="strips(upRight)">
                                      <p:cBhvr>
                                        <p:cTn id="16" dur="500"/>
                                        <p:tgtEl>
                                          <p:spTgt spid="297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706"/>
                                        </p:tgtEl>
                                        <p:attrNameLst>
                                          <p:attrName>style.visibility</p:attrName>
                                        </p:attrNameLst>
                                      </p:cBhvr>
                                      <p:to>
                                        <p:strVal val="visible"/>
                                      </p:to>
                                    </p:set>
                                    <p:animEffect transition="in" filter="wipe(up)">
                                      <p:cBhvr>
                                        <p:cTn id="21"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0" grpId="0" animBg="1"/>
      <p:bldP spid="297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p:nvPr/>
        </p:nvSpPr>
        <p:spPr>
          <a:xfrm>
            <a:off x="381000" y="166688"/>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§4  Open Addressing</a:t>
            </a:r>
            <a:endParaRPr lang="en-US" altLang="zh-CN" sz="2400" b="1" dirty="0"/>
          </a:p>
        </p:txBody>
      </p:sp>
      <p:sp>
        <p:nvSpPr>
          <p:cNvPr id="30723" name="Text Box 3"/>
          <p:cNvSpPr txBox="1"/>
          <p:nvPr/>
        </p:nvSpPr>
        <p:spPr>
          <a:xfrm>
            <a:off x="838200" y="685800"/>
            <a:ext cx="7391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 find another empty cell to solve collision (avoiding pointers)</a:t>
            </a:r>
            <a:endParaRPr lang="en-US" altLang="zh-CN" sz="2000" b="1" dirty="0"/>
          </a:p>
        </p:txBody>
      </p:sp>
      <p:sp>
        <p:nvSpPr>
          <p:cNvPr id="30724" name="AutoShape 4"/>
          <p:cNvSpPr/>
          <p:nvPr/>
        </p:nvSpPr>
        <p:spPr>
          <a:xfrm>
            <a:off x="914400" y="1219200"/>
            <a:ext cx="6629400" cy="4267200"/>
          </a:xfrm>
          <a:prstGeom prst="foldedCorner">
            <a:avLst>
              <a:gd name="adj" fmla="val 10866"/>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Algorithm: insert key into an array of hash table</a:t>
            </a:r>
            <a:endParaRPr lang="en-US" altLang="zh-CN" sz="1800" b="1" dirty="0">
              <a:solidFill>
                <a:schemeClr val="hlink"/>
              </a:solidFill>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if ( table is full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ERROR (“No space left”);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exit;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index = hash(key);</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initialize i = 0 ------ the counter of probing;</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 collision at index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index = ( hash(key) + f(++i) ) % TableSize;</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zh-CN" altLang="en-US" sz="1800" b="1" dirty="0">
                <a:latin typeface="Arial" panose="020B0604020202020204" pitchFamily="34" charset="0"/>
              </a:rPr>
              <a:t>原来的位置号</a:t>
            </a:r>
            <a:r>
              <a:rPr lang="en-US" altLang="zh-CN" sz="1800" b="1" dirty="0">
                <a:latin typeface="Arial" panose="020B0604020202020204" pitchFamily="34" charset="0"/>
              </a:rPr>
              <a:t>+</a:t>
            </a:r>
            <a:r>
              <a:rPr lang="zh-CN" altLang="en-US" sz="1800" b="1" dirty="0">
                <a:latin typeface="Arial" panose="020B0604020202020204" pitchFamily="34" charset="0"/>
              </a:rPr>
              <a:t>了一个偏移量，</a:t>
            </a:r>
            <a:r>
              <a:rPr lang="en-US" altLang="zh-CN" sz="1800" b="1" dirty="0">
                <a:latin typeface="Arial" panose="020B0604020202020204" pitchFamily="34" charset="0"/>
              </a:rPr>
              <a:t>f</a:t>
            </a:r>
            <a:r>
              <a:rPr lang="zh-CN" altLang="en-US" sz="1800" b="1" dirty="0">
                <a:latin typeface="Arial" panose="020B0604020202020204" pitchFamily="34" charset="0"/>
              </a:rPr>
              <a:t>是移动规则</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insert key at index;</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p:txBody>
      </p:sp>
      <p:sp>
        <p:nvSpPr>
          <p:cNvPr id="30725" name="AutoShape 5"/>
          <p:cNvSpPr/>
          <p:nvPr/>
        </p:nvSpPr>
        <p:spPr>
          <a:xfrm>
            <a:off x="5364163" y="4652963"/>
            <a:ext cx="2971800" cy="1371600"/>
          </a:xfrm>
          <a:prstGeom prst="wedgeEllipseCallout">
            <a:avLst>
              <a:gd name="adj1" fmla="val -76227"/>
              <a:gd name="adj2" fmla="val -82639"/>
            </a:avLst>
          </a:prstGeom>
          <a:gradFill rotWithShape="0">
            <a:gsLst>
              <a:gs pos="0">
                <a:srgbClr val="C0C0C0"/>
              </a:gs>
              <a:gs pos="100000">
                <a:srgbClr val="FFFFFF"/>
              </a:gs>
            </a:gsLst>
            <a:lin ang="27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Collision resolving function.</a:t>
            </a:r>
            <a:endParaRPr lang="en-US" altLang="zh-CN" sz="2000" b="1" dirty="0"/>
          </a:p>
        </p:txBody>
      </p:sp>
      <p:sp>
        <p:nvSpPr>
          <p:cNvPr id="30726" name="Text Box 6"/>
          <p:cNvSpPr txBox="1"/>
          <p:nvPr/>
        </p:nvSpPr>
        <p:spPr>
          <a:xfrm>
            <a:off x="2133600" y="5516563"/>
            <a:ext cx="3352800" cy="579437"/>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767080" lvl="0" indent="-767080" eaLnBrk="1" hangingPunct="1">
              <a:spcBef>
                <a:spcPct val="50000"/>
              </a:spcBef>
              <a:buNone/>
            </a:pPr>
            <a:r>
              <a:rPr lang="en-US" altLang="zh-CN" b="1" dirty="0">
                <a:solidFill>
                  <a:schemeClr val="hlink"/>
                </a:solidFill>
                <a:sym typeface="Wingdings" panose="05000000000000000000" pitchFamily="2" charset="2"/>
              </a:rPr>
              <a:t></a:t>
            </a:r>
            <a:r>
              <a:rPr lang="en-US" altLang="zh-CN" sz="2000" b="1" dirty="0">
                <a:solidFill>
                  <a:schemeClr val="hlink"/>
                </a:solidFill>
                <a:latin typeface="Arial" panose="020B0604020202020204" pitchFamily="34" charset="0"/>
              </a:rPr>
              <a:t>Tip:</a:t>
            </a:r>
            <a:r>
              <a:rPr lang="en-US" altLang="zh-CN" sz="2000" b="1" dirty="0"/>
              <a:t> Generally </a:t>
            </a:r>
            <a:r>
              <a:rPr lang="en-US" altLang="zh-CN" sz="2000" b="1" dirty="0">
                <a:sym typeface="Symbol" panose="05050102010706020507" pitchFamily="18" charset="2"/>
              </a:rPr>
              <a:t> &lt; 0.5.</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wipe(left)">
                                      <p:cBhvr>
                                        <p:cTn id="7" dur="500"/>
                                        <p:tgtEl>
                                          <p:spTgt spid="30722"/>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gtEl>
                                        <p:attrNameLst>
                                          <p:attrName>style.visibility</p:attrName>
                                        </p:attrNameLst>
                                      </p:cBhvr>
                                      <p:to>
                                        <p:strVal val="visible"/>
                                      </p:to>
                                    </p:set>
                                    <p:animEffect transition="in" filter="wipe(left)">
                                      <p:cBhvr>
                                        <p:cTn id="12" dur="500"/>
                                        <p:tgtEl>
                                          <p:spTgt spid="3072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4"/>
                                        </p:tgtEl>
                                        <p:attrNameLst>
                                          <p:attrName>style.visibility</p:attrName>
                                        </p:attrNameLst>
                                      </p:cBhvr>
                                      <p:to>
                                        <p:strVal val="visible"/>
                                      </p:to>
                                    </p:set>
                                    <p:animEffect transition="in" filter="wipe(up)">
                                      <p:cBhvr>
                                        <p:cTn id="17" dur="500"/>
                                        <p:tgtEl>
                                          <p:spTgt spid="3072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0725"/>
                                        </p:tgtEl>
                                        <p:attrNameLst>
                                          <p:attrName>style.visibility</p:attrName>
                                        </p:attrNameLst>
                                      </p:cBhvr>
                                      <p:to>
                                        <p:strVal val="visible"/>
                                      </p:to>
                                    </p:set>
                                    <p:animEffect transition="in" filter="strips(downRight)">
                                      <p:cBhvr>
                                        <p:cTn id="22" dur="500"/>
                                        <p:tgtEl>
                                          <p:spTgt spid="307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726"/>
                                        </p:tgtEl>
                                        <p:attrNameLst>
                                          <p:attrName>style.visibility</p:attrName>
                                        </p:attrNameLst>
                                      </p:cBhvr>
                                      <p:to>
                                        <p:strVal val="visible"/>
                                      </p:to>
                                    </p:set>
                                    <p:animEffect transition="in" filter="wipe(up)">
                                      <p:cBhvr>
                                        <p:cTn id="27"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P spid="30723" grpId="0"/>
      <p:bldP spid="30724" grpId="0" animBg="1"/>
      <p:bldP spid="30725" grpId="0" animBg="1"/>
      <p:bldP spid="307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31747" name="Text Box 3"/>
          <p:cNvSpPr txBox="1"/>
          <p:nvPr/>
        </p:nvSpPr>
        <p:spPr>
          <a:xfrm>
            <a:off x="533400" y="533400"/>
            <a:ext cx="3048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1.  Linear Probing</a:t>
            </a:r>
            <a:endParaRPr lang="en-US" altLang="zh-CN" sz="2400" b="1" dirty="0"/>
          </a:p>
        </p:txBody>
      </p:sp>
      <p:sp>
        <p:nvSpPr>
          <p:cNvPr id="31748" name="Rectangle 4" descr="棕色大理石"/>
          <p:cNvSpPr/>
          <p:nvPr/>
        </p:nvSpPr>
        <p:spPr>
          <a:xfrm>
            <a:off x="3276600" y="381000"/>
            <a:ext cx="4953000" cy="6858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i</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i</a:t>
            </a:r>
            <a:r>
              <a:rPr lang="en-US" altLang="zh-CN" sz="2800" b="1" dirty="0">
                <a:solidFill>
                  <a:schemeClr val="bg1"/>
                </a:solidFill>
              </a:rPr>
              <a:t> ;</a:t>
            </a:r>
            <a:r>
              <a:rPr lang="en-US" altLang="zh-CN" sz="2400" b="1" dirty="0">
                <a:solidFill>
                  <a:schemeClr val="bg1"/>
                </a:solidFill>
              </a:rPr>
              <a:t>   </a:t>
            </a:r>
            <a:r>
              <a:rPr lang="en-US" altLang="zh-CN" sz="2400" b="1" dirty="0">
                <a:solidFill>
                  <a:srgbClr val="CCFFCC"/>
                </a:solidFill>
              </a:rPr>
              <a:t>/* a linear function */</a:t>
            </a:r>
            <a:endParaRPr lang="en-US" altLang="zh-CN" sz="2400" b="1" dirty="0">
              <a:solidFill>
                <a:srgbClr val="CCFFCC"/>
              </a:solidFill>
            </a:endParaRPr>
          </a:p>
        </p:txBody>
      </p:sp>
      <p:sp>
        <p:nvSpPr>
          <p:cNvPr id="31749" name="Text Box 5"/>
          <p:cNvSpPr txBox="1"/>
          <p:nvPr/>
        </p:nvSpPr>
        <p:spPr>
          <a:xfrm>
            <a:off x="381000" y="1219200"/>
            <a:ext cx="8305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905000" lvl="0" indent="-190500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t>
            </a:r>
            <a:r>
              <a:rPr lang="en-US" altLang="zh-CN" sz="2400" b="1" dirty="0"/>
              <a:t>  Mapping  </a:t>
            </a:r>
            <a:r>
              <a:rPr lang="en-US" altLang="zh-CN" sz="2400" b="1" i="1" dirty="0"/>
              <a:t>n</a:t>
            </a:r>
            <a:r>
              <a:rPr lang="en-US" altLang="zh-CN" sz="2400" b="1" dirty="0"/>
              <a:t> = 11  C library functions into a hash table ht[ ] with </a:t>
            </a:r>
            <a:r>
              <a:rPr lang="en-US" altLang="zh-CN" sz="2400" b="1" i="1" dirty="0"/>
              <a:t>b</a:t>
            </a:r>
            <a:r>
              <a:rPr lang="en-US" altLang="zh-CN" sz="2400" b="1" dirty="0"/>
              <a:t> = 26 buckets and </a:t>
            </a:r>
            <a:r>
              <a:rPr lang="en-US" altLang="zh-CN" sz="2400" b="1" i="1" dirty="0"/>
              <a:t>s</a:t>
            </a:r>
            <a:r>
              <a:rPr lang="en-US" altLang="zh-CN" sz="2400" b="1" dirty="0"/>
              <a:t> = 1.</a:t>
            </a:r>
            <a:endParaRPr lang="en-US" altLang="zh-CN" sz="2400" b="1" dirty="0"/>
          </a:p>
        </p:txBody>
      </p:sp>
      <p:sp>
        <p:nvSpPr>
          <p:cNvPr id="31750" name="Text Box 6"/>
          <p:cNvSpPr txBox="1"/>
          <p:nvPr/>
        </p:nvSpPr>
        <p:spPr>
          <a:xfrm>
            <a:off x="609600" y="2225675"/>
            <a:ext cx="40386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rPr>
              <a:t>acos  atoi </a:t>
            </a:r>
            <a:r>
              <a:rPr lang="en-US" altLang="zh-CN" sz="2400" b="1" dirty="0"/>
              <a:t> </a:t>
            </a:r>
            <a:r>
              <a:rPr lang="en-US" altLang="zh-CN" sz="2400" b="1" dirty="0">
                <a:solidFill>
                  <a:schemeClr val="hlink"/>
                </a:solidFill>
              </a:rPr>
              <a:t>char </a:t>
            </a:r>
            <a:r>
              <a:rPr lang="en-US" altLang="zh-CN" sz="2400" b="1" dirty="0"/>
              <a:t> </a:t>
            </a:r>
            <a:r>
              <a:rPr lang="en-US" altLang="zh-CN" sz="2400" b="1" dirty="0">
                <a:solidFill>
                  <a:schemeClr val="hlink"/>
                </a:solidFill>
              </a:rPr>
              <a:t>define  exp  ceil  cos  float  atol  floor  ctime</a:t>
            </a:r>
            <a:endParaRPr lang="en-US" altLang="zh-CN" sz="2400" b="1" dirty="0">
              <a:solidFill>
                <a:schemeClr val="hlink"/>
              </a:solidFill>
            </a:endParaRPr>
          </a:p>
        </p:txBody>
      </p:sp>
      <p:grpSp>
        <p:nvGrpSpPr>
          <p:cNvPr id="31751" name="Group 7"/>
          <p:cNvGrpSpPr/>
          <p:nvPr/>
        </p:nvGrpSpPr>
        <p:grpSpPr>
          <a:xfrm>
            <a:off x="5486400" y="2133600"/>
            <a:ext cx="2895600" cy="3276600"/>
            <a:chOff x="3456" y="1968"/>
            <a:chExt cx="1824" cy="2064"/>
          </a:xfrm>
        </p:grpSpPr>
        <p:sp>
          <p:nvSpPr>
            <p:cNvPr id="28726" name="Rectangle 8"/>
            <p:cNvSpPr/>
            <p:nvPr/>
          </p:nvSpPr>
          <p:spPr>
            <a:xfrm>
              <a:off x="3456" y="196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bucket</a:t>
              </a:r>
              <a:endParaRPr lang="en-US" altLang="zh-CN" sz="1800" b="1" dirty="0"/>
            </a:p>
          </p:txBody>
        </p:sp>
        <p:sp>
          <p:nvSpPr>
            <p:cNvPr id="28727" name="Rectangle 9"/>
            <p:cNvSpPr/>
            <p:nvPr/>
          </p:nvSpPr>
          <p:spPr>
            <a:xfrm>
              <a:off x="3984" y="196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t>x</a:t>
              </a:r>
              <a:endParaRPr lang="en-US" altLang="zh-CN" sz="1800" b="1" dirty="0"/>
            </a:p>
          </p:txBody>
        </p:sp>
        <p:sp>
          <p:nvSpPr>
            <p:cNvPr id="28728" name="Rectangle 10"/>
            <p:cNvSpPr/>
            <p:nvPr/>
          </p:nvSpPr>
          <p:spPr>
            <a:xfrm>
              <a:off x="3456"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p>
          </p:txBody>
        </p:sp>
        <p:sp>
          <p:nvSpPr>
            <p:cNvPr id="28729" name="Rectangle 11"/>
            <p:cNvSpPr/>
            <p:nvPr/>
          </p:nvSpPr>
          <p:spPr>
            <a:xfrm>
              <a:off x="3456" y="230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sp>
          <p:nvSpPr>
            <p:cNvPr id="28730" name="Rectangle 12"/>
            <p:cNvSpPr/>
            <p:nvPr/>
          </p:nvSpPr>
          <p:spPr>
            <a:xfrm>
              <a:off x="3456" y="244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sp>
          <p:nvSpPr>
            <p:cNvPr id="28731" name="Rectangle 13"/>
            <p:cNvSpPr/>
            <p:nvPr/>
          </p:nvSpPr>
          <p:spPr>
            <a:xfrm>
              <a:off x="3456" y="259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sp>
          <p:nvSpPr>
            <p:cNvPr id="28732" name="Rectangle 14"/>
            <p:cNvSpPr/>
            <p:nvPr/>
          </p:nvSpPr>
          <p:spPr>
            <a:xfrm>
              <a:off x="3456" y="273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sp>
          <p:nvSpPr>
            <p:cNvPr id="28733" name="Rectangle 15"/>
            <p:cNvSpPr/>
            <p:nvPr/>
          </p:nvSpPr>
          <p:spPr>
            <a:xfrm>
              <a:off x="3456" y="288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sp>
          <p:nvSpPr>
            <p:cNvPr id="28734" name="Rectangle 16"/>
            <p:cNvSpPr/>
            <p:nvPr/>
          </p:nvSpPr>
          <p:spPr>
            <a:xfrm>
              <a:off x="3456" y="302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a:t>
              </a:r>
              <a:endParaRPr lang="en-US" altLang="zh-CN" sz="1800" b="1" dirty="0"/>
            </a:p>
          </p:txBody>
        </p:sp>
        <p:sp>
          <p:nvSpPr>
            <p:cNvPr id="28735" name="Rectangle 17"/>
            <p:cNvSpPr/>
            <p:nvPr/>
          </p:nvSpPr>
          <p:spPr>
            <a:xfrm>
              <a:off x="3456" y="316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a:t>
              </a:r>
              <a:endParaRPr lang="en-US" altLang="zh-CN" sz="1800" b="1" dirty="0"/>
            </a:p>
          </p:txBody>
        </p:sp>
        <p:sp>
          <p:nvSpPr>
            <p:cNvPr id="28736" name="Rectangle 18"/>
            <p:cNvSpPr/>
            <p:nvPr/>
          </p:nvSpPr>
          <p:spPr>
            <a:xfrm>
              <a:off x="3456" y="331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a:t>
              </a:r>
              <a:endParaRPr lang="en-US" altLang="zh-CN" sz="1800" b="1" dirty="0"/>
            </a:p>
          </p:txBody>
        </p:sp>
        <p:sp>
          <p:nvSpPr>
            <p:cNvPr id="28737" name="Rectangle 19"/>
            <p:cNvSpPr/>
            <p:nvPr/>
          </p:nvSpPr>
          <p:spPr>
            <a:xfrm>
              <a:off x="3456" y="345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9</a:t>
              </a:r>
              <a:endParaRPr lang="en-US" altLang="zh-CN" sz="1800" b="1" dirty="0"/>
            </a:p>
          </p:txBody>
        </p:sp>
        <p:sp>
          <p:nvSpPr>
            <p:cNvPr id="28738" name="Rectangle 20"/>
            <p:cNvSpPr/>
            <p:nvPr/>
          </p:nvSpPr>
          <p:spPr>
            <a:xfrm>
              <a:off x="3456" y="360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10</a:t>
              </a:r>
              <a:endParaRPr lang="en-US" altLang="zh-CN" sz="1800" b="1" dirty="0"/>
            </a:p>
          </p:txBody>
        </p:sp>
        <p:sp>
          <p:nvSpPr>
            <p:cNvPr id="28739" name="Rectangle 21"/>
            <p:cNvSpPr/>
            <p:nvPr/>
          </p:nvSpPr>
          <p:spPr>
            <a:xfrm>
              <a:off x="3456" y="374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 …</a:t>
              </a:r>
              <a:endParaRPr lang="en-US" altLang="zh-CN" sz="1800" b="1" dirty="0"/>
            </a:p>
          </p:txBody>
        </p:sp>
        <p:sp>
          <p:nvSpPr>
            <p:cNvPr id="28740" name="Rectangle 22"/>
            <p:cNvSpPr/>
            <p:nvPr/>
          </p:nvSpPr>
          <p:spPr>
            <a:xfrm>
              <a:off x="3456" y="388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25</a:t>
              </a:r>
              <a:endParaRPr lang="en-US" altLang="zh-CN" sz="1800" b="1" dirty="0"/>
            </a:p>
          </p:txBody>
        </p:sp>
        <p:sp>
          <p:nvSpPr>
            <p:cNvPr id="28741" name="Rectangle 23"/>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2" name="Rectangle 24"/>
            <p:cNvSpPr/>
            <p:nvPr/>
          </p:nvSpPr>
          <p:spPr>
            <a:xfrm>
              <a:off x="4512" y="1968"/>
              <a:ext cx="76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search time</a:t>
              </a:r>
              <a:endParaRPr lang="en-US" altLang="zh-CN" sz="1800" b="1" dirty="0"/>
            </a:p>
          </p:txBody>
        </p:sp>
        <p:sp>
          <p:nvSpPr>
            <p:cNvPr id="28743" name="Rectangle 25"/>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4" name="Rectangle 26"/>
            <p:cNvSpPr/>
            <p:nvPr/>
          </p:nvSpPr>
          <p:spPr>
            <a:xfrm>
              <a:off x="3984" y="230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5" name="Rectangle 27"/>
            <p:cNvSpPr/>
            <p:nvPr/>
          </p:nvSpPr>
          <p:spPr>
            <a:xfrm>
              <a:off x="4512" y="230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6" name="Rectangle 28"/>
            <p:cNvSpPr/>
            <p:nvPr/>
          </p:nvSpPr>
          <p:spPr>
            <a:xfrm>
              <a:off x="3984" y="244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7" name="Rectangle 29"/>
            <p:cNvSpPr/>
            <p:nvPr/>
          </p:nvSpPr>
          <p:spPr>
            <a:xfrm>
              <a:off x="4512" y="244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8" name="Rectangle 30"/>
            <p:cNvSpPr/>
            <p:nvPr/>
          </p:nvSpPr>
          <p:spPr>
            <a:xfrm>
              <a:off x="3984" y="259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49" name="Rectangle 31"/>
            <p:cNvSpPr/>
            <p:nvPr/>
          </p:nvSpPr>
          <p:spPr>
            <a:xfrm>
              <a:off x="4512" y="2592"/>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0" name="Rectangle 32"/>
            <p:cNvSpPr/>
            <p:nvPr/>
          </p:nvSpPr>
          <p:spPr>
            <a:xfrm>
              <a:off x="3984" y="273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1" name="Rectangle 33"/>
            <p:cNvSpPr/>
            <p:nvPr/>
          </p:nvSpPr>
          <p:spPr>
            <a:xfrm>
              <a:off x="4512" y="2736"/>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2" name="Rectangle 34"/>
            <p:cNvSpPr/>
            <p:nvPr/>
          </p:nvSpPr>
          <p:spPr>
            <a:xfrm>
              <a:off x="3984" y="288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3" name="Rectangle 35"/>
            <p:cNvSpPr/>
            <p:nvPr/>
          </p:nvSpPr>
          <p:spPr>
            <a:xfrm>
              <a:off x="4512" y="288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4" name="Rectangle 36"/>
            <p:cNvSpPr/>
            <p:nvPr/>
          </p:nvSpPr>
          <p:spPr>
            <a:xfrm>
              <a:off x="3984" y="302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5" name="Rectangle 37"/>
            <p:cNvSpPr/>
            <p:nvPr/>
          </p:nvSpPr>
          <p:spPr>
            <a:xfrm>
              <a:off x="4512" y="302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6" name="Rectangle 38"/>
            <p:cNvSpPr/>
            <p:nvPr/>
          </p:nvSpPr>
          <p:spPr>
            <a:xfrm>
              <a:off x="3984" y="316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7" name="Rectangle 39"/>
            <p:cNvSpPr/>
            <p:nvPr/>
          </p:nvSpPr>
          <p:spPr>
            <a:xfrm>
              <a:off x="4512" y="316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8" name="Rectangle 40"/>
            <p:cNvSpPr/>
            <p:nvPr/>
          </p:nvSpPr>
          <p:spPr>
            <a:xfrm>
              <a:off x="3984" y="331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59" name="Rectangle 41"/>
            <p:cNvSpPr/>
            <p:nvPr/>
          </p:nvSpPr>
          <p:spPr>
            <a:xfrm>
              <a:off x="4512" y="3312"/>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0" name="Rectangle 42"/>
            <p:cNvSpPr/>
            <p:nvPr/>
          </p:nvSpPr>
          <p:spPr>
            <a:xfrm>
              <a:off x="3984" y="345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1" name="Rectangle 43"/>
            <p:cNvSpPr/>
            <p:nvPr/>
          </p:nvSpPr>
          <p:spPr>
            <a:xfrm>
              <a:off x="4512" y="3456"/>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2" name="Rectangle 44"/>
            <p:cNvSpPr/>
            <p:nvPr/>
          </p:nvSpPr>
          <p:spPr>
            <a:xfrm>
              <a:off x="3984" y="360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3" name="Rectangle 45"/>
            <p:cNvSpPr/>
            <p:nvPr/>
          </p:nvSpPr>
          <p:spPr>
            <a:xfrm>
              <a:off x="4512" y="360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4" name="Rectangle 46"/>
            <p:cNvSpPr/>
            <p:nvPr/>
          </p:nvSpPr>
          <p:spPr>
            <a:xfrm>
              <a:off x="3984" y="374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5" name="Rectangle 47"/>
            <p:cNvSpPr/>
            <p:nvPr/>
          </p:nvSpPr>
          <p:spPr>
            <a:xfrm>
              <a:off x="4512" y="374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6" name="Rectangle 48"/>
            <p:cNvSpPr/>
            <p:nvPr/>
          </p:nvSpPr>
          <p:spPr>
            <a:xfrm>
              <a:off x="3984" y="388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7" name="Rectangle 49"/>
            <p:cNvSpPr/>
            <p:nvPr/>
          </p:nvSpPr>
          <p:spPr>
            <a:xfrm>
              <a:off x="4512" y="388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28768" name="Rectangle 50"/>
            <p:cNvSpPr/>
            <p:nvPr/>
          </p:nvSpPr>
          <p:spPr>
            <a:xfrm>
              <a:off x="3456" y="1968"/>
              <a:ext cx="1824" cy="2064"/>
            </a:xfrm>
            <a:prstGeom prst="rect">
              <a:avLst/>
            </a:prstGeom>
            <a:noFill/>
            <a:ln w="76200" cap="flat" cmpd="tri">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31795" name="Group 51"/>
          <p:cNvGrpSpPr/>
          <p:nvPr/>
        </p:nvGrpSpPr>
        <p:grpSpPr>
          <a:xfrm>
            <a:off x="6324600" y="2438400"/>
            <a:ext cx="2057400" cy="228600"/>
            <a:chOff x="3984" y="2160"/>
            <a:chExt cx="1296" cy="144"/>
          </a:xfrm>
        </p:grpSpPr>
        <p:sp>
          <p:nvSpPr>
            <p:cNvPr id="28724" name="Rectangle 52"/>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acos</a:t>
              </a:r>
              <a:endParaRPr lang="en-US" altLang="zh-CN" sz="1800" b="1" dirty="0"/>
            </a:p>
          </p:txBody>
        </p:sp>
        <p:sp>
          <p:nvSpPr>
            <p:cNvPr id="28725" name="Rectangle 53"/>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31798" name="Group 54"/>
          <p:cNvGrpSpPr/>
          <p:nvPr/>
        </p:nvGrpSpPr>
        <p:grpSpPr>
          <a:xfrm>
            <a:off x="6324600" y="2667000"/>
            <a:ext cx="2057400" cy="228600"/>
            <a:chOff x="3984" y="2160"/>
            <a:chExt cx="1296" cy="144"/>
          </a:xfrm>
        </p:grpSpPr>
        <p:sp>
          <p:nvSpPr>
            <p:cNvPr id="28722" name="Rectangle 55"/>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atoi</a:t>
              </a:r>
              <a:endParaRPr lang="en-US" altLang="zh-CN" sz="1800" b="1" dirty="0"/>
            </a:p>
          </p:txBody>
        </p:sp>
        <p:sp>
          <p:nvSpPr>
            <p:cNvPr id="28723" name="Rectangle 56"/>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grpSp>
      <p:grpSp>
        <p:nvGrpSpPr>
          <p:cNvPr id="31801" name="Group 57"/>
          <p:cNvGrpSpPr/>
          <p:nvPr/>
        </p:nvGrpSpPr>
        <p:grpSpPr>
          <a:xfrm>
            <a:off x="6324600" y="2895600"/>
            <a:ext cx="2057400" cy="228600"/>
            <a:chOff x="3984" y="2160"/>
            <a:chExt cx="1296" cy="144"/>
          </a:xfrm>
        </p:grpSpPr>
        <p:sp>
          <p:nvSpPr>
            <p:cNvPr id="28720" name="Rectangle 58"/>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char</a:t>
              </a:r>
              <a:endParaRPr lang="en-US" altLang="zh-CN" sz="1800" b="1" dirty="0"/>
            </a:p>
          </p:txBody>
        </p:sp>
        <p:sp>
          <p:nvSpPr>
            <p:cNvPr id="28721" name="Rectangle 59"/>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31804" name="Group 60"/>
          <p:cNvGrpSpPr/>
          <p:nvPr/>
        </p:nvGrpSpPr>
        <p:grpSpPr>
          <a:xfrm>
            <a:off x="6324600" y="3124200"/>
            <a:ext cx="2057400" cy="228600"/>
            <a:chOff x="3984" y="2160"/>
            <a:chExt cx="1296" cy="144"/>
          </a:xfrm>
        </p:grpSpPr>
        <p:sp>
          <p:nvSpPr>
            <p:cNvPr id="28718" name="Rectangle 61"/>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define</a:t>
              </a:r>
              <a:endParaRPr lang="en-US" altLang="zh-CN" sz="1800" b="1" dirty="0"/>
            </a:p>
          </p:txBody>
        </p:sp>
        <p:sp>
          <p:nvSpPr>
            <p:cNvPr id="28719" name="Rectangle 62"/>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31807" name="Group 63"/>
          <p:cNvGrpSpPr/>
          <p:nvPr/>
        </p:nvGrpSpPr>
        <p:grpSpPr>
          <a:xfrm>
            <a:off x="6324600" y="3352800"/>
            <a:ext cx="2057400" cy="228600"/>
            <a:chOff x="3984" y="2160"/>
            <a:chExt cx="1296" cy="144"/>
          </a:xfrm>
        </p:grpSpPr>
        <p:sp>
          <p:nvSpPr>
            <p:cNvPr id="28716" name="Rectangle 64"/>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exp</a:t>
              </a:r>
              <a:endParaRPr lang="en-US" altLang="zh-CN" sz="1800" b="1" dirty="0"/>
            </a:p>
          </p:txBody>
        </p:sp>
        <p:sp>
          <p:nvSpPr>
            <p:cNvPr id="28717" name="Rectangle 65"/>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31810" name="Group 66"/>
          <p:cNvGrpSpPr/>
          <p:nvPr/>
        </p:nvGrpSpPr>
        <p:grpSpPr>
          <a:xfrm>
            <a:off x="6324600" y="3581400"/>
            <a:ext cx="2057400" cy="228600"/>
            <a:chOff x="3984" y="2160"/>
            <a:chExt cx="1296" cy="144"/>
          </a:xfrm>
        </p:grpSpPr>
        <p:sp>
          <p:nvSpPr>
            <p:cNvPr id="28714" name="Rectangle 67"/>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ceil</a:t>
              </a:r>
              <a:endParaRPr lang="en-US" altLang="zh-CN" sz="1800" b="1" dirty="0"/>
            </a:p>
          </p:txBody>
        </p:sp>
        <p:sp>
          <p:nvSpPr>
            <p:cNvPr id="28715" name="Rectangle 68"/>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grpSp>
      <p:grpSp>
        <p:nvGrpSpPr>
          <p:cNvPr id="31813" name="Group 69"/>
          <p:cNvGrpSpPr/>
          <p:nvPr/>
        </p:nvGrpSpPr>
        <p:grpSpPr>
          <a:xfrm>
            <a:off x="6324600" y="3810000"/>
            <a:ext cx="2057400" cy="228600"/>
            <a:chOff x="3984" y="2160"/>
            <a:chExt cx="1296" cy="144"/>
          </a:xfrm>
        </p:grpSpPr>
        <p:sp>
          <p:nvSpPr>
            <p:cNvPr id="28712" name="Rectangle 70"/>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cos</a:t>
              </a:r>
              <a:endParaRPr lang="en-US" altLang="zh-CN" sz="1800" b="1" dirty="0"/>
            </a:p>
          </p:txBody>
        </p:sp>
        <p:sp>
          <p:nvSpPr>
            <p:cNvPr id="28713" name="Rectangle 71"/>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grpSp>
      <p:grpSp>
        <p:nvGrpSpPr>
          <p:cNvPr id="31816" name="Group 72"/>
          <p:cNvGrpSpPr/>
          <p:nvPr/>
        </p:nvGrpSpPr>
        <p:grpSpPr>
          <a:xfrm>
            <a:off x="6324600" y="4038600"/>
            <a:ext cx="2057400" cy="228600"/>
            <a:chOff x="3984" y="2160"/>
            <a:chExt cx="1296" cy="144"/>
          </a:xfrm>
        </p:grpSpPr>
        <p:sp>
          <p:nvSpPr>
            <p:cNvPr id="28710" name="Rectangle 73"/>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float</a:t>
              </a:r>
              <a:endParaRPr lang="en-US" altLang="zh-CN" sz="1800" b="1" dirty="0"/>
            </a:p>
          </p:txBody>
        </p:sp>
        <p:sp>
          <p:nvSpPr>
            <p:cNvPr id="28711" name="Rectangle 74"/>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grpSp>
      <p:grpSp>
        <p:nvGrpSpPr>
          <p:cNvPr id="31819" name="Group 75"/>
          <p:cNvGrpSpPr/>
          <p:nvPr/>
        </p:nvGrpSpPr>
        <p:grpSpPr>
          <a:xfrm>
            <a:off x="6324600" y="4267200"/>
            <a:ext cx="2057400" cy="228600"/>
            <a:chOff x="3984" y="2160"/>
            <a:chExt cx="1296" cy="144"/>
          </a:xfrm>
        </p:grpSpPr>
        <p:sp>
          <p:nvSpPr>
            <p:cNvPr id="28708" name="Rectangle 76"/>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atol</a:t>
              </a:r>
              <a:endParaRPr lang="en-US" altLang="zh-CN" sz="1800" b="1" dirty="0"/>
            </a:p>
          </p:txBody>
        </p:sp>
        <p:sp>
          <p:nvSpPr>
            <p:cNvPr id="28709" name="Rectangle 77"/>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9</a:t>
              </a:r>
              <a:endParaRPr lang="en-US" altLang="zh-CN" sz="1800" b="1" dirty="0"/>
            </a:p>
          </p:txBody>
        </p:sp>
      </p:grpSp>
      <p:grpSp>
        <p:nvGrpSpPr>
          <p:cNvPr id="31822" name="Group 78"/>
          <p:cNvGrpSpPr/>
          <p:nvPr/>
        </p:nvGrpSpPr>
        <p:grpSpPr>
          <a:xfrm>
            <a:off x="6324600" y="4495800"/>
            <a:ext cx="2057400" cy="228600"/>
            <a:chOff x="3984" y="2160"/>
            <a:chExt cx="1296" cy="144"/>
          </a:xfrm>
        </p:grpSpPr>
        <p:sp>
          <p:nvSpPr>
            <p:cNvPr id="28706" name="Rectangle 79"/>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floor</a:t>
              </a:r>
              <a:endParaRPr lang="en-US" altLang="zh-CN" sz="1800" b="1" dirty="0"/>
            </a:p>
          </p:txBody>
        </p:sp>
        <p:sp>
          <p:nvSpPr>
            <p:cNvPr id="28707" name="Rectangle 80"/>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grpSp>
      <p:grpSp>
        <p:nvGrpSpPr>
          <p:cNvPr id="31825" name="Group 81"/>
          <p:cNvGrpSpPr/>
          <p:nvPr/>
        </p:nvGrpSpPr>
        <p:grpSpPr>
          <a:xfrm>
            <a:off x="6324600" y="4724400"/>
            <a:ext cx="2057400" cy="228600"/>
            <a:chOff x="3984" y="2160"/>
            <a:chExt cx="1296" cy="144"/>
          </a:xfrm>
        </p:grpSpPr>
        <p:sp>
          <p:nvSpPr>
            <p:cNvPr id="28704" name="Rectangle 82"/>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ctime</a:t>
              </a:r>
              <a:endParaRPr lang="en-US" altLang="zh-CN" sz="1800" b="1" dirty="0"/>
            </a:p>
          </p:txBody>
        </p:sp>
        <p:sp>
          <p:nvSpPr>
            <p:cNvPr id="28705" name="Rectangle 83"/>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9</a:t>
              </a:r>
              <a:endParaRPr lang="en-US" altLang="zh-CN" sz="1800" b="1" dirty="0"/>
            </a:p>
          </p:txBody>
        </p:sp>
      </p:grpSp>
      <p:sp>
        <p:nvSpPr>
          <p:cNvPr id="31828" name="Text Box 84"/>
          <p:cNvSpPr txBox="1"/>
          <p:nvPr/>
        </p:nvSpPr>
        <p:spPr>
          <a:xfrm>
            <a:off x="609600" y="3260725"/>
            <a:ext cx="4419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Loading density </a:t>
            </a:r>
            <a:r>
              <a:rPr lang="en-US" altLang="zh-CN" sz="2000" b="1" dirty="0">
                <a:latin typeface="Arial" panose="020B0604020202020204" pitchFamily="34" charset="0"/>
                <a:sym typeface="Symbol" panose="05050102010706020507" pitchFamily="18" charset="2"/>
              </a:rPr>
              <a:t></a:t>
            </a:r>
            <a:r>
              <a:rPr lang="en-US" altLang="zh-CN" sz="2000" b="1" dirty="0">
                <a:latin typeface="Arial" panose="020B0604020202020204" pitchFamily="34" charset="0"/>
              </a:rPr>
              <a:t> = 11 / 26 = 0.42</a:t>
            </a:r>
            <a:endParaRPr lang="en-US" altLang="zh-CN" sz="2000" b="1" dirty="0">
              <a:latin typeface="Arial" panose="020B0604020202020204" pitchFamily="34" charset="0"/>
            </a:endParaRPr>
          </a:p>
        </p:txBody>
      </p:sp>
      <p:sp>
        <p:nvSpPr>
          <p:cNvPr id="31829" name="Text Box 85"/>
          <p:cNvSpPr txBox="1"/>
          <p:nvPr/>
        </p:nvSpPr>
        <p:spPr>
          <a:xfrm>
            <a:off x="609600" y="3870325"/>
            <a:ext cx="472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Average search time = 41 / 11 = 3.73</a:t>
            </a:r>
            <a:endParaRPr lang="en-US" altLang="zh-CN" sz="2000" b="1" dirty="0">
              <a:latin typeface="Arial" panose="020B0604020202020204" pitchFamily="34" charset="0"/>
            </a:endParaRPr>
          </a:p>
        </p:txBody>
      </p:sp>
      <p:sp>
        <p:nvSpPr>
          <p:cNvPr id="31831" name="Oval 87"/>
          <p:cNvSpPr/>
          <p:nvPr/>
        </p:nvSpPr>
        <p:spPr>
          <a:xfrm>
            <a:off x="4419600" y="3870325"/>
            <a:ext cx="685800" cy="381000"/>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1832" name="Oval 88"/>
          <p:cNvSpPr/>
          <p:nvPr/>
        </p:nvSpPr>
        <p:spPr>
          <a:xfrm>
            <a:off x="7620000" y="4267200"/>
            <a:ext cx="304800" cy="228600"/>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1833" name="Oval 89"/>
          <p:cNvSpPr/>
          <p:nvPr/>
        </p:nvSpPr>
        <p:spPr>
          <a:xfrm>
            <a:off x="7620000" y="4724400"/>
            <a:ext cx="304800" cy="228600"/>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31834" name="AutoShape 90"/>
          <p:cNvSpPr/>
          <p:nvPr/>
        </p:nvSpPr>
        <p:spPr>
          <a:xfrm flipH="1">
            <a:off x="2209800" y="1295400"/>
            <a:ext cx="3657600" cy="1828800"/>
          </a:xfrm>
          <a:prstGeom prst="wedgeEllipseCallout">
            <a:avLst>
              <a:gd name="adj1" fmla="val -97398"/>
              <a:gd name="adj2" fmla="val 138190"/>
            </a:avLst>
          </a:prstGeom>
          <a:gradFill rotWithShape="0">
            <a:gsLst>
              <a:gs pos="0">
                <a:srgbClr val="FFFFFF"/>
              </a:gs>
              <a:gs pos="100000">
                <a:srgbClr val="DBDBDB"/>
              </a:gs>
            </a:gsLst>
            <a:lin ang="2700000" scaled="1"/>
            <a:tileRect/>
          </a:gra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Although </a:t>
            </a:r>
            <a:r>
              <a:rPr lang="en-US" altLang="zh-CN" sz="2400" b="1" i="1" dirty="0"/>
              <a:t>p</a:t>
            </a:r>
            <a:r>
              <a:rPr lang="en-US" altLang="zh-CN" sz="2400" b="1" dirty="0"/>
              <a:t> is small,</a:t>
            </a:r>
            <a:endParaRPr lang="en-US" altLang="zh-CN" sz="2400" b="1" dirty="0"/>
          </a:p>
          <a:p>
            <a:pPr marL="0" lvl="0" indent="0" algn="ctr" eaLnBrk="1" hangingPunct="1">
              <a:spcBef>
                <a:spcPct val="0"/>
              </a:spcBef>
              <a:buNone/>
            </a:pPr>
            <a:r>
              <a:rPr lang="en-US" altLang="zh-CN" sz="2400" b="1" dirty="0"/>
              <a:t>the worst case can be</a:t>
            </a:r>
            <a:endParaRPr lang="en-US" altLang="zh-CN" sz="2400" b="1" dirty="0"/>
          </a:p>
          <a:p>
            <a:pPr marL="0" lvl="0" indent="0" algn="ctr" eaLnBrk="1" hangingPunct="1">
              <a:spcBef>
                <a:spcPct val="0"/>
              </a:spcBef>
              <a:buNone/>
            </a:pPr>
            <a:r>
              <a:rPr lang="en-US" altLang="zh-CN" sz="2400" b="1" dirty="0"/>
              <a:t>LARGE.</a:t>
            </a:r>
            <a:endParaRPr lang="en-US" altLang="zh-CN" sz="2400" b="1" dirty="0"/>
          </a:p>
        </p:txBody>
      </p:sp>
      <p:grpSp>
        <p:nvGrpSpPr>
          <p:cNvPr id="31836" name="Group 92"/>
          <p:cNvGrpSpPr/>
          <p:nvPr/>
        </p:nvGrpSpPr>
        <p:grpSpPr>
          <a:xfrm>
            <a:off x="609600" y="4648200"/>
            <a:ext cx="6705600" cy="1828800"/>
            <a:chOff x="384" y="2928"/>
            <a:chExt cx="4224" cy="1152"/>
          </a:xfrm>
        </p:grpSpPr>
        <p:sp>
          <p:nvSpPr>
            <p:cNvPr id="28702" name="Text Box 86"/>
            <p:cNvSpPr txBox="1"/>
            <p:nvPr/>
          </p:nvSpPr>
          <p:spPr>
            <a:xfrm>
              <a:off x="384" y="2928"/>
              <a:ext cx="2976" cy="442"/>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latin typeface="Arial" panose="020B0604020202020204" pitchFamily="34" charset="0"/>
                </a:rPr>
                <a:t>Analysis of the linear probing show that the </a:t>
              </a:r>
              <a:r>
                <a:rPr lang="en-US" altLang="zh-CN" sz="2000" b="1" dirty="0">
                  <a:solidFill>
                    <a:schemeClr val="hlink"/>
                  </a:solidFill>
                  <a:latin typeface="Arial" panose="020B0604020202020204" pitchFamily="34" charset="0"/>
                </a:rPr>
                <a:t>expected number of probes</a:t>
              </a:r>
              <a:endParaRPr lang="en-US" altLang="zh-CN" sz="2000" b="1" dirty="0">
                <a:latin typeface="Arial" panose="020B0604020202020204" pitchFamily="34" charset="0"/>
              </a:endParaRPr>
            </a:p>
          </p:txBody>
        </p:sp>
        <p:graphicFrame>
          <p:nvGraphicFramePr>
            <p:cNvPr id="28703" name="Object 91"/>
            <p:cNvGraphicFramePr>
              <a:graphicFrameLocks noChangeAspect="1"/>
            </p:cNvGraphicFramePr>
            <p:nvPr/>
          </p:nvGraphicFramePr>
          <p:xfrm>
            <a:off x="384" y="3456"/>
            <a:ext cx="4224" cy="624"/>
          </p:xfrm>
          <a:graphic>
            <a:graphicData uri="http://schemas.openxmlformats.org/presentationml/2006/ole">
              <mc:AlternateContent xmlns:mc="http://schemas.openxmlformats.org/markup-compatibility/2006">
                <mc:Choice xmlns:v="urn:schemas-microsoft-com:vml" Requires="v">
                  <p:oleObj spid="_x0000_s3076" name="" r:id="rId2" imgW="65389125" imgH="9658350" progId="Equation.3">
                    <p:embed/>
                  </p:oleObj>
                </mc:Choice>
                <mc:Fallback>
                  <p:oleObj name="" r:id="rId2" imgW="65389125" imgH="9658350" progId="Equation.3">
                    <p:embed/>
                    <p:pic>
                      <p:nvPicPr>
                        <p:cNvPr id="0" name="图片 3075"/>
                        <p:cNvPicPr/>
                        <p:nvPr/>
                      </p:nvPicPr>
                      <p:blipFill>
                        <a:blip r:embed="rId3"/>
                        <a:stretch>
                          <a:fillRect/>
                        </a:stretch>
                      </p:blipFill>
                      <p:spPr>
                        <a:xfrm>
                          <a:off x="384" y="3456"/>
                          <a:ext cx="4224" cy="624"/>
                        </a:xfrm>
                        <a:prstGeom prst="rect">
                          <a:avLst/>
                        </a:prstGeom>
                        <a:noFill/>
                        <a:ln w="38100">
                          <a:noFill/>
                          <a:miter/>
                        </a:ln>
                      </p:spPr>
                    </p:pic>
                  </p:oleObj>
                </mc:Fallback>
              </mc:AlternateContent>
            </a:graphicData>
          </a:graphic>
        </p:graphicFrame>
      </p:grpSp>
      <p:sp>
        <p:nvSpPr>
          <p:cNvPr id="31837" name="Rectangle 93"/>
          <p:cNvSpPr/>
          <p:nvPr/>
        </p:nvSpPr>
        <p:spPr>
          <a:xfrm>
            <a:off x="5486400" y="6019800"/>
            <a:ext cx="1524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solidFill>
                  <a:srgbClr val="008000"/>
                </a:solidFill>
                <a:latin typeface="Arial" panose="020B0604020202020204" pitchFamily="34" charset="0"/>
              </a:rPr>
              <a:t>= 1.36</a:t>
            </a:r>
            <a:endParaRPr lang="en-US" altLang="zh-CN" sz="2400" b="1" dirty="0">
              <a:solidFill>
                <a:srgbClr val="008000"/>
              </a:solidFill>
              <a:latin typeface="Arial" panose="020B0604020202020204" pitchFamily="34" charset="0"/>
            </a:endParaRPr>
          </a:p>
        </p:txBody>
      </p:sp>
      <p:grpSp>
        <p:nvGrpSpPr>
          <p:cNvPr id="31842" name="Group 98"/>
          <p:cNvGrpSpPr/>
          <p:nvPr/>
        </p:nvGrpSpPr>
        <p:grpSpPr>
          <a:xfrm>
            <a:off x="1066800" y="1295400"/>
            <a:ext cx="7391400" cy="4959350"/>
            <a:chOff x="672" y="816"/>
            <a:chExt cx="4656" cy="3124"/>
          </a:xfrm>
        </p:grpSpPr>
        <p:pic>
          <p:nvPicPr>
            <p:cNvPr id="28700" name="Picture 99" descr="THUMBDN"/>
            <p:cNvPicPr>
              <a:picLocks noChangeAspect="1"/>
            </p:cNvPicPr>
            <p:nvPr/>
          </p:nvPicPr>
          <p:blipFill>
            <a:blip r:embed="rId4"/>
            <a:stretch>
              <a:fillRect/>
            </a:stretch>
          </p:blipFill>
          <p:spPr>
            <a:xfrm>
              <a:off x="672" y="816"/>
              <a:ext cx="4656" cy="3124"/>
            </a:xfrm>
            <a:prstGeom prst="rect">
              <a:avLst/>
            </a:prstGeom>
            <a:noFill/>
            <a:ln w="9525">
              <a:noFill/>
            </a:ln>
          </p:spPr>
        </p:pic>
        <p:sp>
          <p:nvSpPr>
            <p:cNvPr id="28701" name="Text Box 100"/>
            <p:cNvSpPr txBox="1"/>
            <p:nvPr/>
          </p:nvSpPr>
          <p:spPr>
            <a:xfrm>
              <a:off x="816" y="1382"/>
              <a:ext cx="2640" cy="826"/>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t>Cause </a:t>
              </a:r>
              <a:r>
                <a:rPr lang="en-US" altLang="zh-CN" sz="2000" b="1" i="1" dirty="0">
                  <a:solidFill>
                    <a:schemeClr val="hlink"/>
                  </a:solidFill>
                </a:rPr>
                <a:t>primary clustering</a:t>
              </a:r>
              <a:r>
                <a:rPr lang="en-US" altLang="zh-CN" sz="2000" b="1" dirty="0"/>
                <a:t>: any key that hashes into the cluster will add to the cluster after several attempts to resolve the collision.</a:t>
              </a:r>
              <a:endParaRPr lang="en-US" altLang="zh-CN" sz="2000" b="1" i="1" dirty="0">
                <a:solidFill>
                  <a:schemeClr val="hlink"/>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box(in)">
                                      <p:cBhvr>
                                        <p:cTn id="12" dur="500"/>
                                        <p:tgtEl>
                                          <p:spTgt spid="31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9"/>
                                        </p:tgtEl>
                                        <p:attrNameLst>
                                          <p:attrName>style.visibility</p:attrName>
                                        </p:attrNameLst>
                                      </p:cBhvr>
                                      <p:to>
                                        <p:strVal val="visible"/>
                                      </p:to>
                                    </p:set>
                                    <p:animEffect transition="in" filter="wipe(left)">
                                      <p:cBhvr>
                                        <p:cTn id="17" dur="500"/>
                                        <p:tgtEl>
                                          <p:spTgt spid="31749"/>
                                        </p:tgtEl>
                                      </p:cBhvr>
                                    </p:animEffect>
                                  </p:childTnLst>
                                  <p:subTnLst>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1750"/>
                                        </p:tgtEl>
                                        <p:attrNameLst>
                                          <p:attrName>style.visibility</p:attrName>
                                        </p:attrNameLst>
                                      </p:cBhvr>
                                      <p:to>
                                        <p:strVal val="visible"/>
                                      </p:to>
                                    </p:set>
                                    <p:animEffect transition="in" filter="wipe(left)">
                                      <p:cBhvr>
                                        <p:cTn id="21" dur="500"/>
                                        <p:tgtEl>
                                          <p:spTgt spid="31750"/>
                                        </p:tgtEl>
                                      </p:cBhvr>
                                    </p:animEffect>
                                  </p:childTnLst>
                                  <p:subTnLst>
                                    <p:audio>
                                      <p:cMediaNode>
                                        <p:cTn display="0" masterRel="sameClick">
                                          <p:stCondLst>
                                            <p:cond evt="begin" delay="0">
                                              <p:tn val="19"/>
                                            </p:cond>
                                          </p:stCondLst>
                                          <p:endCondLst>
                                            <p:cond evt="onStopAudio" delay="0">
                                              <p:tgtEl>
                                                <p:sldTgt/>
                                              </p:tgtEl>
                                            </p:cond>
                                          </p:endCondLst>
                                        </p:cTn>
                                        <p:tgtEl>
                                          <p:sndTgt r:embed="rId6" name="CAMERA.WAV"/>
                                        </p:tgtEl>
                                      </p:cMediaNode>
                                    </p:audio>
                                  </p:sub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31751"/>
                                        </p:tgtEl>
                                        <p:attrNameLst>
                                          <p:attrName>style.visibility</p:attrName>
                                        </p:attrNameLst>
                                      </p:cBhvr>
                                      <p:to>
                                        <p:strVal val="visible"/>
                                      </p:to>
                                    </p:set>
                                    <p:animEffect transition="in" filter="wipe(up)">
                                      <p:cBhvr>
                                        <p:cTn id="25" dur="500"/>
                                        <p:tgtEl>
                                          <p:spTgt spid="31751"/>
                                        </p:tgtEl>
                                      </p:cBhvr>
                                    </p:animEffect>
                                  </p:childTnLst>
                                  <p:subTnLst>
                                    <p:audio>
                                      <p:cMediaNode>
                                        <p:cTn display="0" masterRel="sameClick">
                                          <p:stCondLst>
                                            <p:cond evt="begin" delay="0">
                                              <p:tn val="23"/>
                                            </p:cond>
                                          </p:stCondLst>
                                          <p:endCondLst>
                                            <p:cond evt="onStopAudio" delay="0">
                                              <p:tgtEl>
                                                <p:sldTgt/>
                                              </p:tgtEl>
                                            </p:cond>
                                          </p:endCondLst>
                                        </p:cTn>
                                        <p:tgtEl>
                                          <p:sndTgt r:embed="rId6"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1795"/>
                                        </p:tgtEl>
                                        <p:attrNameLst>
                                          <p:attrName>style.visibility</p:attrName>
                                        </p:attrNameLst>
                                      </p:cBhvr>
                                      <p:to>
                                        <p:strVal val="visible"/>
                                      </p:to>
                                    </p:set>
                                    <p:animEffect transition="in" filter="wipe(left)">
                                      <p:cBhvr>
                                        <p:cTn id="30" dur="500"/>
                                        <p:tgtEl>
                                          <p:spTgt spid="31795"/>
                                        </p:tgtEl>
                                      </p:cBhvr>
                                    </p:animEffect>
                                  </p:childTnLst>
                                  <p:subTnLst>
                                    <p:audio>
                                      <p:cMediaNode>
                                        <p:cTn display="0" masterRel="sameClick">
                                          <p:stCondLst>
                                            <p:cond evt="begin" delay="0">
                                              <p:tn val="28"/>
                                            </p:cond>
                                          </p:stCondLst>
                                          <p:endCondLst>
                                            <p:cond evt="onStopAudio" delay="0">
                                              <p:tgtEl>
                                                <p:sldTgt/>
                                              </p:tgtEl>
                                            </p:cond>
                                          </p:endCondLst>
                                        </p:cTn>
                                        <p:tgtEl>
                                          <p:sndTgt r:embed="rId5" name="TYPE.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1798"/>
                                        </p:tgtEl>
                                        <p:attrNameLst>
                                          <p:attrName>style.visibility</p:attrName>
                                        </p:attrNameLst>
                                      </p:cBhvr>
                                      <p:to>
                                        <p:strVal val="visible"/>
                                      </p:to>
                                    </p:set>
                                    <p:animEffect transition="in" filter="wipe(left)">
                                      <p:cBhvr>
                                        <p:cTn id="35" dur="500"/>
                                        <p:tgtEl>
                                          <p:spTgt spid="31798"/>
                                        </p:tgtEl>
                                      </p:cBhvr>
                                    </p:animEffect>
                                  </p:childTnLst>
                                  <p:subTnLst>
                                    <p:audio>
                                      <p:cMediaNode>
                                        <p:cTn display="0" masterRel="sameClick">
                                          <p:stCondLst>
                                            <p:cond evt="begin" delay="0">
                                              <p:tn val="33"/>
                                            </p:cond>
                                          </p:stCondLst>
                                          <p:endCondLst>
                                            <p:cond evt="onStopAudio" delay="0">
                                              <p:tgtEl>
                                                <p:sldTgt/>
                                              </p:tgtEl>
                                            </p:cond>
                                          </p:endCondLst>
                                        </p:cTn>
                                        <p:tgtEl>
                                          <p:sndTgt r:embed="rId5" name="TYPE.WAV"/>
                                        </p:tgtEl>
                                      </p:cMediaNode>
                                    </p:audio>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801"/>
                                        </p:tgtEl>
                                        <p:attrNameLst>
                                          <p:attrName>style.visibility</p:attrName>
                                        </p:attrNameLst>
                                      </p:cBhvr>
                                      <p:to>
                                        <p:strVal val="visible"/>
                                      </p:to>
                                    </p:set>
                                    <p:animEffect transition="in" filter="wipe(left)">
                                      <p:cBhvr>
                                        <p:cTn id="40" dur="500"/>
                                        <p:tgtEl>
                                          <p:spTgt spid="31801"/>
                                        </p:tgtEl>
                                      </p:cBhvr>
                                    </p:animEffect>
                                  </p:childTnLst>
                                  <p:subTnLst>
                                    <p:audio>
                                      <p:cMediaNode>
                                        <p:cTn display="0" masterRel="sameClick">
                                          <p:stCondLst>
                                            <p:cond evt="begin" delay="0">
                                              <p:tn val="38"/>
                                            </p:cond>
                                          </p:stCondLst>
                                          <p:endCondLst>
                                            <p:cond evt="onStopAudio" delay="0">
                                              <p:tgtEl>
                                                <p:sldTgt/>
                                              </p:tgtEl>
                                            </p:cond>
                                          </p:endCondLst>
                                        </p:cTn>
                                        <p:tgtEl>
                                          <p:sndTgt r:embed="rId5" name="TYPE.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1804"/>
                                        </p:tgtEl>
                                        <p:attrNameLst>
                                          <p:attrName>style.visibility</p:attrName>
                                        </p:attrNameLst>
                                      </p:cBhvr>
                                      <p:to>
                                        <p:strVal val="visible"/>
                                      </p:to>
                                    </p:set>
                                    <p:animEffect transition="in" filter="wipe(left)">
                                      <p:cBhvr>
                                        <p:cTn id="45" dur="500"/>
                                        <p:tgtEl>
                                          <p:spTgt spid="31804"/>
                                        </p:tgtEl>
                                      </p:cBhvr>
                                    </p:animEffect>
                                  </p:childTnLst>
                                  <p:subTnLst>
                                    <p:audio>
                                      <p:cMediaNode>
                                        <p:cTn display="0" masterRel="sameClick">
                                          <p:stCondLst>
                                            <p:cond evt="begin" delay="0">
                                              <p:tn val="43"/>
                                            </p:cond>
                                          </p:stCondLst>
                                          <p:endCondLst>
                                            <p:cond evt="onStopAudio" delay="0">
                                              <p:tgtEl>
                                                <p:sldTgt/>
                                              </p:tgtEl>
                                            </p:cond>
                                          </p:endCondLst>
                                        </p:cTn>
                                        <p:tgtEl>
                                          <p:sndTgt r:embed="rId5" name="TYPE.WAV"/>
                                        </p:tgtEl>
                                      </p:cMediaNode>
                                    </p:audio>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807"/>
                                        </p:tgtEl>
                                        <p:attrNameLst>
                                          <p:attrName>style.visibility</p:attrName>
                                        </p:attrNameLst>
                                      </p:cBhvr>
                                      <p:to>
                                        <p:strVal val="visible"/>
                                      </p:to>
                                    </p:set>
                                    <p:animEffect transition="in" filter="wipe(left)">
                                      <p:cBhvr>
                                        <p:cTn id="50" dur="500"/>
                                        <p:tgtEl>
                                          <p:spTgt spid="31807"/>
                                        </p:tgtEl>
                                      </p:cBhvr>
                                    </p:animEffect>
                                  </p:childTnLst>
                                  <p:subTnLst>
                                    <p:audio>
                                      <p:cMediaNode>
                                        <p:cTn display="0" masterRel="sameClick">
                                          <p:stCondLst>
                                            <p:cond evt="begin" delay="0">
                                              <p:tn val="48"/>
                                            </p:cond>
                                          </p:stCondLst>
                                          <p:endCondLst>
                                            <p:cond evt="onStopAudio" delay="0">
                                              <p:tgtEl>
                                                <p:sldTgt/>
                                              </p:tgtEl>
                                            </p:cond>
                                          </p:endCondLst>
                                        </p:cTn>
                                        <p:tgtEl>
                                          <p:sndTgt r:embed="rId5" name="TYPE.WAV"/>
                                        </p:tgtEl>
                                      </p:cMediaNode>
                                    </p:audio>
                                  </p:sub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1810"/>
                                        </p:tgtEl>
                                        <p:attrNameLst>
                                          <p:attrName>style.visibility</p:attrName>
                                        </p:attrNameLst>
                                      </p:cBhvr>
                                      <p:to>
                                        <p:strVal val="visible"/>
                                      </p:to>
                                    </p:set>
                                    <p:animEffect transition="in" filter="wipe(left)">
                                      <p:cBhvr>
                                        <p:cTn id="55" dur="500"/>
                                        <p:tgtEl>
                                          <p:spTgt spid="31810"/>
                                        </p:tgtEl>
                                      </p:cBhvr>
                                    </p:animEffect>
                                  </p:childTnLst>
                                  <p:subTnLst>
                                    <p:audio>
                                      <p:cMediaNode>
                                        <p:cTn display="0" masterRel="sameClick">
                                          <p:stCondLst>
                                            <p:cond evt="begin" delay="0">
                                              <p:tn val="53"/>
                                            </p:cond>
                                          </p:stCondLst>
                                          <p:endCondLst>
                                            <p:cond evt="onStopAudio" delay="0">
                                              <p:tgtEl>
                                                <p:sldTgt/>
                                              </p:tgtEl>
                                            </p:cond>
                                          </p:endCondLst>
                                        </p:cTn>
                                        <p:tgtEl>
                                          <p:sndTgt r:embed="rId5" name="TYPE.WAV"/>
                                        </p:tgtEl>
                                      </p:cMediaNode>
                                    </p:audio>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1813"/>
                                        </p:tgtEl>
                                        <p:attrNameLst>
                                          <p:attrName>style.visibility</p:attrName>
                                        </p:attrNameLst>
                                      </p:cBhvr>
                                      <p:to>
                                        <p:strVal val="visible"/>
                                      </p:to>
                                    </p:set>
                                    <p:animEffect transition="in" filter="wipe(left)">
                                      <p:cBhvr>
                                        <p:cTn id="60" dur="500"/>
                                        <p:tgtEl>
                                          <p:spTgt spid="31813"/>
                                        </p:tgtEl>
                                      </p:cBhvr>
                                    </p:animEffect>
                                  </p:childTnLst>
                                  <p:subTnLst>
                                    <p:audio>
                                      <p:cMediaNode>
                                        <p:cTn display="0" masterRel="sameClick">
                                          <p:stCondLst>
                                            <p:cond evt="begin" delay="0">
                                              <p:tn val="58"/>
                                            </p:cond>
                                          </p:stCondLst>
                                          <p:endCondLst>
                                            <p:cond evt="onStopAudio" delay="0">
                                              <p:tgtEl>
                                                <p:sldTgt/>
                                              </p:tgtEl>
                                            </p:cond>
                                          </p:endCondLst>
                                        </p:cTn>
                                        <p:tgtEl>
                                          <p:sndTgt r:embed="rId5" name="TYPE.WAV"/>
                                        </p:tgtEl>
                                      </p:cMediaNode>
                                    </p:audio>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1816"/>
                                        </p:tgtEl>
                                        <p:attrNameLst>
                                          <p:attrName>style.visibility</p:attrName>
                                        </p:attrNameLst>
                                      </p:cBhvr>
                                      <p:to>
                                        <p:strVal val="visible"/>
                                      </p:to>
                                    </p:set>
                                    <p:animEffect transition="in" filter="wipe(left)">
                                      <p:cBhvr>
                                        <p:cTn id="65" dur="500"/>
                                        <p:tgtEl>
                                          <p:spTgt spid="31816"/>
                                        </p:tgtEl>
                                      </p:cBhvr>
                                    </p:animEffect>
                                  </p:childTnLst>
                                  <p:subTnLst>
                                    <p:audio>
                                      <p:cMediaNode>
                                        <p:cTn display="0" masterRel="sameClick">
                                          <p:stCondLst>
                                            <p:cond evt="begin" delay="0">
                                              <p:tn val="63"/>
                                            </p:cond>
                                          </p:stCondLst>
                                          <p:endCondLst>
                                            <p:cond evt="onStopAudio" delay="0">
                                              <p:tgtEl>
                                                <p:sldTgt/>
                                              </p:tgtEl>
                                            </p:cond>
                                          </p:endCondLst>
                                        </p:cTn>
                                        <p:tgtEl>
                                          <p:sndTgt r:embed="rId5" name="TYPE.WAV"/>
                                        </p:tgtEl>
                                      </p:cMediaNode>
                                    </p:audio>
                                  </p:sub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1819"/>
                                        </p:tgtEl>
                                        <p:attrNameLst>
                                          <p:attrName>style.visibility</p:attrName>
                                        </p:attrNameLst>
                                      </p:cBhvr>
                                      <p:to>
                                        <p:strVal val="visible"/>
                                      </p:to>
                                    </p:set>
                                    <p:animEffect transition="in" filter="wipe(left)">
                                      <p:cBhvr>
                                        <p:cTn id="70" dur="500"/>
                                        <p:tgtEl>
                                          <p:spTgt spid="31819"/>
                                        </p:tgtEl>
                                      </p:cBhvr>
                                    </p:animEffect>
                                  </p:childTnLst>
                                  <p:subTnLst>
                                    <p:audio>
                                      <p:cMediaNode>
                                        <p:cTn display="0" masterRel="sameClick">
                                          <p:stCondLst>
                                            <p:cond evt="begin" delay="0">
                                              <p:tn val="68"/>
                                            </p:cond>
                                          </p:stCondLst>
                                          <p:endCondLst>
                                            <p:cond evt="onStopAudio" delay="0">
                                              <p:tgtEl>
                                                <p:sldTgt/>
                                              </p:tgtEl>
                                            </p:cond>
                                          </p:endCondLst>
                                        </p:cTn>
                                        <p:tgtEl>
                                          <p:sndTgt r:embed="rId5" name="TYPE.WAV"/>
                                        </p:tgtEl>
                                      </p:cMediaNode>
                                    </p:audio>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1822"/>
                                        </p:tgtEl>
                                        <p:attrNameLst>
                                          <p:attrName>style.visibility</p:attrName>
                                        </p:attrNameLst>
                                      </p:cBhvr>
                                      <p:to>
                                        <p:strVal val="visible"/>
                                      </p:to>
                                    </p:set>
                                    <p:animEffect transition="in" filter="wipe(left)">
                                      <p:cBhvr>
                                        <p:cTn id="75" dur="500"/>
                                        <p:tgtEl>
                                          <p:spTgt spid="31822"/>
                                        </p:tgtEl>
                                      </p:cBhvr>
                                    </p:animEffect>
                                  </p:childTnLst>
                                  <p:subTnLst>
                                    <p:audio>
                                      <p:cMediaNode>
                                        <p:cTn display="0" masterRel="sameClick">
                                          <p:stCondLst>
                                            <p:cond evt="begin" delay="0">
                                              <p:tn val="73"/>
                                            </p:cond>
                                          </p:stCondLst>
                                          <p:endCondLst>
                                            <p:cond evt="onStopAudio" delay="0">
                                              <p:tgtEl>
                                                <p:sldTgt/>
                                              </p:tgtEl>
                                            </p:cond>
                                          </p:endCondLst>
                                        </p:cTn>
                                        <p:tgtEl>
                                          <p:sndTgt r:embed="rId5" name="TYPE.WAV"/>
                                        </p:tgtEl>
                                      </p:cMediaNode>
                                    </p:audio>
                                  </p:sub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1825"/>
                                        </p:tgtEl>
                                        <p:attrNameLst>
                                          <p:attrName>style.visibility</p:attrName>
                                        </p:attrNameLst>
                                      </p:cBhvr>
                                      <p:to>
                                        <p:strVal val="visible"/>
                                      </p:to>
                                    </p:set>
                                    <p:animEffect transition="in" filter="wipe(left)">
                                      <p:cBhvr>
                                        <p:cTn id="80" dur="500"/>
                                        <p:tgtEl>
                                          <p:spTgt spid="31825"/>
                                        </p:tgtEl>
                                      </p:cBhvr>
                                    </p:animEffect>
                                  </p:childTnLst>
                                  <p:subTnLst>
                                    <p:audio>
                                      <p:cMediaNode>
                                        <p:cTn display="0" masterRel="sameClick">
                                          <p:stCondLst>
                                            <p:cond evt="begin" delay="0">
                                              <p:tn val="78"/>
                                            </p:cond>
                                          </p:stCondLst>
                                          <p:endCondLst>
                                            <p:cond evt="onStopAudio" delay="0">
                                              <p:tgtEl>
                                                <p:sldTgt/>
                                              </p:tgtEl>
                                            </p:cond>
                                          </p:endCondLst>
                                        </p:cTn>
                                        <p:tgtEl>
                                          <p:sndTgt r:embed="rId5" name="TYPE.WAV"/>
                                        </p:tgtEl>
                                      </p:cMediaNode>
                                    </p:audio>
                                  </p:sub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1828"/>
                                        </p:tgtEl>
                                        <p:attrNameLst>
                                          <p:attrName>style.visibility</p:attrName>
                                        </p:attrNameLst>
                                      </p:cBhvr>
                                      <p:to>
                                        <p:strVal val="visible"/>
                                      </p:to>
                                    </p:set>
                                    <p:animEffect transition="in" filter="wipe(left)">
                                      <p:cBhvr>
                                        <p:cTn id="85" dur="500"/>
                                        <p:tgtEl>
                                          <p:spTgt spid="31828"/>
                                        </p:tgtEl>
                                      </p:cBhvr>
                                    </p:animEffect>
                                  </p:childTnLst>
                                  <p:subTnLst>
                                    <p:audio>
                                      <p:cMediaNode>
                                        <p:cTn display="0" masterRel="sameClick">
                                          <p:stCondLst>
                                            <p:cond evt="begin" delay="0">
                                              <p:tn val="83"/>
                                            </p:cond>
                                          </p:stCondLst>
                                          <p:endCondLst>
                                            <p:cond evt="onStopAudio" delay="0">
                                              <p:tgtEl>
                                                <p:sldTgt/>
                                              </p:tgtEl>
                                            </p:cond>
                                          </p:endCondLst>
                                        </p:cTn>
                                        <p:tgtEl>
                                          <p:sndTgt r:embed="rId7" name="PROJCTOR.WAV"/>
                                        </p:tgtEl>
                                      </p:cMediaNode>
                                    </p:audio>
                                  </p:sub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1829"/>
                                        </p:tgtEl>
                                        <p:attrNameLst>
                                          <p:attrName>style.visibility</p:attrName>
                                        </p:attrNameLst>
                                      </p:cBhvr>
                                      <p:to>
                                        <p:strVal val="visible"/>
                                      </p:to>
                                    </p:set>
                                    <p:animEffect transition="in" filter="wipe(left)">
                                      <p:cBhvr>
                                        <p:cTn id="90" dur="500"/>
                                        <p:tgtEl>
                                          <p:spTgt spid="31829"/>
                                        </p:tgtEl>
                                      </p:cBhvr>
                                    </p:animEffect>
                                  </p:childTnLst>
                                  <p:subTnLst>
                                    <p:audio>
                                      <p:cMediaNode>
                                        <p:cTn display="0" masterRel="sameClick">
                                          <p:stCondLst>
                                            <p:cond evt="begin" delay="0">
                                              <p:tn val="88"/>
                                            </p:cond>
                                          </p:stCondLst>
                                          <p:endCondLst>
                                            <p:cond evt="onStopAudio" delay="0">
                                              <p:tgtEl>
                                                <p:sldTgt/>
                                              </p:tgtEl>
                                            </p:cond>
                                          </p:endCondLst>
                                        </p:cTn>
                                        <p:tgtEl>
                                          <p:sndTgt r:embed="rId7" name="PROJCTOR.WAV"/>
                                        </p:tgtEl>
                                      </p:cMediaNode>
                                    </p:audio>
                                  </p:sub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831"/>
                                        </p:tgtEl>
                                        <p:attrNameLst>
                                          <p:attrName>style.visibility</p:attrName>
                                        </p:attrNameLst>
                                      </p:cBhvr>
                                      <p:to>
                                        <p:strVal val="visible"/>
                                      </p:to>
                                    </p:set>
                                    <p:animEffect transition="in" filter="wipe(left)">
                                      <p:cBhvr>
                                        <p:cTn id="95" dur="500"/>
                                        <p:tgtEl>
                                          <p:spTgt spid="31831"/>
                                        </p:tgtEl>
                                      </p:cBhvr>
                                    </p:animEffect>
                                  </p:childTnLst>
                                  <p:subTnLst>
                                    <p:audio>
                                      <p:cMediaNode>
                                        <p:cTn display="0" masterRel="sameClick">
                                          <p:stCondLst>
                                            <p:cond evt="begin" delay="0">
                                              <p:tn val="93"/>
                                            </p:cond>
                                          </p:stCondLst>
                                          <p:endCondLst>
                                            <p:cond evt="onStopAudio" delay="0">
                                              <p:tgtEl>
                                                <p:sldTgt/>
                                              </p:tgtEl>
                                            </p:cond>
                                          </p:endCondLst>
                                        </p:cTn>
                                        <p:tgtEl>
                                          <p:sndTgt r:embed="rId8" name="DING.WAV"/>
                                        </p:tgtEl>
                                      </p:cMediaNode>
                                    </p:audio>
                                  </p:sub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31832"/>
                                        </p:tgtEl>
                                        <p:attrNameLst>
                                          <p:attrName>style.visibility</p:attrName>
                                        </p:attrNameLst>
                                      </p:cBhvr>
                                      <p:to>
                                        <p:strVal val="visible"/>
                                      </p:to>
                                    </p:set>
                                    <p:animEffect transition="in" filter="wipe(left)">
                                      <p:cBhvr>
                                        <p:cTn id="99" dur="500"/>
                                        <p:tgtEl>
                                          <p:spTgt spid="31832"/>
                                        </p:tgtEl>
                                      </p:cBhvr>
                                    </p:animEffect>
                                  </p:childTnLst>
                                  <p:subTnLst>
                                    <p:audio>
                                      <p:cMediaNode>
                                        <p:cTn display="0" masterRel="sameClick">
                                          <p:stCondLst>
                                            <p:cond evt="begin" delay="0">
                                              <p:tn val="97"/>
                                            </p:cond>
                                          </p:stCondLst>
                                          <p:endCondLst>
                                            <p:cond evt="onStopAudio" delay="0">
                                              <p:tgtEl>
                                                <p:sldTgt/>
                                              </p:tgtEl>
                                            </p:cond>
                                          </p:endCondLst>
                                        </p:cTn>
                                        <p:tgtEl>
                                          <p:sndTgt r:embed="rId8" name="DING.WAV"/>
                                        </p:tgtEl>
                                      </p:cMediaNode>
                                    </p:audio>
                                  </p:sub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1833"/>
                                        </p:tgtEl>
                                        <p:attrNameLst>
                                          <p:attrName>style.visibility</p:attrName>
                                        </p:attrNameLst>
                                      </p:cBhvr>
                                      <p:to>
                                        <p:strVal val="visible"/>
                                      </p:to>
                                    </p:set>
                                    <p:animEffect transition="in" filter="wipe(left)">
                                      <p:cBhvr>
                                        <p:cTn id="103" dur="500"/>
                                        <p:tgtEl>
                                          <p:spTgt spid="31833"/>
                                        </p:tgtEl>
                                      </p:cBhvr>
                                    </p:animEffect>
                                  </p:childTnLst>
                                  <p:subTnLst>
                                    <p:audio>
                                      <p:cMediaNode>
                                        <p:cTn display="0" masterRel="sameClick">
                                          <p:stCondLst>
                                            <p:cond evt="begin" delay="0">
                                              <p:tn val="101"/>
                                            </p:cond>
                                          </p:stCondLst>
                                          <p:endCondLst>
                                            <p:cond evt="onStopAudio" delay="0">
                                              <p:tgtEl>
                                                <p:sldTgt/>
                                              </p:tgtEl>
                                            </p:cond>
                                          </p:endCondLst>
                                        </p:cTn>
                                        <p:tgtEl>
                                          <p:sndTgt r:embed="rId8" name="DING.WAV"/>
                                        </p:tgtEl>
                                      </p:cMediaNode>
                                    </p:audio>
                                  </p:sub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31836"/>
                                        </p:tgtEl>
                                        <p:attrNameLst>
                                          <p:attrName>style.visibility</p:attrName>
                                        </p:attrNameLst>
                                      </p:cBhvr>
                                      <p:to>
                                        <p:strVal val="visible"/>
                                      </p:to>
                                    </p:set>
                                    <p:animEffect transition="in" filter="wipe(up)">
                                      <p:cBhvr>
                                        <p:cTn id="108" dur="500"/>
                                        <p:tgtEl>
                                          <p:spTgt spid="318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1837"/>
                                        </p:tgtEl>
                                        <p:attrNameLst>
                                          <p:attrName>style.visibility</p:attrName>
                                        </p:attrNameLst>
                                      </p:cBhvr>
                                      <p:to>
                                        <p:strVal val="visible"/>
                                      </p:to>
                                    </p:set>
                                    <p:animEffect transition="in" filter="wipe(left)">
                                      <p:cBhvr>
                                        <p:cTn id="113" dur="500"/>
                                        <p:tgtEl>
                                          <p:spTgt spid="31837"/>
                                        </p:tgtEl>
                                      </p:cBhvr>
                                    </p:animEffect>
                                  </p:childTnLst>
                                </p:cTn>
                              </p:par>
                            </p:childTnLst>
                          </p:cTn>
                        </p:par>
                      </p:childTnLst>
                    </p:cTn>
                  </p:par>
                  <p:par>
                    <p:cTn id="114" fill="hold">
                      <p:stCondLst>
                        <p:cond delay="indefinite"/>
                      </p:stCondLst>
                      <p:childTnLst>
                        <p:par>
                          <p:cTn id="115" fill="hold">
                            <p:stCondLst>
                              <p:cond delay="0"/>
                            </p:stCondLst>
                            <p:childTnLst>
                              <p:par>
                                <p:cTn id="116" presetID="18" presetClass="entr" presetSubtype="6" fill="hold" grpId="0" nodeType="clickEffect">
                                  <p:stCondLst>
                                    <p:cond delay="0"/>
                                  </p:stCondLst>
                                  <p:childTnLst>
                                    <p:set>
                                      <p:cBhvr>
                                        <p:cTn id="117" dur="1" fill="hold">
                                          <p:stCondLst>
                                            <p:cond delay="0"/>
                                          </p:stCondLst>
                                        </p:cTn>
                                        <p:tgtEl>
                                          <p:spTgt spid="31834"/>
                                        </p:tgtEl>
                                        <p:attrNameLst>
                                          <p:attrName>style.visibility</p:attrName>
                                        </p:attrNameLst>
                                      </p:cBhvr>
                                      <p:to>
                                        <p:strVal val="visible"/>
                                      </p:to>
                                    </p:set>
                                    <p:animEffect transition="in" filter="strips(downRight)">
                                      <p:cBhvr>
                                        <p:cTn id="118" dur="500"/>
                                        <p:tgtEl>
                                          <p:spTgt spid="31834"/>
                                        </p:tgtEl>
                                      </p:cBhvr>
                                    </p:animEffect>
                                  </p:childTnLst>
                                  <p:subTnLst>
                                    <p:set>
                                      <p:cBhvr override="childStyle">
                                        <p:cTn dur="1" fill="hold" display="0" masterRel="nextClick" afterEffect="1"/>
                                        <p:tgtEl>
                                          <p:spTgt spid="31834"/>
                                        </p:tgtEl>
                                        <p:attrNameLst>
                                          <p:attrName>style.visibility</p:attrName>
                                        </p:attrNameLst>
                                      </p:cBhvr>
                                      <p:to>
                                        <p:strVal val="hidden"/>
                                      </p:to>
                                    </p:set>
                                    <p:audio>
                                      <p:cMediaNode>
                                        <p:cTn display="0" masterRel="sameClick">
                                          <p:stCondLst>
                                            <p:cond evt="begin" delay="0">
                                              <p:tn val="116"/>
                                            </p:cond>
                                          </p:stCondLst>
                                          <p:endCondLst>
                                            <p:cond evt="onStopAudio" delay="0">
                                              <p:tgtEl>
                                                <p:sldTgt/>
                                              </p:tgtEl>
                                            </p:cond>
                                          </p:endCondLst>
                                        </p:cTn>
                                        <p:tgtEl>
                                          <p:sndTgt r:embed="rId9" name="LASER.WAV"/>
                                        </p:tgtEl>
                                      </p:cMediaNode>
                                    </p:audio>
                                  </p:subTnLst>
                                </p:cTn>
                              </p:par>
                            </p:childTnLst>
                          </p:cTn>
                        </p:par>
                      </p:childTnLst>
                    </p:cTn>
                  </p:par>
                  <p:par>
                    <p:cTn id="119" fill="hold">
                      <p:stCondLst>
                        <p:cond delay="indefinite"/>
                      </p:stCondLst>
                      <p:childTnLst>
                        <p:par>
                          <p:cTn id="120" fill="hold">
                            <p:stCondLst>
                              <p:cond delay="0"/>
                            </p:stCondLst>
                            <p:childTnLst>
                              <p:par>
                                <p:cTn id="121" presetID="2" presetClass="entr" presetSubtype="1" fill="hold" nodeType="clickEffect">
                                  <p:stCondLst>
                                    <p:cond delay="0"/>
                                  </p:stCondLst>
                                  <p:childTnLst>
                                    <p:set>
                                      <p:cBhvr>
                                        <p:cTn id="122" dur="1" fill="hold">
                                          <p:stCondLst>
                                            <p:cond delay="0"/>
                                          </p:stCondLst>
                                        </p:cTn>
                                        <p:tgtEl>
                                          <p:spTgt spid="31842"/>
                                        </p:tgtEl>
                                        <p:attrNameLst>
                                          <p:attrName>style.visibility</p:attrName>
                                        </p:attrNameLst>
                                      </p:cBhvr>
                                      <p:to>
                                        <p:strVal val="visible"/>
                                      </p:to>
                                    </p:set>
                                    <p:anim calcmode="lin" valueType="num">
                                      <p:cBhvr additive="base">
                                        <p:cTn id="123" dur="500" fill="hold"/>
                                        <p:tgtEl>
                                          <p:spTgt spid="31842"/>
                                        </p:tgtEl>
                                        <p:attrNameLst>
                                          <p:attrName>ppt_x</p:attrName>
                                        </p:attrNameLst>
                                      </p:cBhvr>
                                      <p:tavLst>
                                        <p:tav tm="0">
                                          <p:val>
                                            <p:strVal val="#ppt_x"/>
                                          </p:val>
                                        </p:tav>
                                        <p:tav tm="100000">
                                          <p:val>
                                            <p:strVal val="#ppt_x"/>
                                          </p:val>
                                        </p:tav>
                                      </p:tavLst>
                                    </p:anim>
                                    <p:anim calcmode="lin" valueType="num">
                                      <p:cBhvr additive="base">
                                        <p:cTn id="124" dur="500" fill="hold"/>
                                        <p:tgtEl>
                                          <p:spTgt spid="318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animBg="1"/>
      <p:bldP spid="31749" grpId="0"/>
      <p:bldP spid="31750" grpId="0"/>
      <p:bldP spid="31828" grpId="0"/>
      <p:bldP spid="31829" grpId="0"/>
      <p:bldP spid="31831" grpId="0" animBg="1"/>
      <p:bldP spid="31832" grpId="0" animBg="1"/>
      <p:bldP spid="31833" grpId="0" animBg="1"/>
      <p:bldP spid="31834" grpId="0" animBg="1"/>
      <p:bldP spid="318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44035" name="Text Box 3"/>
          <p:cNvSpPr txBox="1"/>
          <p:nvPr/>
        </p:nvSpPr>
        <p:spPr>
          <a:xfrm>
            <a:off x="381000" y="457200"/>
            <a:ext cx="32766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2. Quadratic Probing</a:t>
            </a:r>
            <a:endParaRPr lang="en-US" altLang="zh-CN" sz="2400" b="1" dirty="0"/>
          </a:p>
        </p:txBody>
      </p:sp>
      <p:sp>
        <p:nvSpPr>
          <p:cNvPr id="44036" name="Rectangle 4" descr="棕色大理石"/>
          <p:cNvSpPr/>
          <p:nvPr/>
        </p:nvSpPr>
        <p:spPr>
          <a:xfrm>
            <a:off x="3429000" y="381000"/>
            <a:ext cx="5181600" cy="6858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i</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i </a:t>
            </a:r>
            <a:r>
              <a:rPr lang="en-US" altLang="zh-CN" sz="2800" b="1" baseline="30000" dirty="0">
                <a:solidFill>
                  <a:schemeClr val="bg1"/>
                </a:solidFill>
              </a:rPr>
              <a:t>2</a:t>
            </a:r>
            <a:r>
              <a:rPr lang="en-US" altLang="zh-CN" sz="2800" b="1" dirty="0">
                <a:solidFill>
                  <a:schemeClr val="bg1"/>
                </a:solidFill>
              </a:rPr>
              <a:t> ;</a:t>
            </a:r>
            <a:r>
              <a:rPr lang="en-US" altLang="zh-CN" sz="2400" b="1" dirty="0">
                <a:solidFill>
                  <a:schemeClr val="bg1"/>
                </a:solidFill>
              </a:rPr>
              <a:t>   </a:t>
            </a:r>
            <a:r>
              <a:rPr lang="en-US" altLang="zh-CN" sz="2000" b="1" dirty="0">
                <a:solidFill>
                  <a:srgbClr val="CCFFCC"/>
                </a:solidFill>
              </a:rPr>
              <a:t>/* a quadratic function */</a:t>
            </a:r>
            <a:endParaRPr lang="en-US" altLang="zh-CN" sz="2000" b="1" dirty="0">
              <a:solidFill>
                <a:srgbClr val="CCFFCC"/>
              </a:solidFill>
            </a:endParaRPr>
          </a:p>
        </p:txBody>
      </p:sp>
      <p:sp>
        <p:nvSpPr>
          <p:cNvPr id="44037" name="Rectangle 5"/>
          <p:cNvSpPr/>
          <p:nvPr/>
        </p:nvSpPr>
        <p:spPr>
          <a:xfrm>
            <a:off x="468313" y="1844675"/>
            <a:ext cx="7924800" cy="118745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290830" lvl="0" indent="-290830" eaLnBrk="1" hangingPunct="1">
              <a:spcBef>
                <a:spcPct val="50000"/>
              </a:spcBef>
              <a:buNone/>
            </a:pPr>
            <a:r>
              <a:rPr lang="en-US" altLang="zh-CN" sz="2400" b="1" dirty="0">
                <a:latin typeface="Arial" panose="020B0604020202020204" pitchFamily="34" charset="0"/>
              </a:rPr>
              <a:t>【Theorem】</a:t>
            </a:r>
            <a:r>
              <a:rPr lang="en-US" altLang="zh-CN" sz="2400" b="1" dirty="0"/>
              <a:t>If quadratic probing is used, and the table size is </a:t>
            </a:r>
            <a:r>
              <a:rPr lang="en-US" altLang="zh-CN" sz="2400" b="1" dirty="0">
                <a:solidFill>
                  <a:schemeClr val="hlink"/>
                </a:solidFill>
              </a:rPr>
              <a:t>prime</a:t>
            </a:r>
            <a:r>
              <a:rPr lang="en-US" altLang="zh-CN" sz="2400" b="1" dirty="0"/>
              <a:t>, then a new element can always be inserted if the table is </a:t>
            </a:r>
            <a:r>
              <a:rPr lang="en-US" altLang="zh-CN" sz="2400" b="1" dirty="0">
                <a:solidFill>
                  <a:schemeClr val="hlink"/>
                </a:solidFill>
              </a:rPr>
              <a:t>at least half empty</a:t>
            </a:r>
            <a:r>
              <a:rPr lang="en-US" altLang="zh-CN" sz="2400" b="1" dirty="0"/>
              <a:t>.</a:t>
            </a:r>
            <a:endParaRPr lang="en-US" altLang="zh-CN" sz="2400" b="1" dirty="0">
              <a:sym typeface="Symbol" panose="05050102010706020507" pitchFamily="18" charset="2"/>
            </a:endParaRPr>
          </a:p>
        </p:txBody>
      </p:sp>
      <p:sp>
        <p:nvSpPr>
          <p:cNvPr id="44052" name="AutoShape 20" descr="再生纸"/>
          <p:cNvSpPr/>
          <p:nvPr/>
        </p:nvSpPr>
        <p:spPr>
          <a:xfrm>
            <a:off x="755650" y="3573463"/>
            <a:ext cx="7162800" cy="990600"/>
          </a:xfrm>
          <a:prstGeom prst="roundRect">
            <a:avLst>
              <a:gd name="adj" fmla="val 16667"/>
            </a:avLst>
          </a:prstGeom>
          <a:blipFill rotWithShape="0">
            <a:blip r:embed="rId2"/>
          </a:blipFill>
          <a:ln w="25400">
            <a:noFill/>
          </a:ln>
          <a:effectLst>
            <a:outerShdw dist="107763" dir="2699999" algn="ctr" rotWithShape="0">
              <a:schemeClr val="bg2"/>
            </a:outerShdw>
          </a:effectLst>
        </p:spPr>
        <p:txBody>
          <a:bodyPr lIns="126000" tIns="82800" rIns="12600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2305" lvl="0" indent="-662305" eaLnBrk="1" hangingPunct="1">
              <a:spcBef>
                <a:spcPct val="0"/>
              </a:spcBef>
              <a:buNone/>
            </a:pPr>
            <a:r>
              <a:rPr lang="en-US" altLang="zh-CN" sz="2000" b="1" dirty="0">
                <a:solidFill>
                  <a:schemeClr val="hlink"/>
                </a:solidFill>
              </a:rPr>
              <a:t>Note:</a:t>
            </a:r>
            <a:r>
              <a:rPr lang="en-US" altLang="zh-CN" sz="2000" b="1" dirty="0"/>
              <a:t> If the table size is a prime of the form 4</a:t>
            </a:r>
            <a:r>
              <a:rPr lang="en-US" altLang="zh-CN" sz="2000" b="1" i="1" dirty="0"/>
              <a:t>k</a:t>
            </a:r>
            <a:r>
              <a:rPr lang="en-US" altLang="zh-CN" sz="2000" b="1" dirty="0"/>
              <a:t> + 3, then the quadratic probing  </a:t>
            </a:r>
            <a:r>
              <a:rPr lang="en-US" altLang="zh-CN" sz="2000" b="1" i="1" dirty="0"/>
              <a:t>f</a:t>
            </a:r>
            <a:r>
              <a:rPr lang="en-US" altLang="zh-CN" sz="2000" b="1" dirty="0"/>
              <a:t>(</a:t>
            </a:r>
            <a:r>
              <a:rPr lang="en-US" altLang="zh-CN" sz="2000" b="1" i="1" dirty="0"/>
              <a:t>i</a:t>
            </a:r>
            <a:r>
              <a:rPr lang="en-US" altLang="zh-CN" sz="2000" b="1" dirty="0"/>
              <a:t>) = </a:t>
            </a:r>
            <a:r>
              <a:rPr lang="en-US" altLang="zh-CN" sz="2000" b="1" dirty="0">
                <a:sym typeface="Symbol" panose="05050102010706020507" pitchFamily="18" charset="2"/>
              </a:rPr>
              <a:t> </a:t>
            </a:r>
            <a:r>
              <a:rPr lang="en-US" altLang="zh-CN" sz="2000" b="1" i="1" dirty="0">
                <a:sym typeface="Symbol" panose="05050102010706020507" pitchFamily="18" charset="2"/>
              </a:rPr>
              <a:t>i </a:t>
            </a:r>
            <a:r>
              <a:rPr lang="en-US" altLang="zh-CN" sz="2000" b="1" baseline="30000" dirty="0">
                <a:sym typeface="Symbol" panose="05050102010706020507" pitchFamily="18" charset="2"/>
              </a:rPr>
              <a:t>2</a:t>
            </a:r>
            <a:r>
              <a:rPr lang="en-US" altLang="zh-CN" sz="2000" b="1" dirty="0">
                <a:sym typeface="Symbol" panose="05050102010706020507" pitchFamily="18" charset="2"/>
              </a:rPr>
              <a:t> can probe the entire table.</a:t>
            </a:r>
            <a:endParaRPr lang="en-US" altLang="zh-CN" sz="2000" b="1"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box(in)">
                                      <p:cBhvr>
                                        <p:cTn id="12" dur="500"/>
                                        <p:tgtEl>
                                          <p:spTgt spid="4403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strips(downRight)">
                                      <p:cBhvr>
                                        <p:cTn id="17" dur="500"/>
                                        <p:tgtEl>
                                          <p:spTgt spid="44037"/>
                                        </p:tgtEl>
                                      </p:cBhvr>
                                    </p:animEffect>
                                  </p:child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44052"/>
                                        </p:tgtEl>
                                        <p:attrNameLst>
                                          <p:attrName>style.visibility</p:attrName>
                                        </p:attrNameLst>
                                      </p:cBhvr>
                                      <p:to>
                                        <p:strVal val="visible"/>
                                      </p:to>
                                    </p:set>
                                    <p:animEffect transition="in" filter="box(in)">
                                      <p:cBhvr>
                                        <p:cTn id="21" dur="500"/>
                                        <p:tgtEl>
                                          <p:spTgt spid="44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44036" grpId="0" animBg="1"/>
      <p:bldP spid="44037" grpId="0"/>
      <p:bldP spid="4405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87043" name="Text Box 3"/>
          <p:cNvSpPr txBox="1"/>
          <p:nvPr/>
        </p:nvSpPr>
        <p:spPr>
          <a:xfrm>
            <a:off x="381000" y="1219200"/>
            <a:ext cx="8305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905000" lvl="0" indent="-190500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t>
            </a:r>
            <a:r>
              <a:rPr lang="en-US" altLang="zh-CN" sz="2400" b="1" dirty="0"/>
              <a:t>  Mapping  </a:t>
            </a:r>
            <a:r>
              <a:rPr lang="en-US" altLang="zh-CN" sz="2400" b="1" i="1" dirty="0"/>
              <a:t>n</a:t>
            </a:r>
            <a:r>
              <a:rPr lang="en-US" altLang="zh-CN" sz="2400" b="1" dirty="0"/>
              <a:t> = 9  C library functions into a hash table ht[ ] with </a:t>
            </a:r>
            <a:r>
              <a:rPr lang="en-US" altLang="zh-CN" sz="2400" b="1" i="1" dirty="0"/>
              <a:t>b</a:t>
            </a:r>
            <a:r>
              <a:rPr lang="en-US" altLang="zh-CN" sz="2400" b="1" dirty="0"/>
              <a:t> = 26 buckets and </a:t>
            </a:r>
            <a:r>
              <a:rPr lang="en-US" altLang="zh-CN" sz="2400" b="1" i="1" dirty="0"/>
              <a:t>s</a:t>
            </a:r>
            <a:r>
              <a:rPr lang="en-US" altLang="zh-CN" sz="2400" b="1" dirty="0"/>
              <a:t> = 1.</a:t>
            </a:r>
            <a:endParaRPr lang="en-US" altLang="zh-CN" sz="2400" b="1" dirty="0"/>
          </a:p>
        </p:txBody>
      </p:sp>
      <p:sp>
        <p:nvSpPr>
          <p:cNvPr id="87044" name="Text Box 4"/>
          <p:cNvSpPr txBox="1"/>
          <p:nvPr/>
        </p:nvSpPr>
        <p:spPr>
          <a:xfrm>
            <a:off x="609600" y="2225675"/>
            <a:ext cx="40386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rPr>
              <a:t>acos  atoi </a:t>
            </a:r>
            <a:r>
              <a:rPr lang="en-US" altLang="zh-CN" sz="2400" b="1" dirty="0"/>
              <a:t> </a:t>
            </a:r>
            <a:r>
              <a:rPr lang="en-US" altLang="zh-CN" sz="2400" b="1" dirty="0">
                <a:solidFill>
                  <a:schemeClr val="hlink"/>
                </a:solidFill>
              </a:rPr>
              <a:t>char </a:t>
            </a:r>
            <a:r>
              <a:rPr lang="en-US" altLang="zh-CN" sz="2400" b="1" dirty="0"/>
              <a:t> </a:t>
            </a:r>
            <a:r>
              <a:rPr lang="en-US" altLang="zh-CN" sz="2400" b="1" dirty="0">
                <a:solidFill>
                  <a:schemeClr val="hlink"/>
                </a:solidFill>
              </a:rPr>
              <a:t>define  exp  ceil  cos  float  atol</a:t>
            </a:r>
            <a:endParaRPr lang="en-US" altLang="zh-CN" sz="2400" b="1" dirty="0">
              <a:solidFill>
                <a:schemeClr val="hlink"/>
              </a:solidFill>
            </a:endParaRPr>
          </a:p>
        </p:txBody>
      </p:sp>
      <p:grpSp>
        <p:nvGrpSpPr>
          <p:cNvPr id="87045" name="Group 5"/>
          <p:cNvGrpSpPr/>
          <p:nvPr/>
        </p:nvGrpSpPr>
        <p:grpSpPr>
          <a:xfrm>
            <a:off x="5486400" y="2133600"/>
            <a:ext cx="2895600" cy="3276600"/>
            <a:chOff x="3456" y="1968"/>
            <a:chExt cx="1824" cy="2064"/>
          </a:xfrm>
        </p:grpSpPr>
        <p:sp>
          <p:nvSpPr>
            <p:cNvPr id="32807" name="Rectangle 6"/>
            <p:cNvSpPr/>
            <p:nvPr/>
          </p:nvSpPr>
          <p:spPr>
            <a:xfrm>
              <a:off x="3456" y="196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bucket</a:t>
              </a:r>
              <a:endParaRPr lang="en-US" altLang="zh-CN" sz="1800" b="1" dirty="0"/>
            </a:p>
          </p:txBody>
        </p:sp>
        <p:sp>
          <p:nvSpPr>
            <p:cNvPr id="32808" name="Rectangle 7"/>
            <p:cNvSpPr/>
            <p:nvPr/>
          </p:nvSpPr>
          <p:spPr>
            <a:xfrm>
              <a:off x="3984" y="196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i="1" dirty="0"/>
                <a:t>x</a:t>
              </a:r>
              <a:endParaRPr lang="en-US" altLang="zh-CN" sz="1800" b="1" dirty="0"/>
            </a:p>
          </p:txBody>
        </p:sp>
        <p:sp>
          <p:nvSpPr>
            <p:cNvPr id="32809" name="Rectangle 8"/>
            <p:cNvSpPr/>
            <p:nvPr/>
          </p:nvSpPr>
          <p:spPr>
            <a:xfrm>
              <a:off x="3456"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0</a:t>
              </a:r>
              <a:endParaRPr lang="en-US" altLang="zh-CN" sz="1800" b="1" dirty="0"/>
            </a:p>
          </p:txBody>
        </p:sp>
        <p:sp>
          <p:nvSpPr>
            <p:cNvPr id="32810" name="Rectangle 9"/>
            <p:cNvSpPr/>
            <p:nvPr/>
          </p:nvSpPr>
          <p:spPr>
            <a:xfrm>
              <a:off x="3456" y="230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sp>
          <p:nvSpPr>
            <p:cNvPr id="32811" name="Rectangle 10"/>
            <p:cNvSpPr/>
            <p:nvPr/>
          </p:nvSpPr>
          <p:spPr>
            <a:xfrm>
              <a:off x="3456" y="244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sp>
          <p:nvSpPr>
            <p:cNvPr id="32812" name="Rectangle 11"/>
            <p:cNvSpPr/>
            <p:nvPr/>
          </p:nvSpPr>
          <p:spPr>
            <a:xfrm>
              <a:off x="3456" y="259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sp>
          <p:nvSpPr>
            <p:cNvPr id="32813" name="Rectangle 12"/>
            <p:cNvSpPr/>
            <p:nvPr/>
          </p:nvSpPr>
          <p:spPr>
            <a:xfrm>
              <a:off x="3456" y="273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sp>
          <p:nvSpPr>
            <p:cNvPr id="32814" name="Rectangle 13"/>
            <p:cNvSpPr/>
            <p:nvPr/>
          </p:nvSpPr>
          <p:spPr>
            <a:xfrm>
              <a:off x="3456" y="288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5</a:t>
              </a:r>
              <a:endParaRPr lang="en-US" altLang="zh-CN" sz="1800" b="1" dirty="0"/>
            </a:p>
          </p:txBody>
        </p:sp>
        <p:sp>
          <p:nvSpPr>
            <p:cNvPr id="32815" name="Rectangle 14"/>
            <p:cNvSpPr/>
            <p:nvPr/>
          </p:nvSpPr>
          <p:spPr>
            <a:xfrm>
              <a:off x="3456" y="302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6</a:t>
              </a:r>
              <a:endParaRPr lang="en-US" altLang="zh-CN" sz="1800" b="1" dirty="0"/>
            </a:p>
          </p:txBody>
        </p:sp>
        <p:sp>
          <p:nvSpPr>
            <p:cNvPr id="32816" name="Rectangle 15"/>
            <p:cNvSpPr/>
            <p:nvPr/>
          </p:nvSpPr>
          <p:spPr>
            <a:xfrm>
              <a:off x="3456" y="316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7</a:t>
              </a:r>
              <a:endParaRPr lang="en-US" altLang="zh-CN" sz="1800" b="1" dirty="0"/>
            </a:p>
          </p:txBody>
        </p:sp>
        <p:sp>
          <p:nvSpPr>
            <p:cNvPr id="32817" name="Rectangle 16"/>
            <p:cNvSpPr/>
            <p:nvPr/>
          </p:nvSpPr>
          <p:spPr>
            <a:xfrm>
              <a:off x="3456" y="331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8</a:t>
              </a:r>
              <a:endParaRPr lang="en-US" altLang="zh-CN" sz="1800" b="1" dirty="0"/>
            </a:p>
          </p:txBody>
        </p:sp>
        <p:sp>
          <p:nvSpPr>
            <p:cNvPr id="32818" name="Rectangle 17"/>
            <p:cNvSpPr/>
            <p:nvPr/>
          </p:nvSpPr>
          <p:spPr>
            <a:xfrm>
              <a:off x="3456" y="345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9</a:t>
              </a:r>
              <a:endParaRPr lang="en-US" altLang="zh-CN" sz="1800" b="1" dirty="0"/>
            </a:p>
          </p:txBody>
        </p:sp>
        <p:sp>
          <p:nvSpPr>
            <p:cNvPr id="32819" name="Rectangle 18"/>
            <p:cNvSpPr/>
            <p:nvPr/>
          </p:nvSpPr>
          <p:spPr>
            <a:xfrm>
              <a:off x="3456" y="360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10</a:t>
              </a:r>
              <a:endParaRPr lang="en-US" altLang="zh-CN" sz="1800" b="1" dirty="0"/>
            </a:p>
          </p:txBody>
        </p:sp>
        <p:sp>
          <p:nvSpPr>
            <p:cNvPr id="32820" name="Rectangle 19"/>
            <p:cNvSpPr/>
            <p:nvPr/>
          </p:nvSpPr>
          <p:spPr>
            <a:xfrm>
              <a:off x="3456" y="374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11</a:t>
              </a:r>
              <a:endParaRPr lang="en-US" altLang="zh-CN" sz="1800" b="1" dirty="0"/>
            </a:p>
          </p:txBody>
        </p:sp>
        <p:sp>
          <p:nvSpPr>
            <p:cNvPr id="32821" name="Rectangle 20"/>
            <p:cNvSpPr/>
            <p:nvPr/>
          </p:nvSpPr>
          <p:spPr>
            <a:xfrm>
              <a:off x="3456" y="388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 …</a:t>
              </a:r>
              <a:endParaRPr lang="en-US" altLang="zh-CN" sz="1800" b="1" dirty="0"/>
            </a:p>
          </p:txBody>
        </p:sp>
        <p:sp>
          <p:nvSpPr>
            <p:cNvPr id="32822" name="Rectangle 21"/>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3" name="Rectangle 22"/>
            <p:cNvSpPr/>
            <p:nvPr/>
          </p:nvSpPr>
          <p:spPr>
            <a:xfrm>
              <a:off x="4512" y="1968"/>
              <a:ext cx="76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search time</a:t>
              </a:r>
              <a:endParaRPr lang="en-US" altLang="zh-CN" sz="1800" b="1" dirty="0"/>
            </a:p>
          </p:txBody>
        </p:sp>
        <p:sp>
          <p:nvSpPr>
            <p:cNvPr id="32824" name="Rectangle 23"/>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5" name="Rectangle 24"/>
            <p:cNvSpPr/>
            <p:nvPr/>
          </p:nvSpPr>
          <p:spPr>
            <a:xfrm>
              <a:off x="3984" y="230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6" name="Rectangle 25"/>
            <p:cNvSpPr/>
            <p:nvPr/>
          </p:nvSpPr>
          <p:spPr>
            <a:xfrm>
              <a:off x="4512" y="230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7" name="Rectangle 26"/>
            <p:cNvSpPr/>
            <p:nvPr/>
          </p:nvSpPr>
          <p:spPr>
            <a:xfrm>
              <a:off x="3984" y="244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8" name="Rectangle 27"/>
            <p:cNvSpPr/>
            <p:nvPr/>
          </p:nvSpPr>
          <p:spPr>
            <a:xfrm>
              <a:off x="4512" y="244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29" name="Rectangle 28"/>
            <p:cNvSpPr/>
            <p:nvPr/>
          </p:nvSpPr>
          <p:spPr>
            <a:xfrm>
              <a:off x="3984" y="259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0" name="Rectangle 29"/>
            <p:cNvSpPr/>
            <p:nvPr/>
          </p:nvSpPr>
          <p:spPr>
            <a:xfrm>
              <a:off x="4512" y="2592"/>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1" name="Rectangle 30"/>
            <p:cNvSpPr/>
            <p:nvPr/>
          </p:nvSpPr>
          <p:spPr>
            <a:xfrm>
              <a:off x="3984" y="273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2" name="Rectangle 31"/>
            <p:cNvSpPr/>
            <p:nvPr/>
          </p:nvSpPr>
          <p:spPr>
            <a:xfrm>
              <a:off x="4512" y="2736"/>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3" name="Rectangle 32"/>
            <p:cNvSpPr/>
            <p:nvPr/>
          </p:nvSpPr>
          <p:spPr>
            <a:xfrm>
              <a:off x="3984" y="288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4" name="Rectangle 33"/>
            <p:cNvSpPr/>
            <p:nvPr/>
          </p:nvSpPr>
          <p:spPr>
            <a:xfrm>
              <a:off x="4512" y="288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5" name="Rectangle 34"/>
            <p:cNvSpPr/>
            <p:nvPr/>
          </p:nvSpPr>
          <p:spPr>
            <a:xfrm>
              <a:off x="3984" y="302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6" name="Rectangle 35"/>
            <p:cNvSpPr/>
            <p:nvPr/>
          </p:nvSpPr>
          <p:spPr>
            <a:xfrm>
              <a:off x="4512" y="302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7" name="Rectangle 36"/>
            <p:cNvSpPr/>
            <p:nvPr/>
          </p:nvSpPr>
          <p:spPr>
            <a:xfrm>
              <a:off x="3984" y="316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8" name="Rectangle 37"/>
            <p:cNvSpPr/>
            <p:nvPr/>
          </p:nvSpPr>
          <p:spPr>
            <a:xfrm>
              <a:off x="4512" y="316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39" name="Rectangle 38"/>
            <p:cNvSpPr/>
            <p:nvPr/>
          </p:nvSpPr>
          <p:spPr>
            <a:xfrm>
              <a:off x="3984" y="3312"/>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0" name="Rectangle 39"/>
            <p:cNvSpPr/>
            <p:nvPr/>
          </p:nvSpPr>
          <p:spPr>
            <a:xfrm>
              <a:off x="4512" y="3312"/>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1" name="Rectangle 40"/>
            <p:cNvSpPr/>
            <p:nvPr/>
          </p:nvSpPr>
          <p:spPr>
            <a:xfrm>
              <a:off x="3984" y="3456"/>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2" name="Rectangle 41"/>
            <p:cNvSpPr/>
            <p:nvPr/>
          </p:nvSpPr>
          <p:spPr>
            <a:xfrm>
              <a:off x="4512" y="3456"/>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3" name="Rectangle 42"/>
            <p:cNvSpPr/>
            <p:nvPr/>
          </p:nvSpPr>
          <p:spPr>
            <a:xfrm>
              <a:off x="3984" y="360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4" name="Rectangle 43"/>
            <p:cNvSpPr/>
            <p:nvPr/>
          </p:nvSpPr>
          <p:spPr>
            <a:xfrm>
              <a:off x="4512" y="360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5" name="Rectangle 44"/>
            <p:cNvSpPr/>
            <p:nvPr/>
          </p:nvSpPr>
          <p:spPr>
            <a:xfrm>
              <a:off x="3984" y="3744"/>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6" name="Rectangle 45"/>
            <p:cNvSpPr/>
            <p:nvPr/>
          </p:nvSpPr>
          <p:spPr>
            <a:xfrm>
              <a:off x="4512" y="3744"/>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7" name="Rectangle 46"/>
            <p:cNvSpPr/>
            <p:nvPr/>
          </p:nvSpPr>
          <p:spPr>
            <a:xfrm>
              <a:off x="3984" y="3888"/>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8" name="Rectangle 47"/>
            <p:cNvSpPr/>
            <p:nvPr/>
          </p:nvSpPr>
          <p:spPr>
            <a:xfrm>
              <a:off x="4512" y="3888"/>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1800" b="1" dirty="0"/>
            </a:p>
          </p:txBody>
        </p:sp>
        <p:sp>
          <p:nvSpPr>
            <p:cNvPr id="32849" name="Rectangle 48"/>
            <p:cNvSpPr/>
            <p:nvPr/>
          </p:nvSpPr>
          <p:spPr>
            <a:xfrm>
              <a:off x="3456" y="1968"/>
              <a:ext cx="1824" cy="2064"/>
            </a:xfrm>
            <a:prstGeom prst="rect">
              <a:avLst/>
            </a:prstGeom>
            <a:noFill/>
            <a:ln w="76200" cap="flat" cmpd="tri">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nvGrpSpPr>
          <p:cNvPr id="87089" name="Group 49"/>
          <p:cNvGrpSpPr/>
          <p:nvPr/>
        </p:nvGrpSpPr>
        <p:grpSpPr>
          <a:xfrm>
            <a:off x="6324600" y="2438400"/>
            <a:ext cx="2057400" cy="228600"/>
            <a:chOff x="3984" y="2160"/>
            <a:chExt cx="1296" cy="144"/>
          </a:xfrm>
        </p:grpSpPr>
        <p:sp>
          <p:nvSpPr>
            <p:cNvPr id="32805" name="Rectangle 50"/>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acos</a:t>
              </a:r>
              <a:endParaRPr lang="en-US" altLang="zh-CN" sz="1800" b="1" dirty="0"/>
            </a:p>
          </p:txBody>
        </p:sp>
        <p:sp>
          <p:nvSpPr>
            <p:cNvPr id="32806" name="Rectangle 51"/>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87092" name="Group 52"/>
          <p:cNvGrpSpPr/>
          <p:nvPr/>
        </p:nvGrpSpPr>
        <p:grpSpPr>
          <a:xfrm>
            <a:off x="6324600" y="2667000"/>
            <a:ext cx="2057400" cy="228600"/>
            <a:chOff x="3984" y="2160"/>
            <a:chExt cx="1296" cy="144"/>
          </a:xfrm>
        </p:grpSpPr>
        <p:sp>
          <p:nvSpPr>
            <p:cNvPr id="32803" name="Rectangle 53"/>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atoi</a:t>
              </a:r>
              <a:endParaRPr lang="en-US" altLang="zh-CN" sz="1800" b="1" dirty="0"/>
            </a:p>
          </p:txBody>
        </p:sp>
        <p:sp>
          <p:nvSpPr>
            <p:cNvPr id="32804" name="Rectangle 54"/>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2</a:t>
              </a:r>
              <a:endParaRPr lang="en-US" altLang="zh-CN" sz="1800" b="1" dirty="0"/>
            </a:p>
          </p:txBody>
        </p:sp>
      </p:grpSp>
      <p:grpSp>
        <p:nvGrpSpPr>
          <p:cNvPr id="87095" name="Group 55"/>
          <p:cNvGrpSpPr/>
          <p:nvPr/>
        </p:nvGrpSpPr>
        <p:grpSpPr>
          <a:xfrm>
            <a:off x="6324600" y="2895600"/>
            <a:ext cx="2057400" cy="228600"/>
            <a:chOff x="3984" y="2160"/>
            <a:chExt cx="1296" cy="144"/>
          </a:xfrm>
        </p:grpSpPr>
        <p:sp>
          <p:nvSpPr>
            <p:cNvPr id="32801" name="Rectangle 56"/>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char</a:t>
              </a:r>
              <a:endParaRPr lang="en-US" altLang="zh-CN" sz="1800" b="1" dirty="0"/>
            </a:p>
          </p:txBody>
        </p:sp>
        <p:sp>
          <p:nvSpPr>
            <p:cNvPr id="32802" name="Rectangle 57"/>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87098" name="Group 58"/>
          <p:cNvGrpSpPr/>
          <p:nvPr/>
        </p:nvGrpSpPr>
        <p:grpSpPr>
          <a:xfrm>
            <a:off x="6324600" y="3124200"/>
            <a:ext cx="2057400" cy="228600"/>
            <a:chOff x="3984" y="2160"/>
            <a:chExt cx="1296" cy="144"/>
          </a:xfrm>
        </p:grpSpPr>
        <p:sp>
          <p:nvSpPr>
            <p:cNvPr id="32799" name="Rectangle 59"/>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define</a:t>
              </a:r>
              <a:endParaRPr lang="en-US" altLang="zh-CN" sz="1800" b="1" dirty="0"/>
            </a:p>
          </p:txBody>
        </p:sp>
        <p:sp>
          <p:nvSpPr>
            <p:cNvPr id="32800" name="Rectangle 60"/>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87101" name="Group 61"/>
          <p:cNvGrpSpPr/>
          <p:nvPr/>
        </p:nvGrpSpPr>
        <p:grpSpPr>
          <a:xfrm>
            <a:off x="6324600" y="3352800"/>
            <a:ext cx="2057400" cy="228600"/>
            <a:chOff x="3984" y="2160"/>
            <a:chExt cx="1296" cy="144"/>
          </a:xfrm>
        </p:grpSpPr>
        <p:sp>
          <p:nvSpPr>
            <p:cNvPr id="32797" name="Rectangle 62"/>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exp</a:t>
              </a:r>
              <a:endParaRPr lang="en-US" altLang="zh-CN" sz="1800" b="1" dirty="0"/>
            </a:p>
          </p:txBody>
        </p:sp>
        <p:sp>
          <p:nvSpPr>
            <p:cNvPr id="32798" name="Rectangle 63"/>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87104" name="Group 64"/>
          <p:cNvGrpSpPr/>
          <p:nvPr/>
        </p:nvGrpSpPr>
        <p:grpSpPr>
          <a:xfrm>
            <a:off x="6300788" y="3802063"/>
            <a:ext cx="2057400" cy="228600"/>
            <a:chOff x="3984" y="2160"/>
            <a:chExt cx="1296" cy="144"/>
          </a:xfrm>
        </p:grpSpPr>
        <p:sp>
          <p:nvSpPr>
            <p:cNvPr id="32795" name="Rectangle 65"/>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ceil</a:t>
              </a:r>
              <a:endParaRPr lang="en-US" altLang="zh-CN" sz="1800" b="1" dirty="0"/>
            </a:p>
          </p:txBody>
        </p:sp>
        <p:sp>
          <p:nvSpPr>
            <p:cNvPr id="32796" name="Rectangle 66"/>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3</a:t>
              </a:r>
              <a:endParaRPr lang="en-US" altLang="zh-CN" sz="1800" b="1" dirty="0"/>
            </a:p>
          </p:txBody>
        </p:sp>
      </p:grpSp>
      <p:grpSp>
        <p:nvGrpSpPr>
          <p:cNvPr id="87107" name="Group 67"/>
          <p:cNvGrpSpPr/>
          <p:nvPr/>
        </p:nvGrpSpPr>
        <p:grpSpPr>
          <a:xfrm>
            <a:off x="6313488" y="4941888"/>
            <a:ext cx="2057400" cy="228600"/>
            <a:chOff x="3984" y="2160"/>
            <a:chExt cx="1296" cy="144"/>
          </a:xfrm>
        </p:grpSpPr>
        <p:sp>
          <p:nvSpPr>
            <p:cNvPr id="32793" name="Rectangle 68"/>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cos</a:t>
              </a:r>
              <a:endParaRPr lang="en-US" altLang="zh-CN" sz="1800" b="1" dirty="0"/>
            </a:p>
          </p:txBody>
        </p:sp>
        <p:sp>
          <p:nvSpPr>
            <p:cNvPr id="32794" name="Rectangle 69"/>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grpSp>
      <p:grpSp>
        <p:nvGrpSpPr>
          <p:cNvPr id="87110" name="Group 70"/>
          <p:cNvGrpSpPr/>
          <p:nvPr/>
        </p:nvGrpSpPr>
        <p:grpSpPr>
          <a:xfrm>
            <a:off x="6313488" y="3573463"/>
            <a:ext cx="2057400" cy="228600"/>
            <a:chOff x="3984" y="2160"/>
            <a:chExt cx="1296" cy="144"/>
          </a:xfrm>
        </p:grpSpPr>
        <p:sp>
          <p:nvSpPr>
            <p:cNvPr id="32791" name="Rectangle 71"/>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float</a:t>
              </a:r>
              <a:endParaRPr lang="en-US" altLang="zh-CN" sz="1800" b="1" dirty="0"/>
            </a:p>
          </p:txBody>
        </p:sp>
        <p:sp>
          <p:nvSpPr>
            <p:cNvPr id="32792" name="Rectangle 72"/>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1</a:t>
              </a:r>
              <a:endParaRPr lang="en-US" altLang="zh-CN" sz="1800" b="1" dirty="0"/>
            </a:p>
          </p:txBody>
        </p:sp>
      </p:grpSp>
      <p:grpSp>
        <p:nvGrpSpPr>
          <p:cNvPr id="87113" name="Group 73"/>
          <p:cNvGrpSpPr/>
          <p:nvPr/>
        </p:nvGrpSpPr>
        <p:grpSpPr>
          <a:xfrm>
            <a:off x="6313488" y="4508500"/>
            <a:ext cx="2057400" cy="228600"/>
            <a:chOff x="3984" y="2160"/>
            <a:chExt cx="1296" cy="144"/>
          </a:xfrm>
        </p:grpSpPr>
        <p:sp>
          <p:nvSpPr>
            <p:cNvPr id="32789" name="Rectangle 74"/>
            <p:cNvSpPr/>
            <p:nvPr/>
          </p:nvSpPr>
          <p:spPr>
            <a:xfrm>
              <a:off x="3984" y="2160"/>
              <a:ext cx="52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atol</a:t>
              </a:r>
              <a:endParaRPr lang="en-US" altLang="zh-CN" sz="1800" b="1" dirty="0"/>
            </a:p>
          </p:txBody>
        </p:sp>
        <p:sp>
          <p:nvSpPr>
            <p:cNvPr id="32790" name="Rectangle 75"/>
            <p:cNvSpPr/>
            <p:nvPr/>
          </p:nvSpPr>
          <p:spPr>
            <a:xfrm>
              <a:off x="4512" y="2160"/>
              <a:ext cx="768"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t>4</a:t>
              </a:r>
              <a:endParaRPr lang="en-US" altLang="zh-CN" sz="1800" b="1" dirty="0"/>
            </a:p>
          </p:txBody>
        </p:sp>
      </p:grpSp>
      <p:sp>
        <p:nvSpPr>
          <p:cNvPr id="87116" name="Text Box 76"/>
          <p:cNvSpPr txBox="1"/>
          <p:nvPr/>
        </p:nvSpPr>
        <p:spPr>
          <a:xfrm>
            <a:off x="609600" y="3260725"/>
            <a:ext cx="44196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Loading density </a:t>
            </a:r>
            <a:r>
              <a:rPr lang="en-US" altLang="zh-CN" sz="2000" b="1" dirty="0">
                <a:latin typeface="Arial" panose="020B0604020202020204" pitchFamily="34" charset="0"/>
                <a:sym typeface="Symbol" panose="05050102010706020507" pitchFamily="18" charset="2"/>
              </a:rPr>
              <a:t></a:t>
            </a:r>
            <a:r>
              <a:rPr lang="en-US" altLang="zh-CN" sz="2000" b="1" dirty="0">
                <a:latin typeface="Arial" panose="020B0604020202020204" pitchFamily="34" charset="0"/>
              </a:rPr>
              <a:t> = 9 / 26 = 0.35</a:t>
            </a:r>
            <a:endParaRPr lang="en-US" altLang="zh-CN" sz="2000" b="1" dirty="0">
              <a:latin typeface="Arial" panose="020B0604020202020204" pitchFamily="34" charset="0"/>
            </a:endParaRPr>
          </a:p>
        </p:txBody>
      </p:sp>
      <p:sp>
        <p:nvSpPr>
          <p:cNvPr id="87117" name="Text Box 77"/>
          <p:cNvSpPr txBox="1"/>
          <p:nvPr/>
        </p:nvSpPr>
        <p:spPr>
          <a:xfrm>
            <a:off x="609600" y="3870325"/>
            <a:ext cx="47244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Average search time = 18 / 9 = 2</a:t>
            </a:r>
            <a:endParaRPr lang="en-US" altLang="zh-CN" sz="2000" b="1" dirty="0">
              <a:latin typeface="Arial" panose="020B0604020202020204" pitchFamily="34" charset="0"/>
            </a:endParaRPr>
          </a:p>
        </p:txBody>
      </p:sp>
      <p:sp>
        <p:nvSpPr>
          <p:cNvPr id="87118" name="Oval 78"/>
          <p:cNvSpPr/>
          <p:nvPr/>
        </p:nvSpPr>
        <p:spPr>
          <a:xfrm>
            <a:off x="6443663" y="3789363"/>
            <a:ext cx="576262" cy="287337"/>
          </a:xfrm>
          <a:prstGeom prst="ellipse">
            <a:avLst/>
          </a:prstGeom>
          <a:noFill/>
          <a:ln w="25400" cap="flat" cmpd="sng">
            <a:solidFill>
              <a:srgbClr val="FF00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7119" name="Text Box 79"/>
          <p:cNvSpPr txBox="1"/>
          <p:nvPr/>
        </p:nvSpPr>
        <p:spPr>
          <a:xfrm>
            <a:off x="609600" y="4648200"/>
            <a:ext cx="4724400" cy="70675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b="1" dirty="0">
                <a:latin typeface="Arial" panose="020B0604020202020204" pitchFamily="34" charset="0"/>
              </a:rPr>
              <a:t>Find </a:t>
            </a:r>
            <a:r>
              <a:rPr lang="en-US" altLang="zh-CN" sz="2000" b="1" dirty="0">
                <a:solidFill>
                  <a:schemeClr val="hlink"/>
                </a:solidFill>
                <a:latin typeface="Arial" panose="020B0604020202020204" pitchFamily="34" charset="0"/>
              </a:rPr>
              <a:t>ceil, ctime</a:t>
            </a:r>
            <a:endParaRPr lang="en-US" altLang="zh-CN" sz="2000" b="1" dirty="0">
              <a:solidFill>
                <a:schemeClr val="hlink"/>
              </a:solidFill>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rPr>
              <a:t>Delete </a:t>
            </a:r>
            <a:r>
              <a:rPr lang="en-US" altLang="zh-CN" sz="2000" b="1" dirty="0">
                <a:solidFill>
                  <a:schemeClr val="hlink"/>
                </a:solidFill>
                <a:latin typeface="Arial" panose="020B0604020202020204" pitchFamily="34" charset="0"/>
              </a:rPr>
              <a:t>ceil </a:t>
            </a:r>
            <a:r>
              <a:rPr lang="en-US" altLang="zh-CN" sz="1600" b="1" dirty="0">
                <a:solidFill>
                  <a:srgbClr val="FF0000"/>
                </a:solidFill>
                <a:latin typeface="Arial" panose="020B0604020202020204" pitchFamily="34" charset="0"/>
              </a:rPr>
              <a:t>//</a:t>
            </a:r>
            <a:r>
              <a:rPr lang="zh-CN" altLang="en-US" sz="1600" b="1" dirty="0">
                <a:solidFill>
                  <a:srgbClr val="FF0000"/>
                </a:solidFill>
                <a:latin typeface="Arial" panose="020B0604020202020204" pitchFamily="34" charset="0"/>
              </a:rPr>
              <a:t>采取一种</a:t>
            </a:r>
            <a:r>
              <a:rPr lang="en-US" altLang="zh-CN" sz="1600" b="1" dirty="0">
                <a:solidFill>
                  <a:srgbClr val="FF0000"/>
                </a:solidFill>
                <a:latin typeface="Arial" panose="020B0604020202020204" pitchFamily="34" charset="0"/>
              </a:rPr>
              <a:t>lazy deletion</a:t>
            </a:r>
            <a:r>
              <a:rPr lang="zh-CN" altLang="en-US" sz="1600" b="1" dirty="0">
                <a:solidFill>
                  <a:srgbClr val="FF0000"/>
                </a:solidFill>
                <a:latin typeface="Arial" panose="020B0604020202020204" pitchFamily="34" charset="0"/>
              </a:rPr>
              <a:t>的方式</a:t>
            </a:r>
            <a:endParaRPr lang="zh-CN" altLang="en-US" sz="1600" b="1" dirty="0">
              <a:solidFill>
                <a:srgbClr val="FF0000"/>
              </a:solidFill>
              <a:latin typeface="Arial" panose="020B0604020202020204" pitchFamily="34" charset="0"/>
            </a:endParaRPr>
          </a:p>
        </p:txBody>
      </p:sp>
      <p:sp>
        <p:nvSpPr>
          <p:cNvPr id="32787" name="Rectangle 80" descr="棕色大理石"/>
          <p:cNvSpPr/>
          <p:nvPr/>
        </p:nvSpPr>
        <p:spPr>
          <a:xfrm>
            <a:off x="3429000" y="381000"/>
            <a:ext cx="5181600" cy="6858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i</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i </a:t>
            </a:r>
            <a:r>
              <a:rPr lang="en-US" altLang="zh-CN" sz="2800" b="1" baseline="30000" dirty="0">
                <a:solidFill>
                  <a:schemeClr val="bg1"/>
                </a:solidFill>
              </a:rPr>
              <a:t>2</a:t>
            </a:r>
            <a:r>
              <a:rPr lang="en-US" altLang="zh-CN" sz="2800" b="1" dirty="0">
                <a:solidFill>
                  <a:schemeClr val="bg1"/>
                </a:solidFill>
              </a:rPr>
              <a:t> ;</a:t>
            </a:r>
            <a:r>
              <a:rPr lang="en-US" altLang="zh-CN" sz="2400" b="1" dirty="0">
                <a:solidFill>
                  <a:schemeClr val="bg1"/>
                </a:solidFill>
              </a:rPr>
              <a:t>   </a:t>
            </a:r>
            <a:r>
              <a:rPr lang="en-US" altLang="zh-CN" sz="2000" b="1" dirty="0">
                <a:solidFill>
                  <a:srgbClr val="CCFFCC"/>
                </a:solidFill>
              </a:rPr>
              <a:t>/* a quadratic function */</a:t>
            </a:r>
            <a:endParaRPr lang="en-US" altLang="zh-CN" sz="2000" b="1" dirty="0">
              <a:solidFill>
                <a:srgbClr val="CCFFCC"/>
              </a:solidFill>
            </a:endParaRPr>
          </a:p>
        </p:txBody>
      </p:sp>
      <p:sp>
        <p:nvSpPr>
          <p:cNvPr id="87121" name="Oval 81"/>
          <p:cNvSpPr/>
          <p:nvPr/>
        </p:nvSpPr>
        <p:spPr>
          <a:xfrm>
            <a:off x="539750" y="5661025"/>
            <a:ext cx="8064500" cy="762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panose="020B0604020202020204" pitchFamily="34" charset="0"/>
              </a:rPr>
              <a:t>Question:</a:t>
            </a:r>
            <a:r>
              <a:rPr lang="en-US" altLang="zh-CN" sz="2400" b="1" dirty="0"/>
              <a:t>  Why not empty cell when deleting an element?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044"/>
                                        </p:tgtEl>
                                        <p:attrNameLst>
                                          <p:attrName>style.visibility</p:attrName>
                                        </p:attrNameLst>
                                      </p:cBhvr>
                                      <p:to>
                                        <p:strVal val="visible"/>
                                      </p:to>
                                    </p:set>
                                    <p:animEffect transition="in" filter="wipe(left)">
                                      <p:cBhvr>
                                        <p:cTn id="11" dur="500"/>
                                        <p:tgtEl>
                                          <p:spTgt spid="87044"/>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7045"/>
                                        </p:tgtEl>
                                        <p:attrNameLst>
                                          <p:attrName>style.visibility</p:attrName>
                                        </p:attrNameLst>
                                      </p:cBhvr>
                                      <p:to>
                                        <p:strVal val="visible"/>
                                      </p:to>
                                    </p:set>
                                    <p:animEffect transition="in" filter="wipe(up)">
                                      <p:cBhvr>
                                        <p:cTn id="15" dur="500"/>
                                        <p:tgtEl>
                                          <p:spTgt spid="87045"/>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7089"/>
                                        </p:tgtEl>
                                        <p:attrNameLst>
                                          <p:attrName>style.visibility</p:attrName>
                                        </p:attrNameLst>
                                      </p:cBhvr>
                                      <p:to>
                                        <p:strVal val="visible"/>
                                      </p:to>
                                    </p:set>
                                    <p:animEffect transition="in" filter="wipe(left)">
                                      <p:cBhvr>
                                        <p:cTn id="20" dur="500"/>
                                        <p:tgtEl>
                                          <p:spTgt spid="87089"/>
                                        </p:tgtEl>
                                      </p:cBhvr>
                                    </p:animEffect>
                                  </p:childTnLst>
                                  <p:subTnLst>
                                    <p:audio>
                                      <p:cMediaNode>
                                        <p:cTn display="0" masterRel="sameClick">
                                          <p:stCondLst>
                                            <p:cond evt="begin" delay="0">
                                              <p:tn val="18"/>
                                            </p:cond>
                                          </p:stCondLst>
                                          <p:endCondLst>
                                            <p:cond evt="onStopAudio" delay="0">
                                              <p:tgtEl>
                                                <p:sldTgt/>
                                              </p:tgtEl>
                                            </p:cond>
                                          </p:endCondLst>
                                        </p:cTn>
                                        <p:tgtEl>
                                          <p:sndTgt r:embed="rId2" name="TYPE.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7092"/>
                                        </p:tgtEl>
                                        <p:attrNameLst>
                                          <p:attrName>style.visibility</p:attrName>
                                        </p:attrNameLst>
                                      </p:cBhvr>
                                      <p:to>
                                        <p:strVal val="visible"/>
                                      </p:to>
                                    </p:set>
                                    <p:animEffect transition="in" filter="wipe(left)">
                                      <p:cBhvr>
                                        <p:cTn id="25" dur="500"/>
                                        <p:tgtEl>
                                          <p:spTgt spid="87092"/>
                                        </p:tgtEl>
                                      </p:cBhvr>
                                    </p:animEffect>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7095"/>
                                        </p:tgtEl>
                                        <p:attrNameLst>
                                          <p:attrName>style.visibility</p:attrName>
                                        </p:attrNameLst>
                                      </p:cBhvr>
                                      <p:to>
                                        <p:strVal val="visible"/>
                                      </p:to>
                                    </p:set>
                                    <p:animEffect transition="in" filter="wipe(left)">
                                      <p:cBhvr>
                                        <p:cTn id="30" dur="500"/>
                                        <p:tgtEl>
                                          <p:spTgt spid="87095"/>
                                        </p:tgtEl>
                                      </p:cBhvr>
                                    </p:animEffect>
                                  </p:childTnLst>
                                  <p:subTnLst>
                                    <p:audio>
                                      <p:cMediaNode>
                                        <p:cTn display="0" masterRel="sameClick">
                                          <p:stCondLst>
                                            <p:cond evt="begin" delay="0">
                                              <p:tn val="28"/>
                                            </p:cond>
                                          </p:stCondLst>
                                          <p:endCondLst>
                                            <p:cond evt="onStopAudio" delay="0">
                                              <p:tgtEl>
                                                <p:sldTgt/>
                                              </p:tgtEl>
                                            </p:cond>
                                          </p:endCondLst>
                                        </p:cTn>
                                        <p:tgtEl>
                                          <p:sndTgt r:embed="rId2" name="TYPE.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7098"/>
                                        </p:tgtEl>
                                        <p:attrNameLst>
                                          <p:attrName>style.visibility</p:attrName>
                                        </p:attrNameLst>
                                      </p:cBhvr>
                                      <p:to>
                                        <p:strVal val="visible"/>
                                      </p:to>
                                    </p:set>
                                    <p:animEffect transition="in" filter="wipe(left)">
                                      <p:cBhvr>
                                        <p:cTn id="35" dur="500"/>
                                        <p:tgtEl>
                                          <p:spTgt spid="87098"/>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7101"/>
                                        </p:tgtEl>
                                        <p:attrNameLst>
                                          <p:attrName>style.visibility</p:attrName>
                                        </p:attrNameLst>
                                      </p:cBhvr>
                                      <p:to>
                                        <p:strVal val="visible"/>
                                      </p:to>
                                    </p:set>
                                    <p:animEffect transition="in" filter="wipe(left)">
                                      <p:cBhvr>
                                        <p:cTn id="40" dur="500"/>
                                        <p:tgtEl>
                                          <p:spTgt spid="87101"/>
                                        </p:tgtEl>
                                      </p:cBhvr>
                                    </p:animEffect>
                                  </p:childTnLst>
                                  <p:subTnLst>
                                    <p:audio>
                                      <p:cMediaNode>
                                        <p:cTn display="0" masterRel="sameClick">
                                          <p:stCondLst>
                                            <p:cond evt="begin" delay="0">
                                              <p:tn val="38"/>
                                            </p:cond>
                                          </p:stCondLst>
                                          <p:endCondLst>
                                            <p:cond evt="onStopAudio" delay="0">
                                              <p:tgtEl>
                                                <p:sldTgt/>
                                              </p:tgtEl>
                                            </p:cond>
                                          </p:endCondLst>
                                        </p:cTn>
                                        <p:tgtEl>
                                          <p:sndTgt r:embed="rId2" name="TYPE.WAV"/>
                                        </p:tgtEl>
                                      </p:cMediaNode>
                                    </p:audio>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7104"/>
                                        </p:tgtEl>
                                        <p:attrNameLst>
                                          <p:attrName>style.visibility</p:attrName>
                                        </p:attrNameLst>
                                      </p:cBhvr>
                                      <p:to>
                                        <p:strVal val="visible"/>
                                      </p:to>
                                    </p:set>
                                    <p:animEffect transition="in" filter="wipe(left)">
                                      <p:cBhvr>
                                        <p:cTn id="45" dur="500"/>
                                        <p:tgtEl>
                                          <p:spTgt spid="87104"/>
                                        </p:tgtEl>
                                      </p:cBhvr>
                                    </p:animEffect>
                                  </p:childTnLst>
                                  <p:subTnLst>
                                    <p:audio>
                                      <p:cMediaNode>
                                        <p:cTn display="0" masterRel="sameClick">
                                          <p:stCondLst>
                                            <p:cond evt="begin" delay="0">
                                              <p:tn val="43"/>
                                            </p:cond>
                                          </p:stCondLst>
                                          <p:endCondLst>
                                            <p:cond evt="onStopAudio" delay="0">
                                              <p:tgtEl>
                                                <p:sldTgt/>
                                              </p:tgtEl>
                                            </p:cond>
                                          </p:endCondLst>
                                        </p:cTn>
                                        <p:tgtEl>
                                          <p:sndTgt r:embed="rId2" name="TYPE.WAV"/>
                                        </p:tgtEl>
                                      </p:cMediaNode>
                                    </p:audio>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7107"/>
                                        </p:tgtEl>
                                        <p:attrNameLst>
                                          <p:attrName>style.visibility</p:attrName>
                                        </p:attrNameLst>
                                      </p:cBhvr>
                                      <p:to>
                                        <p:strVal val="visible"/>
                                      </p:to>
                                    </p:set>
                                    <p:animEffect transition="in" filter="wipe(left)">
                                      <p:cBhvr>
                                        <p:cTn id="50" dur="500"/>
                                        <p:tgtEl>
                                          <p:spTgt spid="87107"/>
                                        </p:tgtEl>
                                      </p:cBhvr>
                                    </p:animEffect>
                                  </p:childTnLst>
                                  <p:subTnLst>
                                    <p:audio>
                                      <p:cMediaNode>
                                        <p:cTn display="0" masterRel="sameClick">
                                          <p:stCondLst>
                                            <p:cond evt="begin" delay="0">
                                              <p:tn val="48"/>
                                            </p:cond>
                                          </p:stCondLst>
                                          <p:endCondLst>
                                            <p:cond evt="onStopAudio" delay="0">
                                              <p:tgtEl>
                                                <p:sldTgt/>
                                              </p:tgtEl>
                                            </p:cond>
                                          </p:endCondLst>
                                        </p:cTn>
                                        <p:tgtEl>
                                          <p:sndTgt r:embed="rId2" name="TYPE.WAV"/>
                                        </p:tgtEl>
                                      </p:cMediaNode>
                                    </p:audio>
                                  </p:sub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7110"/>
                                        </p:tgtEl>
                                        <p:attrNameLst>
                                          <p:attrName>style.visibility</p:attrName>
                                        </p:attrNameLst>
                                      </p:cBhvr>
                                      <p:to>
                                        <p:strVal val="visible"/>
                                      </p:to>
                                    </p:set>
                                    <p:animEffect transition="in" filter="wipe(left)">
                                      <p:cBhvr>
                                        <p:cTn id="55" dur="500"/>
                                        <p:tgtEl>
                                          <p:spTgt spid="87110"/>
                                        </p:tgtEl>
                                      </p:cBhvr>
                                    </p:animEffect>
                                  </p:childTnLst>
                                  <p:subTnLst>
                                    <p:audio>
                                      <p:cMediaNode>
                                        <p:cTn display="0" masterRel="sameClick">
                                          <p:stCondLst>
                                            <p:cond evt="begin" delay="0">
                                              <p:tn val="53"/>
                                            </p:cond>
                                          </p:stCondLst>
                                          <p:endCondLst>
                                            <p:cond evt="onStopAudio" delay="0">
                                              <p:tgtEl>
                                                <p:sldTgt/>
                                              </p:tgtEl>
                                            </p:cond>
                                          </p:endCondLst>
                                        </p:cTn>
                                        <p:tgtEl>
                                          <p:sndTgt r:embed="rId2" name="TYPE.WAV"/>
                                        </p:tgtEl>
                                      </p:cMediaNode>
                                    </p:audio>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87113"/>
                                        </p:tgtEl>
                                        <p:attrNameLst>
                                          <p:attrName>style.visibility</p:attrName>
                                        </p:attrNameLst>
                                      </p:cBhvr>
                                      <p:to>
                                        <p:strVal val="visible"/>
                                      </p:to>
                                    </p:set>
                                    <p:animEffect transition="in" filter="wipe(left)">
                                      <p:cBhvr>
                                        <p:cTn id="60" dur="500"/>
                                        <p:tgtEl>
                                          <p:spTgt spid="87113"/>
                                        </p:tgtEl>
                                      </p:cBhvr>
                                    </p:animEffect>
                                  </p:childTnLst>
                                  <p:subTnLst>
                                    <p:audio>
                                      <p:cMediaNode>
                                        <p:cTn display="0" masterRel="sameClick">
                                          <p:stCondLst>
                                            <p:cond evt="begin" delay="0">
                                              <p:tn val="58"/>
                                            </p:cond>
                                          </p:stCondLst>
                                          <p:endCondLst>
                                            <p:cond evt="onStopAudio" delay="0">
                                              <p:tgtEl>
                                                <p:sldTgt/>
                                              </p:tgtEl>
                                            </p:cond>
                                          </p:endCondLst>
                                        </p:cTn>
                                        <p:tgtEl>
                                          <p:sndTgt r:embed="rId2" name="TYPE.WAV"/>
                                        </p:tgtEl>
                                      </p:cMediaNode>
                                    </p:audio>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7116"/>
                                        </p:tgtEl>
                                        <p:attrNameLst>
                                          <p:attrName>style.visibility</p:attrName>
                                        </p:attrNameLst>
                                      </p:cBhvr>
                                      <p:to>
                                        <p:strVal val="visible"/>
                                      </p:to>
                                    </p:set>
                                    <p:animEffect transition="in" filter="wipe(left)">
                                      <p:cBhvr>
                                        <p:cTn id="65" dur="500"/>
                                        <p:tgtEl>
                                          <p:spTgt spid="87116"/>
                                        </p:tgtEl>
                                      </p:cBhvr>
                                    </p:animEffect>
                                  </p:childTnLst>
                                  <p:subTnLst>
                                    <p:audio>
                                      <p:cMediaNode>
                                        <p:cTn display="0" masterRel="sameClick">
                                          <p:stCondLst>
                                            <p:cond evt="begin" delay="0">
                                              <p:tn val="63"/>
                                            </p:cond>
                                          </p:stCondLst>
                                          <p:endCondLst>
                                            <p:cond evt="onStopAudio" delay="0">
                                              <p:tgtEl>
                                                <p:sldTgt/>
                                              </p:tgtEl>
                                            </p:cond>
                                          </p:endCondLst>
                                        </p:cTn>
                                        <p:tgtEl>
                                          <p:sndTgt r:embed="rId4" name="PROJCTOR.WAV"/>
                                        </p:tgtEl>
                                      </p:cMediaNode>
                                    </p:audio>
                                  </p:sub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87117"/>
                                        </p:tgtEl>
                                        <p:attrNameLst>
                                          <p:attrName>style.visibility</p:attrName>
                                        </p:attrNameLst>
                                      </p:cBhvr>
                                      <p:to>
                                        <p:strVal val="visible"/>
                                      </p:to>
                                    </p:set>
                                    <p:animEffect transition="in" filter="wipe(left)">
                                      <p:cBhvr>
                                        <p:cTn id="70" dur="500"/>
                                        <p:tgtEl>
                                          <p:spTgt spid="87117"/>
                                        </p:tgtEl>
                                      </p:cBhvr>
                                    </p:animEffect>
                                  </p:childTnLst>
                                  <p:subTnLst>
                                    <p:audio>
                                      <p:cMediaNode>
                                        <p:cTn display="0" masterRel="sameClick">
                                          <p:stCondLst>
                                            <p:cond evt="begin" delay="0">
                                              <p:tn val="68"/>
                                            </p:cond>
                                          </p:stCondLst>
                                          <p:endCondLst>
                                            <p:cond evt="onStopAudio" delay="0">
                                              <p:tgtEl>
                                                <p:sldTgt/>
                                              </p:tgtEl>
                                            </p:cond>
                                          </p:endCondLst>
                                        </p:cTn>
                                        <p:tgtEl>
                                          <p:sndTgt r:embed="rId4" name="PROJCTOR.WAV"/>
                                        </p:tgtEl>
                                      </p:cMediaNode>
                                    </p:audio>
                                  </p:sub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7119"/>
                                        </p:tgtEl>
                                        <p:attrNameLst>
                                          <p:attrName>style.visibility</p:attrName>
                                        </p:attrNameLst>
                                      </p:cBhvr>
                                      <p:to>
                                        <p:strVal val="visible"/>
                                      </p:to>
                                    </p:set>
                                    <p:anim calcmode="lin" valueType="num">
                                      <p:cBhvr additive="base">
                                        <p:cTn id="75" dur="500" fill="hold"/>
                                        <p:tgtEl>
                                          <p:spTgt spid="87119"/>
                                        </p:tgtEl>
                                        <p:attrNameLst>
                                          <p:attrName>ppt_x</p:attrName>
                                        </p:attrNameLst>
                                      </p:cBhvr>
                                      <p:tavLst>
                                        <p:tav tm="0">
                                          <p:val>
                                            <p:strVal val="#ppt_x"/>
                                          </p:val>
                                        </p:tav>
                                        <p:tav tm="100000">
                                          <p:val>
                                            <p:strVal val="#ppt_x"/>
                                          </p:val>
                                        </p:tav>
                                      </p:tavLst>
                                    </p:anim>
                                    <p:anim calcmode="lin" valueType="num">
                                      <p:cBhvr additive="base">
                                        <p:cTn id="76" dur="500" fill="hold"/>
                                        <p:tgtEl>
                                          <p:spTgt spid="87119"/>
                                        </p:tgtEl>
                                        <p:attrNameLst>
                                          <p:attrName>ppt_y</p:attrName>
                                        </p:attrNameLst>
                                      </p:cBhvr>
                                      <p:tavLst>
                                        <p:tav tm="0">
                                          <p:val>
                                            <p:strVal val="1+#ppt_h/2"/>
                                          </p:val>
                                        </p:tav>
                                        <p:tav tm="100000">
                                          <p:val>
                                            <p:strVal val="#ppt_y"/>
                                          </p:val>
                                        </p:tav>
                                      </p:tavLst>
                                    </p:anim>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87118"/>
                                        </p:tgtEl>
                                        <p:attrNameLst>
                                          <p:attrName>style.visibility</p:attrName>
                                        </p:attrNameLst>
                                      </p:cBhvr>
                                      <p:to>
                                        <p:strVal val="visible"/>
                                      </p:to>
                                    </p:set>
                                    <p:animEffect transition="in" filter="wipe(left)">
                                      <p:cBhvr>
                                        <p:cTn id="80" dur="500"/>
                                        <p:tgtEl>
                                          <p:spTgt spid="87118"/>
                                        </p:tgtEl>
                                      </p:cBhvr>
                                    </p:animEffect>
                                  </p:childTnLst>
                                  <p:subTnLst>
                                    <p:audio>
                                      <p:cMediaNode>
                                        <p:cTn display="0" masterRel="sameClick">
                                          <p:stCondLst>
                                            <p:cond evt="begin" delay="0">
                                              <p:tn val="78"/>
                                            </p:cond>
                                          </p:stCondLst>
                                          <p:endCondLst>
                                            <p:cond evt="onStopAudio" delay="0">
                                              <p:tgtEl>
                                                <p:sldTgt/>
                                              </p:tgtEl>
                                            </p:cond>
                                          </p:endCondLst>
                                        </p:cTn>
                                        <p:tgtEl>
                                          <p:sndTgt r:embed="rId5" name="DING.WAV"/>
                                        </p:tgtEl>
                                      </p:cMediaNode>
                                    </p:audio>
                                  </p:subTnLst>
                                </p:cTn>
                              </p:par>
                            </p:childTnLst>
                          </p:cTn>
                        </p:par>
                      </p:childTnLst>
                    </p:cTn>
                  </p:par>
                  <p:par>
                    <p:cTn id="81" fill="hold">
                      <p:stCondLst>
                        <p:cond delay="indefinite"/>
                      </p:stCondLst>
                      <p:childTnLst>
                        <p:par>
                          <p:cTn id="82" fill="hold">
                            <p:stCondLst>
                              <p:cond delay="0"/>
                            </p:stCondLst>
                            <p:childTnLst>
                              <p:par>
                                <p:cTn id="83" presetID="16" presetClass="entr" presetSubtype="37" fill="hold" grpId="0" nodeType="clickEffect">
                                  <p:stCondLst>
                                    <p:cond delay="0"/>
                                  </p:stCondLst>
                                  <p:childTnLst>
                                    <p:set>
                                      <p:cBhvr>
                                        <p:cTn id="84" dur="1" fill="hold">
                                          <p:stCondLst>
                                            <p:cond delay="0"/>
                                          </p:stCondLst>
                                        </p:cTn>
                                        <p:tgtEl>
                                          <p:spTgt spid="87121"/>
                                        </p:tgtEl>
                                        <p:attrNameLst>
                                          <p:attrName>style.visibility</p:attrName>
                                        </p:attrNameLst>
                                      </p:cBhvr>
                                      <p:to>
                                        <p:strVal val="visible"/>
                                      </p:to>
                                    </p:set>
                                    <p:animEffect transition="in" filter="barn(outVertical)">
                                      <p:cBhvr>
                                        <p:cTn id="85" dur="500"/>
                                        <p:tgtEl>
                                          <p:spTgt spid="87121"/>
                                        </p:tgtEl>
                                      </p:cBhvr>
                                    </p:animEffect>
                                  </p:childTnLst>
                                  <p:subTnLst>
                                    <p:audio>
                                      <p:cMediaNode>
                                        <p:cTn display="0" masterRel="sameClick">
                                          <p:stCondLst>
                                            <p:cond evt="begin" delay="0">
                                              <p:tn val="83"/>
                                            </p:cond>
                                          </p:stCondLst>
                                          <p:endCondLst>
                                            <p:cond evt="onStopAudio" delay="0">
                                              <p:tgtEl>
                                                <p:sldTgt/>
                                              </p:tgtEl>
                                            </p:cond>
                                          </p:endCondLst>
                                        </p:cTn>
                                        <p:tgtEl>
                                          <p:sndTgt r:embed="rId6"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p:bldP spid="87044" grpId="0"/>
      <p:bldP spid="87116" grpId="0"/>
      <p:bldP spid="87117" grpId="0"/>
      <p:bldP spid="87118" grpId="0" animBg="1"/>
      <p:bldP spid="87119" grpId="0"/>
      <p:bldP spid="871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45061" name="AutoShape 5"/>
          <p:cNvSpPr/>
          <p:nvPr/>
        </p:nvSpPr>
        <p:spPr>
          <a:xfrm>
            <a:off x="468313" y="1196975"/>
            <a:ext cx="8153400" cy="4752975"/>
          </a:xfrm>
          <a:prstGeom prst="foldedCorner">
            <a:avLst>
              <a:gd name="adj" fmla="val 8102"/>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t>       </a:t>
            </a:r>
            <a:r>
              <a:rPr lang="en-US" altLang="zh-CN" sz="2400" dirty="0"/>
              <a:t> </a:t>
            </a:r>
            <a:r>
              <a:rPr lang="en-US" altLang="zh-CN" sz="2400" b="1" dirty="0"/>
              <a:t>enum KindOfEntry { Legitimate, Empty, Deleted };</a:t>
            </a:r>
            <a:endParaRPr lang="en-US" altLang="zh-CN" sz="2400" b="1" dirty="0"/>
          </a:p>
          <a:p>
            <a:pPr marL="0" lvl="0" indent="0" eaLnBrk="1" hangingPunct="1">
              <a:spcBef>
                <a:spcPct val="0"/>
              </a:spcBef>
              <a:buNone/>
            </a:pPr>
            <a:r>
              <a:rPr lang="en-US" altLang="zh-CN" sz="2400" b="1" dirty="0"/>
              <a:t>        struct HashEntry{</a:t>
            </a:r>
            <a:endParaRPr lang="en-US" altLang="zh-CN" sz="2400" b="1" dirty="0"/>
          </a:p>
          <a:p>
            <a:pPr marL="0" lvl="0" indent="0" eaLnBrk="1" hangingPunct="1">
              <a:spcBef>
                <a:spcPct val="0"/>
              </a:spcBef>
              <a:buNone/>
            </a:pPr>
            <a:r>
              <a:rPr lang="en-US" altLang="zh-CN" sz="2400" b="1" dirty="0"/>
              <a:t>            ElementType      Element;</a:t>
            </a:r>
            <a:endParaRPr lang="en-US" altLang="zh-CN" sz="2400" b="1" dirty="0"/>
          </a:p>
          <a:p>
            <a:pPr marL="0" lvl="0" indent="0" eaLnBrk="1" hangingPunct="1">
              <a:spcBef>
                <a:spcPct val="0"/>
              </a:spcBef>
              <a:buNone/>
            </a:pPr>
            <a:r>
              <a:rPr lang="en-US" altLang="zh-CN" sz="2400" b="1" dirty="0"/>
              <a:t>            enum KindOfEntry Info;</a:t>
            </a:r>
            <a:endParaRPr lang="en-US" altLang="zh-CN" sz="2400" b="1" dirty="0"/>
          </a:p>
          <a:p>
            <a:pPr marL="0" lvl="0" indent="0" eaLnBrk="1" hangingPunct="1">
              <a:spcBef>
                <a:spcPct val="0"/>
              </a:spcBef>
              <a:buNone/>
            </a:pPr>
            <a:r>
              <a:rPr lang="en-US" altLang="zh-CN" sz="2400" b="1" dirty="0"/>
              <a:t>        }; </a:t>
            </a:r>
            <a:endParaRPr lang="en-US" altLang="zh-CN" sz="2400" b="1" dirty="0"/>
          </a:p>
          <a:p>
            <a:pPr marL="0" lvl="0" indent="0" eaLnBrk="1" hangingPunct="1">
              <a:spcBef>
                <a:spcPct val="0"/>
              </a:spcBef>
              <a:buNone/>
            </a:pPr>
            <a:r>
              <a:rPr lang="en-US" altLang="zh-CN" sz="2400" b="1" dirty="0"/>
              <a:t>        typedef</a:t>
            </a:r>
            <a:r>
              <a:rPr lang="en-US" altLang="en-US" sz="2400" b="1" dirty="0"/>
              <a:t> </a:t>
            </a:r>
            <a:r>
              <a:rPr lang="en-US" altLang="zh-CN" sz="2400" b="1" dirty="0"/>
              <a:t>struct</a:t>
            </a:r>
            <a:r>
              <a:rPr lang="en-US" altLang="en-US" sz="2400" b="1" dirty="0"/>
              <a:t> </a:t>
            </a:r>
            <a:r>
              <a:rPr lang="en-US" altLang="zh-CN" sz="2400" b="1" dirty="0"/>
              <a:t>HashEntry</a:t>
            </a:r>
            <a:r>
              <a:rPr lang="en-US" altLang="en-US" sz="2400" b="1" dirty="0"/>
              <a:t> </a:t>
            </a:r>
            <a:r>
              <a:rPr lang="en-US" altLang="zh-CN" sz="2400" b="1" dirty="0"/>
              <a:t>Cell;</a:t>
            </a:r>
            <a:endParaRPr lang="en-US" altLang="zh-CN" sz="2400" b="1" dirty="0"/>
          </a:p>
          <a:p>
            <a:pPr marL="0" lvl="0" indent="0" eaLnBrk="1" hangingPunct="1">
              <a:spcBef>
                <a:spcPct val="0"/>
              </a:spcBef>
              <a:buNone/>
            </a:pPr>
            <a:r>
              <a:rPr lang="en-US" altLang="zh-CN" sz="2400" b="1" dirty="0"/>
              <a:t>        </a:t>
            </a:r>
            <a:r>
              <a:rPr lang="en-US" altLang="zh-CN" sz="2400" b="1" dirty="0"/>
              <a:t>struct HashTbl</a:t>
            </a:r>
            <a:r>
              <a:rPr lang="en-US" altLang="zh-CN" sz="2400" b="1" dirty="0"/>
              <a:t> </a:t>
            </a:r>
            <a:r>
              <a:rPr lang="en-US" altLang="zh-CN" sz="2400" b="1" dirty="0"/>
              <a:t>{</a:t>
            </a:r>
            <a:endParaRPr lang="en-US" altLang="zh-CN" sz="2400" b="1" dirty="0"/>
          </a:p>
          <a:p>
            <a:pPr marL="0" lvl="0" indent="0" eaLnBrk="1" hangingPunct="1">
              <a:spcBef>
                <a:spcPct val="0"/>
              </a:spcBef>
              <a:buNone/>
            </a:pPr>
            <a:r>
              <a:rPr lang="en-US" altLang="zh-CN" sz="2400" b="1" dirty="0"/>
              <a:t>            int TableSize;</a:t>
            </a:r>
            <a:endParaRPr lang="en-US" altLang="zh-CN" sz="2400" b="1" dirty="0"/>
          </a:p>
          <a:p>
            <a:pPr marL="0" lvl="0" indent="0" eaLnBrk="1" hangingPunct="1">
              <a:spcBef>
                <a:spcPct val="0"/>
              </a:spcBef>
              <a:buNone/>
            </a:pPr>
            <a:r>
              <a:rPr lang="en-US" altLang="zh-CN" sz="2400" b="1" dirty="0"/>
              <a:t>            Cell *TheCells;</a:t>
            </a:r>
            <a:endParaRPr lang="en-US" altLang="zh-CN" sz="2400" b="1" dirty="0"/>
          </a:p>
          <a:p>
            <a:pPr marL="0" lvl="0" indent="0" eaLnBrk="1" hangingPunct="1">
              <a:spcBef>
                <a:spcPct val="0"/>
              </a:spcBef>
              <a:buNone/>
            </a:pPr>
            <a:r>
              <a:rPr lang="en-US" altLang="zh-CN" sz="2400" b="1" dirty="0"/>
              <a:t>        }; //</a:t>
            </a:r>
            <a:r>
              <a:rPr lang="zh-CN" altLang="en-US" sz="2400" b="1" dirty="0"/>
              <a:t>原标签</a:t>
            </a:r>
            <a:endParaRPr lang="en-US" altLang="zh-CN" sz="2400" b="1" dirty="0"/>
          </a:p>
          <a:p>
            <a:pPr marL="0" lvl="0" indent="0" eaLnBrk="1" hangingPunct="1">
              <a:spcBef>
                <a:spcPct val="0"/>
              </a:spcBef>
              <a:buNone/>
            </a:pPr>
            <a:r>
              <a:rPr lang="en-US" altLang="zh-CN" sz="2400" dirty="0"/>
              <a:t> </a:t>
            </a:r>
            <a:r>
              <a:rPr lang="en-US" altLang="zh-CN" sz="2400" dirty="0"/>
              <a:t>       </a:t>
            </a:r>
            <a:r>
              <a:rPr lang="en-US" altLang="zh-CN" sz="2400" b="1" dirty="0"/>
              <a:t>typedef unsigned int Position;</a:t>
            </a:r>
            <a:endParaRPr lang="en-US" altLang="zh-CN" sz="2400" b="1" dirty="0"/>
          </a:p>
          <a:p>
            <a:pPr marL="0" lvl="0" indent="0" eaLnBrk="1" hangingPunct="1">
              <a:spcBef>
                <a:spcPct val="0"/>
              </a:spcBef>
              <a:buNone/>
            </a:pPr>
            <a:r>
              <a:rPr lang="en-US" altLang="zh-CN" sz="2400" b="1" dirty="0"/>
              <a:t>        </a:t>
            </a:r>
            <a:r>
              <a:rPr lang="en-US" altLang="zh-CN" sz="2400" b="1" dirty="0"/>
              <a:t>typedef struct HashTbl *HashTable;</a:t>
            </a:r>
            <a:endParaRPr lang="en-US" altLang="zh-CN" sz="2400" b="1" dirty="0"/>
          </a:p>
          <a:p>
            <a:pPr marL="0" lvl="0" indent="0" eaLnBrk="1" hangingPunct="1">
              <a:spcBef>
                <a:spcPct val="0"/>
              </a:spcBef>
              <a:buNone/>
            </a:pP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wipe(up)">
                                      <p:cBhvr>
                                        <p:cTn id="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71684" name="AutoShape 4"/>
          <p:cNvSpPr/>
          <p:nvPr/>
        </p:nvSpPr>
        <p:spPr>
          <a:xfrm>
            <a:off x="468313" y="1628775"/>
            <a:ext cx="8153400" cy="4752975"/>
          </a:xfrm>
          <a:prstGeom prst="foldedCorner">
            <a:avLst>
              <a:gd name="adj" fmla="val 8102"/>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000" dirty="0"/>
              <a:t>       </a:t>
            </a:r>
            <a:r>
              <a:rPr lang="en-US" altLang="zh-CN" sz="2000" dirty="0"/>
              <a:t> </a:t>
            </a:r>
            <a:r>
              <a:rPr lang="en-US" altLang="zh-CN" sz="2000" b="1" dirty="0"/>
              <a:t>HashTable  InitializeTable( int TableSize )</a:t>
            </a:r>
            <a:endParaRPr lang="en-US" altLang="zh-CN" sz="2000" b="1" dirty="0"/>
          </a:p>
          <a:p>
            <a:pPr marL="0" lvl="0" indent="0" eaLnBrk="1" hangingPunct="1">
              <a:spcBef>
                <a:spcPct val="0"/>
              </a:spcBef>
              <a:buNone/>
            </a:pPr>
            <a:r>
              <a:rPr lang="en-US" altLang="zh-CN" sz="2000" b="1" dirty="0"/>
              <a:t>        {</a:t>
            </a:r>
            <a:endParaRPr lang="en-US" altLang="zh-CN" sz="2000" b="1" dirty="0"/>
          </a:p>
          <a:p>
            <a:pPr marL="0" lvl="0" indent="0" eaLnBrk="1" hangingPunct="1">
              <a:spcBef>
                <a:spcPct val="0"/>
              </a:spcBef>
              <a:buNone/>
            </a:pPr>
            <a:r>
              <a:rPr lang="en-US" altLang="zh-CN" sz="2000" b="1" dirty="0"/>
              <a:t>            HashTable H;</a:t>
            </a:r>
            <a:endParaRPr lang="en-US" altLang="zh-CN" sz="2000" b="1" dirty="0"/>
          </a:p>
          <a:p>
            <a:pPr marL="0" lvl="0" indent="0" eaLnBrk="1" hangingPunct="1">
              <a:spcBef>
                <a:spcPct val="0"/>
              </a:spcBef>
              <a:buNone/>
            </a:pPr>
            <a:r>
              <a:rPr lang="en-US" altLang="zh-CN" sz="2000" b="1" dirty="0"/>
              <a:t>            int i;</a:t>
            </a:r>
            <a:endParaRPr lang="en-US" altLang="zh-CN" sz="2000" b="1" dirty="0"/>
          </a:p>
          <a:p>
            <a:pPr marL="0" lvl="0" indent="0" eaLnBrk="1" hangingPunct="1">
              <a:spcBef>
                <a:spcPct val="0"/>
              </a:spcBef>
              <a:buNone/>
            </a:pPr>
            <a:endParaRPr lang="en-US" altLang="zh-CN" sz="2000" b="1" dirty="0"/>
          </a:p>
          <a:p>
            <a:pPr marL="0" lvl="0" indent="0" eaLnBrk="1" hangingPunct="1">
              <a:spcBef>
                <a:spcPct val="0"/>
              </a:spcBef>
              <a:buNone/>
            </a:pPr>
            <a:r>
              <a:rPr lang="en-US" altLang="zh-CN" sz="2000" b="1" dirty="0"/>
              <a:t>      </a:t>
            </a:r>
            <a:r>
              <a:rPr lang="en-US" altLang="zh-CN" sz="2000" b="1" dirty="0"/>
              <a:t>     H = malloc( sizeof( struct HashTbl ) );</a:t>
            </a:r>
            <a:endParaRPr lang="en-US" altLang="zh-CN" sz="2000" b="1" dirty="0"/>
          </a:p>
          <a:p>
            <a:pPr marL="0" lvl="0" indent="0" eaLnBrk="1" hangingPunct="1">
              <a:spcBef>
                <a:spcPct val="0"/>
              </a:spcBef>
              <a:buNone/>
            </a:pPr>
            <a:r>
              <a:rPr lang="en-US" altLang="zh-CN" sz="2000" b="1" dirty="0"/>
              <a:t>           </a:t>
            </a:r>
            <a:r>
              <a:rPr lang="en-US" altLang="zh-CN" sz="2000" b="1" dirty="0"/>
              <a:t>H-&gt;TableSize = TableSize ;</a:t>
            </a:r>
            <a:endParaRPr lang="en-US" altLang="zh-CN" sz="2000" b="1" dirty="0"/>
          </a:p>
          <a:p>
            <a:pPr marL="0" lvl="0" indent="0" eaLnBrk="1" hangingPunct="1">
              <a:spcBef>
                <a:spcPct val="0"/>
              </a:spcBef>
              <a:buNone/>
            </a:pPr>
            <a:r>
              <a:rPr lang="en-US" altLang="zh-CN" sz="2000" b="1" dirty="0"/>
              <a:t>     </a:t>
            </a:r>
            <a:r>
              <a:rPr lang="en-US" altLang="zh-CN" sz="2000" b="1" dirty="0"/>
              <a:t>      H-&gt;TheCells = malloc( sizeof( Cell ) * H-&gt;TableSize );</a:t>
            </a:r>
            <a:r>
              <a:rPr lang="en-US" altLang="zh-CN" sz="2000" b="1" dirty="0"/>
              <a:t>  </a:t>
            </a:r>
            <a:r>
              <a:rPr lang="en-US" altLang="zh-CN" sz="2000" b="1" dirty="0"/>
              <a:t>      </a:t>
            </a:r>
            <a:endParaRPr lang="en-US" altLang="zh-CN" sz="2000" b="1" dirty="0"/>
          </a:p>
          <a:p>
            <a:pPr marL="0" lvl="0" indent="0" eaLnBrk="1" hangingPunct="1">
              <a:spcBef>
                <a:spcPct val="0"/>
              </a:spcBef>
              <a:buNone/>
            </a:pPr>
            <a:r>
              <a:rPr lang="en-US" altLang="zh-CN" sz="2000" b="1" dirty="0"/>
              <a:t>      </a:t>
            </a:r>
            <a:r>
              <a:rPr lang="en-US" altLang="zh-CN" sz="2000" b="1" dirty="0"/>
              <a:t>     for( i = 0; i &lt; H-&gt;TableSize; i++ )</a:t>
            </a:r>
            <a:endParaRPr lang="en-US" altLang="zh-CN" sz="2000" b="1" dirty="0"/>
          </a:p>
          <a:p>
            <a:pPr marL="0" lvl="0" indent="0" eaLnBrk="1" hangingPunct="1">
              <a:spcBef>
                <a:spcPct val="0"/>
              </a:spcBef>
              <a:buNone/>
            </a:pPr>
            <a:r>
              <a:rPr lang="en-US" altLang="zh-CN" sz="2000" b="1" dirty="0"/>
              <a:t>     </a:t>
            </a:r>
            <a:r>
              <a:rPr lang="en-US" altLang="zh-CN" sz="2000" b="1" dirty="0"/>
              <a:t>          H-&gt;TheCells[ i ].Info = Empty;</a:t>
            </a:r>
            <a:endParaRPr lang="en-US" altLang="zh-CN" sz="2000" b="1" dirty="0"/>
          </a:p>
          <a:p>
            <a:pPr marL="0" lvl="0" indent="0" eaLnBrk="1" hangingPunct="1">
              <a:spcBef>
                <a:spcPct val="0"/>
              </a:spcBef>
              <a:buNone/>
            </a:pPr>
            <a:r>
              <a:rPr lang="en-US" altLang="zh-CN" sz="2000" b="1" dirty="0"/>
              <a:t>    </a:t>
            </a:r>
            <a:r>
              <a:rPr lang="en-US" altLang="zh-CN" sz="2000" b="1" dirty="0"/>
              <a:t>      return H;</a:t>
            </a:r>
            <a:endParaRPr lang="en-US" altLang="zh-CN" sz="2000" b="1" dirty="0"/>
          </a:p>
          <a:p>
            <a:pPr marL="0" lvl="0" indent="0" eaLnBrk="1" hangingPunct="1">
              <a:spcBef>
                <a:spcPct val="0"/>
              </a:spcBef>
              <a:buNone/>
            </a:pPr>
            <a:r>
              <a:rPr lang="en-US" altLang="zh-CN" sz="2000" b="1" dirty="0"/>
              <a:t>        }</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up)">
                                      <p:cBhvr>
                                        <p:cTn id="7"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69637" name="AutoShape 5"/>
          <p:cNvSpPr/>
          <p:nvPr/>
        </p:nvSpPr>
        <p:spPr>
          <a:xfrm>
            <a:off x="546100" y="1611313"/>
            <a:ext cx="8153400" cy="3657600"/>
          </a:xfrm>
          <a:prstGeom prst="foldedCorner">
            <a:avLst>
              <a:gd name="adj" fmla="val 8102"/>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latin typeface="Arial" panose="020B0604020202020204" pitchFamily="34" charset="0"/>
              </a:rPr>
              <a:t>Position  Find ( ElementType Key, HashTable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CollisionNum = 0;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CurrentPos = index = Hash( Key, H-&gt;TableSize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H-&gt;TheCells[ index].Info != Empty &amp;&amp;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H-&gt;TheCells[ CurrentPos ].Element != Key )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CurrentPos += 2 * ++CollisionNum </a:t>
            </a:r>
            <a:r>
              <a:rPr lang="en-US" altLang="zh-CN" sz="1800" b="1" dirty="0">
                <a:latin typeface="Arial" panose="020B0604020202020204" pitchFamily="34" charset="0"/>
                <a:sym typeface="Symbol" panose="05050102010706020507" pitchFamily="18" charset="2"/>
              </a:rPr>
              <a:t></a:t>
            </a:r>
            <a:r>
              <a:rPr lang="en-US" altLang="zh-CN" sz="1800" b="1" dirty="0">
                <a:latin typeface="Arial" panose="020B0604020202020204" pitchFamily="34" charset="0"/>
              </a:rPr>
              <a:t> 1; </a:t>
            </a:r>
            <a:r>
              <a:rPr lang="en-US" altLang="zh-CN" sz="1800" b="1" dirty="0">
                <a:solidFill>
                  <a:schemeClr val="accent2">
                    <a:lumMod val="40000"/>
                    <a:lumOff val="60000"/>
                  </a:schemeClr>
                </a:solidFill>
                <a:latin typeface="Arial" panose="020B0604020202020204" pitchFamily="34" charset="0"/>
              </a:rPr>
              <a:t>//</a:t>
            </a:r>
            <a:r>
              <a:rPr lang="zh-CN" altLang="en-US" sz="1800" b="1" dirty="0">
                <a:solidFill>
                  <a:schemeClr val="accent2">
                    <a:lumMod val="40000"/>
                    <a:lumOff val="60000"/>
                  </a:schemeClr>
                </a:solidFill>
                <a:latin typeface="Arial" panose="020B0604020202020204" pitchFamily="34" charset="0"/>
              </a:rPr>
              <a:t>真</a:t>
            </a:r>
            <a:r>
              <a:rPr lang="en-US" altLang="zh-CN" sz="1800" b="1" dirty="0">
                <a:solidFill>
                  <a:schemeClr val="accent2">
                    <a:lumMod val="40000"/>
                    <a:lumOff val="60000"/>
                  </a:schemeClr>
                </a:solidFill>
                <a:latin typeface="Arial" panose="020B0604020202020204" pitchFamily="34" charset="0"/>
              </a:rPr>
              <a:t>·</a:t>
            </a:r>
            <a:r>
              <a:rPr lang="zh-CN" altLang="en-US" sz="1800" b="1" dirty="0">
                <a:solidFill>
                  <a:schemeClr val="accent2">
                    <a:lumMod val="40000"/>
                    <a:lumOff val="60000"/>
                  </a:schemeClr>
                </a:solidFill>
                <a:latin typeface="Arial" panose="020B0604020202020204" pitchFamily="34" charset="0"/>
              </a:rPr>
              <a:t>次次偏移量</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index = CurrentPos  % H-&gt;TableSize;</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index;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69638" name="AutoShape 6"/>
          <p:cNvSpPr/>
          <p:nvPr/>
        </p:nvSpPr>
        <p:spPr>
          <a:xfrm>
            <a:off x="5076825" y="1308100"/>
            <a:ext cx="2590800" cy="1219200"/>
          </a:xfrm>
          <a:prstGeom prst="wedgeEllipseCallout">
            <a:avLst>
              <a:gd name="adj1" fmla="val -37991"/>
              <a:gd name="adj2" fmla="val 83074"/>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What if these two conditions are switched?</a:t>
            </a:r>
            <a:endParaRPr lang="en-US" altLang="zh-CN" sz="1800" b="1" dirty="0">
              <a:latin typeface="Arial" panose="020B0604020202020204" pitchFamily="34" charset="0"/>
            </a:endParaRPr>
          </a:p>
        </p:txBody>
      </p:sp>
      <p:sp>
        <p:nvSpPr>
          <p:cNvPr id="69641" name="AutoShape 9"/>
          <p:cNvSpPr/>
          <p:nvPr/>
        </p:nvSpPr>
        <p:spPr>
          <a:xfrm>
            <a:off x="4772025" y="1668463"/>
            <a:ext cx="2895600" cy="1219200"/>
          </a:xfrm>
          <a:prstGeom prst="wedgeEllipseCallout">
            <a:avLst>
              <a:gd name="adj1" fmla="val -150440"/>
              <a:gd name="adj2" fmla="val 167190"/>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What is returned?</a:t>
            </a:r>
            <a:endParaRPr lang="en-US" altLang="zh-CN" sz="18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9637"/>
                                        </p:tgtEl>
                                        <p:attrNameLst>
                                          <p:attrName>style.visibility</p:attrName>
                                        </p:attrNameLst>
                                      </p:cBhvr>
                                      <p:to>
                                        <p:strVal val="visible"/>
                                      </p:to>
                                    </p:set>
                                    <p:animEffect transition="in" filter="wipe(up)">
                                      <p:cBhvr>
                                        <p:cTn id="7" dur="500"/>
                                        <p:tgtEl>
                                          <p:spTgt spid="6963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9638"/>
                                        </p:tgtEl>
                                        <p:attrNameLst>
                                          <p:attrName>style.visibility</p:attrName>
                                        </p:attrNameLst>
                                      </p:cBhvr>
                                      <p:to>
                                        <p:strVal val="visible"/>
                                      </p:to>
                                    </p:set>
                                    <p:animEffect transition="in" filter="strips(upRight)">
                                      <p:cBhvr>
                                        <p:cTn id="12" dur="500"/>
                                        <p:tgtEl>
                                          <p:spTgt spid="69638"/>
                                        </p:tgtEl>
                                      </p:cBhvr>
                                    </p:animEffect>
                                  </p:childTnLst>
                                  <p:subTnLst>
                                    <p:set>
                                      <p:cBhvr override="childStyle">
                                        <p:cTn dur="1" fill="hold" display="0" masterRel="nextClick" afterEffect="1"/>
                                        <p:tgtEl>
                                          <p:spTgt spid="6963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9641"/>
                                        </p:tgtEl>
                                        <p:attrNameLst>
                                          <p:attrName>style.visibility</p:attrName>
                                        </p:attrNameLst>
                                      </p:cBhvr>
                                      <p:to>
                                        <p:strVal val="visible"/>
                                      </p:to>
                                    </p:set>
                                    <p:animEffect transition="in" filter="strips(upRight)">
                                      <p:cBhvr>
                                        <p:cTn id="17" dur="500"/>
                                        <p:tgtEl>
                                          <p:spTgt spid="69641"/>
                                        </p:tgtEl>
                                      </p:cBhvr>
                                    </p:animEffect>
                                  </p:childTnLst>
                                  <p:subTnLst>
                                    <p:set>
                                      <p:cBhvr override="childStyle">
                                        <p:cTn dur="1" fill="hold" display="0" masterRel="nextClick" afterEffect="1"/>
                                        <p:tgtEl>
                                          <p:spTgt spid="6964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bldLvl="0" animBg="1"/>
      <p:bldP spid="69638" grpId="0" animBg="1"/>
      <p:bldP spid="696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20" name="Oval 4"/>
          <p:cNvSpPr/>
          <p:nvPr/>
        </p:nvSpPr>
        <p:spPr>
          <a:xfrm>
            <a:off x="4267200" y="1971675"/>
            <a:ext cx="609600" cy="533400"/>
          </a:xfrm>
          <a:prstGeom prst="ellipse">
            <a:avLst/>
          </a:prstGeom>
          <a:solidFill>
            <a:srgbClr val="CCFFCC"/>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006600"/>
                </a:solidFill>
              </a:rPr>
              <a:t>6</a:t>
            </a:r>
            <a:endParaRPr lang="en-US" altLang="zh-CN" sz="2400" dirty="0"/>
          </a:p>
        </p:txBody>
      </p:sp>
      <p:sp>
        <p:nvSpPr>
          <p:cNvPr id="86021" name="Oval 5"/>
          <p:cNvSpPr/>
          <p:nvPr/>
        </p:nvSpPr>
        <p:spPr>
          <a:xfrm>
            <a:off x="1295400" y="2428875"/>
            <a:ext cx="609600" cy="533400"/>
          </a:xfrm>
          <a:prstGeom prst="ellipse">
            <a:avLst/>
          </a:prstGeom>
          <a:solidFill>
            <a:srgbClr val="99CC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accent2"/>
                </a:solidFill>
              </a:rPr>
              <a:t>3</a:t>
            </a:r>
            <a:endParaRPr lang="en-US" altLang="zh-CN" sz="2400" dirty="0"/>
          </a:p>
        </p:txBody>
      </p:sp>
      <p:sp>
        <p:nvSpPr>
          <p:cNvPr id="86022" name="Oval 6"/>
          <p:cNvSpPr/>
          <p:nvPr/>
        </p:nvSpPr>
        <p:spPr>
          <a:xfrm>
            <a:off x="6400800" y="2428875"/>
            <a:ext cx="609600" cy="533400"/>
          </a:xfrm>
          <a:prstGeom prst="ellipse">
            <a:avLst/>
          </a:prstGeom>
          <a:solidFill>
            <a:srgbClr val="99CC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chemeClr val="accent2"/>
                </a:solidFill>
              </a:rPr>
              <a:t>9</a:t>
            </a:r>
            <a:endParaRPr lang="en-US" altLang="zh-CN" sz="2400" b="1" dirty="0"/>
          </a:p>
        </p:txBody>
      </p:sp>
      <p:sp>
        <p:nvSpPr>
          <p:cNvPr id="86023" name="Oval 7"/>
          <p:cNvSpPr/>
          <p:nvPr/>
        </p:nvSpPr>
        <p:spPr>
          <a:xfrm>
            <a:off x="381000" y="3038475"/>
            <a:ext cx="609600" cy="533400"/>
          </a:xfrm>
          <a:prstGeom prst="ellipse">
            <a:avLst/>
          </a:prstGeom>
          <a:solidFill>
            <a:srgbClr val="FF99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1</a:t>
            </a:r>
            <a:endParaRPr lang="en-US" altLang="zh-CN" sz="2400" dirty="0"/>
          </a:p>
        </p:txBody>
      </p:sp>
      <p:sp>
        <p:nvSpPr>
          <p:cNvPr id="86024" name="Oval 8"/>
          <p:cNvSpPr/>
          <p:nvPr/>
        </p:nvSpPr>
        <p:spPr>
          <a:xfrm>
            <a:off x="2286000" y="2962275"/>
            <a:ext cx="609600" cy="533400"/>
          </a:xfrm>
          <a:prstGeom prst="ellipse">
            <a:avLst/>
          </a:prstGeom>
          <a:solidFill>
            <a:srgbClr val="FF99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4</a:t>
            </a:r>
            <a:endParaRPr lang="en-US" altLang="zh-CN" sz="2400" dirty="0"/>
          </a:p>
        </p:txBody>
      </p:sp>
      <p:sp>
        <p:nvSpPr>
          <p:cNvPr id="86025" name="Rectangle 9"/>
          <p:cNvSpPr/>
          <p:nvPr/>
        </p:nvSpPr>
        <p:spPr>
          <a:xfrm>
            <a:off x="228600" y="41052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6" name="Rectangle 10"/>
          <p:cNvSpPr/>
          <p:nvPr/>
        </p:nvSpPr>
        <p:spPr>
          <a:xfrm>
            <a:off x="10668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7" name="Rectangle 11"/>
          <p:cNvSpPr/>
          <p:nvPr/>
        </p:nvSpPr>
        <p:spPr>
          <a:xfrm>
            <a:off x="18288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8" name="Rectangle 12"/>
          <p:cNvSpPr/>
          <p:nvPr/>
        </p:nvSpPr>
        <p:spPr>
          <a:xfrm>
            <a:off x="2362200" y="38766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29" name="Rectangle 13"/>
          <p:cNvSpPr/>
          <p:nvPr/>
        </p:nvSpPr>
        <p:spPr>
          <a:xfrm>
            <a:off x="31242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0" name="Rectangle 14"/>
          <p:cNvSpPr/>
          <p:nvPr/>
        </p:nvSpPr>
        <p:spPr>
          <a:xfrm>
            <a:off x="38862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1" name="Rectangle 15"/>
          <p:cNvSpPr/>
          <p:nvPr/>
        </p:nvSpPr>
        <p:spPr>
          <a:xfrm>
            <a:off x="4572000" y="38766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2" name="Rectangle 16"/>
          <p:cNvSpPr/>
          <p:nvPr/>
        </p:nvSpPr>
        <p:spPr>
          <a:xfrm>
            <a:off x="54102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3" name="Rectangle 17"/>
          <p:cNvSpPr/>
          <p:nvPr/>
        </p:nvSpPr>
        <p:spPr>
          <a:xfrm>
            <a:off x="61722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4" name="Rectangle 18"/>
          <p:cNvSpPr/>
          <p:nvPr/>
        </p:nvSpPr>
        <p:spPr>
          <a:xfrm>
            <a:off x="6934200" y="38766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5" name="Rectangle 19"/>
          <p:cNvSpPr/>
          <p:nvPr/>
        </p:nvSpPr>
        <p:spPr>
          <a:xfrm>
            <a:off x="78486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6" name="Rectangle 20"/>
          <p:cNvSpPr/>
          <p:nvPr/>
        </p:nvSpPr>
        <p:spPr>
          <a:xfrm>
            <a:off x="8534400" y="4562475"/>
            <a:ext cx="304800" cy="457200"/>
          </a:xfrm>
          <a:prstGeom prst="rect">
            <a:avLst/>
          </a:prstGeom>
          <a:solidFill>
            <a:srgbClr val="FFCC99"/>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86037" name="Oval 21"/>
          <p:cNvSpPr/>
          <p:nvPr/>
        </p:nvSpPr>
        <p:spPr>
          <a:xfrm>
            <a:off x="1295400" y="3724275"/>
            <a:ext cx="609600" cy="533400"/>
          </a:xfrm>
          <a:prstGeom prst="ellipse">
            <a:avLst/>
          </a:prstGeom>
          <a:solidFill>
            <a:srgbClr val="9D9D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2</a:t>
            </a:r>
            <a:endParaRPr lang="en-US" altLang="zh-CN" sz="2400" dirty="0"/>
          </a:p>
        </p:txBody>
      </p:sp>
      <p:sp>
        <p:nvSpPr>
          <p:cNvPr id="86038" name="Oval 22"/>
          <p:cNvSpPr/>
          <p:nvPr/>
        </p:nvSpPr>
        <p:spPr>
          <a:xfrm>
            <a:off x="3352800" y="3648075"/>
            <a:ext cx="609600" cy="533400"/>
          </a:xfrm>
          <a:prstGeom prst="ellipse">
            <a:avLst/>
          </a:prstGeom>
          <a:solidFill>
            <a:srgbClr val="9D9D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5</a:t>
            </a:r>
            <a:endParaRPr lang="en-US" altLang="zh-CN" sz="2400" dirty="0"/>
          </a:p>
        </p:txBody>
      </p:sp>
      <p:sp>
        <p:nvSpPr>
          <p:cNvPr id="86039" name="Oval 23"/>
          <p:cNvSpPr/>
          <p:nvPr/>
        </p:nvSpPr>
        <p:spPr>
          <a:xfrm>
            <a:off x="4953000" y="2962275"/>
            <a:ext cx="609600" cy="533400"/>
          </a:xfrm>
          <a:prstGeom prst="ellipse">
            <a:avLst/>
          </a:prstGeom>
          <a:solidFill>
            <a:srgbClr val="FF99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7</a:t>
            </a:r>
            <a:endParaRPr lang="en-US" altLang="zh-CN" sz="2400" dirty="0"/>
          </a:p>
        </p:txBody>
      </p:sp>
      <p:sp>
        <p:nvSpPr>
          <p:cNvPr id="86040" name="Oval 24"/>
          <p:cNvSpPr/>
          <p:nvPr/>
        </p:nvSpPr>
        <p:spPr>
          <a:xfrm>
            <a:off x="5638800" y="3648075"/>
            <a:ext cx="609600" cy="533400"/>
          </a:xfrm>
          <a:prstGeom prst="ellipse">
            <a:avLst/>
          </a:prstGeom>
          <a:solidFill>
            <a:srgbClr val="9D9D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8</a:t>
            </a:r>
            <a:endParaRPr lang="en-US" altLang="zh-CN" sz="2400" dirty="0"/>
          </a:p>
        </p:txBody>
      </p:sp>
      <p:sp>
        <p:nvSpPr>
          <p:cNvPr id="86041" name="Oval 25"/>
          <p:cNvSpPr/>
          <p:nvPr/>
        </p:nvSpPr>
        <p:spPr>
          <a:xfrm>
            <a:off x="7315200" y="3038475"/>
            <a:ext cx="609600" cy="533400"/>
          </a:xfrm>
          <a:prstGeom prst="ellipse">
            <a:avLst/>
          </a:prstGeom>
          <a:solidFill>
            <a:srgbClr val="FF99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FF00FF"/>
                </a:solidFill>
              </a:rPr>
              <a:t>10</a:t>
            </a:r>
            <a:endParaRPr lang="en-US" altLang="zh-CN" sz="2400" dirty="0"/>
          </a:p>
        </p:txBody>
      </p:sp>
      <p:sp>
        <p:nvSpPr>
          <p:cNvPr id="86042" name="Oval 26"/>
          <p:cNvSpPr/>
          <p:nvPr/>
        </p:nvSpPr>
        <p:spPr>
          <a:xfrm>
            <a:off x="8001000" y="3724275"/>
            <a:ext cx="609600" cy="533400"/>
          </a:xfrm>
          <a:prstGeom prst="ellipse">
            <a:avLst/>
          </a:prstGeom>
          <a:solidFill>
            <a:srgbClr val="9D9DFF"/>
          </a:solidFill>
          <a:ln w="381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4000" b="1" dirty="0">
                <a:solidFill>
                  <a:srgbClr val="6600CC"/>
                </a:solidFill>
              </a:rPr>
              <a:t>11</a:t>
            </a:r>
            <a:endParaRPr lang="en-US" altLang="zh-CN" sz="2400" dirty="0"/>
          </a:p>
        </p:txBody>
      </p:sp>
      <p:sp>
        <p:nvSpPr>
          <p:cNvPr id="86043" name="Line 27"/>
          <p:cNvSpPr/>
          <p:nvPr/>
        </p:nvSpPr>
        <p:spPr>
          <a:xfrm flipH="1">
            <a:off x="1905000" y="2276475"/>
            <a:ext cx="2286000" cy="381000"/>
          </a:xfrm>
          <a:prstGeom prst="line">
            <a:avLst/>
          </a:prstGeom>
          <a:ln w="38100" cap="flat" cmpd="sng">
            <a:solidFill>
              <a:schemeClr val="accent2"/>
            </a:solidFill>
            <a:prstDash val="solid"/>
            <a:headEnd type="none" w="med" len="med"/>
            <a:tailEnd type="none" w="med" len="med"/>
          </a:ln>
        </p:spPr>
      </p:sp>
      <p:sp>
        <p:nvSpPr>
          <p:cNvPr id="86044" name="Line 28"/>
          <p:cNvSpPr/>
          <p:nvPr/>
        </p:nvSpPr>
        <p:spPr>
          <a:xfrm>
            <a:off x="4953000" y="2276475"/>
            <a:ext cx="1524000" cy="228600"/>
          </a:xfrm>
          <a:prstGeom prst="line">
            <a:avLst/>
          </a:prstGeom>
          <a:ln w="28575" cap="flat" cmpd="sng">
            <a:solidFill>
              <a:schemeClr val="accent2"/>
            </a:solidFill>
            <a:prstDash val="solid"/>
            <a:headEnd type="none" w="med" len="med"/>
            <a:tailEnd type="none" w="med" len="med"/>
          </a:ln>
        </p:spPr>
      </p:sp>
      <p:sp>
        <p:nvSpPr>
          <p:cNvPr id="86045" name="Line 29"/>
          <p:cNvSpPr/>
          <p:nvPr/>
        </p:nvSpPr>
        <p:spPr>
          <a:xfrm flipH="1">
            <a:off x="914400" y="2886075"/>
            <a:ext cx="381000" cy="228600"/>
          </a:xfrm>
          <a:prstGeom prst="line">
            <a:avLst/>
          </a:prstGeom>
          <a:ln w="38100" cap="flat" cmpd="sng">
            <a:solidFill>
              <a:schemeClr val="accent2"/>
            </a:solidFill>
            <a:prstDash val="solid"/>
            <a:headEnd type="none" w="med" len="med"/>
            <a:tailEnd type="none" w="med" len="med"/>
          </a:ln>
        </p:spPr>
      </p:sp>
      <p:sp>
        <p:nvSpPr>
          <p:cNvPr id="86046" name="Line 30"/>
          <p:cNvSpPr/>
          <p:nvPr/>
        </p:nvSpPr>
        <p:spPr>
          <a:xfrm flipH="1">
            <a:off x="381000" y="3571875"/>
            <a:ext cx="152400" cy="533400"/>
          </a:xfrm>
          <a:prstGeom prst="line">
            <a:avLst/>
          </a:prstGeom>
          <a:ln w="38100" cap="flat" cmpd="sng">
            <a:solidFill>
              <a:schemeClr val="accent2"/>
            </a:solidFill>
            <a:prstDash val="solid"/>
            <a:headEnd type="none" w="med" len="med"/>
            <a:tailEnd type="none" w="med" len="med"/>
          </a:ln>
        </p:spPr>
      </p:sp>
      <p:sp>
        <p:nvSpPr>
          <p:cNvPr id="86047" name="Line 31"/>
          <p:cNvSpPr/>
          <p:nvPr/>
        </p:nvSpPr>
        <p:spPr>
          <a:xfrm>
            <a:off x="990600" y="3419475"/>
            <a:ext cx="381000" cy="381000"/>
          </a:xfrm>
          <a:prstGeom prst="line">
            <a:avLst/>
          </a:prstGeom>
          <a:ln w="38100" cap="flat" cmpd="sng">
            <a:solidFill>
              <a:schemeClr val="accent2"/>
            </a:solidFill>
            <a:prstDash val="solid"/>
            <a:headEnd type="none" w="med" len="med"/>
            <a:tailEnd type="none" w="med" len="med"/>
          </a:ln>
        </p:spPr>
      </p:sp>
      <p:sp>
        <p:nvSpPr>
          <p:cNvPr id="86048" name="Line 32"/>
          <p:cNvSpPr/>
          <p:nvPr/>
        </p:nvSpPr>
        <p:spPr>
          <a:xfrm flipH="1">
            <a:off x="1219200" y="4181475"/>
            <a:ext cx="152400" cy="381000"/>
          </a:xfrm>
          <a:prstGeom prst="line">
            <a:avLst/>
          </a:prstGeom>
          <a:ln w="38100" cap="flat" cmpd="sng">
            <a:solidFill>
              <a:schemeClr val="accent2"/>
            </a:solidFill>
            <a:prstDash val="solid"/>
            <a:headEnd type="none" w="med" len="med"/>
            <a:tailEnd type="none" w="med" len="med"/>
          </a:ln>
        </p:spPr>
      </p:sp>
      <p:sp>
        <p:nvSpPr>
          <p:cNvPr id="86049" name="Line 33"/>
          <p:cNvSpPr/>
          <p:nvPr/>
        </p:nvSpPr>
        <p:spPr>
          <a:xfrm>
            <a:off x="1828800" y="4181475"/>
            <a:ext cx="152400" cy="381000"/>
          </a:xfrm>
          <a:prstGeom prst="line">
            <a:avLst/>
          </a:prstGeom>
          <a:ln w="38100" cap="flat" cmpd="sng">
            <a:solidFill>
              <a:schemeClr val="accent2"/>
            </a:solidFill>
            <a:prstDash val="solid"/>
            <a:headEnd type="none" w="med" len="med"/>
            <a:tailEnd type="none" w="med" len="med"/>
          </a:ln>
        </p:spPr>
      </p:sp>
      <p:sp>
        <p:nvSpPr>
          <p:cNvPr id="86050" name="Line 34"/>
          <p:cNvSpPr/>
          <p:nvPr/>
        </p:nvSpPr>
        <p:spPr>
          <a:xfrm>
            <a:off x="1828800" y="2886075"/>
            <a:ext cx="457200" cy="152400"/>
          </a:xfrm>
          <a:prstGeom prst="line">
            <a:avLst/>
          </a:prstGeom>
          <a:ln w="38100" cap="flat" cmpd="sng">
            <a:solidFill>
              <a:schemeClr val="accent2"/>
            </a:solidFill>
            <a:prstDash val="solid"/>
            <a:headEnd type="none" w="med" len="med"/>
            <a:tailEnd type="none" w="med" len="med"/>
          </a:ln>
        </p:spPr>
      </p:sp>
      <p:sp>
        <p:nvSpPr>
          <p:cNvPr id="86051" name="Line 35"/>
          <p:cNvSpPr/>
          <p:nvPr/>
        </p:nvSpPr>
        <p:spPr>
          <a:xfrm>
            <a:off x="2514600" y="3495675"/>
            <a:ext cx="0" cy="381000"/>
          </a:xfrm>
          <a:prstGeom prst="line">
            <a:avLst/>
          </a:prstGeom>
          <a:ln w="38100" cap="flat" cmpd="sng">
            <a:solidFill>
              <a:schemeClr val="accent2"/>
            </a:solidFill>
            <a:prstDash val="solid"/>
            <a:headEnd type="none" w="med" len="med"/>
            <a:tailEnd type="none" w="med" len="med"/>
          </a:ln>
        </p:spPr>
      </p:sp>
      <p:sp>
        <p:nvSpPr>
          <p:cNvPr id="86052" name="Line 36"/>
          <p:cNvSpPr/>
          <p:nvPr/>
        </p:nvSpPr>
        <p:spPr>
          <a:xfrm>
            <a:off x="3810000" y="4105275"/>
            <a:ext cx="228600" cy="457200"/>
          </a:xfrm>
          <a:prstGeom prst="line">
            <a:avLst/>
          </a:prstGeom>
          <a:ln w="38100" cap="flat" cmpd="sng">
            <a:solidFill>
              <a:schemeClr val="accent2"/>
            </a:solidFill>
            <a:prstDash val="solid"/>
            <a:headEnd type="none" w="med" len="med"/>
            <a:tailEnd type="none" w="med" len="med"/>
          </a:ln>
        </p:spPr>
      </p:sp>
      <p:sp>
        <p:nvSpPr>
          <p:cNvPr id="86053" name="Line 37"/>
          <p:cNvSpPr/>
          <p:nvPr/>
        </p:nvSpPr>
        <p:spPr>
          <a:xfrm>
            <a:off x="2895600" y="3343275"/>
            <a:ext cx="533400" cy="381000"/>
          </a:xfrm>
          <a:prstGeom prst="line">
            <a:avLst/>
          </a:prstGeom>
          <a:ln w="38100" cap="flat" cmpd="sng">
            <a:solidFill>
              <a:schemeClr val="accent2"/>
            </a:solidFill>
            <a:prstDash val="solid"/>
            <a:headEnd type="none" w="med" len="med"/>
            <a:tailEnd type="none" w="med" len="med"/>
          </a:ln>
        </p:spPr>
      </p:sp>
      <p:sp>
        <p:nvSpPr>
          <p:cNvPr id="86054" name="Line 38"/>
          <p:cNvSpPr/>
          <p:nvPr/>
        </p:nvSpPr>
        <p:spPr>
          <a:xfrm flipH="1">
            <a:off x="3276600" y="4105275"/>
            <a:ext cx="152400" cy="457200"/>
          </a:xfrm>
          <a:prstGeom prst="line">
            <a:avLst/>
          </a:prstGeom>
          <a:ln w="38100" cap="flat" cmpd="sng">
            <a:solidFill>
              <a:schemeClr val="accent2"/>
            </a:solidFill>
            <a:prstDash val="solid"/>
            <a:headEnd type="none" w="med" len="med"/>
            <a:tailEnd type="none" w="med" len="med"/>
          </a:ln>
        </p:spPr>
      </p:sp>
      <p:sp>
        <p:nvSpPr>
          <p:cNvPr id="86055" name="Line 39"/>
          <p:cNvSpPr/>
          <p:nvPr/>
        </p:nvSpPr>
        <p:spPr>
          <a:xfrm flipH="1">
            <a:off x="5486400" y="2657475"/>
            <a:ext cx="914400" cy="457200"/>
          </a:xfrm>
          <a:prstGeom prst="line">
            <a:avLst/>
          </a:prstGeom>
          <a:ln w="38100" cap="flat" cmpd="sng">
            <a:solidFill>
              <a:schemeClr val="accent2"/>
            </a:solidFill>
            <a:prstDash val="solid"/>
            <a:headEnd type="none" w="med" len="med"/>
            <a:tailEnd type="none" w="med" len="med"/>
          </a:ln>
        </p:spPr>
      </p:sp>
      <p:sp>
        <p:nvSpPr>
          <p:cNvPr id="86056" name="Line 40"/>
          <p:cNvSpPr/>
          <p:nvPr/>
        </p:nvSpPr>
        <p:spPr>
          <a:xfrm flipH="1">
            <a:off x="4724400" y="3419475"/>
            <a:ext cx="304800" cy="457200"/>
          </a:xfrm>
          <a:prstGeom prst="line">
            <a:avLst/>
          </a:prstGeom>
          <a:ln w="38100" cap="flat" cmpd="sng">
            <a:solidFill>
              <a:schemeClr val="accent2"/>
            </a:solidFill>
            <a:prstDash val="solid"/>
            <a:headEnd type="none" w="med" len="med"/>
            <a:tailEnd type="none" w="med" len="med"/>
          </a:ln>
        </p:spPr>
      </p:sp>
      <p:sp>
        <p:nvSpPr>
          <p:cNvPr id="86057" name="Line 41"/>
          <p:cNvSpPr/>
          <p:nvPr/>
        </p:nvSpPr>
        <p:spPr>
          <a:xfrm>
            <a:off x="5486400" y="3419475"/>
            <a:ext cx="304800" cy="228600"/>
          </a:xfrm>
          <a:prstGeom prst="line">
            <a:avLst/>
          </a:prstGeom>
          <a:ln w="38100" cap="flat" cmpd="sng">
            <a:solidFill>
              <a:schemeClr val="accent2"/>
            </a:solidFill>
            <a:prstDash val="solid"/>
            <a:headEnd type="none" w="med" len="med"/>
            <a:tailEnd type="none" w="med" len="med"/>
          </a:ln>
        </p:spPr>
      </p:sp>
      <p:sp>
        <p:nvSpPr>
          <p:cNvPr id="86058" name="Line 42"/>
          <p:cNvSpPr/>
          <p:nvPr/>
        </p:nvSpPr>
        <p:spPr>
          <a:xfrm flipH="1">
            <a:off x="5638800" y="4181475"/>
            <a:ext cx="152400" cy="381000"/>
          </a:xfrm>
          <a:prstGeom prst="line">
            <a:avLst/>
          </a:prstGeom>
          <a:ln w="38100" cap="flat" cmpd="sng">
            <a:solidFill>
              <a:schemeClr val="accent2"/>
            </a:solidFill>
            <a:prstDash val="solid"/>
            <a:headEnd type="none" w="med" len="med"/>
            <a:tailEnd type="none" w="med" len="med"/>
          </a:ln>
        </p:spPr>
      </p:sp>
      <p:sp>
        <p:nvSpPr>
          <p:cNvPr id="86059" name="Line 43"/>
          <p:cNvSpPr/>
          <p:nvPr/>
        </p:nvSpPr>
        <p:spPr>
          <a:xfrm>
            <a:off x="6096000" y="4181475"/>
            <a:ext cx="228600" cy="381000"/>
          </a:xfrm>
          <a:prstGeom prst="line">
            <a:avLst/>
          </a:prstGeom>
          <a:ln w="38100" cap="flat" cmpd="sng">
            <a:solidFill>
              <a:schemeClr val="accent2"/>
            </a:solidFill>
            <a:prstDash val="solid"/>
            <a:headEnd type="none" w="med" len="med"/>
            <a:tailEnd type="none" w="med" len="med"/>
          </a:ln>
        </p:spPr>
      </p:sp>
      <p:sp>
        <p:nvSpPr>
          <p:cNvPr id="86060" name="Line 44"/>
          <p:cNvSpPr/>
          <p:nvPr/>
        </p:nvSpPr>
        <p:spPr>
          <a:xfrm>
            <a:off x="7010400" y="2733675"/>
            <a:ext cx="533400" cy="304800"/>
          </a:xfrm>
          <a:prstGeom prst="line">
            <a:avLst/>
          </a:prstGeom>
          <a:ln w="38100" cap="flat" cmpd="sng">
            <a:solidFill>
              <a:schemeClr val="accent2"/>
            </a:solidFill>
            <a:prstDash val="solid"/>
            <a:headEnd type="none" w="med" len="med"/>
            <a:tailEnd type="none" w="med" len="med"/>
          </a:ln>
        </p:spPr>
      </p:sp>
      <p:sp>
        <p:nvSpPr>
          <p:cNvPr id="86061" name="Line 45"/>
          <p:cNvSpPr/>
          <p:nvPr/>
        </p:nvSpPr>
        <p:spPr>
          <a:xfrm flipH="1">
            <a:off x="7086600" y="3495675"/>
            <a:ext cx="304800" cy="381000"/>
          </a:xfrm>
          <a:prstGeom prst="line">
            <a:avLst/>
          </a:prstGeom>
          <a:ln w="38100" cap="flat" cmpd="sng">
            <a:solidFill>
              <a:schemeClr val="accent2"/>
            </a:solidFill>
            <a:prstDash val="solid"/>
            <a:headEnd type="none" w="med" len="med"/>
            <a:tailEnd type="none" w="med" len="med"/>
          </a:ln>
        </p:spPr>
      </p:sp>
      <p:sp>
        <p:nvSpPr>
          <p:cNvPr id="86062" name="Line 46"/>
          <p:cNvSpPr/>
          <p:nvPr/>
        </p:nvSpPr>
        <p:spPr>
          <a:xfrm>
            <a:off x="7924800" y="3419475"/>
            <a:ext cx="304800" cy="304800"/>
          </a:xfrm>
          <a:prstGeom prst="line">
            <a:avLst/>
          </a:prstGeom>
          <a:ln w="38100" cap="flat" cmpd="sng">
            <a:solidFill>
              <a:schemeClr val="accent2"/>
            </a:solidFill>
            <a:prstDash val="solid"/>
            <a:headEnd type="none" w="med" len="med"/>
            <a:tailEnd type="none" w="med" len="med"/>
          </a:ln>
        </p:spPr>
      </p:sp>
      <p:sp>
        <p:nvSpPr>
          <p:cNvPr id="86063" name="Line 47"/>
          <p:cNvSpPr/>
          <p:nvPr/>
        </p:nvSpPr>
        <p:spPr>
          <a:xfrm flipH="1">
            <a:off x="8001000" y="4257675"/>
            <a:ext cx="152400" cy="304800"/>
          </a:xfrm>
          <a:prstGeom prst="line">
            <a:avLst/>
          </a:prstGeom>
          <a:ln w="28575" cap="flat" cmpd="sng">
            <a:solidFill>
              <a:schemeClr val="accent2"/>
            </a:solidFill>
            <a:prstDash val="solid"/>
            <a:headEnd type="none" w="med" len="med"/>
            <a:tailEnd type="none" w="med" len="med"/>
          </a:ln>
        </p:spPr>
      </p:sp>
      <p:sp>
        <p:nvSpPr>
          <p:cNvPr id="86064" name="Line 48"/>
          <p:cNvSpPr/>
          <p:nvPr/>
        </p:nvSpPr>
        <p:spPr>
          <a:xfrm>
            <a:off x="8458200" y="4257675"/>
            <a:ext cx="152400" cy="304800"/>
          </a:xfrm>
          <a:prstGeom prst="line">
            <a:avLst/>
          </a:prstGeom>
          <a:ln w="38100" cap="flat" cmpd="sng">
            <a:solidFill>
              <a:schemeClr val="accent2"/>
            </a:solidFill>
            <a:prstDash val="solid"/>
            <a:headEnd type="none" w="med" len="med"/>
            <a:tailEnd type="none" w="med" len="med"/>
          </a:ln>
        </p:spPr>
      </p:sp>
      <p:graphicFrame>
        <p:nvGraphicFramePr>
          <p:cNvPr id="86066" name="Object 50"/>
          <p:cNvGraphicFramePr>
            <a:graphicFrameLocks noChangeAspect="1"/>
          </p:cNvGraphicFramePr>
          <p:nvPr/>
        </p:nvGraphicFramePr>
        <p:xfrm>
          <a:off x="414338" y="404813"/>
          <a:ext cx="8505825" cy="1266825"/>
        </p:xfrm>
        <a:graphic>
          <a:graphicData uri="http://schemas.openxmlformats.org/presentationml/2006/ole">
            <mc:AlternateContent xmlns:mc="http://schemas.openxmlformats.org/markup-compatibility/2006">
              <mc:Choice xmlns:v="urn:schemas-microsoft-com:vml" Requires="v">
                <p:oleObj spid="_x0000_s3077" name="" r:id="rId1" imgW="19135725" imgH="2847975" progId="Word.Document.8">
                  <p:embed/>
                </p:oleObj>
              </mc:Choice>
              <mc:Fallback>
                <p:oleObj name="" r:id="rId1" imgW="19135725" imgH="2847975" progId="Word.Document.8">
                  <p:embed/>
                  <p:pic>
                    <p:nvPicPr>
                      <p:cNvPr id="0" name="图片 3076"/>
                      <p:cNvPicPr/>
                      <p:nvPr/>
                    </p:nvPicPr>
                    <p:blipFill>
                      <a:blip r:embed="rId2"/>
                      <a:stretch>
                        <a:fillRect/>
                      </a:stretch>
                    </p:blipFill>
                    <p:spPr>
                      <a:xfrm>
                        <a:off x="414338" y="404813"/>
                        <a:ext cx="8505825" cy="1266825"/>
                      </a:xfrm>
                      <a:prstGeom prst="rect">
                        <a:avLst/>
                      </a:prstGeom>
                      <a:noFill/>
                      <a:ln w="38100">
                        <a:noFill/>
                        <a:miter/>
                      </a:ln>
                    </p:spPr>
                  </p:pic>
                </p:oleObj>
              </mc:Fallback>
            </mc:AlternateContent>
          </a:graphicData>
        </a:graphic>
      </p:graphicFrame>
      <p:sp>
        <p:nvSpPr>
          <p:cNvPr id="86067" name="Text Box 51"/>
          <p:cNvSpPr txBox="1"/>
          <p:nvPr/>
        </p:nvSpPr>
        <p:spPr>
          <a:xfrm>
            <a:off x="469265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chemeClr val="accent1"/>
                </a:solidFill>
              </a:rPr>
              <a:t>1</a:t>
            </a:r>
            <a:endParaRPr lang="en-US" altLang="zh-CN" sz="2400" dirty="0"/>
          </a:p>
        </p:txBody>
      </p:sp>
      <p:sp>
        <p:nvSpPr>
          <p:cNvPr id="86068" name="Text Box 52"/>
          <p:cNvSpPr txBox="1"/>
          <p:nvPr/>
        </p:nvSpPr>
        <p:spPr>
          <a:xfrm>
            <a:off x="263525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chemeClr val="accent2"/>
                </a:solidFill>
              </a:rPr>
              <a:t>2</a:t>
            </a:r>
            <a:endParaRPr lang="en-US" altLang="zh-CN" sz="2400" dirty="0"/>
          </a:p>
        </p:txBody>
      </p:sp>
      <p:sp>
        <p:nvSpPr>
          <p:cNvPr id="86069" name="Text Box 53"/>
          <p:cNvSpPr txBox="1"/>
          <p:nvPr/>
        </p:nvSpPr>
        <p:spPr>
          <a:xfrm>
            <a:off x="678180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chemeClr val="accent2"/>
                </a:solidFill>
              </a:rPr>
              <a:t>2</a:t>
            </a:r>
            <a:endParaRPr lang="en-US" altLang="zh-CN" sz="2400" dirty="0"/>
          </a:p>
        </p:txBody>
      </p:sp>
      <p:sp>
        <p:nvSpPr>
          <p:cNvPr id="86070" name="Text Box 54"/>
          <p:cNvSpPr txBox="1"/>
          <p:nvPr/>
        </p:nvSpPr>
        <p:spPr>
          <a:xfrm>
            <a:off x="126365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86071" name="Text Box 55"/>
          <p:cNvSpPr txBox="1"/>
          <p:nvPr/>
        </p:nvSpPr>
        <p:spPr>
          <a:xfrm>
            <a:off x="332105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86072" name="Text Box 56"/>
          <p:cNvSpPr txBox="1"/>
          <p:nvPr/>
        </p:nvSpPr>
        <p:spPr>
          <a:xfrm>
            <a:off x="541020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86073" name="Text Box 57"/>
          <p:cNvSpPr txBox="1"/>
          <p:nvPr/>
        </p:nvSpPr>
        <p:spPr>
          <a:xfrm>
            <a:off x="746760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dirty="0">
                <a:solidFill>
                  <a:srgbClr val="FF00FF"/>
                </a:solidFill>
              </a:rPr>
              <a:t>3</a:t>
            </a:r>
            <a:endParaRPr lang="en-US" altLang="zh-CN" sz="2400" dirty="0"/>
          </a:p>
        </p:txBody>
      </p:sp>
      <p:sp>
        <p:nvSpPr>
          <p:cNvPr id="86074" name="Text Box 58"/>
          <p:cNvSpPr txBox="1"/>
          <p:nvPr/>
        </p:nvSpPr>
        <p:spPr>
          <a:xfrm>
            <a:off x="1965325"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86075" name="Text Box 59"/>
          <p:cNvSpPr txBox="1"/>
          <p:nvPr/>
        </p:nvSpPr>
        <p:spPr>
          <a:xfrm>
            <a:off x="4006850"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86076" name="Text Box 60"/>
          <p:cNvSpPr txBox="1"/>
          <p:nvPr/>
        </p:nvSpPr>
        <p:spPr>
          <a:xfrm>
            <a:off x="6080125"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sp>
        <p:nvSpPr>
          <p:cNvPr id="86077" name="Text Box 61"/>
          <p:cNvSpPr txBox="1"/>
          <p:nvPr/>
        </p:nvSpPr>
        <p:spPr>
          <a:xfrm>
            <a:off x="8137525" y="873125"/>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3600" b="1" dirty="0">
                <a:solidFill>
                  <a:srgbClr val="9D9DFF"/>
                </a:solidFill>
              </a:rPr>
              <a:t>4</a:t>
            </a:r>
            <a:endParaRPr lang="en-US" altLang="zh-CN" sz="2400" dirty="0"/>
          </a:p>
        </p:txBody>
      </p:sp>
      <p:graphicFrame>
        <p:nvGraphicFramePr>
          <p:cNvPr id="86078" name="Object 62"/>
          <p:cNvGraphicFramePr>
            <a:graphicFrameLocks noChangeAspect="1"/>
          </p:cNvGraphicFramePr>
          <p:nvPr/>
        </p:nvGraphicFramePr>
        <p:xfrm>
          <a:off x="1828483" y="5156518"/>
          <a:ext cx="4572000" cy="771525"/>
        </p:xfrm>
        <a:graphic>
          <a:graphicData uri="http://schemas.openxmlformats.org/presentationml/2006/ole">
            <mc:AlternateContent xmlns:mc="http://schemas.openxmlformats.org/markup-compatibility/2006">
              <mc:Choice xmlns:v="urn:schemas-microsoft-com:vml" Requires="v">
                <p:oleObj spid="_x0000_s3078" name="" r:id="rId3" imgW="23917275" imgH="3952875" progId="Equation.3">
                  <p:embed/>
                </p:oleObj>
              </mc:Choice>
              <mc:Fallback>
                <p:oleObj name="" r:id="rId3" imgW="23917275" imgH="3952875" progId="Equation.3">
                  <p:embed/>
                  <p:pic>
                    <p:nvPicPr>
                      <p:cNvPr id="0" name="图片 3077"/>
                      <p:cNvPicPr/>
                      <p:nvPr/>
                    </p:nvPicPr>
                    <p:blipFill>
                      <a:blip r:embed="rId4"/>
                      <a:stretch>
                        <a:fillRect/>
                      </a:stretch>
                    </p:blipFill>
                    <p:spPr>
                      <a:xfrm>
                        <a:off x="1828483" y="5156518"/>
                        <a:ext cx="4572000" cy="771525"/>
                      </a:xfrm>
                      <a:prstGeom prst="rect">
                        <a:avLst/>
                      </a:prstGeom>
                      <a:noFill/>
                      <a:ln w="38100">
                        <a:noFill/>
                        <a:miter/>
                      </a:ln>
                    </p:spPr>
                  </p:pic>
                </p:oleObj>
              </mc:Fallback>
            </mc:AlternateContent>
          </a:graphicData>
        </a:graphic>
      </p:graphicFrame>
      <p:sp>
        <p:nvSpPr>
          <p:cNvPr id="2" name="文本框 1"/>
          <p:cNvSpPr txBox="1"/>
          <p:nvPr/>
        </p:nvSpPr>
        <p:spPr>
          <a:xfrm>
            <a:off x="2412365" y="5949315"/>
            <a:ext cx="4624705" cy="460375"/>
          </a:xfrm>
          <a:prstGeom prst="rect">
            <a:avLst/>
          </a:prstGeom>
          <a:noFill/>
        </p:spPr>
        <p:txBody>
          <a:bodyPr wrap="square" rtlCol="0">
            <a:spAutoFit/>
          </a:bodyPr>
          <a:p>
            <a:r>
              <a:rPr lang="zh-CN" altLang="en-US"/>
              <a:t>平均查找长度是这么大</a:t>
            </a:r>
            <a:r>
              <a:rPr lang="zh-CN" altLang="en-US"/>
              <a: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6066"/>
                                        </p:tgtEl>
                                        <p:attrNameLst>
                                          <p:attrName>style.visibility</p:attrName>
                                        </p:attrNameLst>
                                      </p:cBhvr>
                                      <p:to>
                                        <p:strVal val="visible"/>
                                      </p:to>
                                    </p:set>
                                    <p:animEffect transition="in" filter="dissolve">
                                      <p:cBhvr>
                                        <p:cTn id="7" dur="500"/>
                                        <p:tgtEl>
                                          <p:spTgt spid="860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60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606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606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607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607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8607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860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8607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8607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8607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8607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6020"/>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499"/>
                                          </p:stCondLst>
                                        </p:cTn>
                                        <p:tgtEl>
                                          <p:spTgt spid="86043"/>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499"/>
                                          </p:stCondLst>
                                        </p:cTn>
                                        <p:tgtEl>
                                          <p:spTgt spid="86021"/>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nodeType="afterEffect">
                                  <p:stCondLst>
                                    <p:cond delay="0"/>
                                  </p:stCondLst>
                                  <p:childTnLst>
                                    <p:set>
                                      <p:cBhvr>
                                        <p:cTn id="64" dur="1" fill="hold">
                                          <p:stCondLst>
                                            <p:cond delay="499"/>
                                          </p:stCondLst>
                                        </p:cTn>
                                        <p:tgtEl>
                                          <p:spTgt spid="86044"/>
                                        </p:tgtEl>
                                        <p:attrNameLst>
                                          <p:attrName>style.visibility</p:attrName>
                                        </p:attrNameLst>
                                      </p:cBhvr>
                                      <p:to>
                                        <p:strVal val="visible"/>
                                      </p:to>
                                    </p:set>
                                  </p:childTnLst>
                                </p:cTn>
                              </p:par>
                            </p:childTnLst>
                          </p:cTn>
                        </p:par>
                        <p:par>
                          <p:cTn id="65" fill="hold">
                            <p:stCondLst>
                              <p:cond delay="2000"/>
                            </p:stCondLst>
                            <p:childTnLst>
                              <p:par>
                                <p:cTn id="66" presetID="1" presetClass="entr" presetSubtype="0" fill="hold" grpId="0" nodeType="afterEffect">
                                  <p:stCondLst>
                                    <p:cond delay="0"/>
                                  </p:stCondLst>
                                  <p:childTnLst>
                                    <p:set>
                                      <p:cBhvr>
                                        <p:cTn id="67" dur="1" fill="hold">
                                          <p:stCondLst>
                                            <p:cond delay="499"/>
                                          </p:stCondLst>
                                        </p:cTn>
                                        <p:tgtEl>
                                          <p:spTgt spid="86022"/>
                                        </p:tgtEl>
                                        <p:attrNameLst>
                                          <p:attrName>style.visibility</p:attrName>
                                        </p:attrNameLst>
                                      </p:cBhvr>
                                      <p:to>
                                        <p:strVal val="visible"/>
                                      </p:to>
                                    </p:set>
                                  </p:childTnLst>
                                </p:cTn>
                              </p:par>
                            </p:childTnLst>
                          </p:cTn>
                        </p:par>
                        <p:par>
                          <p:cTn id="68" fill="hold">
                            <p:stCondLst>
                              <p:cond delay="2500"/>
                            </p:stCondLst>
                            <p:childTnLst>
                              <p:par>
                                <p:cTn id="69" presetID="1" presetClass="entr" presetSubtype="0" fill="hold" nodeType="afterEffect">
                                  <p:stCondLst>
                                    <p:cond delay="0"/>
                                  </p:stCondLst>
                                  <p:childTnLst>
                                    <p:set>
                                      <p:cBhvr>
                                        <p:cTn id="70" dur="1" fill="hold">
                                          <p:stCondLst>
                                            <p:cond delay="499"/>
                                          </p:stCondLst>
                                        </p:cTn>
                                        <p:tgtEl>
                                          <p:spTgt spid="86045"/>
                                        </p:tgtEl>
                                        <p:attrNameLst>
                                          <p:attrName>style.visibility</p:attrName>
                                        </p:attrNameLst>
                                      </p:cBhvr>
                                      <p:to>
                                        <p:strVal val="visible"/>
                                      </p:to>
                                    </p:set>
                                  </p:childTnLst>
                                </p:cTn>
                              </p:par>
                            </p:childTnLst>
                          </p:cTn>
                        </p:par>
                        <p:par>
                          <p:cTn id="71" fill="hold">
                            <p:stCondLst>
                              <p:cond delay="3000"/>
                            </p:stCondLst>
                            <p:childTnLst>
                              <p:par>
                                <p:cTn id="72" presetID="1" presetClass="entr" presetSubtype="0" fill="hold" grpId="0" nodeType="afterEffect">
                                  <p:stCondLst>
                                    <p:cond delay="0"/>
                                  </p:stCondLst>
                                  <p:childTnLst>
                                    <p:set>
                                      <p:cBhvr>
                                        <p:cTn id="73" dur="1" fill="hold">
                                          <p:stCondLst>
                                            <p:cond delay="499"/>
                                          </p:stCondLst>
                                        </p:cTn>
                                        <p:tgtEl>
                                          <p:spTgt spid="86023"/>
                                        </p:tgtEl>
                                        <p:attrNameLst>
                                          <p:attrName>style.visibility</p:attrName>
                                        </p:attrNameLst>
                                      </p:cBhvr>
                                      <p:to>
                                        <p:strVal val="visible"/>
                                      </p:to>
                                    </p:set>
                                  </p:childTnLst>
                                </p:cTn>
                              </p:par>
                            </p:childTnLst>
                          </p:cTn>
                        </p:par>
                        <p:par>
                          <p:cTn id="74" fill="hold">
                            <p:stCondLst>
                              <p:cond delay="3500"/>
                            </p:stCondLst>
                            <p:childTnLst>
                              <p:par>
                                <p:cTn id="75" presetID="1" presetClass="entr" presetSubtype="0" fill="hold" nodeType="afterEffect">
                                  <p:stCondLst>
                                    <p:cond delay="0"/>
                                  </p:stCondLst>
                                  <p:childTnLst>
                                    <p:set>
                                      <p:cBhvr>
                                        <p:cTn id="76" dur="1" fill="hold">
                                          <p:stCondLst>
                                            <p:cond delay="499"/>
                                          </p:stCondLst>
                                        </p:cTn>
                                        <p:tgtEl>
                                          <p:spTgt spid="86050"/>
                                        </p:tgtEl>
                                        <p:attrNameLst>
                                          <p:attrName>style.visibility</p:attrName>
                                        </p:attrNameLst>
                                      </p:cBhvr>
                                      <p:to>
                                        <p:strVal val="visible"/>
                                      </p:to>
                                    </p:set>
                                  </p:childTnLst>
                                </p:cTn>
                              </p:par>
                            </p:childTnLst>
                          </p:cTn>
                        </p:par>
                        <p:par>
                          <p:cTn id="77" fill="hold">
                            <p:stCondLst>
                              <p:cond delay="4000"/>
                            </p:stCondLst>
                            <p:childTnLst>
                              <p:par>
                                <p:cTn id="78" presetID="1" presetClass="entr" presetSubtype="0" fill="hold" grpId="0" nodeType="afterEffect">
                                  <p:stCondLst>
                                    <p:cond delay="0"/>
                                  </p:stCondLst>
                                  <p:childTnLst>
                                    <p:set>
                                      <p:cBhvr>
                                        <p:cTn id="79" dur="1" fill="hold">
                                          <p:stCondLst>
                                            <p:cond delay="499"/>
                                          </p:stCondLst>
                                        </p:cTn>
                                        <p:tgtEl>
                                          <p:spTgt spid="86024"/>
                                        </p:tgtEl>
                                        <p:attrNameLst>
                                          <p:attrName>style.visibility</p:attrName>
                                        </p:attrNameLst>
                                      </p:cBhvr>
                                      <p:to>
                                        <p:strVal val="visible"/>
                                      </p:to>
                                    </p:set>
                                  </p:childTnLst>
                                </p:cTn>
                              </p:par>
                            </p:childTnLst>
                          </p:cTn>
                        </p:par>
                        <p:par>
                          <p:cTn id="80" fill="hold">
                            <p:stCondLst>
                              <p:cond delay="4500"/>
                            </p:stCondLst>
                            <p:childTnLst>
                              <p:par>
                                <p:cTn id="81" presetID="1" presetClass="entr" presetSubtype="0" fill="hold" nodeType="afterEffect">
                                  <p:stCondLst>
                                    <p:cond delay="0"/>
                                  </p:stCondLst>
                                  <p:childTnLst>
                                    <p:set>
                                      <p:cBhvr>
                                        <p:cTn id="82" dur="1" fill="hold">
                                          <p:stCondLst>
                                            <p:cond delay="499"/>
                                          </p:stCondLst>
                                        </p:cTn>
                                        <p:tgtEl>
                                          <p:spTgt spid="86055"/>
                                        </p:tgtEl>
                                        <p:attrNameLst>
                                          <p:attrName>style.visibility</p:attrName>
                                        </p:attrNameLst>
                                      </p:cBhvr>
                                      <p:to>
                                        <p:strVal val="visible"/>
                                      </p:to>
                                    </p:set>
                                  </p:childTnLst>
                                </p:cTn>
                              </p:par>
                            </p:childTnLst>
                          </p:cTn>
                        </p:par>
                        <p:par>
                          <p:cTn id="83" fill="hold">
                            <p:stCondLst>
                              <p:cond delay="5000"/>
                            </p:stCondLst>
                            <p:childTnLst>
                              <p:par>
                                <p:cTn id="84" presetID="1" presetClass="entr" presetSubtype="0" fill="hold" grpId="0" nodeType="afterEffect">
                                  <p:stCondLst>
                                    <p:cond delay="0"/>
                                  </p:stCondLst>
                                  <p:childTnLst>
                                    <p:set>
                                      <p:cBhvr>
                                        <p:cTn id="85" dur="1" fill="hold">
                                          <p:stCondLst>
                                            <p:cond delay="499"/>
                                          </p:stCondLst>
                                        </p:cTn>
                                        <p:tgtEl>
                                          <p:spTgt spid="86039"/>
                                        </p:tgtEl>
                                        <p:attrNameLst>
                                          <p:attrName>style.visibility</p:attrName>
                                        </p:attrNameLst>
                                      </p:cBhvr>
                                      <p:to>
                                        <p:strVal val="visible"/>
                                      </p:to>
                                    </p:set>
                                  </p:childTnLst>
                                </p:cTn>
                              </p:par>
                            </p:childTnLst>
                          </p:cTn>
                        </p:par>
                        <p:par>
                          <p:cTn id="86" fill="hold">
                            <p:stCondLst>
                              <p:cond delay="5500"/>
                            </p:stCondLst>
                            <p:childTnLst>
                              <p:par>
                                <p:cTn id="87" presetID="1" presetClass="entr" presetSubtype="0" fill="hold" nodeType="afterEffect">
                                  <p:stCondLst>
                                    <p:cond delay="0"/>
                                  </p:stCondLst>
                                  <p:childTnLst>
                                    <p:set>
                                      <p:cBhvr>
                                        <p:cTn id="88" dur="1" fill="hold">
                                          <p:stCondLst>
                                            <p:cond delay="499"/>
                                          </p:stCondLst>
                                        </p:cTn>
                                        <p:tgtEl>
                                          <p:spTgt spid="86060"/>
                                        </p:tgtEl>
                                        <p:attrNameLst>
                                          <p:attrName>style.visibility</p:attrName>
                                        </p:attrNameLst>
                                      </p:cBhvr>
                                      <p:to>
                                        <p:strVal val="visible"/>
                                      </p:to>
                                    </p:set>
                                  </p:childTnLst>
                                </p:cTn>
                              </p:par>
                            </p:childTnLst>
                          </p:cTn>
                        </p:par>
                        <p:par>
                          <p:cTn id="89" fill="hold">
                            <p:stCondLst>
                              <p:cond delay="6000"/>
                            </p:stCondLst>
                            <p:childTnLst>
                              <p:par>
                                <p:cTn id="90" presetID="1" presetClass="entr" presetSubtype="0" fill="hold" grpId="0" nodeType="afterEffect">
                                  <p:stCondLst>
                                    <p:cond delay="0"/>
                                  </p:stCondLst>
                                  <p:childTnLst>
                                    <p:set>
                                      <p:cBhvr>
                                        <p:cTn id="91" dur="1" fill="hold">
                                          <p:stCondLst>
                                            <p:cond delay="499"/>
                                          </p:stCondLst>
                                        </p:cTn>
                                        <p:tgtEl>
                                          <p:spTgt spid="86041"/>
                                        </p:tgtEl>
                                        <p:attrNameLst>
                                          <p:attrName>style.visibility</p:attrName>
                                        </p:attrNameLst>
                                      </p:cBhvr>
                                      <p:to>
                                        <p:strVal val="visible"/>
                                      </p:to>
                                    </p:set>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499"/>
                                          </p:stCondLst>
                                        </p:cTn>
                                        <p:tgtEl>
                                          <p:spTgt spid="86046"/>
                                        </p:tgtEl>
                                        <p:attrNameLst>
                                          <p:attrName>style.visibility</p:attrName>
                                        </p:attrNameLst>
                                      </p:cBhvr>
                                      <p:to>
                                        <p:strVal val="visible"/>
                                      </p:to>
                                    </p:set>
                                  </p:childTnLst>
                                </p:cTn>
                              </p:par>
                            </p:childTnLst>
                          </p:cTn>
                        </p:par>
                        <p:par>
                          <p:cTn id="95" fill="hold">
                            <p:stCondLst>
                              <p:cond delay="7000"/>
                            </p:stCondLst>
                            <p:childTnLst>
                              <p:par>
                                <p:cTn id="96" presetID="1" presetClass="entr" presetSubtype="0" fill="hold" nodeType="afterEffect">
                                  <p:stCondLst>
                                    <p:cond delay="0"/>
                                  </p:stCondLst>
                                  <p:childTnLst>
                                    <p:set>
                                      <p:cBhvr>
                                        <p:cTn id="97" dur="1" fill="hold">
                                          <p:stCondLst>
                                            <p:cond delay="499"/>
                                          </p:stCondLst>
                                        </p:cTn>
                                        <p:tgtEl>
                                          <p:spTgt spid="86047"/>
                                        </p:tgtEl>
                                        <p:attrNameLst>
                                          <p:attrName>style.visibility</p:attrName>
                                        </p:attrNameLst>
                                      </p:cBhvr>
                                      <p:to>
                                        <p:strVal val="visible"/>
                                      </p:to>
                                    </p:set>
                                  </p:childTnLst>
                                </p:cTn>
                              </p:par>
                            </p:childTnLst>
                          </p:cTn>
                        </p:par>
                        <p:par>
                          <p:cTn id="98" fill="hold">
                            <p:stCondLst>
                              <p:cond delay="7500"/>
                            </p:stCondLst>
                            <p:childTnLst>
                              <p:par>
                                <p:cTn id="99" presetID="1" presetClass="entr" presetSubtype="0" fill="hold" grpId="0" nodeType="afterEffect">
                                  <p:stCondLst>
                                    <p:cond delay="0"/>
                                  </p:stCondLst>
                                  <p:childTnLst>
                                    <p:set>
                                      <p:cBhvr>
                                        <p:cTn id="100" dur="1" fill="hold">
                                          <p:stCondLst>
                                            <p:cond delay="499"/>
                                          </p:stCondLst>
                                        </p:cTn>
                                        <p:tgtEl>
                                          <p:spTgt spid="86037"/>
                                        </p:tgtEl>
                                        <p:attrNameLst>
                                          <p:attrName>style.visibility</p:attrName>
                                        </p:attrNameLst>
                                      </p:cBhvr>
                                      <p:to>
                                        <p:strVal val="visible"/>
                                      </p:to>
                                    </p:set>
                                  </p:childTnLst>
                                </p:cTn>
                              </p:par>
                            </p:childTnLst>
                          </p:cTn>
                        </p:par>
                        <p:par>
                          <p:cTn id="101" fill="hold">
                            <p:stCondLst>
                              <p:cond delay="8000"/>
                            </p:stCondLst>
                            <p:childTnLst>
                              <p:par>
                                <p:cTn id="102" presetID="1" presetClass="entr" presetSubtype="0" fill="hold" nodeType="afterEffect">
                                  <p:stCondLst>
                                    <p:cond delay="0"/>
                                  </p:stCondLst>
                                  <p:childTnLst>
                                    <p:set>
                                      <p:cBhvr>
                                        <p:cTn id="103" dur="1" fill="hold">
                                          <p:stCondLst>
                                            <p:cond delay="499"/>
                                          </p:stCondLst>
                                        </p:cTn>
                                        <p:tgtEl>
                                          <p:spTgt spid="86051"/>
                                        </p:tgtEl>
                                        <p:attrNameLst>
                                          <p:attrName>style.visibility</p:attrName>
                                        </p:attrNameLst>
                                      </p:cBhvr>
                                      <p:to>
                                        <p:strVal val="visible"/>
                                      </p:to>
                                    </p:set>
                                  </p:childTnLst>
                                </p:cTn>
                              </p:par>
                            </p:childTnLst>
                          </p:cTn>
                        </p:par>
                        <p:par>
                          <p:cTn id="104" fill="hold">
                            <p:stCondLst>
                              <p:cond delay="8500"/>
                            </p:stCondLst>
                            <p:childTnLst>
                              <p:par>
                                <p:cTn id="105" presetID="1" presetClass="entr" presetSubtype="0" fill="hold" nodeType="afterEffect">
                                  <p:stCondLst>
                                    <p:cond delay="0"/>
                                  </p:stCondLst>
                                  <p:childTnLst>
                                    <p:set>
                                      <p:cBhvr>
                                        <p:cTn id="106" dur="1" fill="hold">
                                          <p:stCondLst>
                                            <p:cond delay="499"/>
                                          </p:stCondLst>
                                        </p:cTn>
                                        <p:tgtEl>
                                          <p:spTgt spid="86053"/>
                                        </p:tgtEl>
                                        <p:attrNameLst>
                                          <p:attrName>style.visibility</p:attrName>
                                        </p:attrNameLst>
                                      </p:cBhvr>
                                      <p:to>
                                        <p:strVal val="visible"/>
                                      </p:to>
                                    </p:set>
                                  </p:childTnLst>
                                </p:cTn>
                              </p:par>
                            </p:childTnLst>
                          </p:cTn>
                        </p:par>
                        <p:par>
                          <p:cTn id="107" fill="hold">
                            <p:stCondLst>
                              <p:cond delay="9000"/>
                            </p:stCondLst>
                            <p:childTnLst>
                              <p:par>
                                <p:cTn id="108" presetID="1" presetClass="entr" presetSubtype="0" fill="hold" grpId="0" nodeType="afterEffect">
                                  <p:stCondLst>
                                    <p:cond delay="0"/>
                                  </p:stCondLst>
                                  <p:childTnLst>
                                    <p:set>
                                      <p:cBhvr>
                                        <p:cTn id="109" dur="1" fill="hold">
                                          <p:stCondLst>
                                            <p:cond delay="499"/>
                                          </p:stCondLst>
                                        </p:cTn>
                                        <p:tgtEl>
                                          <p:spTgt spid="86038"/>
                                        </p:tgtEl>
                                        <p:attrNameLst>
                                          <p:attrName>style.visibility</p:attrName>
                                        </p:attrNameLst>
                                      </p:cBhvr>
                                      <p:to>
                                        <p:strVal val="visible"/>
                                      </p:to>
                                    </p:set>
                                  </p:childTnLst>
                                </p:cTn>
                              </p:par>
                            </p:childTnLst>
                          </p:cTn>
                        </p:par>
                        <p:par>
                          <p:cTn id="110" fill="hold">
                            <p:stCondLst>
                              <p:cond delay="9500"/>
                            </p:stCondLst>
                            <p:childTnLst>
                              <p:par>
                                <p:cTn id="111" presetID="1" presetClass="entr" presetSubtype="0" fill="hold" nodeType="afterEffect">
                                  <p:stCondLst>
                                    <p:cond delay="0"/>
                                  </p:stCondLst>
                                  <p:childTnLst>
                                    <p:set>
                                      <p:cBhvr>
                                        <p:cTn id="112" dur="1" fill="hold">
                                          <p:stCondLst>
                                            <p:cond delay="499"/>
                                          </p:stCondLst>
                                        </p:cTn>
                                        <p:tgtEl>
                                          <p:spTgt spid="86056"/>
                                        </p:tgtEl>
                                        <p:attrNameLst>
                                          <p:attrName>style.visibility</p:attrName>
                                        </p:attrNameLst>
                                      </p:cBhvr>
                                      <p:to>
                                        <p:strVal val="visible"/>
                                      </p:to>
                                    </p:set>
                                  </p:childTnLst>
                                </p:cTn>
                              </p:par>
                            </p:childTnLst>
                          </p:cTn>
                        </p:par>
                        <p:par>
                          <p:cTn id="113" fill="hold">
                            <p:stCondLst>
                              <p:cond delay="10000"/>
                            </p:stCondLst>
                            <p:childTnLst>
                              <p:par>
                                <p:cTn id="114" presetID="1" presetClass="entr" presetSubtype="0" fill="hold" nodeType="afterEffect">
                                  <p:stCondLst>
                                    <p:cond delay="0"/>
                                  </p:stCondLst>
                                  <p:childTnLst>
                                    <p:set>
                                      <p:cBhvr>
                                        <p:cTn id="115" dur="1" fill="hold">
                                          <p:stCondLst>
                                            <p:cond delay="499"/>
                                          </p:stCondLst>
                                        </p:cTn>
                                        <p:tgtEl>
                                          <p:spTgt spid="86057"/>
                                        </p:tgtEl>
                                        <p:attrNameLst>
                                          <p:attrName>style.visibility</p:attrName>
                                        </p:attrNameLst>
                                      </p:cBhvr>
                                      <p:to>
                                        <p:strVal val="visible"/>
                                      </p:to>
                                    </p:set>
                                  </p:childTnLst>
                                </p:cTn>
                              </p:par>
                            </p:childTnLst>
                          </p:cTn>
                        </p:par>
                        <p:par>
                          <p:cTn id="116" fill="hold">
                            <p:stCondLst>
                              <p:cond delay="10500"/>
                            </p:stCondLst>
                            <p:childTnLst>
                              <p:par>
                                <p:cTn id="117" presetID="1" presetClass="entr" presetSubtype="0" fill="hold" grpId="0" nodeType="afterEffect">
                                  <p:stCondLst>
                                    <p:cond delay="0"/>
                                  </p:stCondLst>
                                  <p:childTnLst>
                                    <p:set>
                                      <p:cBhvr>
                                        <p:cTn id="118" dur="1" fill="hold">
                                          <p:stCondLst>
                                            <p:cond delay="499"/>
                                          </p:stCondLst>
                                        </p:cTn>
                                        <p:tgtEl>
                                          <p:spTgt spid="86040"/>
                                        </p:tgtEl>
                                        <p:attrNameLst>
                                          <p:attrName>style.visibility</p:attrName>
                                        </p:attrNameLst>
                                      </p:cBhvr>
                                      <p:to>
                                        <p:strVal val="visible"/>
                                      </p:to>
                                    </p:set>
                                  </p:childTnLst>
                                </p:cTn>
                              </p:par>
                            </p:childTnLst>
                          </p:cTn>
                        </p:par>
                        <p:par>
                          <p:cTn id="119" fill="hold">
                            <p:stCondLst>
                              <p:cond delay="11000"/>
                            </p:stCondLst>
                            <p:childTnLst>
                              <p:par>
                                <p:cTn id="120" presetID="1" presetClass="entr" presetSubtype="0" fill="hold" nodeType="afterEffect">
                                  <p:stCondLst>
                                    <p:cond delay="0"/>
                                  </p:stCondLst>
                                  <p:childTnLst>
                                    <p:set>
                                      <p:cBhvr>
                                        <p:cTn id="121" dur="1" fill="hold">
                                          <p:stCondLst>
                                            <p:cond delay="499"/>
                                          </p:stCondLst>
                                        </p:cTn>
                                        <p:tgtEl>
                                          <p:spTgt spid="86061"/>
                                        </p:tgtEl>
                                        <p:attrNameLst>
                                          <p:attrName>style.visibility</p:attrName>
                                        </p:attrNameLst>
                                      </p:cBhvr>
                                      <p:to>
                                        <p:strVal val="visible"/>
                                      </p:to>
                                    </p:set>
                                  </p:childTnLst>
                                </p:cTn>
                              </p:par>
                            </p:childTnLst>
                          </p:cTn>
                        </p:par>
                        <p:par>
                          <p:cTn id="122" fill="hold">
                            <p:stCondLst>
                              <p:cond delay="11500"/>
                            </p:stCondLst>
                            <p:childTnLst>
                              <p:par>
                                <p:cTn id="123" presetID="1" presetClass="entr" presetSubtype="0" fill="hold" nodeType="afterEffect">
                                  <p:stCondLst>
                                    <p:cond delay="0"/>
                                  </p:stCondLst>
                                  <p:childTnLst>
                                    <p:set>
                                      <p:cBhvr>
                                        <p:cTn id="124" dur="1" fill="hold">
                                          <p:stCondLst>
                                            <p:cond delay="499"/>
                                          </p:stCondLst>
                                        </p:cTn>
                                        <p:tgtEl>
                                          <p:spTgt spid="86062"/>
                                        </p:tgtEl>
                                        <p:attrNameLst>
                                          <p:attrName>style.visibility</p:attrName>
                                        </p:attrNameLst>
                                      </p:cBhvr>
                                      <p:to>
                                        <p:strVal val="visible"/>
                                      </p:to>
                                    </p:set>
                                  </p:childTnLst>
                                </p:cTn>
                              </p:par>
                            </p:childTnLst>
                          </p:cTn>
                        </p:par>
                        <p:par>
                          <p:cTn id="125" fill="hold">
                            <p:stCondLst>
                              <p:cond delay="12000"/>
                            </p:stCondLst>
                            <p:childTnLst>
                              <p:par>
                                <p:cTn id="126" presetID="1" presetClass="entr" presetSubtype="0" fill="hold" grpId="0" nodeType="afterEffect">
                                  <p:stCondLst>
                                    <p:cond delay="0"/>
                                  </p:stCondLst>
                                  <p:childTnLst>
                                    <p:set>
                                      <p:cBhvr>
                                        <p:cTn id="127" dur="1" fill="hold">
                                          <p:stCondLst>
                                            <p:cond delay="499"/>
                                          </p:stCondLst>
                                        </p:cTn>
                                        <p:tgtEl>
                                          <p:spTgt spid="86042"/>
                                        </p:tgtEl>
                                        <p:attrNameLst>
                                          <p:attrName>style.visibility</p:attrName>
                                        </p:attrNameLst>
                                      </p:cBhvr>
                                      <p:to>
                                        <p:strVal val="visible"/>
                                      </p:to>
                                    </p:se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499"/>
                                          </p:stCondLst>
                                        </p:cTn>
                                        <p:tgtEl>
                                          <p:spTgt spid="86048"/>
                                        </p:tgtEl>
                                        <p:attrNameLst>
                                          <p:attrName>style.visibility</p:attrName>
                                        </p:attrNameLst>
                                      </p:cBhvr>
                                      <p:to>
                                        <p:strVal val="visible"/>
                                      </p:to>
                                    </p:set>
                                  </p:childTnLst>
                                </p:cTn>
                              </p:par>
                            </p:childTnLst>
                          </p:cTn>
                        </p:par>
                        <p:par>
                          <p:cTn id="131" fill="hold">
                            <p:stCondLst>
                              <p:cond delay="13000"/>
                            </p:stCondLst>
                            <p:childTnLst>
                              <p:par>
                                <p:cTn id="132" presetID="1" presetClass="entr" presetSubtype="0" fill="hold" nodeType="afterEffect">
                                  <p:stCondLst>
                                    <p:cond delay="0"/>
                                  </p:stCondLst>
                                  <p:childTnLst>
                                    <p:set>
                                      <p:cBhvr>
                                        <p:cTn id="133" dur="1" fill="hold">
                                          <p:stCondLst>
                                            <p:cond delay="499"/>
                                          </p:stCondLst>
                                        </p:cTn>
                                        <p:tgtEl>
                                          <p:spTgt spid="86049"/>
                                        </p:tgtEl>
                                        <p:attrNameLst>
                                          <p:attrName>style.visibility</p:attrName>
                                        </p:attrNameLst>
                                      </p:cBhvr>
                                      <p:to>
                                        <p:strVal val="visible"/>
                                      </p:to>
                                    </p:set>
                                  </p:childTnLst>
                                </p:cTn>
                              </p:par>
                            </p:childTnLst>
                          </p:cTn>
                        </p:par>
                        <p:par>
                          <p:cTn id="134" fill="hold">
                            <p:stCondLst>
                              <p:cond delay="13500"/>
                            </p:stCondLst>
                            <p:childTnLst>
                              <p:par>
                                <p:cTn id="135" presetID="1" presetClass="entr" presetSubtype="0" fill="hold" nodeType="afterEffect">
                                  <p:stCondLst>
                                    <p:cond delay="0"/>
                                  </p:stCondLst>
                                  <p:childTnLst>
                                    <p:set>
                                      <p:cBhvr>
                                        <p:cTn id="136" dur="1" fill="hold">
                                          <p:stCondLst>
                                            <p:cond delay="499"/>
                                          </p:stCondLst>
                                        </p:cTn>
                                        <p:tgtEl>
                                          <p:spTgt spid="86054"/>
                                        </p:tgtEl>
                                        <p:attrNameLst>
                                          <p:attrName>style.visibility</p:attrName>
                                        </p:attrNameLst>
                                      </p:cBhvr>
                                      <p:to>
                                        <p:strVal val="visible"/>
                                      </p:to>
                                    </p:set>
                                  </p:childTnLst>
                                </p:cTn>
                              </p:par>
                            </p:childTnLst>
                          </p:cTn>
                        </p:par>
                        <p:par>
                          <p:cTn id="137" fill="hold">
                            <p:stCondLst>
                              <p:cond delay="14000"/>
                            </p:stCondLst>
                            <p:childTnLst>
                              <p:par>
                                <p:cTn id="138" presetID="1" presetClass="entr" presetSubtype="0" fill="hold" nodeType="afterEffect">
                                  <p:stCondLst>
                                    <p:cond delay="0"/>
                                  </p:stCondLst>
                                  <p:childTnLst>
                                    <p:set>
                                      <p:cBhvr>
                                        <p:cTn id="139" dur="1" fill="hold">
                                          <p:stCondLst>
                                            <p:cond delay="499"/>
                                          </p:stCondLst>
                                        </p:cTn>
                                        <p:tgtEl>
                                          <p:spTgt spid="86052"/>
                                        </p:tgtEl>
                                        <p:attrNameLst>
                                          <p:attrName>style.visibility</p:attrName>
                                        </p:attrNameLst>
                                      </p:cBhvr>
                                      <p:to>
                                        <p:strVal val="visible"/>
                                      </p:to>
                                    </p:set>
                                  </p:childTnLst>
                                </p:cTn>
                              </p:par>
                            </p:childTnLst>
                          </p:cTn>
                        </p:par>
                        <p:par>
                          <p:cTn id="140" fill="hold">
                            <p:stCondLst>
                              <p:cond delay="14500"/>
                            </p:stCondLst>
                            <p:childTnLst>
                              <p:par>
                                <p:cTn id="141" presetID="1" presetClass="entr" presetSubtype="0" fill="hold" nodeType="afterEffect">
                                  <p:stCondLst>
                                    <p:cond delay="0"/>
                                  </p:stCondLst>
                                  <p:childTnLst>
                                    <p:set>
                                      <p:cBhvr>
                                        <p:cTn id="142" dur="1" fill="hold">
                                          <p:stCondLst>
                                            <p:cond delay="499"/>
                                          </p:stCondLst>
                                        </p:cTn>
                                        <p:tgtEl>
                                          <p:spTgt spid="86058"/>
                                        </p:tgtEl>
                                        <p:attrNameLst>
                                          <p:attrName>style.visibility</p:attrName>
                                        </p:attrNameLst>
                                      </p:cBhvr>
                                      <p:to>
                                        <p:strVal val="visible"/>
                                      </p:to>
                                    </p:set>
                                  </p:childTnLst>
                                </p:cTn>
                              </p:par>
                            </p:childTnLst>
                          </p:cTn>
                        </p:par>
                        <p:par>
                          <p:cTn id="143" fill="hold">
                            <p:stCondLst>
                              <p:cond delay="15000"/>
                            </p:stCondLst>
                            <p:childTnLst>
                              <p:par>
                                <p:cTn id="144" presetID="1" presetClass="entr" presetSubtype="0" fill="hold" nodeType="afterEffect">
                                  <p:stCondLst>
                                    <p:cond delay="0"/>
                                  </p:stCondLst>
                                  <p:childTnLst>
                                    <p:set>
                                      <p:cBhvr>
                                        <p:cTn id="145" dur="1" fill="hold">
                                          <p:stCondLst>
                                            <p:cond delay="499"/>
                                          </p:stCondLst>
                                        </p:cTn>
                                        <p:tgtEl>
                                          <p:spTgt spid="86059"/>
                                        </p:tgtEl>
                                        <p:attrNameLst>
                                          <p:attrName>style.visibility</p:attrName>
                                        </p:attrNameLst>
                                      </p:cBhvr>
                                      <p:to>
                                        <p:strVal val="visible"/>
                                      </p:to>
                                    </p:set>
                                  </p:childTnLst>
                                </p:cTn>
                              </p:par>
                            </p:childTnLst>
                          </p:cTn>
                        </p:par>
                        <p:par>
                          <p:cTn id="146" fill="hold">
                            <p:stCondLst>
                              <p:cond delay="15500"/>
                            </p:stCondLst>
                            <p:childTnLst>
                              <p:par>
                                <p:cTn id="147" presetID="1" presetClass="entr" presetSubtype="0" fill="hold" nodeType="afterEffect">
                                  <p:stCondLst>
                                    <p:cond delay="0"/>
                                  </p:stCondLst>
                                  <p:childTnLst>
                                    <p:set>
                                      <p:cBhvr>
                                        <p:cTn id="148" dur="1" fill="hold">
                                          <p:stCondLst>
                                            <p:cond delay="499"/>
                                          </p:stCondLst>
                                        </p:cTn>
                                        <p:tgtEl>
                                          <p:spTgt spid="86063"/>
                                        </p:tgtEl>
                                        <p:attrNameLst>
                                          <p:attrName>style.visibility</p:attrName>
                                        </p:attrNameLst>
                                      </p:cBhvr>
                                      <p:to>
                                        <p:strVal val="visible"/>
                                      </p:to>
                                    </p:set>
                                  </p:childTnLst>
                                </p:cTn>
                              </p:par>
                            </p:childTnLst>
                          </p:cTn>
                        </p:par>
                        <p:par>
                          <p:cTn id="149" fill="hold">
                            <p:stCondLst>
                              <p:cond delay="16000"/>
                            </p:stCondLst>
                            <p:childTnLst>
                              <p:par>
                                <p:cTn id="150" presetID="1" presetClass="entr" presetSubtype="0" fill="hold" nodeType="afterEffect">
                                  <p:stCondLst>
                                    <p:cond delay="0"/>
                                  </p:stCondLst>
                                  <p:childTnLst>
                                    <p:set>
                                      <p:cBhvr>
                                        <p:cTn id="151" dur="1" fill="hold">
                                          <p:stCondLst>
                                            <p:cond delay="499"/>
                                          </p:stCondLst>
                                        </p:cTn>
                                        <p:tgtEl>
                                          <p:spTgt spid="86064"/>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 presetClass="entr" presetSubtype="4" fill="hold" grpId="0" nodeType="clickEffect">
                                  <p:stCondLst>
                                    <p:cond delay="0"/>
                                  </p:stCondLst>
                                  <p:childTnLst>
                                    <p:set>
                                      <p:cBhvr>
                                        <p:cTn id="155" dur="1" fill="hold">
                                          <p:stCondLst>
                                            <p:cond delay="0"/>
                                          </p:stCondLst>
                                        </p:cTn>
                                        <p:tgtEl>
                                          <p:spTgt spid="86025"/>
                                        </p:tgtEl>
                                        <p:attrNameLst>
                                          <p:attrName>style.visibility</p:attrName>
                                        </p:attrNameLst>
                                      </p:cBhvr>
                                      <p:to>
                                        <p:strVal val="visible"/>
                                      </p:to>
                                    </p:set>
                                    <p:anim calcmode="lin" valueType="num">
                                      <p:cBhvr additive="base">
                                        <p:cTn id="156" dur="500" fill="hold"/>
                                        <p:tgtEl>
                                          <p:spTgt spid="86025"/>
                                        </p:tgtEl>
                                        <p:attrNameLst>
                                          <p:attrName>ppt_x</p:attrName>
                                        </p:attrNameLst>
                                      </p:cBhvr>
                                      <p:tavLst>
                                        <p:tav tm="0">
                                          <p:val>
                                            <p:strVal val="#ppt_x"/>
                                          </p:val>
                                        </p:tav>
                                        <p:tav tm="100000">
                                          <p:val>
                                            <p:strVal val="#ppt_x"/>
                                          </p:val>
                                        </p:tav>
                                      </p:tavLst>
                                    </p:anim>
                                    <p:anim calcmode="lin" valueType="num">
                                      <p:cBhvr additive="base">
                                        <p:cTn id="157" dur="500" fill="hold"/>
                                        <p:tgtEl>
                                          <p:spTgt spid="86025"/>
                                        </p:tgtEl>
                                        <p:attrNameLst>
                                          <p:attrName>ppt_y</p:attrName>
                                        </p:attrNameLst>
                                      </p:cBhvr>
                                      <p:tavLst>
                                        <p:tav tm="0">
                                          <p:val>
                                            <p:strVal val="1+#ppt_h/2"/>
                                          </p:val>
                                        </p:tav>
                                        <p:tav tm="100000">
                                          <p:val>
                                            <p:strVal val="#ppt_y"/>
                                          </p:val>
                                        </p:tav>
                                      </p:tavLst>
                                    </p:anim>
                                  </p:childTnLst>
                                </p:cTn>
                              </p:par>
                            </p:childTnLst>
                          </p:cTn>
                        </p:par>
                        <p:par>
                          <p:cTn id="158" fill="hold">
                            <p:stCondLst>
                              <p:cond delay="500"/>
                            </p:stCondLst>
                            <p:childTnLst>
                              <p:par>
                                <p:cTn id="159" presetID="2" presetClass="entr" presetSubtype="4" fill="hold" grpId="0" nodeType="afterEffect">
                                  <p:stCondLst>
                                    <p:cond delay="0"/>
                                  </p:stCondLst>
                                  <p:childTnLst>
                                    <p:set>
                                      <p:cBhvr>
                                        <p:cTn id="160" dur="1" fill="hold">
                                          <p:stCondLst>
                                            <p:cond delay="0"/>
                                          </p:stCondLst>
                                        </p:cTn>
                                        <p:tgtEl>
                                          <p:spTgt spid="86026"/>
                                        </p:tgtEl>
                                        <p:attrNameLst>
                                          <p:attrName>style.visibility</p:attrName>
                                        </p:attrNameLst>
                                      </p:cBhvr>
                                      <p:to>
                                        <p:strVal val="visible"/>
                                      </p:to>
                                    </p:set>
                                    <p:anim calcmode="lin" valueType="num">
                                      <p:cBhvr additive="base">
                                        <p:cTn id="161" dur="500" fill="hold"/>
                                        <p:tgtEl>
                                          <p:spTgt spid="86026"/>
                                        </p:tgtEl>
                                        <p:attrNameLst>
                                          <p:attrName>ppt_x</p:attrName>
                                        </p:attrNameLst>
                                      </p:cBhvr>
                                      <p:tavLst>
                                        <p:tav tm="0">
                                          <p:val>
                                            <p:strVal val="#ppt_x"/>
                                          </p:val>
                                        </p:tav>
                                        <p:tav tm="100000">
                                          <p:val>
                                            <p:strVal val="#ppt_x"/>
                                          </p:val>
                                        </p:tav>
                                      </p:tavLst>
                                    </p:anim>
                                    <p:anim calcmode="lin" valueType="num">
                                      <p:cBhvr additive="base">
                                        <p:cTn id="162" dur="500" fill="hold"/>
                                        <p:tgtEl>
                                          <p:spTgt spid="86026"/>
                                        </p:tgtEl>
                                        <p:attrNameLst>
                                          <p:attrName>ppt_y</p:attrName>
                                        </p:attrNameLst>
                                      </p:cBhvr>
                                      <p:tavLst>
                                        <p:tav tm="0">
                                          <p:val>
                                            <p:strVal val="1+#ppt_h/2"/>
                                          </p:val>
                                        </p:tav>
                                        <p:tav tm="100000">
                                          <p:val>
                                            <p:strVal val="#ppt_y"/>
                                          </p:val>
                                        </p:tav>
                                      </p:tavLst>
                                    </p:anim>
                                  </p:childTnLst>
                                </p:cTn>
                              </p:par>
                            </p:childTnLst>
                          </p:cTn>
                        </p:par>
                        <p:par>
                          <p:cTn id="163" fill="hold">
                            <p:stCondLst>
                              <p:cond delay="1000"/>
                            </p:stCondLst>
                            <p:childTnLst>
                              <p:par>
                                <p:cTn id="164" presetID="2" presetClass="entr" presetSubtype="4" fill="hold" grpId="0" nodeType="afterEffect">
                                  <p:stCondLst>
                                    <p:cond delay="0"/>
                                  </p:stCondLst>
                                  <p:childTnLst>
                                    <p:set>
                                      <p:cBhvr>
                                        <p:cTn id="165" dur="1" fill="hold">
                                          <p:stCondLst>
                                            <p:cond delay="0"/>
                                          </p:stCondLst>
                                        </p:cTn>
                                        <p:tgtEl>
                                          <p:spTgt spid="86027"/>
                                        </p:tgtEl>
                                        <p:attrNameLst>
                                          <p:attrName>style.visibility</p:attrName>
                                        </p:attrNameLst>
                                      </p:cBhvr>
                                      <p:to>
                                        <p:strVal val="visible"/>
                                      </p:to>
                                    </p:set>
                                    <p:anim calcmode="lin" valueType="num">
                                      <p:cBhvr additive="base">
                                        <p:cTn id="166" dur="500" fill="hold"/>
                                        <p:tgtEl>
                                          <p:spTgt spid="86027"/>
                                        </p:tgtEl>
                                        <p:attrNameLst>
                                          <p:attrName>ppt_x</p:attrName>
                                        </p:attrNameLst>
                                      </p:cBhvr>
                                      <p:tavLst>
                                        <p:tav tm="0">
                                          <p:val>
                                            <p:strVal val="#ppt_x"/>
                                          </p:val>
                                        </p:tav>
                                        <p:tav tm="100000">
                                          <p:val>
                                            <p:strVal val="#ppt_x"/>
                                          </p:val>
                                        </p:tav>
                                      </p:tavLst>
                                    </p:anim>
                                    <p:anim calcmode="lin" valueType="num">
                                      <p:cBhvr additive="base">
                                        <p:cTn id="167" dur="500" fill="hold"/>
                                        <p:tgtEl>
                                          <p:spTgt spid="86027"/>
                                        </p:tgtEl>
                                        <p:attrNameLst>
                                          <p:attrName>ppt_y</p:attrName>
                                        </p:attrNameLst>
                                      </p:cBhvr>
                                      <p:tavLst>
                                        <p:tav tm="0">
                                          <p:val>
                                            <p:strVal val="1+#ppt_h/2"/>
                                          </p:val>
                                        </p:tav>
                                        <p:tav tm="100000">
                                          <p:val>
                                            <p:strVal val="#ppt_y"/>
                                          </p:val>
                                        </p:tav>
                                      </p:tavLst>
                                    </p:anim>
                                  </p:childTnLst>
                                </p:cTn>
                              </p:par>
                            </p:childTnLst>
                          </p:cTn>
                        </p:par>
                        <p:par>
                          <p:cTn id="168" fill="hold">
                            <p:stCondLst>
                              <p:cond delay="1500"/>
                            </p:stCondLst>
                            <p:childTnLst>
                              <p:par>
                                <p:cTn id="169" presetID="2" presetClass="entr" presetSubtype="4" fill="hold" grpId="0" nodeType="afterEffect">
                                  <p:stCondLst>
                                    <p:cond delay="0"/>
                                  </p:stCondLst>
                                  <p:childTnLst>
                                    <p:set>
                                      <p:cBhvr>
                                        <p:cTn id="170" dur="1" fill="hold">
                                          <p:stCondLst>
                                            <p:cond delay="0"/>
                                          </p:stCondLst>
                                        </p:cTn>
                                        <p:tgtEl>
                                          <p:spTgt spid="86028"/>
                                        </p:tgtEl>
                                        <p:attrNameLst>
                                          <p:attrName>style.visibility</p:attrName>
                                        </p:attrNameLst>
                                      </p:cBhvr>
                                      <p:to>
                                        <p:strVal val="visible"/>
                                      </p:to>
                                    </p:set>
                                    <p:anim calcmode="lin" valueType="num">
                                      <p:cBhvr additive="base">
                                        <p:cTn id="171" dur="500" fill="hold"/>
                                        <p:tgtEl>
                                          <p:spTgt spid="86028"/>
                                        </p:tgtEl>
                                        <p:attrNameLst>
                                          <p:attrName>ppt_x</p:attrName>
                                        </p:attrNameLst>
                                      </p:cBhvr>
                                      <p:tavLst>
                                        <p:tav tm="0">
                                          <p:val>
                                            <p:strVal val="#ppt_x"/>
                                          </p:val>
                                        </p:tav>
                                        <p:tav tm="100000">
                                          <p:val>
                                            <p:strVal val="#ppt_x"/>
                                          </p:val>
                                        </p:tav>
                                      </p:tavLst>
                                    </p:anim>
                                    <p:anim calcmode="lin" valueType="num">
                                      <p:cBhvr additive="base">
                                        <p:cTn id="172" dur="500" fill="hold"/>
                                        <p:tgtEl>
                                          <p:spTgt spid="86028"/>
                                        </p:tgtEl>
                                        <p:attrNameLst>
                                          <p:attrName>ppt_y</p:attrName>
                                        </p:attrNameLst>
                                      </p:cBhvr>
                                      <p:tavLst>
                                        <p:tav tm="0">
                                          <p:val>
                                            <p:strVal val="1+#ppt_h/2"/>
                                          </p:val>
                                        </p:tav>
                                        <p:tav tm="100000">
                                          <p:val>
                                            <p:strVal val="#ppt_y"/>
                                          </p:val>
                                        </p:tav>
                                      </p:tavLst>
                                    </p:anim>
                                  </p:childTnLst>
                                </p:cTn>
                              </p:par>
                            </p:childTnLst>
                          </p:cTn>
                        </p:par>
                        <p:par>
                          <p:cTn id="173" fill="hold">
                            <p:stCondLst>
                              <p:cond delay="2000"/>
                            </p:stCondLst>
                            <p:childTnLst>
                              <p:par>
                                <p:cTn id="174" presetID="2" presetClass="entr" presetSubtype="4" fill="hold" grpId="0" nodeType="afterEffect">
                                  <p:stCondLst>
                                    <p:cond delay="0"/>
                                  </p:stCondLst>
                                  <p:childTnLst>
                                    <p:set>
                                      <p:cBhvr>
                                        <p:cTn id="175" dur="1" fill="hold">
                                          <p:stCondLst>
                                            <p:cond delay="0"/>
                                          </p:stCondLst>
                                        </p:cTn>
                                        <p:tgtEl>
                                          <p:spTgt spid="86029"/>
                                        </p:tgtEl>
                                        <p:attrNameLst>
                                          <p:attrName>style.visibility</p:attrName>
                                        </p:attrNameLst>
                                      </p:cBhvr>
                                      <p:to>
                                        <p:strVal val="visible"/>
                                      </p:to>
                                    </p:set>
                                    <p:anim calcmode="lin" valueType="num">
                                      <p:cBhvr additive="base">
                                        <p:cTn id="176" dur="500" fill="hold"/>
                                        <p:tgtEl>
                                          <p:spTgt spid="86029"/>
                                        </p:tgtEl>
                                        <p:attrNameLst>
                                          <p:attrName>ppt_x</p:attrName>
                                        </p:attrNameLst>
                                      </p:cBhvr>
                                      <p:tavLst>
                                        <p:tav tm="0">
                                          <p:val>
                                            <p:strVal val="#ppt_x"/>
                                          </p:val>
                                        </p:tav>
                                        <p:tav tm="100000">
                                          <p:val>
                                            <p:strVal val="#ppt_x"/>
                                          </p:val>
                                        </p:tav>
                                      </p:tavLst>
                                    </p:anim>
                                    <p:anim calcmode="lin" valueType="num">
                                      <p:cBhvr additive="base">
                                        <p:cTn id="177" dur="500" fill="hold"/>
                                        <p:tgtEl>
                                          <p:spTgt spid="86029"/>
                                        </p:tgtEl>
                                        <p:attrNameLst>
                                          <p:attrName>ppt_y</p:attrName>
                                        </p:attrNameLst>
                                      </p:cBhvr>
                                      <p:tavLst>
                                        <p:tav tm="0">
                                          <p:val>
                                            <p:strVal val="1+#ppt_h/2"/>
                                          </p:val>
                                        </p:tav>
                                        <p:tav tm="100000">
                                          <p:val>
                                            <p:strVal val="#ppt_y"/>
                                          </p:val>
                                        </p:tav>
                                      </p:tavLst>
                                    </p:anim>
                                  </p:childTnLst>
                                </p:cTn>
                              </p:par>
                            </p:childTnLst>
                          </p:cTn>
                        </p:par>
                        <p:par>
                          <p:cTn id="178" fill="hold">
                            <p:stCondLst>
                              <p:cond delay="2500"/>
                            </p:stCondLst>
                            <p:childTnLst>
                              <p:par>
                                <p:cTn id="179" presetID="2" presetClass="entr" presetSubtype="4" fill="hold" grpId="0" nodeType="afterEffect">
                                  <p:stCondLst>
                                    <p:cond delay="0"/>
                                  </p:stCondLst>
                                  <p:childTnLst>
                                    <p:set>
                                      <p:cBhvr>
                                        <p:cTn id="180" dur="1" fill="hold">
                                          <p:stCondLst>
                                            <p:cond delay="0"/>
                                          </p:stCondLst>
                                        </p:cTn>
                                        <p:tgtEl>
                                          <p:spTgt spid="86030"/>
                                        </p:tgtEl>
                                        <p:attrNameLst>
                                          <p:attrName>style.visibility</p:attrName>
                                        </p:attrNameLst>
                                      </p:cBhvr>
                                      <p:to>
                                        <p:strVal val="visible"/>
                                      </p:to>
                                    </p:set>
                                    <p:anim calcmode="lin" valueType="num">
                                      <p:cBhvr additive="base">
                                        <p:cTn id="181" dur="500" fill="hold"/>
                                        <p:tgtEl>
                                          <p:spTgt spid="86030"/>
                                        </p:tgtEl>
                                        <p:attrNameLst>
                                          <p:attrName>ppt_x</p:attrName>
                                        </p:attrNameLst>
                                      </p:cBhvr>
                                      <p:tavLst>
                                        <p:tav tm="0">
                                          <p:val>
                                            <p:strVal val="#ppt_x"/>
                                          </p:val>
                                        </p:tav>
                                        <p:tav tm="100000">
                                          <p:val>
                                            <p:strVal val="#ppt_x"/>
                                          </p:val>
                                        </p:tav>
                                      </p:tavLst>
                                    </p:anim>
                                    <p:anim calcmode="lin" valueType="num">
                                      <p:cBhvr additive="base">
                                        <p:cTn id="182" dur="500" fill="hold"/>
                                        <p:tgtEl>
                                          <p:spTgt spid="86030"/>
                                        </p:tgtEl>
                                        <p:attrNameLst>
                                          <p:attrName>ppt_y</p:attrName>
                                        </p:attrNameLst>
                                      </p:cBhvr>
                                      <p:tavLst>
                                        <p:tav tm="0">
                                          <p:val>
                                            <p:strVal val="1+#ppt_h/2"/>
                                          </p:val>
                                        </p:tav>
                                        <p:tav tm="100000">
                                          <p:val>
                                            <p:strVal val="#ppt_y"/>
                                          </p:val>
                                        </p:tav>
                                      </p:tavLst>
                                    </p:anim>
                                  </p:childTnLst>
                                </p:cTn>
                              </p:par>
                            </p:childTnLst>
                          </p:cTn>
                        </p:par>
                        <p:par>
                          <p:cTn id="183" fill="hold">
                            <p:stCondLst>
                              <p:cond delay="3000"/>
                            </p:stCondLst>
                            <p:childTnLst>
                              <p:par>
                                <p:cTn id="184" presetID="2" presetClass="entr" presetSubtype="4" fill="hold" grpId="0" nodeType="afterEffect">
                                  <p:stCondLst>
                                    <p:cond delay="0"/>
                                  </p:stCondLst>
                                  <p:childTnLst>
                                    <p:set>
                                      <p:cBhvr>
                                        <p:cTn id="185" dur="1" fill="hold">
                                          <p:stCondLst>
                                            <p:cond delay="0"/>
                                          </p:stCondLst>
                                        </p:cTn>
                                        <p:tgtEl>
                                          <p:spTgt spid="86031"/>
                                        </p:tgtEl>
                                        <p:attrNameLst>
                                          <p:attrName>style.visibility</p:attrName>
                                        </p:attrNameLst>
                                      </p:cBhvr>
                                      <p:to>
                                        <p:strVal val="visible"/>
                                      </p:to>
                                    </p:set>
                                    <p:anim calcmode="lin" valueType="num">
                                      <p:cBhvr additive="base">
                                        <p:cTn id="186" dur="500" fill="hold"/>
                                        <p:tgtEl>
                                          <p:spTgt spid="86031"/>
                                        </p:tgtEl>
                                        <p:attrNameLst>
                                          <p:attrName>ppt_x</p:attrName>
                                        </p:attrNameLst>
                                      </p:cBhvr>
                                      <p:tavLst>
                                        <p:tav tm="0">
                                          <p:val>
                                            <p:strVal val="#ppt_x"/>
                                          </p:val>
                                        </p:tav>
                                        <p:tav tm="100000">
                                          <p:val>
                                            <p:strVal val="#ppt_x"/>
                                          </p:val>
                                        </p:tav>
                                      </p:tavLst>
                                    </p:anim>
                                    <p:anim calcmode="lin" valueType="num">
                                      <p:cBhvr additive="base">
                                        <p:cTn id="187" dur="500" fill="hold"/>
                                        <p:tgtEl>
                                          <p:spTgt spid="86031"/>
                                        </p:tgtEl>
                                        <p:attrNameLst>
                                          <p:attrName>ppt_y</p:attrName>
                                        </p:attrNameLst>
                                      </p:cBhvr>
                                      <p:tavLst>
                                        <p:tav tm="0">
                                          <p:val>
                                            <p:strVal val="1+#ppt_h/2"/>
                                          </p:val>
                                        </p:tav>
                                        <p:tav tm="100000">
                                          <p:val>
                                            <p:strVal val="#ppt_y"/>
                                          </p:val>
                                        </p:tav>
                                      </p:tavLst>
                                    </p:anim>
                                  </p:childTnLst>
                                </p:cTn>
                              </p:par>
                            </p:childTnLst>
                          </p:cTn>
                        </p:par>
                        <p:par>
                          <p:cTn id="188" fill="hold">
                            <p:stCondLst>
                              <p:cond delay="3500"/>
                            </p:stCondLst>
                            <p:childTnLst>
                              <p:par>
                                <p:cTn id="189" presetID="2" presetClass="entr" presetSubtype="4" fill="hold" grpId="0" nodeType="afterEffect">
                                  <p:stCondLst>
                                    <p:cond delay="0"/>
                                  </p:stCondLst>
                                  <p:childTnLst>
                                    <p:set>
                                      <p:cBhvr>
                                        <p:cTn id="190" dur="1" fill="hold">
                                          <p:stCondLst>
                                            <p:cond delay="0"/>
                                          </p:stCondLst>
                                        </p:cTn>
                                        <p:tgtEl>
                                          <p:spTgt spid="86032"/>
                                        </p:tgtEl>
                                        <p:attrNameLst>
                                          <p:attrName>style.visibility</p:attrName>
                                        </p:attrNameLst>
                                      </p:cBhvr>
                                      <p:to>
                                        <p:strVal val="visible"/>
                                      </p:to>
                                    </p:set>
                                    <p:anim calcmode="lin" valueType="num">
                                      <p:cBhvr additive="base">
                                        <p:cTn id="191" dur="500" fill="hold"/>
                                        <p:tgtEl>
                                          <p:spTgt spid="86032"/>
                                        </p:tgtEl>
                                        <p:attrNameLst>
                                          <p:attrName>ppt_x</p:attrName>
                                        </p:attrNameLst>
                                      </p:cBhvr>
                                      <p:tavLst>
                                        <p:tav tm="0">
                                          <p:val>
                                            <p:strVal val="#ppt_x"/>
                                          </p:val>
                                        </p:tav>
                                        <p:tav tm="100000">
                                          <p:val>
                                            <p:strVal val="#ppt_x"/>
                                          </p:val>
                                        </p:tav>
                                      </p:tavLst>
                                    </p:anim>
                                    <p:anim calcmode="lin" valueType="num">
                                      <p:cBhvr additive="base">
                                        <p:cTn id="192" dur="500" fill="hold"/>
                                        <p:tgtEl>
                                          <p:spTgt spid="86032"/>
                                        </p:tgtEl>
                                        <p:attrNameLst>
                                          <p:attrName>ppt_y</p:attrName>
                                        </p:attrNameLst>
                                      </p:cBhvr>
                                      <p:tavLst>
                                        <p:tav tm="0">
                                          <p:val>
                                            <p:strVal val="1+#ppt_h/2"/>
                                          </p:val>
                                        </p:tav>
                                        <p:tav tm="100000">
                                          <p:val>
                                            <p:strVal val="#ppt_y"/>
                                          </p:val>
                                        </p:tav>
                                      </p:tavLst>
                                    </p:anim>
                                  </p:childTnLst>
                                </p:cTn>
                              </p:par>
                            </p:childTnLst>
                          </p:cTn>
                        </p:par>
                        <p:par>
                          <p:cTn id="193" fill="hold">
                            <p:stCondLst>
                              <p:cond delay="4000"/>
                            </p:stCondLst>
                            <p:childTnLst>
                              <p:par>
                                <p:cTn id="194" presetID="2" presetClass="entr" presetSubtype="4" fill="hold" grpId="0" nodeType="afterEffect">
                                  <p:stCondLst>
                                    <p:cond delay="0"/>
                                  </p:stCondLst>
                                  <p:childTnLst>
                                    <p:set>
                                      <p:cBhvr>
                                        <p:cTn id="195" dur="1" fill="hold">
                                          <p:stCondLst>
                                            <p:cond delay="0"/>
                                          </p:stCondLst>
                                        </p:cTn>
                                        <p:tgtEl>
                                          <p:spTgt spid="86033"/>
                                        </p:tgtEl>
                                        <p:attrNameLst>
                                          <p:attrName>style.visibility</p:attrName>
                                        </p:attrNameLst>
                                      </p:cBhvr>
                                      <p:to>
                                        <p:strVal val="visible"/>
                                      </p:to>
                                    </p:set>
                                    <p:anim calcmode="lin" valueType="num">
                                      <p:cBhvr additive="base">
                                        <p:cTn id="196" dur="500" fill="hold"/>
                                        <p:tgtEl>
                                          <p:spTgt spid="86033"/>
                                        </p:tgtEl>
                                        <p:attrNameLst>
                                          <p:attrName>ppt_x</p:attrName>
                                        </p:attrNameLst>
                                      </p:cBhvr>
                                      <p:tavLst>
                                        <p:tav tm="0">
                                          <p:val>
                                            <p:strVal val="#ppt_x"/>
                                          </p:val>
                                        </p:tav>
                                        <p:tav tm="100000">
                                          <p:val>
                                            <p:strVal val="#ppt_x"/>
                                          </p:val>
                                        </p:tav>
                                      </p:tavLst>
                                    </p:anim>
                                    <p:anim calcmode="lin" valueType="num">
                                      <p:cBhvr additive="base">
                                        <p:cTn id="197" dur="500" fill="hold"/>
                                        <p:tgtEl>
                                          <p:spTgt spid="86033"/>
                                        </p:tgtEl>
                                        <p:attrNameLst>
                                          <p:attrName>ppt_y</p:attrName>
                                        </p:attrNameLst>
                                      </p:cBhvr>
                                      <p:tavLst>
                                        <p:tav tm="0">
                                          <p:val>
                                            <p:strVal val="1+#ppt_h/2"/>
                                          </p:val>
                                        </p:tav>
                                        <p:tav tm="100000">
                                          <p:val>
                                            <p:strVal val="#ppt_y"/>
                                          </p:val>
                                        </p:tav>
                                      </p:tavLst>
                                    </p:anim>
                                  </p:childTnLst>
                                </p:cTn>
                              </p:par>
                            </p:childTnLst>
                          </p:cTn>
                        </p:par>
                        <p:par>
                          <p:cTn id="198" fill="hold">
                            <p:stCondLst>
                              <p:cond delay="4500"/>
                            </p:stCondLst>
                            <p:childTnLst>
                              <p:par>
                                <p:cTn id="199" presetID="2" presetClass="entr" presetSubtype="4" fill="hold" grpId="0" nodeType="afterEffect">
                                  <p:stCondLst>
                                    <p:cond delay="0"/>
                                  </p:stCondLst>
                                  <p:childTnLst>
                                    <p:set>
                                      <p:cBhvr>
                                        <p:cTn id="200" dur="1" fill="hold">
                                          <p:stCondLst>
                                            <p:cond delay="0"/>
                                          </p:stCondLst>
                                        </p:cTn>
                                        <p:tgtEl>
                                          <p:spTgt spid="86034"/>
                                        </p:tgtEl>
                                        <p:attrNameLst>
                                          <p:attrName>style.visibility</p:attrName>
                                        </p:attrNameLst>
                                      </p:cBhvr>
                                      <p:to>
                                        <p:strVal val="visible"/>
                                      </p:to>
                                    </p:set>
                                    <p:anim calcmode="lin" valueType="num">
                                      <p:cBhvr additive="base">
                                        <p:cTn id="201" dur="500" fill="hold"/>
                                        <p:tgtEl>
                                          <p:spTgt spid="86034"/>
                                        </p:tgtEl>
                                        <p:attrNameLst>
                                          <p:attrName>ppt_x</p:attrName>
                                        </p:attrNameLst>
                                      </p:cBhvr>
                                      <p:tavLst>
                                        <p:tav tm="0">
                                          <p:val>
                                            <p:strVal val="#ppt_x"/>
                                          </p:val>
                                        </p:tav>
                                        <p:tav tm="100000">
                                          <p:val>
                                            <p:strVal val="#ppt_x"/>
                                          </p:val>
                                        </p:tav>
                                      </p:tavLst>
                                    </p:anim>
                                    <p:anim calcmode="lin" valueType="num">
                                      <p:cBhvr additive="base">
                                        <p:cTn id="202" dur="500" fill="hold"/>
                                        <p:tgtEl>
                                          <p:spTgt spid="86034"/>
                                        </p:tgtEl>
                                        <p:attrNameLst>
                                          <p:attrName>ppt_y</p:attrName>
                                        </p:attrNameLst>
                                      </p:cBhvr>
                                      <p:tavLst>
                                        <p:tav tm="0">
                                          <p:val>
                                            <p:strVal val="1+#ppt_h/2"/>
                                          </p:val>
                                        </p:tav>
                                        <p:tav tm="100000">
                                          <p:val>
                                            <p:strVal val="#ppt_y"/>
                                          </p:val>
                                        </p:tav>
                                      </p:tavLst>
                                    </p:anim>
                                  </p:childTnLst>
                                </p:cTn>
                              </p:par>
                            </p:childTnLst>
                          </p:cTn>
                        </p:par>
                        <p:par>
                          <p:cTn id="203" fill="hold">
                            <p:stCondLst>
                              <p:cond delay="5000"/>
                            </p:stCondLst>
                            <p:childTnLst>
                              <p:par>
                                <p:cTn id="204" presetID="2" presetClass="entr" presetSubtype="4" fill="hold" grpId="0" nodeType="afterEffect">
                                  <p:stCondLst>
                                    <p:cond delay="0"/>
                                  </p:stCondLst>
                                  <p:childTnLst>
                                    <p:set>
                                      <p:cBhvr>
                                        <p:cTn id="205" dur="1" fill="hold">
                                          <p:stCondLst>
                                            <p:cond delay="0"/>
                                          </p:stCondLst>
                                        </p:cTn>
                                        <p:tgtEl>
                                          <p:spTgt spid="86035"/>
                                        </p:tgtEl>
                                        <p:attrNameLst>
                                          <p:attrName>style.visibility</p:attrName>
                                        </p:attrNameLst>
                                      </p:cBhvr>
                                      <p:to>
                                        <p:strVal val="visible"/>
                                      </p:to>
                                    </p:set>
                                    <p:anim calcmode="lin" valueType="num">
                                      <p:cBhvr additive="base">
                                        <p:cTn id="206" dur="500" fill="hold"/>
                                        <p:tgtEl>
                                          <p:spTgt spid="86035"/>
                                        </p:tgtEl>
                                        <p:attrNameLst>
                                          <p:attrName>ppt_x</p:attrName>
                                        </p:attrNameLst>
                                      </p:cBhvr>
                                      <p:tavLst>
                                        <p:tav tm="0">
                                          <p:val>
                                            <p:strVal val="#ppt_x"/>
                                          </p:val>
                                        </p:tav>
                                        <p:tav tm="100000">
                                          <p:val>
                                            <p:strVal val="#ppt_x"/>
                                          </p:val>
                                        </p:tav>
                                      </p:tavLst>
                                    </p:anim>
                                    <p:anim calcmode="lin" valueType="num">
                                      <p:cBhvr additive="base">
                                        <p:cTn id="207" dur="500" fill="hold"/>
                                        <p:tgtEl>
                                          <p:spTgt spid="86035"/>
                                        </p:tgtEl>
                                        <p:attrNameLst>
                                          <p:attrName>ppt_y</p:attrName>
                                        </p:attrNameLst>
                                      </p:cBhvr>
                                      <p:tavLst>
                                        <p:tav tm="0">
                                          <p:val>
                                            <p:strVal val="1+#ppt_h/2"/>
                                          </p:val>
                                        </p:tav>
                                        <p:tav tm="100000">
                                          <p:val>
                                            <p:strVal val="#ppt_y"/>
                                          </p:val>
                                        </p:tav>
                                      </p:tavLst>
                                    </p:anim>
                                  </p:childTnLst>
                                </p:cTn>
                              </p:par>
                            </p:childTnLst>
                          </p:cTn>
                        </p:par>
                        <p:par>
                          <p:cTn id="208" fill="hold">
                            <p:stCondLst>
                              <p:cond delay="5500"/>
                            </p:stCondLst>
                            <p:childTnLst>
                              <p:par>
                                <p:cTn id="209" presetID="2" presetClass="entr" presetSubtype="4" fill="hold" grpId="0" nodeType="afterEffect">
                                  <p:stCondLst>
                                    <p:cond delay="0"/>
                                  </p:stCondLst>
                                  <p:childTnLst>
                                    <p:set>
                                      <p:cBhvr>
                                        <p:cTn id="210" dur="1" fill="hold">
                                          <p:stCondLst>
                                            <p:cond delay="0"/>
                                          </p:stCondLst>
                                        </p:cTn>
                                        <p:tgtEl>
                                          <p:spTgt spid="86036"/>
                                        </p:tgtEl>
                                        <p:attrNameLst>
                                          <p:attrName>style.visibility</p:attrName>
                                        </p:attrNameLst>
                                      </p:cBhvr>
                                      <p:to>
                                        <p:strVal val="visible"/>
                                      </p:to>
                                    </p:set>
                                    <p:anim calcmode="lin" valueType="num">
                                      <p:cBhvr additive="base">
                                        <p:cTn id="211" dur="500" fill="hold"/>
                                        <p:tgtEl>
                                          <p:spTgt spid="86036"/>
                                        </p:tgtEl>
                                        <p:attrNameLst>
                                          <p:attrName>ppt_x</p:attrName>
                                        </p:attrNameLst>
                                      </p:cBhvr>
                                      <p:tavLst>
                                        <p:tav tm="0">
                                          <p:val>
                                            <p:strVal val="#ppt_x"/>
                                          </p:val>
                                        </p:tav>
                                        <p:tav tm="100000">
                                          <p:val>
                                            <p:strVal val="#ppt_x"/>
                                          </p:val>
                                        </p:tav>
                                      </p:tavLst>
                                    </p:anim>
                                    <p:anim calcmode="lin" valueType="num">
                                      <p:cBhvr additive="base">
                                        <p:cTn id="212" dur="500" fill="hold"/>
                                        <p:tgtEl>
                                          <p:spTgt spid="86036"/>
                                        </p:tgtEl>
                                        <p:attrNameLst>
                                          <p:attrName>ppt_y</p:attrName>
                                        </p:attrNameLst>
                                      </p:cBhvr>
                                      <p:tavLst>
                                        <p:tav tm="0">
                                          <p:val>
                                            <p:strVal val="1+#ppt_h/2"/>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499"/>
                                          </p:stCondLst>
                                        </p:cTn>
                                        <p:tgtEl>
                                          <p:spTgt spid="86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nimBg="1"/>
      <p:bldP spid="86021" grpId="0" animBg="1"/>
      <p:bldP spid="86022" grpId="0" animBg="1"/>
      <p:bldP spid="86023" grpId="0" animBg="1"/>
      <p:bldP spid="86024" grpId="0" animBg="1"/>
      <p:bldP spid="86025" grpId="0" animBg="1"/>
      <p:bldP spid="86026" grpId="0" animBg="1"/>
      <p:bldP spid="86027" grpId="0" animBg="1"/>
      <p:bldP spid="86028" grpId="0" animBg="1"/>
      <p:bldP spid="86029" grpId="0" animBg="1"/>
      <p:bldP spid="86030" grpId="0" animBg="1"/>
      <p:bldP spid="86031" grpId="0" animBg="1"/>
      <p:bldP spid="86032" grpId="0" animBg="1"/>
      <p:bldP spid="86033" grpId="0" animBg="1"/>
      <p:bldP spid="86034" grpId="0" animBg="1"/>
      <p:bldP spid="86035" grpId="0" animBg="1"/>
      <p:bldP spid="86036" grpId="0" animBg="1"/>
      <p:bldP spid="86037" grpId="0" animBg="1"/>
      <p:bldP spid="86038" grpId="0" animBg="1"/>
      <p:bldP spid="86039" grpId="0" animBg="1"/>
      <p:bldP spid="86040" grpId="0" animBg="1"/>
      <p:bldP spid="86041" grpId="0" animBg="1"/>
      <p:bldP spid="86042" grpId="0" animBg="1"/>
      <p:bldP spid="86067" grpId="0"/>
      <p:bldP spid="86068" grpId="0"/>
      <p:bldP spid="86069" grpId="0"/>
      <p:bldP spid="86070" grpId="0"/>
      <p:bldP spid="86071" grpId="0"/>
      <p:bldP spid="86072" grpId="0"/>
      <p:bldP spid="86073" grpId="0"/>
      <p:bldP spid="86074" grpId="0"/>
      <p:bldP spid="86075" grpId="0"/>
      <p:bldP spid="86076" grpId="0"/>
      <p:bldP spid="8607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46083" name="AutoShape 3"/>
          <p:cNvSpPr/>
          <p:nvPr/>
        </p:nvSpPr>
        <p:spPr>
          <a:xfrm>
            <a:off x="609600" y="381000"/>
            <a:ext cx="7924800" cy="2819400"/>
          </a:xfrm>
          <a:prstGeom prst="foldedCorner">
            <a:avLst>
              <a:gd name="adj" fmla="val 10532"/>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54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void</a:t>
            </a:r>
            <a:r>
              <a:rPr lang="en-US" altLang="zh-CN" sz="1800" b="1" dirty="0">
                <a:latin typeface="Arial" panose="020B0604020202020204" pitchFamily="34" charset="0"/>
              </a:rPr>
              <a:t>  Insert ( ElementType Key, HashTable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Position  Pos;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 = Find( Key, H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if</a:t>
            </a:r>
            <a:r>
              <a:rPr lang="en-US" altLang="zh-CN" sz="1800" b="1" dirty="0">
                <a:latin typeface="Arial" panose="020B0604020202020204" pitchFamily="34" charset="0"/>
              </a:rPr>
              <a:t> ( H-&gt;TheCells[ Pos ].Info != Legitimate ) { </a:t>
            </a:r>
            <a:r>
              <a:rPr lang="en-US" altLang="zh-CN" sz="1800" b="1" dirty="0">
                <a:solidFill>
                  <a:srgbClr val="008000"/>
                </a:solidFill>
                <a:latin typeface="Arial" panose="020B0604020202020204" pitchFamily="34" charset="0"/>
              </a:rPr>
              <a:t>/* OK to insert here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H-&gt;TheCells[ Pos ].Info = Legitimate;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H-&gt;TheCells[ Pos ].Element = Key; </a:t>
            </a:r>
            <a:r>
              <a:rPr lang="en-US" altLang="zh-CN" sz="1800" b="1" dirty="0">
                <a:solidFill>
                  <a:srgbClr val="008000"/>
                </a:solidFill>
                <a:latin typeface="Arial" panose="020B0604020202020204" pitchFamily="34" charset="0"/>
              </a:rPr>
              <a:t>/* Probably need strcpy */</a:t>
            </a: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46084" name="Oval 4"/>
          <p:cNvSpPr/>
          <p:nvPr/>
        </p:nvSpPr>
        <p:spPr>
          <a:xfrm>
            <a:off x="914400" y="3352800"/>
            <a:ext cx="7239000" cy="762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panose="020B0604020202020204" pitchFamily="34" charset="0"/>
              </a:rPr>
              <a:t>Question:</a:t>
            </a:r>
            <a:r>
              <a:rPr lang="en-US" altLang="zh-CN" sz="2400" b="1" dirty="0"/>
              <a:t>  How to delete a key?</a:t>
            </a:r>
            <a:endParaRPr lang="en-US" altLang="zh-CN" sz="2400" b="1" dirty="0"/>
          </a:p>
        </p:txBody>
      </p:sp>
      <p:sp>
        <p:nvSpPr>
          <p:cNvPr id="46085" name="AutoShape 5" descr="再生纸"/>
          <p:cNvSpPr/>
          <p:nvPr/>
        </p:nvSpPr>
        <p:spPr>
          <a:xfrm>
            <a:off x="609600" y="4191000"/>
            <a:ext cx="7772400" cy="1905000"/>
          </a:xfrm>
          <a:prstGeom prst="roundRect">
            <a:avLst>
              <a:gd name="adj" fmla="val 16667"/>
            </a:avLst>
          </a:prstGeom>
          <a:blipFill rotWithShape="0">
            <a:blip r:embed="rId1"/>
          </a:blipFill>
          <a:ln w="25400">
            <a:noFill/>
          </a:ln>
          <a:effectLst>
            <a:outerShdw dist="107763" dir="2699999" algn="ctr" rotWithShape="0">
              <a:schemeClr val="bg2"/>
            </a:outerShdw>
          </a:effectLst>
        </p:spPr>
        <p:txBody>
          <a:bodyPr lIns="126000" tIns="82800" rIns="126000" bIns="8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2305" lvl="0" indent="-662305" eaLnBrk="1" hangingPunct="1">
              <a:spcBef>
                <a:spcPct val="0"/>
              </a:spcBef>
              <a:buNone/>
            </a:pPr>
            <a:r>
              <a:rPr lang="en-US" altLang="zh-CN" sz="2000" b="1" dirty="0">
                <a:solidFill>
                  <a:schemeClr val="hlink"/>
                </a:solidFill>
              </a:rPr>
              <a:t>Note:</a:t>
            </a:r>
            <a:r>
              <a:rPr lang="en-US" altLang="zh-CN" sz="2000" b="1" dirty="0"/>
              <a:t> </a:t>
            </a:r>
            <a:r>
              <a:rPr lang="en-US" altLang="zh-CN" sz="2000" b="1" dirty="0">
                <a:sym typeface="Wingdings" panose="05000000000000000000" pitchFamily="2" charset="2"/>
              </a:rPr>
              <a:t> </a:t>
            </a:r>
            <a:r>
              <a:rPr lang="en-US" altLang="zh-CN" sz="2000" b="1" dirty="0"/>
              <a:t>Insertion will be seriously slowed down if there are too many </a:t>
            </a:r>
            <a:r>
              <a:rPr lang="en-US" altLang="zh-CN" sz="2000" b="1" dirty="0">
                <a:solidFill>
                  <a:schemeClr val="hlink"/>
                </a:solidFill>
              </a:rPr>
              <a:t>deletions intermixed with insertions</a:t>
            </a:r>
            <a:r>
              <a:rPr lang="en-US" altLang="zh-CN" sz="2000" b="1" dirty="0"/>
              <a:t>.</a:t>
            </a:r>
            <a:endParaRPr lang="en-US" altLang="zh-CN" sz="2000" b="1" dirty="0"/>
          </a:p>
          <a:p>
            <a:pPr marL="662305" lvl="0" indent="-662305" eaLnBrk="1" hangingPunct="1">
              <a:spcBef>
                <a:spcPct val="0"/>
              </a:spcBef>
              <a:buNone/>
            </a:pPr>
            <a:r>
              <a:rPr lang="en-US" altLang="zh-CN" sz="2000" b="1" dirty="0"/>
              <a:t>          </a:t>
            </a:r>
            <a:r>
              <a:rPr lang="en-US" altLang="zh-CN" sz="2000" b="1" dirty="0">
                <a:sym typeface="Wingdings" panose="05000000000000000000" pitchFamily="2" charset="2"/>
              </a:rPr>
              <a:t></a:t>
            </a:r>
            <a:r>
              <a:rPr lang="en-US" altLang="zh-CN" sz="2000" b="1" dirty="0"/>
              <a:t> Although primary clustering is solved, </a:t>
            </a:r>
            <a:r>
              <a:rPr lang="en-US" altLang="zh-CN" sz="2000" b="1" i="1" dirty="0">
                <a:solidFill>
                  <a:schemeClr val="hlink"/>
                </a:solidFill>
              </a:rPr>
              <a:t>secondary clustering</a:t>
            </a:r>
            <a:r>
              <a:rPr lang="en-US" altLang="zh-CN" sz="2000" b="1" dirty="0"/>
              <a:t> occurs – that is, keys that hash to the same position will probe the same alternative cells.</a:t>
            </a:r>
            <a:endParaRPr lang="en-US" altLang="zh-C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up)">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barn(outVertical)">
                                      <p:cBhvr>
                                        <p:cTn id="12" dur="500"/>
                                        <p:tgtEl>
                                          <p:spTgt spid="46084"/>
                                        </p:tgtEl>
                                      </p:cBhvr>
                                    </p:animEffect>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box(in)">
                                      <p:cBhvr>
                                        <p:cTn id="1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p:bldP spid="46084" grpId="0" animBg="1"/>
      <p:bldP spid="4608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ext Box 2"/>
          <p:cNvSpPr txBox="1"/>
          <p:nvPr/>
        </p:nvSpPr>
        <p:spPr>
          <a:xfrm>
            <a:off x="6553200" y="0"/>
            <a:ext cx="2584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§4  Open Addressing</a:t>
            </a:r>
            <a:endParaRPr lang="en-US" altLang="zh-CN" sz="1800" b="1" dirty="0">
              <a:sym typeface="Webdings" panose="05030102010509060703" pitchFamily="18" charset="2"/>
            </a:endParaRPr>
          </a:p>
        </p:txBody>
      </p:sp>
      <p:sp>
        <p:nvSpPr>
          <p:cNvPr id="47107" name="Text Box 3"/>
          <p:cNvSpPr txBox="1"/>
          <p:nvPr/>
        </p:nvSpPr>
        <p:spPr>
          <a:xfrm>
            <a:off x="381000" y="76200"/>
            <a:ext cx="5792470" cy="460375"/>
          </a:xfrm>
          <a:prstGeom prst="rect">
            <a:avLst/>
          </a:prstGeom>
          <a:noFill/>
          <a:ln w="25400">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ym typeface="Wingdings" panose="05000000000000000000" pitchFamily="2" charset="2"/>
              </a:rPr>
              <a:t>3. Double Hashing </a:t>
            </a:r>
            <a:r>
              <a:rPr lang="zh-CN" altLang="en-US" sz="2400" b="1" dirty="0">
                <a:sym typeface="Wingdings" panose="05000000000000000000" pitchFamily="2" charset="2"/>
              </a:rPr>
              <a:t>双散列</a:t>
            </a:r>
            <a:endParaRPr lang="zh-CN" altLang="en-US" sz="2400" b="1" dirty="0">
              <a:sym typeface="Wingdings" panose="05000000000000000000" pitchFamily="2" charset="2"/>
            </a:endParaRPr>
          </a:p>
        </p:txBody>
      </p:sp>
      <p:sp>
        <p:nvSpPr>
          <p:cNvPr id="47108" name="Rectangle 4" descr="棕色大理石"/>
          <p:cNvSpPr/>
          <p:nvPr/>
        </p:nvSpPr>
        <p:spPr>
          <a:xfrm>
            <a:off x="533400" y="609600"/>
            <a:ext cx="8001000" cy="6858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i</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i </a:t>
            </a:r>
            <a:r>
              <a:rPr lang="en-US" altLang="zh-CN" sz="2800" b="1" dirty="0">
                <a:solidFill>
                  <a:schemeClr val="bg1"/>
                </a:solidFill>
              </a:rPr>
              <a:t>* hash</a:t>
            </a:r>
            <a:r>
              <a:rPr lang="en-US" altLang="zh-CN" sz="2800" b="1" baseline="-25000" dirty="0">
                <a:solidFill>
                  <a:schemeClr val="bg1"/>
                </a:solidFill>
              </a:rPr>
              <a:t>2</a:t>
            </a:r>
            <a:r>
              <a:rPr lang="en-US" altLang="zh-CN" sz="2800" b="1" dirty="0">
                <a:solidFill>
                  <a:schemeClr val="bg1"/>
                </a:solidFill>
              </a:rPr>
              <a:t>( </a:t>
            </a:r>
            <a:r>
              <a:rPr lang="en-US" altLang="zh-CN" sz="2800" b="1" i="1" dirty="0">
                <a:solidFill>
                  <a:schemeClr val="bg1"/>
                </a:solidFill>
              </a:rPr>
              <a:t>x </a:t>
            </a:r>
            <a:r>
              <a:rPr lang="en-US" altLang="zh-CN" sz="2800" b="1" dirty="0">
                <a:solidFill>
                  <a:schemeClr val="bg1"/>
                </a:solidFill>
              </a:rPr>
              <a:t>);</a:t>
            </a:r>
            <a:r>
              <a:rPr lang="en-US" altLang="zh-CN" sz="2400" b="1" dirty="0">
                <a:solidFill>
                  <a:schemeClr val="bg1"/>
                </a:solidFill>
              </a:rPr>
              <a:t>   </a:t>
            </a:r>
            <a:r>
              <a:rPr lang="en-US" altLang="zh-CN" sz="2000" b="1" dirty="0">
                <a:solidFill>
                  <a:srgbClr val="CCFFCC"/>
                </a:solidFill>
              </a:rPr>
              <a:t>/* hash</a:t>
            </a:r>
            <a:r>
              <a:rPr lang="en-US" altLang="zh-CN" sz="2000" b="1" baseline="-25000" dirty="0">
                <a:solidFill>
                  <a:srgbClr val="CCFFCC"/>
                </a:solidFill>
              </a:rPr>
              <a:t>2</a:t>
            </a:r>
            <a:r>
              <a:rPr lang="en-US" altLang="zh-CN" sz="2000" b="1" dirty="0">
                <a:solidFill>
                  <a:srgbClr val="CCFFCC"/>
                </a:solidFill>
              </a:rPr>
              <a:t>( </a:t>
            </a:r>
            <a:r>
              <a:rPr lang="en-US" altLang="zh-CN" sz="2000" b="1" i="1" dirty="0">
                <a:solidFill>
                  <a:srgbClr val="CCFFCC"/>
                </a:solidFill>
              </a:rPr>
              <a:t>x</a:t>
            </a:r>
            <a:r>
              <a:rPr lang="en-US" altLang="zh-CN" sz="2000" b="1" dirty="0">
                <a:solidFill>
                  <a:srgbClr val="CCFFCC"/>
                </a:solidFill>
              </a:rPr>
              <a:t> ) is the 2</a:t>
            </a:r>
            <a:r>
              <a:rPr lang="en-US" altLang="zh-CN" sz="2000" b="1" baseline="30000" dirty="0">
                <a:solidFill>
                  <a:srgbClr val="CCFFCC"/>
                </a:solidFill>
              </a:rPr>
              <a:t>nd</a:t>
            </a:r>
            <a:r>
              <a:rPr lang="en-US" altLang="zh-CN" sz="2000" b="1" dirty="0">
                <a:solidFill>
                  <a:srgbClr val="CCFFCC"/>
                </a:solidFill>
              </a:rPr>
              <a:t> hash function */</a:t>
            </a:r>
            <a:endParaRPr lang="en-US" altLang="zh-CN" sz="2000" b="1" dirty="0">
              <a:solidFill>
                <a:srgbClr val="CCFFCC"/>
              </a:solidFill>
            </a:endParaRPr>
          </a:p>
        </p:txBody>
      </p:sp>
      <p:sp>
        <p:nvSpPr>
          <p:cNvPr id="47109" name="Rectangle 5"/>
          <p:cNvSpPr/>
          <p:nvPr/>
        </p:nvSpPr>
        <p:spPr>
          <a:xfrm>
            <a:off x="2971800" y="1371600"/>
            <a:ext cx="5867400" cy="57943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b="1" dirty="0">
                <a:solidFill>
                  <a:schemeClr val="hlink"/>
                </a:solidFill>
                <a:sym typeface="Webdings" panose="05030102010509060703" pitchFamily="18" charset="2"/>
              </a:rPr>
              <a:t> </a:t>
            </a:r>
            <a:r>
              <a:rPr lang="en-US" altLang="zh-CN" sz="2400" b="1" dirty="0"/>
              <a:t>make sure that all cells can be probed.</a:t>
            </a:r>
            <a:endParaRPr lang="en-US" altLang="zh-CN" sz="2400" b="1" dirty="0"/>
          </a:p>
        </p:txBody>
      </p:sp>
      <p:grpSp>
        <p:nvGrpSpPr>
          <p:cNvPr id="47110" name="Group 6"/>
          <p:cNvGrpSpPr/>
          <p:nvPr/>
        </p:nvGrpSpPr>
        <p:grpSpPr>
          <a:xfrm>
            <a:off x="381000" y="1371600"/>
            <a:ext cx="2819400" cy="579438"/>
            <a:chOff x="240" y="912"/>
            <a:chExt cx="1776" cy="365"/>
          </a:xfrm>
        </p:grpSpPr>
        <p:sp>
          <p:nvSpPr>
            <p:cNvPr id="41992" name="Rectangle 7"/>
            <p:cNvSpPr/>
            <p:nvPr/>
          </p:nvSpPr>
          <p:spPr>
            <a:xfrm>
              <a:off x="240" y="912"/>
              <a:ext cx="1776" cy="36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b="1" dirty="0">
                  <a:solidFill>
                    <a:schemeClr val="hlink"/>
                  </a:solidFill>
                  <a:sym typeface="Webdings" panose="05030102010509060703" pitchFamily="18" charset="2"/>
                </a:rPr>
                <a:t> </a:t>
              </a:r>
              <a:r>
                <a:rPr lang="en-US" altLang="zh-CN" sz="2400" b="1" dirty="0"/>
                <a:t>hash</a:t>
              </a:r>
              <a:r>
                <a:rPr lang="en-US" altLang="zh-CN" sz="2400" b="1" baseline="-25000" dirty="0"/>
                <a:t>2</a:t>
              </a:r>
              <a:r>
                <a:rPr lang="en-US" altLang="zh-CN" sz="2400" b="1" dirty="0"/>
                <a:t>( </a:t>
              </a:r>
              <a:r>
                <a:rPr lang="en-US" altLang="zh-CN" sz="2400" b="1" i="1" dirty="0"/>
                <a:t>x</a:t>
              </a:r>
              <a:r>
                <a:rPr lang="en-US" altLang="zh-CN" sz="2400" b="1" dirty="0"/>
                <a:t> ) </a:t>
              </a:r>
              <a:r>
                <a:rPr lang="en-US" altLang="zh-CN" sz="2400" b="1" dirty="0">
                  <a:sym typeface="Symbol" panose="05050102010706020507" pitchFamily="18" charset="2"/>
                </a:rPr>
                <a:t> 0 ;</a:t>
              </a:r>
              <a:endParaRPr lang="en-US" altLang="zh-CN" sz="2400" b="1" dirty="0"/>
            </a:p>
          </p:txBody>
        </p:sp>
        <p:sp>
          <p:nvSpPr>
            <p:cNvPr id="41993" name="Line 8"/>
            <p:cNvSpPr/>
            <p:nvPr/>
          </p:nvSpPr>
          <p:spPr>
            <a:xfrm>
              <a:off x="1440" y="1056"/>
              <a:ext cx="96" cy="192"/>
            </a:xfrm>
            <a:prstGeom prst="line">
              <a:avLst/>
            </a:prstGeom>
            <a:ln w="25400" cap="flat" cmpd="sng">
              <a:solidFill>
                <a:schemeClr val="tx1"/>
              </a:solidFill>
              <a:prstDash val="solid"/>
              <a:headEnd type="none" w="med" len="med"/>
              <a:tailEnd type="none" w="med" len="med"/>
            </a:ln>
          </p:spPr>
        </p:sp>
      </p:grpSp>
      <p:sp>
        <p:nvSpPr>
          <p:cNvPr id="47113" name="Text Box 9"/>
          <p:cNvSpPr txBox="1"/>
          <p:nvPr/>
        </p:nvSpPr>
        <p:spPr>
          <a:xfrm>
            <a:off x="457200" y="1905000"/>
            <a:ext cx="8001000" cy="94456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860425" lvl="0" indent="-860425" eaLnBrk="1" hangingPunct="1">
              <a:spcBef>
                <a:spcPct val="50000"/>
              </a:spcBef>
              <a:buNone/>
            </a:pPr>
            <a:r>
              <a:rPr lang="en-US" altLang="zh-CN" b="1" dirty="0">
                <a:solidFill>
                  <a:schemeClr val="hlink"/>
                </a:solidFill>
                <a:sym typeface="Wingdings" panose="05000000000000000000" pitchFamily="2" charset="2"/>
              </a:rPr>
              <a:t> </a:t>
            </a:r>
            <a:r>
              <a:rPr lang="en-US" altLang="zh-CN" sz="2000" b="1" dirty="0">
                <a:solidFill>
                  <a:schemeClr val="hlink"/>
                </a:solidFill>
                <a:latin typeface="Arial" panose="020B0604020202020204" pitchFamily="34" charset="0"/>
              </a:rPr>
              <a:t>Tip:</a:t>
            </a:r>
            <a:r>
              <a:rPr lang="en-US" altLang="zh-CN" sz="2000" b="1" dirty="0"/>
              <a:t> </a:t>
            </a:r>
            <a:r>
              <a:rPr lang="en-US" altLang="zh-CN" sz="2400" b="1" dirty="0">
                <a:solidFill>
                  <a:srgbClr val="008000"/>
                </a:solidFill>
              </a:rPr>
              <a:t>hash</a:t>
            </a:r>
            <a:r>
              <a:rPr lang="en-US" altLang="zh-CN" sz="2400" b="1" baseline="-25000" dirty="0">
                <a:solidFill>
                  <a:srgbClr val="008000"/>
                </a:solidFill>
              </a:rPr>
              <a:t>2</a:t>
            </a:r>
            <a:r>
              <a:rPr lang="en-US" altLang="zh-CN" sz="2400" b="1" dirty="0">
                <a:solidFill>
                  <a:srgbClr val="008000"/>
                </a:solidFill>
              </a:rPr>
              <a:t>( </a:t>
            </a:r>
            <a:r>
              <a:rPr lang="en-US" altLang="zh-CN" sz="2400" b="1" i="1" dirty="0">
                <a:solidFill>
                  <a:srgbClr val="008000"/>
                </a:solidFill>
              </a:rPr>
              <a:t>x</a:t>
            </a:r>
            <a:r>
              <a:rPr lang="en-US" altLang="zh-CN" sz="2400" b="1" dirty="0">
                <a:solidFill>
                  <a:srgbClr val="008000"/>
                </a:solidFill>
              </a:rPr>
              <a:t> ) = </a:t>
            </a:r>
            <a:r>
              <a:rPr lang="en-US" altLang="zh-CN" sz="2400" b="1" i="1" dirty="0">
                <a:solidFill>
                  <a:srgbClr val="008000"/>
                </a:solidFill>
              </a:rPr>
              <a:t>R</a:t>
            </a:r>
            <a:r>
              <a:rPr lang="en-US" altLang="zh-CN" sz="2400" b="1" dirty="0">
                <a:solidFill>
                  <a:srgbClr val="008000"/>
                </a:solidFill>
              </a:rPr>
              <a:t> – ( </a:t>
            </a:r>
            <a:r>
              <a:rPr lang="en-US" altLang="zh-CN" sz="2400" b="1" i="1" dirty="0">
                <a:solidFill>
                  <a:srgbClr val="008000"/>
                </a:solidFill>
              </a:rPr>
              <a:t>x</a:t>
            </a:r>
            <a:r>
              <a:rPr lang="en-US" altLang="zh-CN" sz="2400" b="1" dirty="0">
                <a:solidFill>
                  <a:srgbClr val="008000"/>
                </a:solidFill>
              </a:rPr>
              <a:t> % </a:t>
            </a:r>
            <a:r>
              <a:rPr lang="en-US" altLang="zh-CN" sz="2400" b="1" i="1" dirty="0">
                <a:solidFill>
                  <a:srgbClr val="008000"/>
                </a:solidFill>
              </a:rPr>
              <a:t>R</a:t>
            </a:r>
            <a:r>
              <a:rPr lang="en-US" altLang="zh-CN" sz="2400" b="1" dirty="0">
                <a:solidFill>
                  <a:srgbClr val="008000"/>
                </a:solidFill>
              </a:rPr>
              <a:t> )</a:t>
            </a:r>
            <a:r>
              <a:rPr lang="en-US" altLang="zh-CN" sz="2400" b="1" dirty="0"/>
              <a:t> with </a:t>
            </a:r>
            <a:r>
              <a:rPr lang="en-US" altLang="zh-CN" sz="2400" b="1" i="1" dirty="0"/>
              <a:t>R</a:t>
            </a:r>
            <a:r>
              <a:rPr lang="en-US" altLang="zh-CN" sz="2400" b="1" dirty="0"/>
              <a:t> a prime smaller than </a:t>
            </a:r>
            <a:r>
              <a:rPr lang="en-US" altLang="zh-CN" sz="2000" b="1" dirty="0">
                <a:latin typeface="Arial" panose="020B0604020202020204" pitchFamily="34" charset="0"/>
              </a:rPr>
              <a:t>TableSize</a:t>
            </a:r>
            <a:r>
              <a:rPr lang="en-US" altLang="zh-CN" sz="2400" b="1" dirty="0"/>
              <a:t>, will work well.</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left)">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box(in)">
                                      <p:cBhvr>
                                        <p:cTn id="12" dur="500"/>
                                        <p:tgtEl>
                                          <p:spTgt spid="47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7110"/>
                                        </p:tgtEl>
                                        <p:attrNameLst>
                                          <p:attrName>style.visibility</p:attrName>
                                        </p:attrNameLst>
                                      </p:cBhvr>
                                      <p:to>
                                        <p:strVal val="visible"/>
                                      </p:to>
                                    </p:set>
                                    <p:animEffect transition="in" filter="wipe(up)">
                                      <p:cBhvr>
                                        <p:cTn id="17" dur="500"/>
                                        <p:tgtEl>
                                          <p:spTgt spid="47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up)">
                                      <p:cBhvr>
                                        <p:cTn id="22" dur="500"/>
                                        <p:tgtEl>
                                          <p:spTgt spid="47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7113"/>
                                        </p:tgtEl>
                                        <p:attrNameLst>
                                          <p:attrName>style.visibility</p:attrName>
                                        </p:attrNameLst>
                                      </p:cBhvr>
                                      <p:to>
                                        <p:strVal val="visible"/>
                                      </p:to>
                                    </p:set>
                                    <p:animEffect transition="in" filter="wipe(up)">
                                      <p:cBhvr>
                                        <p:cTn id="27"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8" grpId="0" animBg="1"/>
      <p:bldP spid="47109" grpId="0"/>
      <p:bldP spid="471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381000" y="152400"/>
            <a:ext cx="832485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§5  Rehashing </a:t>
            </a:r>
            <a:r>
              <a:rPr lang="zh-CN" altLang="en-US" sz="2000" b="1" dirty="0">
                <a:solidFill>
                  <a:schemeClr val="accent2">
                    <a:lumMod val="40000"/>
                    <a:lumOff val="60000"/>
                  </a:schemeClr>
                </a:solidFill>
                <a:sym typeface="Webdings" panose="05030102010509060703" pitchFamily="18" charset="2"/>
              </a:rPr>
              <a:t>再散列</a:t>
            </a:r>
            <a:r>
              <a:rPr lang="en-US" altLang="zh-CN" sz="2000" b="1" dirty="0">
                <a:solidFill>
                  <a:schemeClr val="accent2">
                    <a:lumMod val="40000"/>
                    <a:lumOff val="60000"/>
                  </a:schemeClr>
                </a:solidFill>
                <a:sym typeface="Webdings" panose="05030102010509060703" pitchFamily="18" charset="2"/>
              </a:rPr>
              <a:t>\</a:t>
            </a:r>
            <a:r>
              <a:rPr lang="zh-CN" altLang="en-US" sz="2000" b="1" dirty="0">
                <a:solidFill>
                  <a:schemeClr val="accent2">
                    <a:lumMod val="40000"/>
                    <a:lumOff val="60000"/>
                  </a:schemeClr>
                </a:solidFill>
                <a:sym typeface="Webdings" panose="05030102010509060703" pitchFamily="18" charset="2"/>
              </a:rPr>
              <a:t>重散列（散列目的就是空间换时间）</a:t>
            </a:r>
            <a:endParaRPr lang="zh-CN" altLang="en-US" sz="2000" b="1" dirty="0">
              <a:solidFill>
                <a:schemeClr val="accent2">
                  <a:lumMod val="40000"/>
                  <a:lumOff val="60000"/>
                </a:schemeClr>
              </a:solidFill>
              <a:sym typeface="Webdings" panose="05030102010509060703" pitchFamily="18" charset="2"/>
            </a:endParaRPr>
          </a:p>
        </p:txBody>
      </p:sp>
      <p:grpSp>
        <p:nvGrpSpPr>
          <p:cNvPr id="48131" name="Group 3"/>
          <p:cNvGrpSpPr/>
          <p:nvPr/>
        </p:nvGrpSpPr>
        <p:grpSpPr>
          <a:xfrm>
            <a:off x="6019800" y="4191000"/>
            <a:ext cx="2286000" cy="1985963"/>
            <a:chOff x="1680" y="2373"/>
            <a:chExt cx="2038" cy="1758"/>
          </a:xfrm>
        </p:grpSpPr>
        <p:grpSp>
          <p:nvGrpSpPr>
            <p:cNvPr id="43026" name="Group 4"/>
            <p:cNvGrpSpPr/>
            <p:nvPr/>
          </p:nvGrpSpPr>
          <p:grpSpPr>
            <a:xfrm rot="4724383" flipH="1">
              <a:off x="2718" y="2714"/>
              <a:ext cx="256" cy="751"/>
              <a:chOff x="1902" y="2055"/>
              <a:chExt cx="318" cy="912"/>
            </a:xfrm>
          </p:grpSpPr>
          <p:grpSp>
            <p:nvGrpSpPr>
              <p:cNvPr id="43062" name="Group 5"/>
              <p:cNvGrpSpPr/>
              <p:nvPr/>
            </p:nvGrpSpPr>
            <p:grpSpPr>
              <a:xfrm>
                <a:off x="1902" y="2711"/>
                <a:ext cx="285" cy="256"/>
                <a:chOff x="1902" y="2711"/>
                <a:chExt cx="285" cy="256"/>
              </a:xfrm>
            </p:grpSpPr>
            <p:sp>
              <p:nvSpPr>
                <p:cNvPr id="43065" name="Freeform 6"/>
                <p:cNvSpPr/>
                <p:nvPr/>
              </p:nvSpPr>
              <p:spPr>
                <a:xfrm>
                  <a:off x="1902" y="2711"/>
                  <a:ext cx="285" cy="256"/>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4"/>
                      </a:moveTo>
                      <a:lnTo>
                        <a:pt x="50" y="130"/>
                      </a:lnTo>
                      <a:lnTo>
                        <a:pt x="38" y="156"/>
                      </a:lnTo>
                      <a:lnTo>
                        <a:pt x="31" y="184"/>
                      </a:lnTo>
                      <a:lnTo>
                        <a:pt x="24" y="225"/>
                      </a:lnTo>
                      <a:lnTo>
                        <a:pt x="24" y="264"/>
                      </a:lnTo>
                      <a:lnTo>
                        <a:pt x="29" y="302"/>
                      </a:lnTo>
                      <a:lnTo>
                        <a:pt x="45" y="337"/>
                      </a:lnTo>
                      <a:lnTo>
                        <a:pt x="78" y="361"/>
                      </a:lnTo>
                      <a:lnTo>
                        <a:pt x="43" y="340"/>
                      </a:lnTo>
                      <a:lnTo>
                        <a:pt x="29" y="338"/>
                      </a:lnTo>
                      <a:lnTo>
                        <a:pt x="10" y="345"/>
                      </a:lnTo>
                      <a:lnTo>
                        <a:pt x="3" y="357"/>
                      </a:lnTo>
                      <a:lnTo>
                        <a:pt x="0" y="373"/>
                      </a:lnTo>
                      <a:lnTo>
                        <a:pt x="5" y="387"/>
                      </a:lnTo>
                      <a:lnTo>
                        <a:pt x="15" y="404"/>
                      </a:lnTo>
                      <a:lnTo>
                        <a:pt x="60" y="437"/>
                      </a:lnTo>
                      <a:lnTo>
                        <a:pt x="128" y="463"/>
                      </a:lnTo>
                      <a:lnTo>
                        <a:pt x="158" y="474"/>
                      </a:lnTo>
                      <a:lnTo>
                        <a:pt x="191" y="479"/>
                      </a:lnTo>
                      <a:lnTo>
                        <a:pt x="218" y="479"/>
                      </a:lnTo>
                      <a:lnTo>
                        <a:pt x="248" y="488"/>
                      </a:lnTo>
                      <a:lnTo>
                        <a:pt x="284" y="500"/>
                      </a:lnTo>
                      <a:lnTo>
                        <a:pt x="366" y="510"/>
                      </a:lnTo>
                      <a:lnTo>
                        <a:pt x="463" y="489"/>
                      </a:lnTo>
                      <a:lnTo>
                        <a:pt x="527" y="489"/>
                      </a:lnTo>
                      <a:lnTo>
                        <a:pt x="543" y="484"/>
                      </a:lnTo>
                      <a:lnTo>
                        <a:pt x="559" y="469"/>
                      </a:lnTo>
                      <a:lnTo>
                        <a:pt x="564" y="448"/>
                      </a:lnTo>
                      <a:lnTo>
                        <a:pt x="571" y="364"/>
                      </a:lnTo>
                      <a:lnTo>
                        <a:pt x="571" y="297"/>
                      </a:lnTo>
                      <a:lnTo>
                        <a:pt x="567" y="262"/>
                      </a:lnTo>
                      <a:lnTo>
                        <a:pt x="564" y="239"/>
                      </a:lnTo>
                      <a:lnTo>
                        <a:pt x="559" y="215"/>
                      </a:lnTo>
                      <a:lnTo>
                        <a:pt x="553" y="191"/>
                      </a:lnTo>
                      <a:lnTo>
                        <a:pt x="522" y="99"/>
                      </a:lnTo>
                      <a:lnTo>
                        <a:pt x="489" y="0"/>
                      </a:lnTo>
                      <a:lnTo>
                        <a:pt x="88" y="64"/>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66" name="Arc 7"/>
                <p:cNvSpPr/>
                <p:nvPr/>
              </p:nvSpPr>
              <p:spPr>
                <a:xfrm>
                  <a:off x="1945" y="2885"/>
                  <a:ext cx="7" cy="17"/>
                </a:xfrm>
                <a:custGeom>
                  <a:avLst/>
                  <a:gdLst/>
                  <a:ahLst/>
                  <a:cxnLst>
                    <a:cxn ang="0">
                      <a:pos x="0" y="0"/>
                    </a:cxn>
                    <a:cxn ang="0">
                      <a:pos x="0" y="0"/>
                    </a:cxn>
                    <a:cxn ang="0">
                      <a:pos x="0" y="0"/>
                    </a:cxn>
                  </a:cxnLst>
                  <a:pathLst>
                    <a:path w="21584" h="21468" fill="none">
                      <a:moveTo>
                        <a:pt x="0" y="20627"/>
                      </a:moveTo>
                      <a:cubicBezTo>
                        <a:pt x="416" y="9948"/>
                        <a:pt x="8578" y="1180"/>
                        <a:pt x="19199" y="0"/>
                      </a:cubicBezTo>
                    </a:path>
                    <a:path w="21584" h="21468" stroke="0">
                      <a:moveTo>
                        <a:pt x="0" y="20627"/>
                      </a:moveTo>
                      <a:cubicBezTo>
                        <a:pt x="416" y="9948"/>
                        <a:pt x="8578" y="1180"/>
                        <a:pt x="19199" y="0"/>
                      </a:cubicBezTo>
                      <a:lnTo>
                        <a:pt x="21584" y="21468"/>
                      </a:lnTo>
                      <a:lnTo>
                        <a:pt x="0" y="20627"/>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3063" name="Rectangle 8"/>
              <p:cNvSpPr/>
              <p:nvPr/>
            </p:nvSpPr>
            <p:spPr>
              <a:xfrm>
                <a:off x="1958" y="2738"/>
                <a:ext cx="239" cy="45"/>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3064" name="Freeform 9"/>
              <p:cNvSpPr/>
              <p:nvPr/>
            </p:nvSpPr>
            <p:spPr>
              <a:xfrm>
                <a:off x="1937" y="2055"/>
                <a:ext cx="283" cy="704"/>
              </a:xfrm>
              <a:custGeom>
                <a:avLst/>
                <a:gdLst/>
                <a:ahLst/>
                <a:cxnLst>
                  <a:cxn ang="0">
                    <a:pos x="1" y="1"/>
                  </a:cxn>
                  <a:cxn ang="0">
                    <a:pos x="1" y="1"/>
                  </a:cxn>
                  <a:cxn ang="0">
                    <a:pos x="0"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Lst>
                <a:pathLst>
                  <a:path w="566" h="1408">
                    <a:moveTo>
                      <a:pt x="26" y="484"/>
                    </a:moveTo>
                    <a:lnTo>
                      <a:pt x="15" y="903"/>
                    </a:lnTo>
                    <a:lnTo>
                      <a:pt x="0" y="1408"/>
                    </a:lnTo>
                    <a:lnTo>
                      <a:pt x="543" y="1403"/>
                    </a:lnTo>
                    <a:lnTo>
                      <a:pt x="548" y="873"/>
                    </a:lnTo>
                    <a:lnTo>
                      <a:pt x="547" y="599"/>
                    </a:lnTo>
                    <a:lnTo>
                      <a:pt x="566" y="314"/>
                    </a:lnTo>
                    <a:lnTo>
                      <a:pt x="560" y="247"/>
                    </a:lnTo>
                    <a:lnTo>
                      <a:pt x="555" y="200"/>
                    </a:lnTo>
                    <a:lnTo>
                      <a:pt x="545" y="151"/>
                    </a:lnTo>
                    <a:lnTo>
                      <a:pt x="534" y="120"/>
                    </a:lnTo>
                    <a:lnTo>
                      <a:pt x="515" y="85"/>
                    </a:lnTo>
                    <a:lnTo>
                      <a:pt x="496" y="62"/>
                    </a:lnTo>
                    <a:lnTo>
                      <a:pt x="463" y="40"/>
                    </a:lnTo>
                    <a:lnTo>
                      <a:pt x="423" y="19"/>
                    </a:lnTo>
                    <a:lnTo>
                      <a:pt x="380" y="7"/>
                    </a:lnTo>
                    <a:lnTo>
                      <a:pt x="331" y="2"/>
                    </a:lnTo>
                    <a:lnTo>
                      <a:pt x="291" y="0"/>
                    </a:lnTo>
                    <a:lnTo>
                      <a:pt x="243" y="9"/>
                    </a:lnTo>
                    <a:lnTo>
                      <a:pt x="196" y="24"/>
                    </a:lnTo>
                    <a:lnTo>
                      <a:pt x="168" y="42"/>
                    </a:lnTo>
                    <a:lnTo>
                      <a:pt x="135" y="66"/>
                    </a:lnTo>
                    <a:lnTo>
                      <a:pt x="111" y="95"/>
                    </a:lnTo>
                    <a:lnTo>
                      <a:pt x="85" y="139"/>
                    </a:lnTo>
                    <a:lnTo>
                      <a:pt x="66" y="187"/>
                    </a:lnTo>
                    <a:lnTo>
                      <a:pt x="48" y="267"/>
                    </a:lnTo>
                    <a:lnTo>
                      <a:pt x="26" y="484"/>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3027" name="Group 10"/>
            <p:cNvGrpSpPr/>
            <p:nvPr/>
          </p:nvGrpSpPr>
          <p:grpSpPr>
            <a:xfrm flipH="1">
              <a:off x="2988" y="3981"/>
              <a:ext cx="593" cy="111"/>
              <a:chOff x="1503" y="3399"/>
              <a:chExt cx="719" cy="138"/>
            </a:xfrm>
          </p:grpSpPr>
          <p:sp>
            <p:nvSpPr>
              <p:cNvPr id="43060" name="Freeform 11"/>
              <p:cNvSpPr/>
              <p:nvPr/>
            </p:nvSpPr>
            <p:spPr>
              <a:xfrm>
                <a:off x="1766" y="3399"/>
                <a:ext cx="456" cy="11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9">
                    <a:moveTo>
                      <a:pt x="0" y="42"/>
                    </a:moveTo>
                    <a:lnTo>
                      <a:pt x="0" y="179"/>
                    </a:lnTo>
                    <a:lnTo>
                      <a:pt x="245" y="179"/>
                    </a:lnTo>
                    <a:lnTo>
                      <a:pt x="252" y="151"/>
                    </a:lnTo>
                    <a:lnTo>
                      <a:pt x="300" y="179"/>
                    </a:lnTo>
                    <a:lnTo>
                      <a:pt x="391" y="203"/>
                    </a:lnTo>
                    <a:lnTo>
                      <a:pt x="503" y="224"/>
                    </a:lnTo>
                    <a:lnTo>
                      <a:pt x="597" y="229"/>
                    </a:lnTo>
                    <a:lnTo>
                      <a:pt x="686" y="224"/>
                    </a:lnTo>
                    <a:lnTo>
                      <a:pt x="816" y="214"/>
                    </a:lnTo>
                    <a:lnTo>
                      <a:pt x="863" y="208"/>
                    </a:lnTo>
                    <a:lnTo>
                      <a:pt x="913" y="194"/>
                    </a:lnTo>
                    <a:lnTo>
                      <a:pt x="913" y="158"/>
                    </a:lnTo>
                    <a:lnTo>
                      <a:pt x="908" y="141"/>
                    </a:lnTo>
                    <a:lnTo>
                      <a:pt x="892" y="120"/>
                    </a:lnTo>
                    <a:lnTo>
                      <a:pt x="873" y="106"/>
                    </a:lnTo>
                    <a:lnTo>
                      <a:pt x="847" y="92"/>
                    </a:lnTo>
                    <a:lnTo>
                      <a:pt x="802" y="71"/>
                    </a:lnTo>
                    <a:lnTo>
                      <a:pt x="755" y="54"/>
                    </a:lnTo>
                    <a:lnTo>
                      <a:pt x="705" y="38"/>
                    </a:lnTo>
                    <a:lnTo>
                      <a:pt x="651" y="26"/>
                    </a:lnTo>
                    <a:lnTo>
                      <a:pt x="469" y="0"/>
                    </a:lnTo>
                    <a:lnTo>
                      <a:pt x="0" y="42"/>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61" name="Freeform 12"/>
              <p:cNvSpPr/>
              <p:nvPr/>
            </p:nvSpPr>
            <p:spPr>
              <a:xfrm>
                <a:off x="1503" y="3426"/>
                <a:ext cx="456" cy="111"/>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913" h="222">
                    <a:moveTo>
                      <a:pt x="0" y="43"/>
                    </a:moveTo>
                    <a:lnTo>
                      <a:pt x="0" y="179"/>
                    </a:lnTo>
                    <a:lnTo>
                      <a:pt x="243" y="179"/>
                    </a:lnTo>
                    <a:lnTo>
                      <a:pt x="248" y="151"/>
                    </a:lnTo>
                    <a:lnTo>
                      <a:pt x="299" y="179"/>
                    </a:lnTo>
                    <a:lnTo>
                      <a:pt x="406" y="196"/>
                    </a:lnTo>
                    <a:lnTo>
                      <a:pt x="537" y="212"/>
                    </a:lnTo>
                    <a:lnTo>
                      <a:pt x="677" y="222"/>
                    </a:lnTo>
                    <a:lnTo>
                      <a:pt x="802" y="222"/>
                    </a:lnTo>
                    <a:lnTo>
                      <a:pt x="865" y="206"/>
                    </a:lnTo>
                    <a:lnTo>
                      <a:pt x="913" y="194"/>
                    </a:lnTo>
                    <a:lnTo>
                      <a:pt x="913" y="160"/>
                    </a:lnTo>
                    <a:lnTo>
                      <a:pt x="908" y="140"/>
                    </a:lnTo>
                    <a:lnTo>
                      <a:pt x="892" y="121"/>
                    </a:lnTo>
                    <a:lnTo>
                      <a:pt x="873" y="106"/>
                    </a:lnTo>
                    <a:lnTo>
                      <a:pt x="847" y="92"/>
                    </a:lnTo>
                    <a:lnTo>
                      <a:pt x="802" y="71"/>
                    </a:lnTo>
                    <a:lnTo>
                      <a:pt x="755" y="54"/>
                    </a:lnTo>
                    <a:lnTo>
                      <a:pt x="705" y="40"/>
                    </a:lnTo>
                    <a:lnTo>
                      <a:pt x="651" y="26"/>
                    </a:lnTo>
                    <a:lnTo>
                      <a:pt x="467" y="0"/>
                    </a:lnTo>
                    <a:lnTo>
                      <a:pt x="0" y="43"/>
                    </a:lnTo>
                    <a:close/>
                  </a:path>
                </a:pathLst>
              </a:custGeom>
              <a:solidFill>
                <a:srgbClr val="201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3028" name="Freeform 13"/>
            <p:cNvSpPr/>
            <p:nvPr/>
          </p:nvSpPr>
          <p:spPr>
            <a:xfrm flipH="1">
              <a:off x="3082" y="3427"/>
              <a:ext cx="352" cy="56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852" h="1411">
                  <a:moveTo>
                    <a:pt x="583" y="0"/>
                  </a:moveTo>
                  <a:lnTo>
                    <a:pt x="809" y="555"/>
                  </a:lnTo>
                  <a:lnTo>
                    <a:pt x="826" y="597"/>
                  </a:lnTo>
                  <a:lnTo>
                    <a:pt x="842" y="646"/>
                  </a:lnTo>
                  <a:lnTo>
                    <a:pt x="852" y="717"/>
                  </a:lnTo>
                  <a:lnTo>
                    <a:pt x="842" y="781"/>
                  </a:lnTo>
                  <a:lnTo>
                    <a:pt x="765" y="1010"/>
                  </a:lnTo>
                  <a:lnTo>
                    <a:pt x="737" y="1081"/>
                  </a:lnTo>
                  <a:lnTo>
                    <a:pt x="722" y="1153"/>
                  </a:lnTo>
                  <a:lnTo>
                    <a:pt x="755" y="1196"/>
                  </a:lnTo>
                  <a:lnTo>
                    <a:pt x="760" y="1229"/>
                  </a:lnTo>
                  <a:lnTo>
                    <a:pt x="727" y="1260"/>
                  </a:lnTo>
                  <a:lnTo>
                    <a:pt x="689" y="1304"/>
                  </a:lnTo>
                  <a:lnTo>
                    <a:pt x="727" y="1342"/>
                  </a:lnTo>
                  <a:lnTo>
                    <a:pt x="765" y="1411"/>
                  </a:lnTo>
                  <a:lnTo>
                    <a:pt x="158" y="1401"/>
                  </a:lnTo>
                  <a:lnTo>
                    <a:pt x="130" y="1250"/>
                  </a:lnTo>
                  <a:lnTo>
                    <a:pt x="152" y="1120"/>
                  </a:lnTo>
                  <a:lnTo>
                    <a:pt x="206" y="1000"/>
                  </a:lnTo>
                  <a:lnTo>
                    <a:pt x="239" y="934"/>
                  </a:lnTo>
                  <a:lnTo>
                    <a:pt x="387" y="738"/>
                  </a:lnTo>
                  <a:lnTo>
                    <a:pt x="343" y="640"/>
                  </a:lnTo>
                  <a:lnTo>
                    <a:pt x="0" y="15"/>
                  </a:lnTo>
                  <a:lnTo>
                    <a:pt x="583" y="0"/>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29" name="Freeform 14"/>
            <p:cNvSpPr/>
            <p:nvPr/>
          </p:nvSpPr>
          <p:spPr>
            <a:xfrm flipH="1">
              <a:off x="3218" y="3397"/>
              <a:ext cx="406" cy="6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982" h="1565">
                  <a:moveTo>
                    <a:pt x="0" y="54"/>
                  </a:moveTo>
                  <a:lnTo>
                    <a:pt x="78" y="322"/>
                  </a:lnTo>
                  <a:lnTo>
                    <a:pt x="99" y="388"/>
                  </a:lnTo>
                  <a:lnTo>
                    <a:pt x="123" y="445"/>
                  </a:lnTo>
                  <a:lnTo>
                    <a:pt x="147" y="497"/>
                  </a:lnTo>
                  <a:lnTo>
                    <a:pt x="182" y="561"/>
                  </a:lnTo>
                  <a:lnTo>
                    <a:pt x="210" y="601"/>
                  </a:lnTo>
                  <a:lnTo>
                    <a:pt x="238" y="638"/>
                  </a:lnTo>
                  <a:lnTo>
                    <a:pt x="291" y="695"/>
                  </a:lnTo>
                  <a:lnTo>
                    <a:pt x="345" y="756"/>
                  </a:lnTo>
                  <a:lnTo>
                    <a:pt x="389" y="782"/>
                  </a:lnTo>
                  <a:lnTo>
                    <a:pt x="335" y="815"/>
                  </a:lnTo>
                  <a:lnTo>
                    <a:pt x="378" y="891"/>
                  </a:lnTo>
                  <a:lnTo>
                    <a:pt x="291" y="1011"/>
                  </a:lnTo>
                  <a:lnTo>
                    <a:pt x="225" y="1072"/>
                  </a:lnTo>
                  <a:lnTo>
                    <a:pt x="199" y="1099"/>
                  </a:lnTo>
                  <a:lnTo>
                    <a:pt x="177" y="1136"/>
                  </a:lnTo>
                  <a:lnTo>
                    <a:pt x="156" y="1174"/>
                  </a:lnTo>
                  <a:lnTo>
                    <a:pt x="140" y="1207"/>
                  </a:lnTo>
                  <a:lnTo>
                    <a:pt x="126" y="1237"/>
                  </a:lnTo>
                  <a:lnTo>
                    <a:pt x="113" y="1275"/>
                  </a:lnTo>
                  <a:lnTo>
                    <a:pt x="102" y="1325"/>
                  </a:lnTo>
                  <a:lnTo>
                    <a:pt x="97" y="1389"/>
                  </a:lnTo>
                  <a:lnTo>
                    <a:pt x="97" y="1455"/>
                  </a:lnTo>
                  <a:lnTo>
                    <a:pt x="100" y="1565"/>
                  </a:lnTo>
                  <a:lnTo>
                    <a:pt x="750" y="1535"/>
                  </a:lnTo>
                  <a:lnTo>
                    <a:pt x="713" y="1495"/>
                  </a:lnTo>
                  <a:lnTo>
                    <a:pt x="706" y="1464"/>
                  </a:lnTo>
                  <a:lnTo>
                    <a:pt x="703" y="1442"/>
                  </a:lnTo>
                  <a:lnTo>
                    <a:pt x="727" y="1349"/>
                  </a:lnTo>
                  <a:lnTo>
                    <a:pt x="661" y="1343"/>
                  </a:lnTo>
                  <a:lnTo>
                    <a:pt x="737" y="1284"/>
                  </a:lnTo>
                  <a:lnTo>
                    <a:pt x="954" y="967"/>
                  </a:lnTo>
                  <a:lnTo>
                    <a:pt x="968" y="936"/>
                  </a:lnTo>
                  <a:lnTo>
                    <a:pt x="977" y="901"/>
                  </a:lnTo>
                  <a:lnTo>
                    <a:pt x="982" y="865"/>
                  </a:lnTo>
                  <a:lnTo>
                    <a:pt x="982" y="825"/>
                  </a:lnTo>
                  <a:lnTo>
                    <a:pt x="975" y="790"/>
                  </a:lnTo>
                  <a:lnTo>
                    <a:pt x="967" y="756"/>
                  </a:lnTo>
                  <a:lnTo>
                    <a:pt x="944" y="705"/>
                  </a:lnTo>
                  <a:lnTo>
                    <a:pt x="835" y="467"/>
                  </a:lnTo>
                  <a:lnTo>
                    <a:pt x="633" y="0"/>
                  </a:lnTo>
                  <a:lnTo>
                    <a:pt x="0" y="54"/>
                  </a:lnTo>
                  <a:close/>
                </a:path>
              </a:pathLst>
            </a:custGeom>
            <a:solidFill>
              <a:srgbClr val="603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30" name="Freeform 15"/>
            <p:cNvSpPr/>
            <p:nvPr/>
          </p:nvSpPr>
          <p:spPr>
            <a:xfrm flipH="1">
              <a:off x="3000" y="2918"/>
              <a:ext cx="147" cy="49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57" h="1222">
                  <a:moveTo>
                    <a:pt x="255" y="81"/>
                  </a:moveTo>
                  <a:lnTo>
                    <a:pt x="276" y="113"/>
                  </a:lnTo>
                  <a:lnTo>
                    <a:pt x="300" y="151"/>
                  </a:lnTo>
                  <a:lnTo>
                    <a:pt x="321" y="196"/>
                  </a:lnTo>
                  <a:lnTo>
                    <a:pt x="338" y="246"/>
                  </a:lnTo>
                  <a:lnTo>
                    <a:pt x="349" y="295"/>
                  </a:lnTo>
                  <a:lnTo>
                    <a:pt x="354" y="349"/>
                  </a:lnTo>
                  <a:lnTo>
                    <a:pt x="357" y="403"/>
                  </a:lnTo>
                  <a:lnTo>
                    <a:pt x="354" y="491"/>
                  </a:lnTo>
                  <a:lnTo>
                    <a:pt x="347" y="557"/>
                  </a:lnTo>
                  <a:lnTo>
                    <a:pt x="333" y="635"/>
                  </a:lnTo>
                  <a:lnTo>
                    <a:pt x="321" y="684"/>
                  </a:lnTo>
                  <a:lnTo>
                    <a:pt x="305" y="755"/>
                  </a:lnTo>
                  <a:lnTo>
                    <a:pt x="288" y="816"/>
                  </a:lnTo>
                  <a:lnTo>
                    <a:pt x="271" y="865"/>
                  </a:lnTo>
                  <a:lnTo>
                    <a:pt x="253" y="910"/>
                  </a:lnTo>
                  <a:lnTo>
                    <a:pt x="232" y="955"/>
                  </a:lnTo>
                  <a:lnTo>
                    <a:pt x="210" y="997"/>
                  </a:lnTo>
                  <a:lnTo>
                    <a:pt x="184" y="1040"/>
                  </a:lnTo>
                  <a:lnTo>
                    <a:pt x="158" y="1075"/>
                  </a:lnTo>
                  <a:lnTo>
                    <a:pt x="132" y="1109"/>
                  </a:lnTo>
                  <a:lnTo>
                    <a:pt x="97" y="1148"/>
                  </a:lnTo>
                  <a:lnTo>
                    <a:pt x="64" y="1174"/>
                  </a:lnTo>
                  <a:lnTo>
                    <a:pt x="0" y="1222"/>
                  </a:lnTo>
                  <a:lnTo>
                    <a:pt x="0" y="0"/>
                  </a:lnTo>
                  <a:lnTo>
                    <a:pt x="208" y="15"/>
                  </a:lnTo>
                  <a:lnTo>
                    <a:pt x="255" y="81"/>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3031" name="Group 16"/>
            <p:cNvGrpSpPr/>
            <p:nvPr/>
          </p:nvGrpSpPr>
          <p:grpSpPr>
            <a:xfrm flipH="1">
              <a:off x="2990" y="2913"/>
              <a:ext cx="73" cy="514"/>
              <a:chOff x="2131" y="2072"/>
              <a:chExt cx="89" cy="639"/>
            </a:xfrm>
          </p:grpSpPr>
          <p:sp>
            <p:nvSpPr>
              <p:cNvPr id="43058" name="Freeform 17"/>
              <p:cNvSpPr/>
              <p:nvPr/>
            </p:nvSpPr>
            <p:spPr>
              <a:xfrm>
                <a:off x="2139" y="2117"/>
                <a:ext cx="81" cy="594"/>
              </a:xfrm>
              <a:custGeom>
                <a:avLst/>
                <a:gdLst/>
                <a:ahLst/>
                <a:cxnLst>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Lst>
                <a:pathLst>
                  <a:path w="163" h="1188">
                    <a:moveTo>
                      <a:pt x="0" y="0"/>
                    </a:moveTo>
                    <a:lnTo>
                      <a:pt x="38" y="19"/>
                    </a:lnTo>
                    <a:lnTo>
                      <a:pt x="65" y="57"/>
                    </a:lnTo>
                    <a:lnTo>
                      <a:pt x="81" y="82"/>
                    </a:lnTo>
                    <a:lnTo>
                      <a:pt x="93" y="102"/>
                    </a:lnTo>
                    <a:lnTo>
                      <a:pt x="109" y="132"/>
                    </a:lnTo>
                    <a:lnTo>
                      <a:pt x="123" y="170"/>
                    </a:lnTo>
                    <a:lnTo>
                      <a:pt x="137" y="214"/>
                    </a:lnTo>
                    <a:lnTo>
                      <a:pt x="151" y="271"/>
                    </a:lnTo>
                    <a:lnTo>
                      <a:pt x="156" y="316"/>
                    </a:lnTo>
                    <a:lnTo>
                      <a:pt x="163" y="370"/>
                    </a:lnTo>
                    <a:lnTo>
                      <a:pt x="161" y="438"/>
                    </a:lnTo>
                    <a:lnTo>
                      <a:pt x="154" y="540"/>
                    </a:lnTo>
                    <a:lnTo>
                      <a:pt x="142" y="629"/>
                    </a:lnTo>
                    <a:lnTo>
                      <a:pt x="93" y="1068"/>
                    </a:lnTo>
                    <a:lnTo>
                      <a:pt x="45" y="1188"/>
                    </a:lnTo>
                    <a:lnTo>
                      <a:pt x="12" y="1024"/>
                    </a:lnTo>
                    <a:lnTo>
                      <a:pt x="32" y="851"/>
                    </a:lnTo>
                    <a:lnTo>
                      <a:pt x="48" y="736"/>
                    </a:lnTo>
                    <a:lnTo>
                      <a:pt x="57" y="646"/>
                    </a:lnTo>
                    <a:lnTo>
                      <a:pt x="64" y="554"/>
                    </a:lnTo>
                    <a:lnTo>
                      <a:pt x="71" y="460"/>
                    </a:lnTo>
                    <a:lnTo>
                      <a:pt x="72" y="406"/>
                    </a:lnTo>
                    <a:lnTo>
                      <a:pt x="71" y="358"/>
                    </a:lnTo>
                    <a:lnTo>
                      <a:pt x="65" y="309"/>
                    </a:lnTo>
                    <a:lnTo>
                      <a:pt x="53" y="215"/>
                    </a:lnTo>
                    <a:lnTo>
                      <a:pt x="48" y="182"/>
                    </a:lnTo>
                    <a:lnTo>
                      <a:pt x="41" y="144"/>
                    </a:lnTo>
                    <a:lnTo>
                      <a:pt x="34" y="106"/>
                    </a:lnTo>
                    <a:lnTo>
                      <a:pt x="0" y="0"/>
                    </a:lnTo>
                    <a:close/>
                  </a:path>
                </a:pathLst>
              </a:custGeom>
              <a:solidFill>
                <a:srgbClr val="0000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59" name="Arc 18"/>
              <p:cNvSpPr/>
              <p:nvPr/>
            </p:nvSpPr>
            <p:spPr>
              <a:xfrm>
                <a:off x="2131" y="2072"/>
                <a:ext cx="29" cy="58"/>
              </a:xfrm>
              <a:custGeom>
                <a:avLst/>
                <a:gdLst/>
                <a:ahLst/>
                <a:cxnLst>
                  <a:cxn ang="0">
                    <a:pos x="0" y="0"/>
                  </a:cxn>
                  <a:cxn ang="0">
                    <a:pos x="0" y="0"/>
                  </a:cxn>
                  <a:cxn ang="0">
                    <a:pos x="0" y="0"/>
                  </a:cxn>
                </a:cxnLst>
                <a:pathLst>
                  <a:path w="22307" h="29828" fill="none">
                    <a:moveTo>
                      <a:pt x="-1" y="11"/>
                    </a:moveTo>
                    <a:cubicBezTo>
                      <a:pt x="235" y="3"/>
                      <a:pt x="471" y="-1"/>
                      <a:pt x="707" y="0"/>
                    </a:cubicBezTo>
                    <a:cubicBezTo>
                      <a:pt x="12636" y="0"/>
                      <a:pt x="22307" y="9670"/>
                      <a:pt x="22307" y="21600"/>
                    </a:cubicBezTo>
                    <a:cubicBezTo>
                      <a:pt x="22307" y="24422"/>
                      <a:pt x="21753" y="27218"/>
                      <a:pt x="20678" y="29828"/>
                    </a:cubicBezTo>
                  </a:path>
                  <a:path w="22307" h="29828" stroke="0">
                    <a:moveTo>
                      <a:pt x="-1" y="11"/>
                    </a:moveTo>
                    <a:cubicBezTo>
                      <a:pt x="235" y="3"/>
                      <a:pt x="471" y="-1"/>
                      <a:pt x="707" y="0"/>
                    </a:cubicBezTo>
                    <a:cubicBezTo>
                      <a:pt x="12636" y="0"/>
                      <a:pt x="22307" y="9670"/>
                      <a:pt x="22307" y="21600"/>
                    </a:cubicBezTo>
                    <a:cubicBezTo>
                      <a:pt x="22307" y="24422"/>
                      <a:pt x="21753" y="27218"/>
                      <a:pt x="20678" y="29828"/>
                    </a:cubicBezTo>
                    <a:lnTo>
                      <a:pt x="707" y="21600"/>
                    </a:lnTo>
                    <a:lnTo>
                      <a:pt x="-1" y="11"/>
                    </a:lnTo>
                    <a:close/>
                  </a:path>
                </a:pathLst>
              </a:custGeom>
              <a:solidFill>
                <a:srgbClr val="000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sp>
          <p:nvSpPr>
            <p:cNvPr id="43032" name="Freeform 19"/>
            <p:cNvSpPr/>
            <p:nvPr/>
          </p:nvSpPr>
          <p:spPr>
            <a:xfrm flipH="1">
              <a:off x="3024" y="2784"/>
              <a:ext cx="694" cy="74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684" h="1839">
                  <a:moveTo>
                    <a:pt x="1344" y="10"/>
                  </a:moveTo>
                  <a:lnTo>
                    <a:pt x="1307" y="0"/>
                  </a:lnTo>
                  <a:lnTo>
                    <a:pt x="1271" y="3"/>
                  </a:lnTo>
                  <a:lnTo>
                    <a:pt x="1228" y="12"/>
                  </a:lnTo>
                  <a:lnTo>
                    <a:pt x="1189" y="28"/>
                  </a:lnTo>
                  <a:lnTo>
                    <a:pt x="1151" y="45"/>
                  </a:lnTo>
                  <a:lnTo>
                    <a:pt x="1122" y="64"/>
                  </a:lnTo>
                  <a:lnTo>
                    <a:pt x="1071" y="101"/>
                  </a:lnTo>
                  <a:lnTo>
                    <a:pt x="1035" y="132"/>
                  </a:lnTo>
                  <a:lnTo>
                    <a:pt x="988" y="186"/>
                  </a:lnTo>
                  <a:lnTo>
                    <a:pt x="809" y="401"/>
                  </a:lnTo>
                  <a:lnTo>
                    <a:pt x="705" y="512"/>
                  </a:lnTo>
                  <a:lnTo>
                    <a:pt x="585" y="618"/>
                  </a:lnTo>
                  <a:lnTo>
                    <a:pt x="446" y="738"/>
                  </a:lnTo>
                  <a:lnTo>
                    <a:pt x="327" y="825"/>
                  </a:lnTo>
                  <a:lnTo>
                    <a:pt x="146" y="952"/>
                  </a:lnTo>
                  <a:lnTo>
                    <a:pt x="11" y="1044"/>
                  </a:lnTo>
                  <a:lnTo>
                    <a:pt x="0" y="1151"/>
                  </a:lnTo>
                  <a:lnTo>
                    <a:pt x="0" y="1249"/>
                  </a:lnTo>
                  <a:lnTo>
                    <a:pt x="9" y="1321"/>
                  </a:lnTo>
                  <a:lnTo>
                    <a:pt x="21" y="1400"/>
                  </a:lnTo>
                  <a:lnTo>
                    <a:pt x="33" y="1452"/>
                  </a:lnTo>
                  <a:lnTo>
                    <a:pt x="54" y="1504"/>
                  </a:lnTo>
                  <a:lnTo>
                    <a:pt x="75" y="1554"/>
                  </a:lnTo>
                  <a:lnTo>
                    <a:pt x="103" y="1601"/>
                  </a:lnTo>
                  <a:lnTo>
                    <a:pt x="144" y="1653"/>
                  </a:lnTo>
                  <a:lnTo>
                    <a:pt x="184" y="1688"/>
                  </a:lnTo>
                  <a:lnTo>
                    <a:pt x="236" y="1723"/>
                  </a:lnTo>
                  <a:lnTo>
                    <a:pt x="289" y="1754"/>
                  </a:lnTo>
                  <a:lnTo>
                    <a:pt x="358" y="1782"/>
                  </a:lnTo>
                  <a:lnTo>
                    <a:pt x="440" y="1808"/>
                  </a:lnTo>
                  <a:lnTo>
                    <a:pt x="507" y="1823"/>
                  </a:lnTo>
                  <a:lnTo>
                    <a:pt x="577" y="1834"/>
                  </a:lnTo>
                  <a:lnTo>
                    <a:pt x="650" y="1839"/>
                  </a:lnTo>
                  <a:lnTo>
                    <a:pt x="728" y="1835"/>
                  </a:lnTo>
                  <a:lnTo>
                    <a:pt x="783" y="1827"/>
                  </a:lnTo>
                  <a:lnTo>
                    <a:pt x="835" y="1816"/>
                  </a:lnTo>
                  <a:lnTo>
                    <a:pt x="903" y="1799"/>
                  </a:lnTo>
                  <a:lnTo>
                    <a:pt x="972" y="1771"/>
                  </a:lnTo>
                  <a:lnTo>
                    <a:pt x="1141" y="1700"/>
                  </a:lnTo>
                  <a:lnTo>
                    <a:pt x="1288" y="1631"/>
                  </a:lnTo>
                  <a:lnTo>
                    <a:pt x="1432" y="1532"/>
                  </a:lnTo>
                  <a:lnTo>
                    <a:pt x="1478" y="1481"/>
                  </a:lnTo>
                  <a:lnTo>
                    <a:pt x="1521" y="1429"/>
                  </a:lnTo>
                  <a:lnTo>
                    <a:pt x="1566" y="1365"/>
                  </a:lnTo>
                  <a:lnTo>
                    <a:pt x="1609" y="1276"/>
                  </a:lnTo>
                  <a:lnTo>
                    <a:pt x="1641" y="1198"/>
                  </a:lnTo>
                  <a:lnTo>
                    <a:pt x="1660" y="1136"/>
                  </a:lnTo>
                  <a:lnTo>
                    <a:pt x="1674" y="1068"/>
                  </a:lnTo>
                  <a:lnTo>
                    <a:pt x="1682" y="995"/>
                  </a:lnTo>
                  <a:lnTo>
                    <a:pt x="1682" y="926"/>
                  </a:lnTo>
                  <a:lnTo>
                    <a:pt x="1684" y="860"/>
                  </a:lnTo>
                  <a:lnTo>
                    <a:pt x="1681" y="785"/>
                  </a:lnTo>
                  <a:lnTo>
                    <a:pt x="1679" y="703"/>
                  </a:lnTo>
                  <a:lnTo>
                    <a:pt x="1674" y="648"/>
                  </a:lnTo>
                  <a:lnTo>
                    <a:pt x="1665" y="570"/>
                  </a:lnTo>
                  <a:lnTo>
                    <a:pt x="1660" y="512"/>
                  </a:lnTo>
                  <a:lnTo>
                    <a:pt x="1648" y="469"/>
                  </a:lnTo>
                  <a:lnTo>
                    <a:pt x="1636" y="427"/>
                  </a:lnTo>
                  <a:lnTo>
                    <a:pt x="1620" y="389"/>
                  </a:lnTo>
                  <a:lnTo>
                    <a:pt x="1597" y="349"/>
                  </a:lnTo>
                  <a:lnTo>
                    <a:pt x="1571" y="309"/>
                  </a:lnTo>
                  <a:lnTo>
                    <a:pt x="1545" y="269"/>
                  </a:lnTo>
                  <a:lnTo>
                    <a:pt x="1516" y="229"/>
                  </a:lnTo>
                  <a:lnTo>
                    <a:pt x="1344" y="1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33" name="Freeform 20"/>
            <p:cNvSpPr/>
            <p:nvPr/>
          </p:nvSpPr>
          <p:spPr>
            <a:xfrm flipH="1">
              <a:off x="3046" y="2795"/>
              <a:ext cx="148" cy="60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360" h="1515">
                  <a:moveTo>
                    <a:pt x="0" y="0"/>
                  </a:moveTo>
                  <a:lnTo>
                    <a:pt x="68" y="179"/>
                  </a:lnTo>
                  <a:lnTo>
                    <a:pt x="117" y="330"/>
                  </a:lnTo>
                  <a:lnTo>
                    <a:pt x="134" y="429"/>
                  </a:lnTo>
                  <a:lnTo>
                    <a:pt x="243" y="407"/>
                  </a:lnTo>
                  <a:lnTo>
                    <a:pt x="177" y="570"/>
                  </a:lnTo>
                  <a:lnTo>
                    <a:pt x="214" y="596"/>
                  </a:lnTo>
                  <a:lnTo>
                    <a:pt x="242" y="636"/>
                  </a:lnTo>
                  <a:lnTo>
                    <a:pt x="257" y="692"/>
                  </a:lnTo>
                  <a:lnTo>
                    <a:pt x="268" y="785"/>
                  </a:lnTo>
                  <a:lnTo>
                    <a:pt x="274" y="902"/>
                  </a:lnTo>
                  <a:lnTo>
                    <a:pt x="276" y="956"/>
                  </a:lnTo>
                  <a:lnTo>
                    <a:pt x="274" y="1016"/>
                  </a:lnTo>
                  <a:lnTo>
                    <a:pt x="269" y="1070"/>
                  </a:lnTo>
                  <a:lnTo>
                    <a:pt x="259" y="1159"/>
                  </a:lnTo>
                  <a:lnTo>
                    <a:pt x="252" y="1204"/>
                  </a:lnTo>
                  <a:lnTo>
                    <a:pt x="242" y="1252"/>
                  </a:lnTo>
                  <a:lnTo>
                    <a:pt x="231" y="1287"/>
                  </a:lnTo>
                  <a:lnTo>
                    <a:pt x="215" y="1334"/>
                  </a:lnTo>
                  <a:lnTo>
                    <a:pt x="203" y="1364"/>
                  </a:lnTo>
                  <a:lnTo>
                    <a:pt x="186" y="1397"/>
                  </a:lnTo>
                  <a:lnTo>
                    <a:pt x="165" y="1433"/>
                  </a:lnTo>
                  <a:lnTo>
                    <a:pt x="143" y="1463"/>
                  </a:lnTo>
                  <a:lnTo>
                    <a:pt x="103" y="1515"/>
                  </a:lnTo>
                  <a:lnTo>
                    <a:pt x="150" y="1480"/>
                  </a:lnTo>
                  <a:lnTo>
                    <a:pt x="186" y="1437"/>
                  </a:lnTo>
                  <a:lnTo>
                    <a:pt x="214" y="1400"/>
                  </a:lnTo>
                  <a:lnTo>
                    <a:pt x="238" y="1364"/>
                  </a:lnTo>
                  <a:lnTo>
                    <a:pt x="261" y="1324"/>
                  </a:lnTo>
                  <a:lnTo>
                    <a:pt x="283" y="1277"/>
                  </a:lnTo>
                  <a:lnTo>
                    <a:pt x="304" y="1225"/>
                  </a:lnTo>
                  <a:lnTo>
                    <a:pt x="318" y="1183"/>
                  </a:lnTo>
                  <a:lnTo>
                    <a:pt x="334" y="1131"/>
                  </a:lnTo>
                  <a:lnTo>
                    <a:pt x="344" y="1084"/>
                  </a:lnTo>
                  <a:lnTo>
                    <a:pt x="353" y="1018"/>
                  </a:lnTo>
                  <a:lnTo>
                    <a:pt x="358" y="943"/>
                  </a:lnTo>
                  <a:lnTo>
                    <a:pt x="360" y="857"/>
                  </a:lnTo>
                  <a:lnTo>
                    <a:pt x="356" y="778"/>
                  </a:lnTo>
                  <a:lnTo>
                    <a:pt x="354" y="733"/>
                  </a:lnTo>
                  <a:lnTo>
                    <a:pt x="349" y="652"/>
                  </a:lnTo>
                  <a:lnTo>
                    <a:pt x="346" y="603"/>
                  </a:lnTo>
                  <a:lnTo>
                    <a:pt x="339" y="551"/>
                  </a:lnTo>
                  <a:lnTo>
                    <a:pt x="334" y="513"/>
                  </a:lnTo>
                  <a:lnTo>
                    <a:pt x="325" y="469"/>
                  </a:lnTo>
                  <a:lnTo>
                    <a:pt x="307" y="417"/>
                  </a:lnTo>
                  <a:lnTo>
                    <a:pt x="288" y="377"/>
                  </a:lnTo>
                  <a:lnTo>
                    <a:pt x="266" y="343"/>
                  </a:lnTo>
                  <a:lnTo>
                    <a:pt x="235" y="301"/>
                  </a:lnTo>
                  <a:lnTo>
                    <a:pt x="186" y="233"/>
                  </a:lnTo>
                  <a:lnTo>
                    <a:pt x="146" y="181"/>
                  </a:lnTo>
                  <a:lnTo>
                    <a:pt x="0" y="0"/>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3034" name="Group 21"/>
            <p:cNvGrpSpPr/>
            <p:nvPr/>
          </p:nvGrpSpPr>
          <p:grpSpPr>
            <a:xfrm rot="-1020506">
              <a:off x="2758" y="2373"/>
              <a:ext cx="426" cy="642"/>
              <a:chOff x="2829" y="2352"/>
              <a:chExt cx="426" cy="642"/>
            </a:xfrm>
          </p:grpSpPr>
          <p:grpSp>
            <p:nvGrpSpPr>
              <p:cNvPr id="43043" name="Group 22"/>
              <p:cNvGrpSpPr/>
              <p:nvPr/>
            </p:nvGrpSpPr>
            <p:grpSpPr>
              <a:xfrm flipH="1">
                <a:off x="2829" y="2352"/>
                <a:ext cx="426" cy="599"/>
                <a:chOff x="1899" y="1375"/>
                <a:chExt cx="516" cy="744"/>
              </a:xfrm>
            </p:grpSpPr>
            <p:grpSp>
              <p:nvGrpSpPr>
                <p:cNvPr id="43053" name="Group 23"/>
                <p:cNvGrpSpPr/>
                <p:nvPr/>
              </p:nvGrpSpPr>
              <p:grpSpPr>
                <a:xfrm>
                  <a:off x="1899" y="1375"/>
                  <a:ext cx="516" cy="744"/>
                  <a:chOff x="1899" y="1375"/>
                  <a:chExt cx="516" cy="744"/>
                </a:xfrm>
              </p:grpSpPr>
              <p:sp>
                <p:nvSpPr>
                  <p:cNvPr id="43055" name="Freeform 24"/>
                  <p:cNvSpPr/>
                  <p:nvPr/>
                </p:nvSpPr>
                <p:spPr>
                  <a:xfrm>
                    <a:off x="1899" y="1375"/>
                    <a:ext cx="516" cy="744"/>
                  </a:xfrm>
                  <a:custGeom>
                    <a:avLst/>
                    <a:gdLst/>
                    <a:ahLst/>
                    <a:cxnLst>
                      <a:cxn ang="0">
                        <a:pos x="1" y="1"/>
                      </a:cxn>
                      <a:cxn ang="0">
                        <a:pos x="1" y="1"/>
                      </a:cxn>
                      <a:cxn ang="0">
                        <a:pos x="1" y="0"/>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 ang="0">
                        <a:pos x="1" y="1"/>
                      </a:cxn>
                    </a:cxnLst>
                    <a:pathLst>
                      <a:path w="1032" h="1488">
                        <a:moveTo>
                          <a:pt x="743" y="54"/>
                        </a:moveTo>
                        <a:lnTo>
                          <a:pt x="686" y="28"/>
                        </a:lnTo>
                        <a:lnTo>
                          <a:pt x="620" y="16"/>
                        </a:lnTo>
                        <a:lnTo>
                          <a:pt x="570" y="11"/>
                        </a:lnTo>
                        <a:lnTo>
                          <a:pt x="495" y="0"/>
                        </a:lnTo>
                        <a:lnTo>
                          <a:pt x="419" y="0"/>
                        </a:lnTo>
                        <a:lnTo>
                          <a:pt x="334" y="11"/>
                        </a:lnTo>
                        <a:lnTo>
                          <a:pt x="282" y="25"/>
                        </a:lnTo>
                        <a:lnTo>
                          <a:pt x="186" y="58"/>
                        </a:lnTo>
                        <a:lnTo>
                          <a:pt x="115" y="85"/>
                        </a:lnTo>
                        <a:lnTo>
                          <a:pt x="141" y="101"/>
                        </a:lnTo>
                        <a:lnTo>
                          <a:pt x="87" y="160"/>
                        </a:lnTo>
                        <a:lnTo>
                          <a:pt x="49" y="205"/>
                        </a:lnTo>
                        <a:lnTo>
                          <a:pt x="98" y="219"/>
                        </a:lnTo>
                        <a:lnTo>
                          <a:pt x="33" y="285"/>
                        </a:lnTo>
                        <a:lnTo>
                          <a:pt x="77" y="280"/>
                        </a:lnTo>
                        <a:lnTo>
                          <a:pt x="11" y="367"/>
                        </a:lnTo>
                        <a:lnTo>
                          <a:pt x="54" y="382"/>
                        </a:lnTo>
                        <a:lnTo>
                          <a:pt x="37" y="403"/>
                        </a:lnTo>
                        <a:lnTo>
                          <a:pt x="21" y="427"/>
                        </a:lnTo>
                        <a:lnTo>
                          <a:pt x="0" y="474"/>
                        </a:lnTo>
                        <a:lnTo>
                          <a:pt x="49" y="459"/>
                        </a:lnTo>
                        <a:lnTo>
                          <a:pt x="87" y="502"/>
                        </a:lnTo>
                        <a:lnTo>
                          <a:pt x="73" y="511"/>
                        </a:lnTo>
                        <a:lnTo>
                          <a:pt x="51" y="528"/>
                        </a:lnTo>
                        <a:lnTo>
                          <a:pt x="33" y="551"/>
                        </a:lnTo>
                        <a:lnTo>
                          <a:pt x="21" y="573"/>
                        </a:lnTo>
                        <a:lnTo>
                          <a:pt x="16" y="594"/>
                        </a:lnTo>
                        <a:lnTo>
                          <a:pt x="14" y="618"/>
                        </a:lnTo>
                        <a:lnTo>
                          <a:pt x="16" y="645"/>
                        </a:lnTo>
                        <a:lnTo>
                          <a:pt x="21" y="672"/>
                        </a:lnTo>
                        <a:lnTo>
                          <a:pt x="35" y="698"/>
                        </a:lnTo>
                        <a:lnTo>
                          <a:pt x="59" y="724"/>
                        </a:lnTo>
                        <a:lnTo>
                          <a:pt x="82" y="742"/>
                        </a:lnTo>
                        <a:lnTo>
                          <a:pt x="106" y="759"/>
                        </a:lnTo>
                        <a:lnTo>
                          <a:pt x="125" y="775"/>
                        </a:lnTo>
                        <a:lnTo>
                          <a:pt x="164" y="808"/>
                        </a:lnTo>
                        <a:lnTo>
                          <a:pt x="202" y="872"/>
                        </a:lnTo>
                        <a:lnTo>
                          <a:pt x="207" y="947"/>
                        </a:lnTo>
                        <a:lnTo>
                          <a:pt x="200" y="992"/>
                        </a:lnTo>
                        <a:lnTo>
                          <a:pt x="167" y="1068"/>
                        </a:lnTo>
                        <a:lnTo>
                          <a:pt x="125" y="1143"/>
                        </a:lnTo>
                        <a:lnTo>
                          <a:pt x="460" y="1488"/>
                        </a:lnTo>
                        <a:lnTo>
                          <a:pt x="516" y="1367"/>
                        </a:lnTo>
                        <a:lnTo>
                          <a:pt x="561" y="1322"/>
                        </a:lnTo>
                        <a:lnTo>
                          <a:pt x="603" y="1292"/>
                        </a:lnTo>
                        <a:lnTo>
                          <a:pt x="653" y="1266"/>
                        </a:lnTo>
                        <a:lnTo>
                          <a:pt x="710" y="1249"/>
                        </a:lnTo>
                        <a:lnTo>
                          <a:pt x="768" y="1223"/>
                        </a:lnTo>
                        <a:lnTo>
                          <a:pt x="811" y="1204"/>
                        </a:lnTo>
                        <a:lnTo>
                          <a:pt x="842" y="1174"/>
                        </a:lnTo>
                        <a:lnTo>
                          <a:pt x="860" y="1145"/>
                        </a:lnTo>
                        <a:lnTo>
                          <a:pt x="877" y="1106"/>
                        </a:lnTo>
                        <a:lnTo>
                          <a:pt x="887" y="1072"/>
                        </a:lnTo>
                        <a:lnTo>
                          <a:pt x="896" y="1037"/>
                        </a:lnTo>
                        <a:lnTo>
                          <a:pt x="901" y="990"/>
                        </a:lnTo>
                        <a:lnTo>
                          <a:pt x="907" y="921"/>
                        </a:lnTo>
                        <a:lnTo>
                          <a:pt x="907" y="846"/>
                        </a:lnTo>
                        <a:lnTo>
                          <a:pt x="926" y="842"/>
                        </a:lnTo>
                        <a:lnTo>
                          <a:pt x="946" y="837"/>
                        </a:lnTo>
                        <a:lnTo>
                          <a:pt x="972" y="823"/>
                        </a:lnTo>
                        <a:lnTo>
                          <a:pt x="995" y="808"/>
                        </a:lnTo>
                        <a:lnTo>
                          <a:pt x="1012" y="783"/>
                        </a:lnTo>
                        <a:lnTo>
                          <a:pt x="1026" y="759"/>
                        </a:lnTo>
                        <a:lnTo>
                          <a:pt x="1032" y="728"/>
                        </a:lnTo>
                        <a:lnTo>
                          <a:pt x="1028" y="691"/>
                        </a:lnTo>
                        <a:lnTo>
                          <a:pt x="1012" y="655"/>
                        </a:lnTo>
                        <a:lnTo>
                          <a:pt x="999" y="625"/>
                        </a:lnTo>
                        <a:lnTo>
                          <a:pt x="978" y="594"/>
                        </a:lnTo>
                        <a:lnTo>
                          <a:pt x="929" y="520"/>
                        </a:lnTo>
                        <a:lnTo>
                          <a:pt x="919" y="490"/>
                        </a:lnTo>
                        <a:lnTo>
                          <a:pt x="919" y="448"/>
                        </a:lnTo>
                        <a:lnTo>
                          <a:pt x="913" y="339"/>
                        </a:lnTo>
                        <a:lnTo>
                          <a:pt x="903" y="283"/>
                        </a:lnTo>
                        <a:lnTo>
                          <a:pt x="889" y="224"/>
                        </a:lnTo>
                        <a:lnTo>
                          <a:pt x="863" y="176"/>
                        </a:lnTo>
                        <a:lnTo>
                          <a:pt x="839" y="136"/>
                        </a:lnTo>
                        <a:lnTo>
                          <a:pt x="809" y="101"/>
                        </a:lnTo>
                        <a:lnTo>
                          <a:pt x="778" y="75"/>
                        </a:lnTo>
                        <a:lnTo>
                          <a:pt x="743" y="54"/>
                        </a:lnTo>
                        <a:close/>
                      </a:path>
                    </a:pathLst>
                  </a:custGeom>
                  <a:solidFill>
                    <a:srgbClr val="FFE0C0">
                      <a:alpha val="100000"/>
                    </a:srgbClr>
                  </a:solid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43056" name="Freeform 25"/>
                  <p:cNvSpPr/>
                  <p:nvPr/>
                </p:nvSpPr>
                <p:spPr>
                  <a:xfrm>
                    <a:off x="2265" y="1876"/>
                    <a:ext cx="80" cy="14"/>
                  </a:xfrm>
                  <a:custGeom>
                    <a:avLst/>
                    <a:gdLst/>
                    <a:ahLst/>
                    <a:cxnLst>
                      <a:cxn ang="0">
                        <a:pos x="0" y="1"/>
                      </a:cxn>
                      <a:cxn ang="0">
                        <a:pos x="0" y="0"/>
                      </a:cxn>
                      <a:cxn ang="0">
                        <a:pos x="0" y="0"/>
                      </a:cxn>
                      <a:cxn ang="0">
                        <a:pos x="0" y="1"/>
                      </a:cxn>
                      <a:cxn ang="0">
                        <a:pos x="0" y="1"/>
                      </a:cxn>
                      <a:cxn ang="0">
                        <a:pos x="0" y="1"/>
                      </a:cxn>
                    </a:cxnLst>
                    <a:pathLst>
                      <a:path w="162" h="28">
                        <a:moveTo>
                          <a:pt x="162" y="7"/>
                        </a:moveTo>
                        <a:lnTo>
                          <a:pt x="113" y="0"/>
                        </a:lnTo>
                        <a:lnTo>
                          <a:pt x="71" y="0"/>
                        </a:lnTo>
                        <a:lnTo>
                          <a:pt x="42" y="5"/>
                        </a:lnTo>
                        <a:lnTo>
                          <a:pt x="14" y="18"/>
                        </a:lnTo>
                        <a:lnTo>
                          <a:pt x="0" y="28"/>
                        </a:lnTo>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sp>
                <p:nvSpPr>
                  <p:cNvPr id="43057" name="Arc 26"/>
                  <p:cNvSpPr/>
                  <p:nvPr/>
                </p:nvSpPr>
                <p:spPr>
                  <a:xfrm>
                    <a:off x="1924" y="1640"/>
                    <a:ext cx="38" cy="55"/>
                  </a:xfrm>
                  <a:custGeom>
                    <a:avLst/>
                    <a:gdLst/>
                    <a:ahLst/>
                    <a:cxnLst>
                      <a:cxn ang="0">
                        <a:pos x="0" y="0"/>
                      </a:cxn>
                      <a:cxn ang="0">
                        <a:pos x="0" y="0"/>
                      </a:cxn>
                      <a:cxn ang="0">
                        <a:pos x="0" y="0"/>
                      </a:cxn>
                    </a:cxnLst>
                    <a:pathLst>
                      <a:path w="21600" h="21966" fill="none">
                        <a:moveTo>
                          <a:pt x="3" y="21965"/>
                        </a:moveTo>
                        <a:cubicBezTo>
                          <a:pt x="1" y="21844"/>
                          <a:pt x="0" y="21722"/>
                          <a:pt x="0" y="21600"/>
                        </a:cubicBezTo>
                        <a:cubicBezTo>
                          <a:pt x="-1" y="9670"/>
                          <a:pt x="9670" y="0"/>
                          <a:pt x="21599" y="0"/>
                        </a:cubicBezTo>
                      </a:path>
                      <a:path w="21600" h="21966" stroke="0">
                        <a:moveTo>
                          <a:pt x="3" y="21965"/>
                        </a:moveTo>
                        <a:cubicBezTo>
                          <a:pt x="1" y="21844"/>
                          <a:pt x="0" y="21722"/>
                          <a:pt x="0" y="21600"/>
                        </a:cubicBezTo>
                        <a:cubicBezTo>
                          <a:pt x="-1" y="9670"/>
                          <a:pt x="9670" y="0"/>
                          <a:pt x="21599" y="0"/>
                        </a:cubicBezTo>
                        <a:lnTo>
                          <a:pt x="21600" y="21600"/>
                        </a:lnTo>
                        <a:lnTo>
                          <a:pt x="3" y="21965"/>
                        </a:lnTo>
                        <a:close/>
                      </a:path>
                    </a:pathLst>
                  </a:custGeom>
                  <a:noFill/>
                  <a:ln w="11113" cap="flat" cmpd="sng">
                    <a:solidFill>
                      <a:srgbClr val="804000">
                        <a:alpha val="100000"/>
                      </a:srgbClr>
                    </a:solidFill>
                    <a:prstDash val="solid"/>
                    <a:round/>
                    <a:headEnd type="none" w="med" len="med"/>
                    <a:tailEnd type="none" w="med" len="med"/>
                  </a:ln>
                </p:spPr>
                <p:txBody>
                  <a:bodyPr/>
                  <a:p>
                    <a:endParaRPr lang="zh-CN" altLang="en-US"/>
                  </a:p>
                </p:txBody>
              </p:sp>
            </p:grpSp>
            <p:sp>
              <p:nvSpPr>
                <p:cNvPr id="43054" name="Freeform 27"/>
                <p:cNvSpPr/>
                <p:nvPr/>
              </p:nvSpPr>
              <p:spPr>
                <a:xfrm>
                  <a:off x="1899" y="1375"/>
                  <a:ext cx="387" cy="323"/>
                </a:xfrm>
                <a:custGeom>
                  <a:avLst/>
                  <a:gdLst/>
                  <a:ahLst/>
                  <a:cxnLst>
                    <a:cxn ang="0">
                      <a:pos x="0" y="1"/>
                    </a:cxn>
                    <a:cxn ang="0">
                      <a:pos x="0" y="1"/>
                    </a:cxn>
                    <a:cxn ang="0">
                      <a:pos x="0" y="0"/>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Lst>
                  <a:pathLst>
                    <a:path w="775" h="646">
                      <a:moveTo>
                        <a:pt x="740" y="54"/>
                      </a:moveTo>
                      <a:lnTo>
                        <a:pt x="683" y="28"/>
                      </a:lnTo>
                      <a:lnTo>
                        <a:pt x="617" y="16"/>
                      </a:lnTo>
                      <a:lnTo>
                        <a:pt x="568" y="11"/>
                      </a:lnTo>
                      <a:lnTo>
                        <a:pt x="493" y="0"/>
                      </a:lnTo>
                      <a:lnTo>
                        <a:pt x="417" y="0"/>
                      </a:lnTo>
                      <a:lnTo>
                        <a:pt x="332" y="11"/>
                      </a:lnTo>
                      <a:lnTo>
                        <a:pt x="280" y="25"/>
                      </a:lnTo>
                      <a:lnTo>
                        <a:pt x="186" y="58"/>
                      </a:lnTo>
                      <a:lnTo>
                        <a:pt x="115" y="85"/>
                      </a:lnTo>
                      <a:lnTo>
                        <a:pt x="141" y="101"/>
                      </a:lnTo>
                      <a:lnTo>
                        <a:pt x="87" y="160"/>
                      </a:lnTo>
                      <a:lnTo>
                        <a:pt x="49" y="203"/>
                      </a:lnTo>
                      <a:lnTo>
                        <a:pt x="98" y="217"/>
                      </a:lnTo>
                      <a:lnTo>
                        <a:pt x="33" y="283"/>
                      </a:lnTo>
                      <a:lnTo>
                        <a:pt x="77" y="278"/>
                      </a:lnTo>
                      <a:lnTo>
                        <a:pt x="11" y="365"/>
                      </a:lnTo>
                      <a:lnTo>
                        <a:pt x="54" y="381"/>
                      </a:lnTo>
                      <a:lnTo>
                        <a:pt x="37" y="401"/>
                      </a:lnTo>
                      <a:lnTo>
                        <a:pt x="21" y="426"/>
                      </a:lnTo>
                      <a:lnTo>
                        <a:pt x="0" y="473"/>
                      </a:lnTo>
                      <a:lnTo>
                        <a:pt x="49" y="457"/>
                      </a:lnTo>
                      <a:lnTo>
                        <a:pt x="87" y="506"/>
                      </a:lnTo>
                      <a:lnTo>
                        <a:pt x="110" y="497"/>
                      </a:lnTo>
                      <a:lnTo>
                        <a:pt x="134" y="493"/>
                      </a:lnTo>
                      <a:lnTo>
                        <a:pt x="164" y="499"/>
                      </a:lnTo>
                      <a:lnTo>
                        <a:pt x="186" y="509"/>
                      </a:lnTo>
                      <a:lnTo>
                        <a:pt x="200" y="535"/>
                      </a:lnTo>
                      <a:lnTo>
                        <a:pt x="209" y="559"/>
                      </a:lnTo>
                      <a:lnTo>
                        <a:pt x="217" y="577"/>
                      </a:lnTo>
                      <a:lnTo>
                        <a:pt x="235" y="598"/>
                      </a:lnTo>
                      <a:lnTo>
                        <a:pt x="249" y="612"/>
                      </a:lnTo>
                      <a:lnTo>
                        <a:pt x="273" y="646"/>
                      </a:lnTo>
                      <a:lnTo>
                        <a:pt x="268" y="598"/>
                      </a:lnTo>
                      <a:lnTo>
                        <a:pt x="273" y="575"/>
                      </a:lnTo>
                      <a:lnTo>
                        <a:pt x="290" y="546"/>
                      </a:lnTo>
                      <a:lnTo>
                        <a:pt x="316" y="516"/>
                      </a:lnTo>
                      <a:lnTo>
                        <a:pt x="346" y="480"/>
                      </a:lnTo>
                      <a:lnTo>
                        <a:pt x="360" y="455"/>
                      </a:lnTo>
                      <a:lnTo>
                        <a:pt x="372" y="433"/>
                      </a:lnTo>
                      <a:lnTo>
                        <a:pt x="396" y="419"/>
                      </a:lnTo>
                      <a:lnTo>
                        <a:pt x="431" y="403"/>
                      </a:lnTo>
                      <a:lnTo>
                        <a:pt x="443" y="388"/>
                      </a:lnTo>
                      <a:lnTo>
                        <a:pt x="453" y="368"/>
                      </a:lnTo>
                      <a:lnTo>
                        <a:pt x="462" y="348"/>
                      </a:lnTo>
                      <a:lnTo>
                        <a:pt x="457" y="299"/>
                      </a:lnTo>
                      <a:lnTo>
                        <a:pt x="447" y="266"/>
                      </a:lnTo>
                      <a:lnTo>
                        <a:pt x="427" y="245"/>
                      </a:lnTo>
                      <a:lnTo>
                        <a:pt x="419" y="228"/>
                      </a:lnTo>
                      <a:lnTo>
                        <a:pt x="408" y="216"/>
                      </a:lnTo>
                      <a:lnTo>
                        <a:pt x="400" y="198"/>
                      </a:lnTo>
                      <a:lnTo>
                        <a:pt x="401" y="170"/>
                      </a:lnTo>
                      <a:lnTo>
                        <a:pt x="412" y="148"/>
                      </a:lnTo>
                      <a:lnTo>
                        <a:pt x="433" y="132"/>
                      </a:lnTo>
                      <a:lnTo>
                        <a:pt x="455" y="122"/>
                      </a:lnTo>
                      <a:lnTo>
                        <a:pt x="481" y="113"/>
                      </a:lnTo>
                      <a:lnTo>
                        <a:pt x="512" y="115"/>
                      </a:lnTo>
                      <a:lnTo>
                        <a:pt x="493" y="98"/>
                      </a:lnTo>
                      <a:lnTo>
                        <a:pt x="495" y="85"/>
                      </a:lnTo>
                      <a:lnTo>
                        <a:pt x="504" y="77"/>
                      </a:lnTo>
                      <a:lnTo>
                        <a:pt x="521" y="72"/>
                      </a:lnTo>
                      <a:lnTo>
                        <a:pt x="551" y="73"/>
                      </a:lnTo>
                      <a:lnTo>
                        <a:pt x="578" y="77"/>
                      </a:lnTo>
                      <a:lnTo>
                        <a:pt x="599" y="75"/>
                      </a:lnTo>
                      <a:lnTo>
                        <a:pt x="627" y="65"/>
                      </a:lnTo>
                      <a:lnTo>
                        <a:pt x="653" y="56"/>
                      </a:lnTo>
                      <a:lnTo>
                        <a:pt x="684" y="58"/>
                      </a:lnTo>
                      <a:lnTo>
                        <a:pt x="717" y="61"/>
                      </a:lnTo>
                      <a:lnTo>
                        <a:pt x="775" y="75"/>
                      </a:lnTo>
                      <a:lnTo>
                        <a:pt x="740" y="54"/>
                      </a:lnTo>
                      <a:close/>
                    </a:path>
                  </a:pathLst>
                </a:custGeom>
                <a:solidFill>
                  <a:srgbClr val="804000">
                    <a:alpha val="100000"/>
                  </a:srgbClr>
                </a:solidFill>
                <a:ln w="9525">
                  <a:noFill/>
                </a:ln>
              </p:spPr>
              <p:txBody>
                <a:bodyPr/>
                <a:p>
                  <a:endParaRPr lang="zh-CN" altLang="en-US"/>
                </a:p>
              </p:txBody>
            </p:sp>
          </p:grpSp>
          <p:sp>
            <p:nvSpPr>
              <p:cNvPr id="43044" name="Freeform 28"/>
              <p:cNvSpPr/>
              <p:nvPr/>
            </p:nvSpPr>
            <p:spPr>
              <a:xfrm flipH="1">
                <a:off x="3014" y="2796"/>
                <a:ext cx="180" cy="198"/>
              </a:xfrm>
              <a:custGeom>
                <a:avLst/>
                <a:gdLst/>
                <a:ahLst/>
                <a:cxnLst>
                  <a:cxn ang="0">
                    <a:pos x="0" y="0"/>
                  </a:cxn>
                  <a:cxn ang="0">
                    <a:pos x="0" y="0"/>
                  </a:cxn>
                  <a:cxn ang="0">
                    <a:pos x="0" y="0"/>
                  </a:cxn>
                  <a:cxn ang="0">
                    <a:pos x="0" y="0"/>
                  </a:cxn>
                </a:cxnLst>
                <a:pathLst>
                  <a:path w="438" h="491">
                    <a:moveTo>
                      <a:pt x="0" y="0"/>
                    </a:moveTo>
                    <a:lnTo>
                      <a:pt x="363" y="300"/>
                    </a:lnTo>
                    <a:lnTo>
                      <a:pt x="438" y="491"/>
                    </a:lnTo>
                    <a:lnTo>
                      <a:pt x="0" y="0"/>
                    </a:lnTo>
                    <a:close/>
                  </a:path>
                </a:pathLst>
              </a:custGeom>
              <a:solidFill>
                <a:srgbClr val="E0E0E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45" name="Freeform 29"/>
              <p:cNvSpPr/>
              <p:nvPr/>
            </p:nvSpPr>
            <p:spPr>
              <a:xfrm flipH="1">
                <a:off x="3044" y="2795"/>
                <a:ext cx="150" cy="198"/>
              </a:xfrm>
              <a:custGeom>
                <a:avLst/>
                <a:gdLst/>
                <a:ahLst/>
                <a:cxnLst>
                  <a:cxn ang="0">
                    <a:pos x="0" y="0"/>
                  </a:cxn>
                  <a:cxn ang="0">
                    <a:pos x="0" y="0"/>
                  </a:cxn>
                  <a:cxn ang="0">
                    <a:pos x="0" y="0"/>
                  </a:cxn>
                  <a:cxn ang="0">
                    <a:pos x="0" y="0"/>
                  </a:cxn>
                </a:cxnLst>
                <a:pathLst>
                  <a:path w="363" h="495">
                    <a:moveTo>
                      <a:pt x="0" y="0"/>
                    </a:moveTo>
                    <a:lnTo>
                      <a:pt x="363" y="311"/>
                    </a:lnTo>
                    <a:lnTo>
                      <a:pt x="278" y="495"/>
                    </a:lnTo>
                    <a:lnTo>
                      <a:pt x="0" y="0"/>
                    </a:lnTo>
                    <a:close/>
                  </a:path>
                </a:pathLst>
              </a:custGeom>
              <a:solidFill>
                <a:srgbClr val="FFFFFF">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nvGrpSpPr>
              <p:cNvPr id="43046" name="Group 30"/>
              <p:cNvGrpSpPr/>
              <p:nvPr/>
            </p:nvGrpSpPr>
            <p:grpSpPr>
              <a:xfrm flipH="1">
                <a:off x="2890" y="2522"/>
                <a:ext cx="272" cy="117"/>
                <a:chOff x="2011" y="1586"/>
                <a:chExt cx="331" cy="145"/>
              </a:xfrm>
            </p:grpSpPr>
            <p:sp>
              <p:nvSpPr>
                <p:cNvPr id="43047" name="Freeform 31"/>
                <p:cNvSpPr/>
                <p:nvPr/>
              </p:nvSpPr>
              <p:spPr>
                <a:xfrm>
                  <a:off x="2226" y="1602"/>
                  <a:ext cx="94" cy="12"/>
                </a:xfrm>
                <a:custGeom>
                  <a:avLst/>
                  <a:gdLst/>
                  <a:ahLst/>
                  <a:cxnLst>
                    <a:cxn ang="0">
                      <a:pos x="1" y="1"/>
                    </a:cxn>
                    <a:cxn ang="0">
                      <a:pos x="1" y="1"/>
                    </a:cxn>
                    <a:cxn ang="0">
                      <a:pos x="1" y="1"/>
                    </a:cxn>
                    <a:cxn ang="0">
                      <a:pos x="1" y="0"/>
                    </a:cxn>
                    <a:cxn ang="0">
                      <a:pos x="1" y="0"/>
                    </a:cxn>
                    <a:cxn ang="0">
                      <a:pos x="0" y="1"/>
                    </a:cxn>
                    <a:cxn ang="0">
                      <a:pos x="1" y="1"/>
                    </a:cxn>
                    <a:cxn ang="0">
                      <a:pos x="1" y="1"/>
                    </a:cxn>
                  </a:cxnLst>
                  <a:pathLst>
                    <a:path w="187" h="24">
                      <a:moveTo>
                        <a:pt x="187" y="24"/>
                      </a:moveTo>
                      <a:lnTo>
                        <a:pt x="163" y="10"/>
                      </a:lnTo>
                      <a:lnTo>
                        <a:pt x="139" y="5"/>
                      </a:lnTo>
                      <a:lnTo>
                        <a:pt x="90" y="0"/>
                      </a:lnTo>
                      <a:lnTo>
                        <a:pt x="43" y="0"/>
                      </a:lnTo>
                      <a:lnTo>
                        <a:pt x="0" y="6"/>
                      </a:lnTo>
                      <a:lnTo>
                        <a:pt x="101" y="15"/>
                      </a:lnTo>
                      <a:lnTo>
                        <a:pt x="187" y="24"/>
                      </a:lnTo>
                      <a:close/>
                    </a:path>
                  </a:pathLst>
                </a:custGeom>
                <a:solidFill>
                  <a:srgbClr val="603000">
                    <a:alpha val="100000"/>
                  </a:srgbClr>
                </a:solidFill>
                <a:ln w="9525">
                  <a:noFill/>
                </a:ln>
              </p:spPr>
              <p:txBody>
                <a:bodyPr/>
                <a:p>
                  <a:endParaRPr lang="zh-CN" altLang="en-US"/>
                </a:p>
              </p:txBody>
            </p:sp>
            <p:sp>
              <p:nvSpPr>
                <p:cNvPr id="43048" name="Oval 32"/>
                <p:cNvSpPr/>
                <p:nvPr/>
              </p:nvSpPr>
              <p:spPr>
                <a:xfrm>
                  <a:off x="2255" y="1586"/>
                  <a:ext cx="87" cy="145"/>
                </a:xfrm>
                <a:prstGeom prst="ellipse">
                  <a:avLst/>
                </a:prstGeom>
                <a:noFill/>
                <a:ln w="11113"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3049" name="Line 33"/>
                <p:cNvSpPr/>
                <p:nvPr/>
              </p:nvSpPr>
              <p:spPr>
                <a:xfrm>
                  <a:off x="2011" y="1662"/>
                  <a:ext cx="248" cy="1"/>
                </a:xfrm>
                <a:prstGeom prst="line">
                  <a:avLst/>
                </a:prstGeom>
                <a:ln w="11113" cap="flat" cmpd="sng">
                  <a:solidFill>
                    <a:srgbClr val="000000"/>
                  </a:solidFill>
                  <a:prstDash val="solid"/>
                  <a:headEnd type="none" w="med" len="med"/>
                  <a:tailEnd type="none" w="med" len="med"/>
                </a:ln>
              </p:spPr>
            </p:sp>
            <p:grpSp>
              <p:nvGrpSpPr>
                <p:cNvPr id="43050" name="Group 34"/>
                <p:cNvGrpSpPr/>
                <p:nvPr/>
              </p:nvGrpSpPr>
              <p:grpSpPr>
                <a:xfrm>
                  <a:off x="2297" y="1645"/>
                  <a:ext cx="27" cy="51"/>
                  <a:chOff x="2297" y="1645"/>
                  <a:chExt cx="27" cy="51"/>
                </a:xfrm>
              </p:grpSpPr>
              <p:sp>
                <p:nvSpPr>
                  <p:cNvPr id="43051" name="Oval 35"/>
                  <p:cNvSpPr/>
                  <p:nvPr/>
                </p:nvSpPr>
                <p:spPr>
                  <a:xfrm>
                    <a:off x="2297" y="1645"/>
                    <a:ext cx="27" cy="51"/>
                  </a:xfrm>
                  <a:prstGeom prst="ellipse">
                    <a:avLst/>
                  </a:prstGeom>
                  <a:solidFill>
                    <a:srgbClr val="0000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3052" name="Oval 36"/>
                  <p:cNvSpPr/>
                  <p:nvPr/>
                </p:nvSpPr>
                <p:spPr>
                  <a:xfrm>
                    <a:off x="2305" y="1651"/>
                    <a:ext cx="15" cy="29"/>
                  </a:xfrm>
                  <a:prstGeom prst="ellipse">
                    <a:avLst/>
                  </a:prstGeom>
                  <a:solidFill>
                    <a:srgbClr val="FFFFFF"/>
                  </a:solidFill>
                  <a:ln w="9525">
                    <a:noFill/>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grpSp>
        </p:grpSp>
        <p:grpSp>
          <p:nvGrpSpPr>
            <p:cNvPr id="43035" name="Group 37"/>
            <p:cNvGrpSpPr/>
            <p:nvPr/>
          </p:nvGrpSpPr>
          <p:grpSpPr>
            <a:xfrm rot="5914597" flipH="1">
              <a:off x="2791" y="2604"/>
              <a:ext cx="239" cy="800"/>
              <a:chOff x="1744" y="2071"/>
              <a:chExt cx="297" cy="971"/>
            </a:xfrm>
          </p:grpSpPr>
          <p:grpSp>
            <p:nvGrpSpPr>
              <p:cNvPr id="43037" name="Group 38"/>
              <p:cNvGrpSpPr/>
              <p:nvPr/>
            </p:nvGrpSpPr>
            <p:grpSpPr>
              <a:xfrm>
                <a:off x="1744" y="2787"/>
                <a:ext cx="285" cy="255"/>
                <a:chOff x="1744" y="2787"/>
                <a:chExt cx="285" cy="255"/>
              </a:xfrm>
            </p:grpSpPr>
            <p:sp>
              <p:nvSpPr>
                <p:cNvPr id="43041" name="Freeform 39"/>
                <p:cNvSpPr/>
                <p:nvPr/>
              </p:nvSpPr>
              <p:spPr>
                <a:xfrm>
                  <a:off x="1744" y="2787"/>
                  <a:ext cx="285" cy="255"/>
                </a:xfrm>
                <a:custGeom>
                  <a:avLst/>
                  <a:gdLst/>
                  <a:ahLst/>
                  <a:cxnLst>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1"/>
                    </a:cxn>
                    <a:cxn ang="0">
                      <a:pos x="0" y="0"/>
                    </a:cxn>
                    <a:cxn ang="0">
                      <a:pos x="0" y="1"/>
                    </a:cxn>
                  </a:cxnLst>
                  <a:pathLst>
                    <a:path w="571" h="510">
                      <a:moveTo>
                        <a:pt x="88" y="66"/>
                      </a:moveTo>
                      <a:lnTo>
                        <a:pt x="52" y="132"/>
                      </a:lnTo>
                      <a:lnTo>
                        <a:pt x="38" y="156"/>
                      </a:lnTo>
                      <a:lnTo>
                        <a:pt x="31" y="186"/>
                      </a:lnTo>
                      <a:lnTo>
                        <a:pt x="24" y="227"/>
                      </a:lnTo>
                      <a:lnTo>
                        <a:pt x="24" y="265"/>
                      </a:lnTo>
                      <a:lnTo>
                        <a:pt x="29" y="304"/>
                      </a:lnTo>
                      <a:lnTo>
                        <a:pt x="45" y="338"/>
                      </a:lnTo>
                      <a:lnTo>
                        <a:pt x="78" y="363"/>
                      </a:lnTo>
                      <a:lnTo>
                        <a:pt x="43" y="342"/>
                      </a:lnTo>
                      <a:lnTo>
                        <a:pt x="29" y="340"/>
                      </a:lnTo>
                      <a:lnTo>
                        <a:pt x="12" y="347"/>
                      </a:lnTo>
                      <a:lnTo>
                        <a:pt x="3" y="357"/>
                      </a:lnTo>
                      <a:lnTo>
                        <a:pt x="0" y="375"/>
                      </a:lnTo>
                      <a:lnTo>
                        <a:pt x="5" y="389"/>
                      </a:lnTo>
                      <a:lnTo>
                        <a:pt x="17" y="406"/>
                      </a:lnTo>
                      <a:lnTo>
                        <a:pt x="60" y="437"/>
                      </a:lnTo>
                      <a:lnTo>
                        <a:pt x="128" y="463"/>
                      </a:lnTo>
                      <a:lnTo>
                        <a:pt x="158" y="472"/>
                      </a:lnTo>
                      <a:lnTo>
                        <a:pt x="191" y="477"/>
                      </a:lnTo>
                      <a:lnTo>
                        <a:pt x="220" y="477"/>
                      </a:lnTo>
                      <a:lnTo>
                        <a:pt x="250" y="488"/>
                      </a:lnTo>
                      <a:lnTo>
                        <a:pt x="286" y="500"/>
                      </a:lnTo>
                      <a:lnTo>
                        <a:pt x="368" y="510"/>
                      </a:lnTo>
                      <a:lnTo>
                        <a:pt x="465" y="489"/>
                      </a:lnTo>
                      <a:lnTo>
                        <a:pt x="527" y="489"/>
                      </a:lnTo>
                      <a:lnTo>
                        <a:pt x="543" y="484"/>
                      </a:lnTo>
                      <a:lnTo>
                        <a:pt x="559" y="469"/>
                      </a:lnTo>
                      <a:lnTo>
                        <a:pt x="564" y="448"/>
                      </a:lnTo>
                      <a:lnTo>
                        <a:pt x="571" y="366"/>
                      </a:lnTo>
                      <a:lnTo>
                        <a:pt x="571" y="298"/>
                      </a:lnTo>
                      <a:lnTo>
                        <a:pt x="567" y="264"/>
                      </a:lnTo>
                      <a:lnTo>
                        <a:pt x="564" y="239"/>
                      </a:lnTo>
                      <a:lnTo>
                        <a:pt x="559" y="217"/>
                      </a:lnTo>
                      <a:lnTo>
                        <a:pt x="553" y="193"/>
                      </a:lnTo>
                      <a:lnTo>
                        <a:pt x="522" y="100"/>
                      </a:lnTo>
                      <a:lnTo>
                        <a:pt x="491" y="0"/>
                      </a:lnTo>
                      <a:lnTo>
                        <a:pt x="88" y="66"/>
                      </a:lnTo>
                      <a:close/>
                    </a:path>
                  </a:pathLst>
                </a:custGeom>
                <a:solidFill>
                  <a:srgbClr val="FFE0C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sp>
              <p:nvSpPr>
                <p:cNvPr id="43042" name="Arc 40"/>
                <p:cNvSpPr/>
                <p:nvPr/>
              </p:nvSpPr>
              <p:spPr>
                <a:xfrm>
                  <a:off x="1786" y="2960"/>
                  <a:ext cx="8" cy="18"/>
                </a:xfrm>
                <a:custGeom>
                  <a:avLst/>
                  <a:gdLst/>
                  <a:ahLst/>
                  <a:cxnLst>
                    <a:cxn ang="0">
                      <a:pos x="0" y="0"/>
                    </a:cxn>
                    <a:cxn ang="0">
                      <a:pos x="0" y="0"/>
                    </a:cxn>
                    <a:cxn ang="0">
                      <a:pos x="0" y="0"/>
                    </a:cxn>
                  </a:cxnLst>
                  <a:pathLst>
                    <a:path w="21600" h="21460" fill="none">
                      <a:moveTo>
                        <a:pt x="0" y="21460"/>
                      </a:moveTo>
                      <a:cubicBezTo>
                        <a:pt x="0" y="10479"/>
                        <a:pt x="8237" y="1246"/>
                        <a:pt x="19146" y="-1"/>
                      </a:cubicBezTo>
                    </a:path>
                    <a:path w="21600" h="21460" stroke="0">
                      <a:moveTo>
                        <a:pt x="0" y="21460"/>
                      </a:moveTo>
                      <a:cubicBezTo>
                        <a:pt x="0" y="10479"/>
                        <a:pt x="8237" y="1246"/>
                        <a:pt x="19146" y="-1"/>
                      </a:cubicBezTo>
                      <a:lnTo>
                        <a:pt x="21600" y="21460"/>
                      </a:lnTo>
                      <a:lnTo>
                        <a:pt x="0" y="21460"/>
                      </a:lnTo>
                      <a:close/>
                    </a:path>
                  </a:pathLst>
                </a:custGeom>
                <a:noFill/>
                <a:ln w="11113"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3038" name="Group 41"/>
              <p:cNvGrpSpPr/>
              <p:nvPr/>
            </p:nvGrpSpPr>
            <p:grpSpPr>
              <a:xfrm>
                <a:off x="1758" y="2071"/>
                <a:ext cx="283" cy="756"/>
                <a:chOff x="1758" y="2071"/>
                <a:chExt cx="283" cy="756"/>
              </a:xfrm>
            </p:grpSpPr>
            <p:sp>
              <p:nvSpPr>
                <p:cNvPr id="43039" name="Rectangle 42"/>
                <p:cNvSpPr/>
                <p:nvPr/>
              </p:nvSpPr>
              <p:spPr>
                <a:xfrm>
                  <a:off x="1775" y="2781"/>
                  <a:ext cx="238" cy="46"/>
                </a:xfrm>
                <a:prstGeom prst="rect">
                  <a:avLst/>
                </a:prstGeom>
                <a:solidFill>
                  <a:srgbClr val="FFFFFF"/>
                </a:solidFill>
                <a:ln w="1111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43040" name="Freeform 43"/>
                <p:cNvSpPr/>
                <p:nvPr/>
              </p:nvSpPr>
              <p:spPr>
                <a:xfrm>
                  <a:off x="1758" y="2071"/>
                  <a:ext cx="283" cy="729"/>
                </a:xfrm>
                <a:custGeom>
                  <a:avLst/>
                  <a:gdLst/>
                  <a:ahLst/>
                  <a:cxnLst>
                    <a:cxn ang="0">
                      <a:pos x="1" y="0"/>
                    </a:cxn>
                    <a:cxn ang="0">
                      <a:pos x="1" y="0"/>
                    </a:cxn>
                    <a:cxn ang="0">
                      <a:pos x="0"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 ang="0">
                      <a:pos x="1" y="0"/>
                    </a:cxn>
                  </a:cxnLst>
                  <a:pathLst>
                    <a:path w="566" h="1459">
                      <a:moveTo>
                        <a:pt x="28" y="486"/>
                      </a:moveTo>
                      <a:lnTo>
                        <a:pt x="16" y="905"/>
                      </a:lnTo>
                      <a:lnTo>
                        <a:pt x="0" y="1454"/>
                      </a:lnTo>
                      <a:lnTo>
                        <a:pt x="544" y="1459"/>
                      </a:lnTo>
                      <a:lnTo>
                        <a:pt x="551" y="874"/>
                      </a:lnTo>
                      <a:lnTo>
                        <a:pt x="549" y="601"/>
                      </a:lnTo>
                      <a:lnTo>
                        <a:pt x="566" y="313"/>
                      </a:lnTo>
                      <a:lnTo>
                        <a:pt x="561" y="249"/>
                      </a:lnTo>
                      <a:lnTo>
                        <a:pt x="556" y="200"/>
                      </a:lnTo>
                      <a:lnTo>
                        <a:pt x="546" y="153"/>
                      </a:lnTo>
                      <a:lnTo>
                        <a:pt x="535" y="120"/>
                      </a:lnTo>
                      <a:lnTo>
                        <a:pt x="516" y="87"/>
                      </a:lnTo>
                      <a:lnTo>
                        <a:pt x="497" y="64"/>
                      </a:lnTo>
                      <a:lnTo>
                        <a:pt x="466" y="40"/>
                      </a:lnTo>
                      <a:lnTo>
                        <a:pt x="426" y="21"/>
                      </a:lnTo>
                      <a:lnTo>
                        <a:pt x="382" y="9"/>
                      </a:lnTo>
                      <a:lnTo>
                        <a:pt x="334" y="4"/>
                      </a:lnTo>
                      <a:lnTo>
                        <a:pt x="294" y="0"/>
                      </a:lnTo>
                      <a:lnTo>
                        <a:pt x="245" y="11"/>
                      </a:lnTo>
                      <a:lnTo>
                        <a:pt x="198" y="26"/>
                      </a:lnTo>
                      <a:lnTo>
                        <a:pt x="171" y="44"/>
                      </a:lnTo>
                      <a:lnTo>
                        <a:pt x="136" y="68"/>
                      </a:lnTo>
                      <a:lnTo>
                        <a:pt x="112" y="97"/>
                      </a:lnTo>
                      <a:lnTo>
                        <a:pt x="86" y="141"/>
                      </a:lnTo>
                      <a:lnTo>
                        <a:pt x="68" y="189"/>
                      </a:lnTo>
                      <a:lnTo>
                        <a:pt x="49" y="269"/>
                      </a:lnTo>
                      <a:lnTo>
                        <a:pt x="28" y="486"/>
                      </a:lnTo>
                      <a:close/>
                    </a:path>
                  </a:pathLst>
                </a:custGeom>
                <a:solidFill>
                  <a:srgbClr val="804000">
                    <a:alpha val="100000"/>
                  </a:srgbClr>
                </a:solidFill>
                <a:ln w="11113" cap="flat" cmpd="sng">
                  <a:solidFill>
                    <a:srgbClr val="000000">
                      <a:alpha val="100000"/>
                    </a:srgbClr>
                  </a:solidFill>
                  <a:prstDash val="solid"/>
                  <a:round/>
                  <a:headEnd type="none" w="med" len="med"/>
                  <a:tailEnd type="none" w="med" len="med"/>
                </a:ln>
              </p:spPr>
              <p:txBody>
                <a:bodyPr/>
                <a:p>
                  <a:endParaRPr lang="zh-CN" altLang="en-US"/>
                </a:p>
              </p:txBody>
            </p:sp>
          </p:grpSp>
        </p:grpSp>
        <p:graphicFrame>
          <p:nvGraphicFramePr>
            <p:cNvPr id="43036" name="Object 44"/>
            <p:cNvGraphicFramePr>
              <a:graphicFrameLocks noChangeAspect="1"/>
            </p:cNvGraphicFramePr>
            <p:nvPr/>
          </p:nvGraphicFramePr>
          <p:xfrm>
            <a:off x="1680" y="2893"/>
            <a:ext cx="1345" cy="1238"/>
          </p:xfrm>
          <a:graphic>
            <a:graphicData uri="http://schemas.openxmlformats.org/presentationml/2006/ole">
              <mc:AlternateContent xmlns:mc="http://schemas.openxmlformats.org/markup-compatibility/2006">
                <mc:Choice xmlns:v="urn:schemas-microsoft-com:vml" Requires="v">
                  <p:oleObj spid="_x0000_s3077" name="" r:id="rId1" imgW="15535275" imgH="14649450" progId="MS_ClipArt_Gallery.2">
                    <p:embed/>
                  </p:oleObj>
                </mc:Choice>
                <mc:Fallback>
                  <p:oleObj name="" r:id="rId1" imgW="15535275" imgH="14649450" progId="MS_ClipArt_Gallery.2">
                    <p:embed/>
                    <p:pic>
                      <p:nvPicPr>
                        <p:cNvPr id="0" name="图片 3076"/>
                        <p:cNvPicPr/>
                        <p:nvPr/>
                      </p:nvPicPr>
                      <p:blipFill>
                        <a:blip r:embed="rId2"/>
                        <a:stretch>
                          <a:fillRect/>
                        </a:stretch>
                      </p:blipFill>
                      <p:spPr>
                        <a:xfrm>
                          <a:off x="1680" y="2893"/>
                          <a:ext cx="1345" cy="1238"/>
                        </a:xfrm>
                        <a:prstGeom prst="rect">
                          <a:avLst/>
                        </a:prstGeom>
                        <a:noFill/>
                        <a:ln w="38100">
                          <a:noFill/>
                          <a:miter/>
                        </a:ln>
                      </p:spPr>
                    </p:pic>
                  </p:oleObj>
                </mc:Fallback>
              </mc:AlternateContent>
            </a:graphicData>
          </a:graphic>
        </p:graphicFrame>
      </p:grpSp>
      <p:sp>
        <p:nvSpPr>
          <p:cNvPr id="48173" name="AutoShape 45"/>
          <p:cNvSpPr/>
          <p:nvPr/>
        </p:nvSpPr>
        <p:spPr>
          <a:xfrm>
            <a:off x="1219200" y="685800"/>
            <a:ext cx="5791200" cy="2438400"/>
          </a:xfrm>
          <a:prstGeom prst="cloudCallout">
            <a:avLst>
              <a:gd name="adj1" fmla="val 50056"/>
              <a:gd name="adj2" fmla="val 96940"/>
            </a:avLst>
          </a:prstGeom>
          <a:gradFill rotWithShape="0">
            <a:gsLst>
              <a:gs pos="0">
                <a:srgbClr val="CCFFFF"/>
              </a:gs>
              <a:gs pos="100000">
                <a:srgbClr val="AAD5D5"/>
              </a:gs>
            </a:gsLst>
            <a:lin ang="18900000" scaled="1"/>
            <a:tileRect/>
          </a:gradFill>
          <a:ln w="25400" cap="flat" cmpd="sng">
            <a:solidFill>
              <a:srgbClr val="CCFFCC"/>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Oh come on!  Haven’t we had </a:t>
            </a:r>
            <a:endParaRPr lang="en-US" altLang="zh-CN" sz="2400" b="1" dirty="0"/>
          </a:p>
          <a:p>
            <a:pPr marL="0" lvl="0" indent="0" algn="ctr" eaLnBrk="1" hangingPunct="1">
              <a:spcBef>
                <a:spcPct val="0"/>
              </a:spcBef>
              <a:buNone/>
            </a:pPr>
            <a:r>
              <a:rPr lang="en-US" altLang="zh-CN" sz="2400" b="1" dirty="0"/>
              <a:t>enough hashing methods?</a:t>
            </a:r>
            <a:endParaRPr lang="en-US" altLang="zh-CN" sz="2400" b="1" dirty="0"/>
          </a:p>
          <a:p>
            <a:pPr marL="0" lvl="0" indent="0" algn="ctr" eaLnBrk="1" hangingPunct="1">
              <a:spcBef>
                <a:spcPct val="0"/>
              </a:spcBef>
              <a:buNone/>
            </a:pPr>
            <a:r>
              <a:rPr lang="en-US" altLang="zh-CN" sz="2400" b="1" dirty="0"/>
              <a:t>    Why do we need </a:t>
            </a:r>
            <a:r>
              <a:rPr lang="en-US" altLang="zh-CN" sz="2400" b="1" i="1" dirty="0"/>
              <a:t>rehashing</a:t>
            </a:r>
            <a:r>
              <a:rPr lang="en-US" altLang="zh-CN" sz="2400" b="1" dirty="0"/>
              <a:t> ?</a:t>
            </a:r>
            <a:endParaRPr lang="en-US" altLang="zh-CN" sz="2400" b="1" dirty="0"/>
          </a:p>
        </p:txBody>
      </p:sp>
      <p:sp>
        <p:nvSpPr>
          <p:cNvPr id="48174" name="AutoShape 46"/>
          <p:cNvSpPr/>
          <p:nvPr/>
        </p:nvSpPr>
        <p:spPr>
          <a:xfrm>
            <a:off x="1143000" y="685800"/>
            <a:ext cx="5943600" cy="2590800"/>
          </a:xfrm>
          <a:prstGeom prst="cloudCallout">
            <a:avLst>
              <a:gd name="adj1" fmla="val 37097"/>
              <a:gd name="adj2" fmla="val 115014"/>
            </a:avLst>
          </a:prstGeom>
          <a:gradFill rotWithShape="0">
            <a:gsLst>
              <a:gs pos="0">
                <a:srgbClr val="AFDBAF"/>
              </a:gs>
              <a:gs pos="100000">
                <a:srgbClr val="CCFFCC"/>
              </a:gs>
            </a:gsLst>
            <a:lin ang="270000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Because </a:t>
            </a:r>
            <a:endParaRPr lang="en-US" altLang="zh-CN" sz="2400" b="1" dirty="0"/>
          </a:p>
          <a:p>
            <a:pPr marL="0" lvl="0" indent="0" algn="ctr" eaLnBrk="1" hangingPunct="1">
              <a:spcBef>
                <a:spcPct val="0"/>
              </a:spcBef>
              <a:buNone/>
            </a:pPr>
            <a:r>
              <a:rPr lang="en-US" altLang="zh-CN" sz="2400" b="1" dirty="0"/>
              <a:t>         I enjoy giving you headaches …</a:t>
            </a:r>
            <a:endParaRPr lang="en-US" altLang="zh-CN" sz="2400" b="1" dirty="0"/>
          </a:p>
          <a:p>
            <a:pPr marL="0" lvl="0" indent="0" algn="ctr" eaLnBrk="1" hangingPunct="1">
              <a:spcBef>
                <a:spcPct val="0"/>
              </a:spcBef>
              <a:buNone/>
            </a:pPr>
            <a:r>
              <a:rPr lang="en-US" altLang="zh-CN" sz="2400" b="1" dirty="0"/>
              <a:t>Just kidding </a:t>
            </a:r>
            <a:r>
              <a:rPr lang="en-US" altLang="zh-CN" sz="2400" b="1" dirty="0">
                <a:sym typeface="Wingdings" panose="05000000000000000000" pitchFamily="2" charset="2"/>
              </a:rPr>
              <a:t></a:t>
            </a:r>
            <a:endParaRPr lang="en-US" altLang="zh-CN" sz="2400" b="1" dirty="0">
              <a:sym typeface="Wingdings" panose="05000000000000000000" pitchFamily="2" charset="2"/>
            </a:endParaRPr>
          </a:p>
          <a:p>
            <a:pPr marL="0" lvl="0" indent="0" algn="ctr" eaLnBrk="1" hangingPunct="1">
              <a:spcBef>
                <a:spcPct val="0"/>
              </a:spcBef>
              <a:buNone/>
            </a:pPr>
            <a:r>
              <a:rPr lang="en-US" altLang="zh-CN" sz="2400" b="1" dirty="0"/>
              <a:t>Say which probing method</a:t>
            </a:r>
            <a:endParaRPr lang="en-US" altLang="zh-CN" sz="2400" b="1" dirty="0"/>
          </a:p>
          <a:p>
            <a:pPr marL="0" lvl="0" indent="0" algn="ctr" eaLnBrk="1" hangingPunct="1">
              <a:spcBef>
                <a:spcPct val="0"/>
              </a:spcBef>
              <a:buNone/>
            </a:pPr>
            <a:r>
              <a:rPr lang="en-US" altLang="zh-CN" sz="2400" b="1" dirty="0"/>
              <a:t>do you like?</a:t>
            </a:r>
            <a:endParaRPr lang="en-US" altLang="zh-CN" sz="2400" b="1" dirty="0"/>
          </a:p>
        </p:txBody>
      </p:sp>
      <p:sp>
        <p:nvSpPr>
          <p:cNvPr id="48175" name="AutoShape 47"/>
          <p:cNvSpPr/>
          <p:nvPr/>
        </p:nvSpPr>
        <p:spPr>
          <a:xfrm>
            <a:off x="1143000" y="685800"/>
            <a:ext cx="6019800" cy="2438400"/>
          </a:xfrm>
          <a:prstGeom prst="cloudCallout">
            <a:avLst>
              <a:gd name="adj1" fmla="val 48046"/>
              <a:gd name="adj2" fmla="val 91472"/>
            </a:avLst>
          </a:prstGeom>
          <a:gradFill rotWithShape="0">
            <a:gsLst>
              <a:gs pos="0">
                <a:srgbClr val="CCFFFF"/>
              </a:gs>
              <a:gs pos="100000">
                <a:srgbClr val="AAD5D5"/>
              </a:gs>
            </a:gsLst>
            <a:lin ang="18900000" scaled="1"/>
            <a:tileRect/>
          </a:gradFill>
          <a:ln w="25400" cap="flat" cmpd="sng">
            <a:solidFill>
              <a:srgbClr val="CCFFCC"/>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Practically speaking </a:t>
            </a:r>
            <a:endParaRPr lang="en-US" altLang="zh-CN" sz="2400" b="1" dirty="0"/>
          </a:p>
          <a:p>
            <a:pPr marL="0" lvl="0" indent="0" algn="ctr" eaLnBrk="1" hangingPunct="1">
              <a:spcBef>
                <a:spcPct val="0"/>
              </a:spcBef>
              <a:buNone/>
            </a:pPr>
            <a:r>
              <a:rPr lang="en-US" altLang="zh-CN" sz="2400" b="1" dirty="0"/>
              <a:t>       I would prefer to use quadratic hashing…</a:t>
            </a:r>
            <a:endParaRPr lang="en-US" altLang="zh-CN" sz="2400" b="1" dirty="0"/>
          </a:p>
          <a:p>
            <a:pPr marL="0" lvl="0" indent="0" algn="ctr" eaLnBrk="1" hangingPunct="1">
              <a:spcBef>
                <a:spcPct val="0"/>
              </a:spcBef>
              <a:buNone/>
            </a:pPr>
            <a:r>
              <a:rPr lang="en-US" altLang="zh-CN" sz="2400" b="1" dirty="0"/>
              <a:t>What, anything wrong with it?</a:t>
            </a:r>
            <a:endParaRPr lang="en-US" altLang="zh-CN" sz="2400" b="1" dirty="0"/>
          </a:p>
        </p:txBody>
      </p:sp>
      <p:sp>
        <p:nvSpPr>
          <p:cNvPr id="48176" name="AutoShape 48"/>
          <p:cNvSpPr/>
          <p:nvPr/>
        </p:nvSpPr>
        <p:spPr>
          <a:xfrm>
            <a:off x="1066800" y="685800"/>
            <a:ext cx="5334000" cy="2209800"/>
          </a:xfrm>
          <a:prstGeom prst="cloudCallout">
            <a:avLst>
              <a:gd name="adj1" fmla="val 47856"/>
              <a:gd name="adj2" fmla="val 138935"/>
            </a:avLst>
          </a:prstGeom>
          <a:gradFill rotWithShape="0">
            <a:gsLst>
              <a:gs pos="0">
                <a:srgbClr val="AFDBAF"/>
              </a:gs>
              <a:gs pos="100000">
                <a:srgbClr val="CCFFCC"/>
              </a:gs>
            </a:gsLst>
            <a:lin ang="270000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What will happen </a:t>
            </a:r>
            <a:endParaRPr lang="en-US" altLang="zh-CN" sz="2400" b="1" dirty="0"/>
          </a:p>
          <a:p>
            <a:pPr marL="0" lvl="0" indent="0" algn="ctr" eaLnBrk="1" hangingPunct="1">
              <a:spcBef>
                <a:spcPct val="0"/>
              </a:spcBef>
              <a:buNone/>
            </a:pPr>
            <a:r>
              <a:rPr lang="en-US" altLang="zh-CN" sz="2400" b="1" dirty="0"/>
              <a:t>        if the table is more than half full?</a:t>
            </a:r>
            <a:endParaRPr lang="en-US" altLang="zh-CN" sz="2400" b="1" dirty="0"/>
          </a:p>
        </p:txBody>
      </p:sp>
      <p:sp>
        <p:nvSpPr>
          <p:cNvPr id="48177" name="AutoShape 49"/>
          <p:cNvSpPr/>
          <p:nvPr/>
        </p:nvSpPr>
        <p:spPr>
          <a:xfrm>
            <a:off x="990600" y="609600"/>
            <a:ext cx="5181600" cy="1981200"/>
          </a:xfrm>
          <a:prstGeom prst="cloudCallout">
            <a:avLst>
              <a:gd name="adj1" fmla="val 66454"/>
              <a:gd name="adj2" fmla="val 134296"/>
            </a:avLst>
          </a:prstGeom>
          <a:gradFill rotWithShape="0">
            <a:gsLst>
              <a:gs pos="0">
                <a:srgbClr val="CCFFFF"/>
              </a:gs>
              <a:gs pos="100000">
                <a:srgbClr val="AAD5D5"/>
              </a:gs>
            </a:gsLst>
            <a:lin ang="18900000" scaled="1"/>
            <a:tileRect/>
          </a:gradFill>
          <a:ln w="25400" cap="flat" cmpd="sng">
            <a:solidFill>
              <a:srgbClr val="CCFFCC"/>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Uhhhh… </a:t>
            </a:r>
            <a:endParaRPr lang="en-US" altLang="zh-CN" sz="2400" b="1" dirty="0"/>
          </a:p>
          <a:p>
            <a:pPr marL="0" lvl="0" indent="0" algn="ctr" eaLnBrk="1" hangingPunct="1">
              <a:spcBef>
                <a:spcPct val="0"/>
              </a:spcBef>
              <a:buNone/>
            </a:pPr>
            <a:r>
              <a:rPr lang="en-US" altLang="zh-CN" sz="2400" b="1" dirty="0"/>
              <a:t>insertion might fail </a:t>
            </a:r>
            <a:r>
              <a:rPr lang="en-US" altLang="zh-CN" sz="2400" b="1" dirty="0">
                <a:sym typeface="Wingdings" panose="05000000000000000000" pitchFamily="2" charset="2"/>
              </a:rPr>
              <a:t></a:t>
            </a:r>
            <a:endParaRPr lang="en-US" altLang="zh-CN" sz="2400" b="1" dirty="0"/>
          </a:p>
        </p:txBody>
      </p:sp>
      <p:sp>
        <p:nvSpPr>
          <p:cNvPr id="48178" name="AutoShape 50"/>
          <p:cNvSpPr/>
          <p:nvPr/>
        </p:nvSpPr>
        <p:spPr>
          <a:xfrm>
            <a:off x="990600" y="1143000"/>
            <a:ext cx="5334000" cy="1447800"/>
          </a:xfrm>
          <a:prstGeom prst="cloudCallout">
            <a:avLst>
              <a:gd name="adj1" fmla="val 48931"/>
              <a:gd name="adj2" fmla="val 207236"/>
            </a:avLst>
          </a:prstGeom>
          <a:gradFill rotWithShape="0">
            <a:gsLst>
              <a:gs pos="0">
                <a:srgbClr val="AFDBAF"/>
              </a:gs>
              <a:gs pos="100000">
                <a:srgbClr val="CCFFCC"/>
              </a:gs>
            </a:gsLst>
            <a:lin ang="270000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Then what can we do?</a:t>
            </a:r>
            <a:endParaRPr lang="en-US" altLang="zh-CN" sz="2400" b="1" dirty="0"/>
          </a:p>
        </p:txBody>
      </p:sp>
      <p:sp>
        <p:nvSpPr>
          <p:cNvPr id="48179" name="Rectangle 51"/>
          <p:cNvSpPr/>
          <p:nvPr/>
        </p:nvSpPr>
        <p:spPr>
          <a:xfrm>
            <a:off x="5943600" y="4114800"/>
            <a:ext cx="2438400" cy="21336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nvGrpSpPr>
          <p:cNvPr id="48180" name="Group 52"/>
          <p:cNvGrpSpPr/>
          <p:nvPr/>
        </p:nvGrpSpPr>
        <p:grpSpPr>
          <a:xfrm>
            <a:off x="533400" y="685800"/>
            <a:ext cx="7696200" cy="2355850"/>
            <a:chOff x="384" y="672"/>
            <a:chExt cx="4848" cy="1484"/>
          </a:xfrm>
        </p:grpSpPr>
        <p:pic>
          <p:nvPicPr>
            <p:cNvPr id="43024" name="Picture 53" descr="LIGHTBLB"/>
            <p:cNvPicPr>
              <a:picLocks noChangeAspect="1"/>
            </p:cNvPicPr>
            <p:nvPr/>
          </p:nvPicPr>
          <p:blipFill>
            <a:blip r:embed="rId3"/>
            <a:stretch>
              <a:fillRect/>
            </a:stretch>
          </p:blipFill>
          <p:spPr>
            <a:xfrm>
              <a:off x="384" y="912"/>
              <a:ext cx="791" cy="866"/>
            </a:xfrm>
            <a:prstGeom prst="rect">
              <a:avLst/>
            </a:prstGeom>
            <a:noFill/>
            <a:ln w="9525">
              <a:noFill/>
            </a:ln>
          </p:spPr>
        </p:pic>
        <p:sp>
          <p:nvSpPr>
            <p:cNvPr id="43025" name="Text Box 54"/>
            <p:cNvSpPr txBox="1"/>
            <p:nvPr/>
          </p:nvSpPr>
          <p:spPr>
            <a:xfrm>
              <a:off x="1248" y="672"/>
              <a:ext cx="3984" cy="1484"/>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4175" lvl="0" indent="-384175" eaLnBrk="1" hangingPunct="1">
                <a:spcBef>
                  <a:spcPct val="10000"/>
                </a:spcBef>
                <a:buNone/>
              </a:pPr>
              <a:r>
                <a:rPr lang="en-US" altLang="zh-CN" sz="2400" b="1" dirty="0">
                  <a:solidFill>
                    <a:schemeClr val="hlink"/>
                  </a:solidFill>
                  <a:sym typeface="Wingdings" panose="05000000000000000000" pitchFamily="2" charset="2"/>
                </a:rPr>
                <a:t></a:t>
              </a:r>
              <a:r>
                <a:rPr lang="en-US" altLang="zh-CN" sz="2400" b="1" dirty="0">
                  <a:sym typeface="Wingdings" panose="05000000000000000000" pitchFamily="2" charset="2"/>
                </a:rPr>
                <a:t> </a:t>
              </a:r>
              <a:r>
                <a:rPr lang="en-US" altLang="zh-CN" sz="2400" b="1" dirty="0"/>
                <a:t>Build another table that is </a:t>
              </a:r>
              <a:r>
                <a:rPr lang="en-US" altLang="zh-CN" sz="2400" b="1" dirty="0">
                  <a:solidFill>
                    <a:schemeClr val="accent2">
                      <a:lumMod val="40000"/>
                      <a:lumOff val="60000"/>
                    </a:schemeClr>
                  </a:solidFill>
                </a:rPr>
                <a:t>about twice</a:t>
              </a:r>
              <a:r>
                <a:rPr lang="en-US" altLang="zh-CN" sz="2400" b="1" dirty="0"/>
                <a:t> as big;</a:t>
              </a:r>
              <a:endParaRPr lang="en-US" altLang="zh-CN" sz="2400" b="1" dirty="0"/>
            </a:p>
            <a:p>
              <a:pPr marL="384175" lvl="0" indent="-384175" eaLnBrk="1" hangingPunct="1">
                <a:spcBef>
                  <a:spcPct val="10000"/>
                </a:spcBef>
                <a:buNone/>
              </a:pPr>
              <a:r>
                <a:rPr lang="en-US" altLang="zh-CN" sz="2400" b="1" dirty="0">
                  <a:solidFill>
                    <a:schemeClr val="hlink"/>
                  </a:solidFill>
                  <a:sym typeface="Wingdings" panose="05000000000000000000" pitchFamily="2" charset="2"/>
                </a:rPr>
                <a:t></a:t>
              </a:r>
              <a:r>
                <a:rPr lang="en-US" altLang="zh-CN" sz="2400" b="1" dirty="0"/>
                <a:t> Scan down the entire original hash table for non-deleted elements;</a:t>
              </a:r>
              <a:endParaRPr lang="en-US" altLang="zh-CN" sz="2400" b="1" dirty="0"/>
            </a:p>
            <a:p>
              <a:pPr marL="384175" lvl="0" indent="-384175" eaLnBrk="1" hangingPunct="1">
                <a:spcBef>
                  <a:spcPct val="10000"/>
                </a:spcBef>
                <a:buNone/>
              </a:pPr>
              <a:r>
                <a:rPr lang="en-US" altLang="zh-CN" sz="2400" b="1" dirty="0">
                  <a:solidFill>
                    <a:schemeClr val="hlink"/>
                  </a:solidFill>
                  <a:sym typeface="Wingdings" panose="05000000000000000000" pitchFamily="2" charset="2"/>
                </a:rPr>
                <a:t></a:t>
              </a:r>
              <a:r>
                <a:rPr lang="en-US" altLang="zh-CN" sz="2400" b="1" dirty="0"/>
                <a:t> Use a new function to hash those elements into the new table.</a:t>
              </a:r>
              <a:endParaRPr lang="en-US" altLang="zh-CN" sz="2400" b="1" dirty="0"/>
            </a:p>
          </p:txBody>
        </p:sp>
      </p:grpSp>
      <p:sp>
        <p:nvSpPr>
          <p:cNvPr id="48183" name="Rectangle 55"/>
          <p:cNvSpPr/>
          <p:nvPr/>
        </p:nvSpPr>
        <p:spPr>
          <a:xfrm>
            <a:off x="609600" y="3048000"/>
            <a:ext cx="62484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If there are </a:t>
            </a:r>
            <a:r>
              <a:rPr lang="en-US" altLang="zh-CN" sz="2400" b="1" i="1" dirty="0"/>
              <a:t>N</a:t>
            </a:r>
            <a:r>
              <a:rPr lang="en-US" altLang="zh-CN" sz="2400" b="1" dirty="0"/>
              <a:t> keys in the table, then </a:t>
            </a:r>
            <a:r>
              <a:rPr lang="en-US" altLang="zh-CN" sz="2400" b="1" i="1" dirty="0"/>
              <a:t>T</a:t>
            </a:r>
            <a:r>
              <a:rPr lang="en-US" altLang="zh-CN" sz="2400" b="1" dirty="0"/>
              <a:t> (</a:t>
            </a:r>
            <a:r>
              <a:rPr lang="en-US" altLang="zh-CN" sz="2400" b="1" i="1" dirty="0"/>
              <a:t>N</a:t>
            </a:r>
            <a:r>
              <a:rPr lang="en-US" altLang="zh-CN" sz="2400" b="1" dirty="0"/>
              <a:t>) = </a:t>
            </a:r>
            <a:endParaRPr lang="en-US" altLang="zh-CN" sz="2400" b="1" dirty="0"/>
          </a:p>
        </p:txBody>
      </p:sp>
      <p:sp>
        <p:nvSpPr>
          <p:cNvPr id="48184" name="Rectangle 56"/>
          <p:cNvSpPr/>
          <p:nvPr/>
        </p:nvSpPr>
        <p:spPr>
          <a:xfrm>
            <a:off x="6400800" y="3048000"/>
            <a:ext cx="1143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t>O(</a:t>
            </a:r>
            <a:r>
              <a:rPr lang="en-US" altLang="zh-CN" sz="2400" b="1" i="1" dirty="0"/>
              <a:t>N</a:t>
            </a:r>
            <a:r>
              <a:rPr lang="en-US" altLang="zh-CN" sz="2400" b="1" dirty="0"/>
              <a:t>)</a:t>
            </a:r>
            <a:endParaRPr lang="en-US" altLang="zh-CN" sz="2400" b="1" dirty="0"/>
          </a:p>
        </p:txBody>
      </p:sp>
      <p:sp>
        <p:nvSpPr>
          <p:cNvPr id="48185" name="Oval 57"/>
          <p:cNvSpPr/>
          <p:nvPr/>
        </p:nvSpPr>
        <p:spPr>
          <a:xfrm>
            <a:off x="914400" y="3581400"/>
            <a:ext cx="6553200" cy="762000"/>
          </a:xfrm>
          <a:prstGeom prst="ellipse">
            <a:avLst/>
          </a:prstGeom>
          <a:gradFill rotWithShape="0">
            <a:gsLst>
              <a:gs pos="0">
                <a:srgbClr val="A6CFA6"/>
              </a:gs>
              <a:gs pos="50000">
                <a:srgbClr val="CCFFCC"/>
              </a:gs>
              <a:gs pos="100000">
                <a:srgbClr val="A6CFA6"/>
              </a:gs>
            </a:gsLst>
            <a:lin ang="0" scaled="1"/>
            <a:tileRect/>
          </a:gradFill>
          <a:ln w="25400" cap="flat" cmpd="sng">
            <a:solidFill>
              <a:srgbClr val="CCFFFF"/>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latin typeface="Arial" panose="020B0604020202020204" pitchFamily="34" charset="0"/>
              </a:rPr>
              <a:t>Question:</a:t>
            </a:r>
            <a:r>
              <a:rPr lang="en-US" altLang="zh-CN" sz="2400" b="1" dirty="0"/>
              <a:t>  When to rehash?</a:t>
            </a:r>
            <a:endParaRPr lang="en-US" altLang="zh-CN" sz="2400" b="1" dirty="0"/>
          </a:p>
        </p:txBody>
      </p:sp>
      <p:sp>
        <p:nvSpPr>
          <p:cNvPr id="48186" name="Oval 58"/>
          <p:cNvSpPr/>
          <p:nvPr/>
        </p:nvSpPr>
        <p:spPr>
          <a:xfrm>
            <a:off x="609600" y="4419600"/>
            <a:ext cx="8001000" cy="1905000"/>
          </a:xfrm>
          <a:prstGeom prst="ellipse">
            <a:avLst/>
          </a:prstGeom>
          <a:gradFill rotWithShape="0">
            <a:gsLst>
              <a:gs pos="0">
                <a:srgbClr val="CCFFFF"/>
              </a:gs>
              <a:gs pos="100000">
                <a:srgbClr val="A6CFCF"/>
              </a:gs>
            </a:gsLst>
            <a:path path="shape">
              <a:fillToRect l="50000" t="50000" r="50000" b="50000"/>
            </a:path>
            <a:tileRect/>
          </a:gradFill>
          <a:ln w="25400" cap="flat" cmpd="sng">
            <a:solidFill>
              <a:srgbClr val="CCFFCC"/>
            </a:solidFill>
            <a:prstDash val="solid"/>
            <a:headEnd type="none" w="med" len="med"/>
            <a:tailEnd type="none" w="med" len="med"/>
          </a:ln>
        </p:spPr>
        <p:txBody>
          <a:bodyPr wrap="none" lIns="90000" tIns="0" rIns="90000" bIns="190800" anchor="b"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dirty="0">
                <a:latin typeface="Arial" panose="020B0604020202020204" pitchFamily="34" charset="0"/>
              </a:rPr>
              <a:t>                       Answer:</a:t>
            </a:r>
            <a:endParaRPr lang="en-US" altLang="zh-CN" sz="2400" b="1" dirty="0">
              <a:latin typeface="Arial" panose="020B0604020202020204" pitchFamily="34" charset="0"/>
            </a:endParaRPr>
          </a:p>
          <a:p>
            <a:pPr marL="0" lvl="0" indent="0" eaLnBrk="1" hangingPunct="1">
              <a:spcBef>
                <a:spcPct val="0"/>
              </a:spcBef>
              <a:buNone/>
            </a:pPr>
            <a:r>
              <a:rPr lang="en-US" altLang="zh-CN" sz="2000" b="1" dirty="0">
                <a:latin typeface="Arial" panose="020B0604020202020204" pitchFamily="34" charset="0"/>
                <a:sym typeface="Wingdings" panose="05000000000000000000" pitchFamily="2" charset="2"/>
              </a:rPr>
              <a:t> As soon as the table is half full</a:t>
            </a:r>
            <a:endParaRPr lang="en-US" altLang="zh-CN" sz="2000" b="1" dirty="0">
              <a:latin typeface="Arial" panose="020B0604020202020204" pitchFamily="34" charset="0"/>
              <a:sym typeface="Wingdings" panose="05000000000000000000" pitchFamily="2" charset="2"/>
            </a:endParaRPr>
          </a:p>
          <a:p>
            <a:pPr marL="0" lvl="0" indent="0" eaLnBrk="1" hangingPunct="1">
              <a:spcBef>
                <a:spcPct val="0"/>
              </a:spcBef>
              <a:buNone/>
            </a:pPr>
            <a:r>
              <a:rPr lang="en-US" altLang="zh-CN" sz="2000" b="1" dirty="0">
                <a:latin typeface="Arial" panose="020B0604020202020204" pitchFamily="34" charset="0"/>
                <a:sym typeface="Wingdings" panose="05000000000000000000" pitchFamily="2" charset="2"/>
              </a:rPr>
              <a:t> When an insertion fails</a:t>
            </a:r>
            <a:endParaRPr lang="en-US" altLang="zh-CN" sz="2000" b="1" dirty="0">
              <a:latin typeface="Arial" panose="020B0604020202020204" pitchFamily="34" charset="0"/>
              <a:sym typeface="Wingdings" panose="05000000000000000000" pitchFamily="2" charset="2"/>
            </a:endParaRPr>
          </a:p>
          <a:p>
            <a:pPr marL="0" lvl="0" indent="0" eaLnBrk="1" hangingPunct="1">
              <a:spcBef>
                <a:spcPct val="0"/>
              </a:spcBef>
              <a:buNone/>
            </a:pPr>
            <a:r>
              <a:rPr lang="en-US" altLang="zh-CN" sz="2000" b="1" dirty="0">
                <a:latin typeface="Arial" panose="020B0604020202020204" pitchFamily="34" charset="0"/>
                <a:sym typeface="Wingdings" panose="05000000000000000000" pitchFamily="2" charset="2"/>
              </a:rPr>
              <a:t> When the table reaches a certain load factor</a:t>
            </a:r>
            <a:endParaRPr lang="en-US" altLang="zh-CN" sz="20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dissolve">
                                      <p:cBhvr>
                                        <p:cTn id="12" dur="500"/>
                                        <p:tgtEl>
                                          <p:spTgt spid="48131"/>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48173"/>
                                        </p:tgtEl>
                                        <p:attrNameLst>
                                          <p:attrName>style.visibility</p:attrName>
                                        </p:attrNameLst>
                                      </p:cBhvr>
                                      <p:to>
                                        <p:strVal val="visible"/>
                                      </p:to>
                                    </p:set>
                                    <p:animEffect transition="in" filter="wipe(down)">
                                      <p:cBhvr>
                                        <p:cTn id="16" dur="500"/>
                                        <p:tgtEl>
                                          <p:spTgt spid="48173"/>
                                        </p:tgtEl>
                                      </p:cBhvr>
                                    </p:animEffect>
                                  </p:childTnLst>
                                  <p:subTnLst>
                                    <p:set>
                                      <p:cBhvr override="childStyle">
                                        <p:cTn dur="1" fill="hold" display="0" masterRel="nextClick" afterEffect="1"/>
                                        <p:tgtEl>
                                          <p:spTgt spid="48173"/>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5" name="WHOOSH.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48174"/>
                                        </p:tgtEl>
                                        <p:attrNameLst>
                                          <p:attrName>style.visibility</p:attrName>
                                        </p:attrNameLst>
                                      </p:cBhvr>
                                      <p:to>
                                        <p:strVal val="visible"/>
                                      </p:to>
                                    </p:set>
                                    <p:animEffect transition="in" filter="strips(upLeft)">
                                      <p:cBhvr>
                                        <p:cTn id="21" dur="500"/>
                                        <p:tgtEl>
                                          <p:spTgt spid="48174"/>
                                        </p:tgtEl>
                                      </p:cBhvr>
                                    </p:animEffect>
                                  </p:childTnLst>
                                  <p:subTnLst>
                                    <p:set>
                                      <p:cBhvr override="childStyle">
                                        <p:cTn dur="1" fill="hold" display="0" masterRel="nextClick" afterEffect="1"/>
                                        <p:tgtEl>
                                          <p:spTgt spid="48174"/>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5" name="WHOOSH.WAV"/>
                                        </p:tgtEl>
                                      </p:cMediaNode>
                                    </p:audio>
                                  </p:sub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8175"/>
                                        </p:tgtEl>
                                        <p:attrNameLst>
                                          <p:attrName>style.visibility</p:attrName>
                                        </p:attrNameLst>
                                      </p:cBhvr>
                                      <p:to>
                                        <p:strVal val="visible"/>
                                      </p:to>
                                    </p:set>
                                    <p:animEffect transition="in" filter="wipe(down)">
                                      <p:cBhvr>
                                        <p:cTn id="26" dur="500"/>
                                        <p:tgtEl>
                                          <p:spTgt spid="48175"/>
                                        </p:tgtEl>
                                      </p:cBhvr>
                                    </p:animEffect>
                                  </p:childTnLst>
                                  <p:subTnLst>
                                    <p:set>
                                      <p:cBhvr override="childStyle">
                                        <p:cTn dur="1" fill="hold" display="0" masterRel="nextClick" afterEffect="1"/>
                                        <p:tgtEl>
                                          <p:spTgt spid="48175"/>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5"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9" fill="hold" grpId="0" nodeType="clickEffect">
                                  <p:stCondLst>
                                    <p:cond delay="0"/>
                                  </p:stCondLst>
                                  <p:childTnLst>
                                    <p:set>
                                      <p:cBhvr>
                                        <p:cTn id="30" dur="1" fill="hold">
                                          <p:stCondLst>
                                            <p:cond delay="0"/>
                                          </p:stCondLst>
                                        </p:cTn>
                                        <p:tgtEl>
                                          <p:spTgt spid="48176"/>
                                        </p:tgtEl>
                                        <p:attrNameLst>
                                          <p:attrName>style.visibility</p:attrName>
                                        </p:attrNameLst>
                                      </p:cBhvr>
                                      <p:to>
                                        <p:strVal val="visible"/>
                                      </p:to>
                                    </p:set>
                                    <p:animEffect transition="in" filter="strips(upLeft)">
                                      <p:cBhvr>
                                        <p:cTn id="31" dur="500"/>
                                        <p:tgtEl>
                                          <p:spTgt spid="48176"/>
                                        </p:tgtEl>
                                      </p:cBhvr>
                                    </p:animEffect>
                                  </p:childTnLst>
                                  <p:subTnLst>
                                    <p:set>
                                      <p:cBhvr override="childStyle">
                                        <p:cTn dur="1" fill="hold" display="0" masterRel="nextClick" afterEffect="1"/>
                                        <p:tgtEl>
                                          <p:spTgt spid="48176"/>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5"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8177"/>
                                        </p:tgtEl>
                                        <p:attrNameLst>
                                          <p:attrName>style.visibility</p:attrName>
                                        </p:attrNameLst>
                                      </p:cBhvr>
                                      <p:to>
                                        <p:strVal val="visible"/>
                                      </p:to>
                                    </p:set>
                                    <p:animEffect transition="in" filter="wipe(down)">
                                      <p:cBhvr>
                                        <p:cTn id="36" dur="500"/>
                                        <p:tgtEl>
                                          <p:spTgt spid="48177"/>
                                        </p:tgtEl>
                                      </p:cBhvr>
                                    </p:animEffect>
                                  </p:childTnLst>
                                  <p:subTnLst>
                                    <p:set>
                                      <p:cBhvr override="childStyle">
                                        <p:cTn dur="1" fill="hold" display="0" masterRel="nextClick" afterEffect="1"/>
                                        <p:tgtEl>
                                          <p:spTgt spid="48177"/>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5" name="WHOOSH.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9" fill="hold" grpId="0" nodeType="clickEffect">
                                  <p:stCondLst>
                                    <p:cond delay="0"/>
                                  </p:stCondLst>
                                  <p:childTnLst>
                                    <p:set>
                                      <p:cBhvr>
                                        <p:cTn id="40" dur="1" fill="hold">
                                          <p:stCondLst>
                                            <p:cond delay="0"/>
                                          </p:stCondLst>
                                        </p:cTn>
                                        <p:tgtEl>
                                          <p:spTgt spid="48178"/>
                                        </p:tgtEl>
                                        <p:attrNameLst>
                                          <p:attrName>style.visibility</p:attrName>
                                        </p:attrNameLst>
                                      </p:cBhvr>
                                      <p:to>
                                        <p:strVal val="visible"/>
                                      </p:to>
                                    </p:set>
                                    <p:animEffect transition="in" filter="strips(upLeft)">
                                      <p:cBhvr>
                                        <p:cTn id="41" dur="500"/>
                                        <p:tgtEl>
                                          <p:spTgt spid="48178"/>
                                        </p:tgtEl>
                                      </p:cBhvr>
                                    </p:animEffect>
                                  </p:childTnLst>
                                  <p:subTnLst>
                                    <p:set>
                                      <p:cBhvr override="childStyle">
                                        <p:cTn dur="1" fill="hold" display="0" masterRel="nextClick" afterEffect="1"/>
                                        <p:tgtEl>
                                          <p:spTgt spid="48178"/>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5" name="WHOOSH.WAV"/>
                                        </p:tgtEl>
                                      </p:cMediaNode>
                                    </p:audio>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8179"/>
                                        </p:tgtEl>
                                        <p:attrNameLst>
                                          <p:attrName>style.visibility</p:attrName>
                                        </p:attrNameLst>
                                      </p:cBhvr>
                                      <p:to>
                                        <p:strVal val="visible"/>
                                      </p:to>
                                    </p:set>
                                    <p:animEffect transition="in" filter="dissolve">
                                      <p:cBhvr>
                                        <p:cTn id="46" dur="500"/>
                                        <p:tgtEl>
                                          <p:spTgt spid="48179"/>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48180"/>
                                        </p:tgtEl>
                                        <p:attrNameLst>
                                          <p:attrName>style.visibility</p:attrName>
                                        </p:attrNameLst>
                                      </p:cBhvr>
                                      <p:to>
                                        <p:strVal val="visible"/>
                                      </p:to>
                                    </p:set>
                                    <p:animEffect transition="in" filter="wipe(up)">
                                      <p:cBhvr>
                                        <p:cTn id="50" dur="500"/>
                                        <p:tgtEl>
                                          <p:spTgt spid="4818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8183"/>
                                        </p:tgtEl>
                                        <p:attrNameLst>
                                          <p:attrName>style.visibility</p:attrName>
                                        </p:attrNameLst>
                                      </p:cBhvr>
                                      <p:to>
                                        <p:strVal val="visible"/>
                                      </p:to>
                                    </p:set>
                                    <p:animEffect transition="in" filter="wipe(left)">
                                      <p:cBhvr>
                                        <p:cTn id="55" dur="500"/>
                                        <p:tgtEl>
                                          <p:spTgt spid="4818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8184"/>
                                        </p:tgtEl>
                                        <p:attrNameLst>
                                          <p:attrName>style.visibility</p:attrName>
                                        </p:attrNameLst>
                                      </p:cBhvr>
                                      <p:to>
                                        <p:strVal val="visible"/>
                                      </p:to>
                                    </p:set>
                                    <p:animEffect transition="in" filter="box(in)">
                                      <p:cBhvr>
                                        <p:cTn id="60" dur="500"/>
                                        <p:tgtEl>
                                          <p:spTgt spid="48184"/>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37" fill="hold" grpId="0" nodeType="clickEffect">
                                  <p:stCondLst>
                                    <p:cond delay="0"/>
                                  </p:stCondLst>
                                  <p:childTnLst>
                                    <p:set>
                                      <p:cBhvr>
                                        <p:cTn id="64" dur="1" fill="hold">
                                          <p:stCondLst>
                                            <p:cond delay="0"/>
                                          </p:stCondLst>
                                        </p:cTn>
                                        <p:tgtEl>
                                          <p:spTgt spid="48185"/>
                                        </p:tgtEl>
                                        <p:attrNameLst>
                                          <p:attrName>style.visibility</p:attrName>
                                        </p:attrNameLst>
                                      </p:cBhvr>
                                      <p:to>
                                        <p:strVal val="visible"/>
                                      </p:to>
                                    </p:set>
                                    <p:animEffect transition="in" filter="barn(outVertical)">
                                      <p:cBhvr>
                                        <p:cTn id="65" dur="500"/>
                                        <p:tgtEl>
                                          <p:spTgt spid="48185"/>
                                        </p:tgtEl>
                                      </p:cBhvr>
                                    </p:animEffect>
                                  </p:childTnLst>
                                  <p:subTnLst>
                                    <p:audio>
                                      <p:cMediaNode>
                                        <p:cTn display="0" masterRel="sameClick">
                                          <p:stCondLst>
                                            <p:cond evt="begin" delay="0">
                                              <p:tn val="63"/>
                                            </p:cond>
                                          </p:stCondLst>
                                          <p:endCondLst>
                                            <p:cond evt="onStopAudio" delay="0">
                                              <p:tgtEl>
                                                <p:sldTgt/>
                                              </p:tgtEl>
                                            </p:cond>
                                          </p:endCondLst>
                                        </p:cTn>
                                        <p:tgtEl>
                                          <p:sndTgt r:embed="rId6" name="LASER.WAV"/>
                                        </p:tgtEl>
                                      </p:cMediaNode>
                                    </p:audio>
                                  </p:subTnLst>
                                </p:cTn>
                              </p:par>
                            </p:childTnLst>
                          </p:cTn>
                        </p:par>
                      </p:childTnLst>
                    </p:cTn>
                  </p:par>
                  <p:par>
                    <p:cTn id="66" fill="hold">
                      <p:stCondLst>
                        <p:cond delay="indefinite"/>
                      </p:stCondLst>
                      <p:childTnLst>
                        <p:par>
                          <p:cTn id="67" fill="hold">
                            <p:stCondLst>
                              <p:cond delay="0"/>
                            </p:stCondLst>
                            <p:childTnLst>
                              <p:par>
                                <p:cTn id="68" presetID="16" presetClass="entr" presetSubtype="37" fill="hold" grpId="0" nodeType="clickEffect">
                                  <p:stCondLst>
                                    <p:cond delay="0"/>
                                  </p:stCondLst>
                                  <p:childTnLst>
                                    <p:set>
                                      <p:cBhvr>
                                        <p:cTn id="69" dur="1" fill="hold">
                                          <p:stCondLst>
                                            <p:cond delay="0"/>
                                          </p:stCondLst>
                                        </p:cTn>
                                        <p:tgtEl>
                                          <p:spTgt spid="48186"/>
                                        </p:tgtEl>
                                        <p:attrNameLst>
                                          <p:attrName>style.visibility</p:attrName>
                                        </p:attrNameLst>
                                      </p:cBhvr>
                                      <p:to>
                                        <p:strVal val="visible"/>
                                      </p:to>
                                    </p:set>
                                    <p:animEffect transition="in" filter="barn(outVertical)">
                                      <p:cBhvr>
                                        <p:cTn id="70" dur="500"/>
                                        <p:tgtEl>
                                          <p:spTgt spid="48186"/>
                                        </p:tgtEl>
                                      </p:cBhvr>
                                    </p:animEffect>
                                  </p:childTnLst>
                                  <p:subTnLst>
                                    <p:audio>
                                      <p:cMediaNode>
                                        <p:cTn display="0" masterRel="sameClick">
                                          <p:stCondLst>
                                            <p:cond evt="begin" delay="0">
                                              <p:tn val="68"/>
                                            </p:cond>
                                          </p:stCondLst>
                                          <p:endCondLst>
                                            <p:cond evt="onStopAudio" delay="0">
                                              <p:tgtEl>
                                                <p:sldTgt/>
                                              </p:tgtEl>
                                            </p:cond>
                                          </p:endCondLst>
                                        </p:cTn>
                                        <p:tgtEl>
                                          <p:sndTgt r:embed="rId6"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73" grpId="0" animBg="1"/>
      <p:bldP spid="48174" grpId="0" animBg="1"/>
      <p:bldP spid="48175" grpId="0" animBg="1"/>
      <p:bldP spid="48176" grpId="0" animBg="1"/>
      <p:bldP spid="48177" grpId="0" animBg="1"/>
      <p:bldP spid="48178" grpId="0" animBg="1"/>
      <p:bldP spid="48179" grpId="0" animBg="1"/>
      <p:bldP spid="48183" grpId="0"/>
      <p:bldP spid="48184" grpId="0"/>
      <p:bldP spid="48185" grpId="0" animBg="1"/>
      <p:bldP spid="4818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查找</a:t>
            </a:r>
            <a:r>
              <a:rPr lang="en-US" altLang="zh-CN" i="0" dirty="0">
                <a:solidFill>
                  <a:srgbClr val="FFFF66"/>
                </a:solidFill>
                <a:latin typeface="Arial" panose="020B0604020202020204" pitchFamily="34" charset="0"/>
              </a:rPr>
              <a:t>—</a:t>
            </a:r>
            <a:r>
              <a:rPr lang="en-US" altLang="zh-CN" i="0" dirty="0">
                <a:solidFill>
                  <a:srgbClr val="FFFF66"/>
                </a:solidFill>
              </a:rPr>
              <a:t>2005</a:t>
            </a:r>
            <a:r>
              <a:rPr lang="zh-CN" altLang="en-US" i="0" dirty="0">
                <a:solidFill>
                  <a:srgbClr val="FFFF66"/>
                </a:solidFill>
              </a:rPr>
              <a:t>试题</a:t>
            </a:r>
            <a:endParaRPr lang="zh-CN" altLang="en-US" i="0" dirty="0">
              <a:solidFill>
                <a:srgbClr val="FFFF66"/>
              </a:solidFill>
            </a:endParaRPr>
          </a:p>
        </p:txBody>
      </p:sp>
      <p:sp>
        <p:nvSpPr>
          <p:cNvPr id="44035" name="Rectangle 3"/>
          <p:cNvSpPr>
            <a:spLocks noGrp="1"/>
          </p:cNvSpPr>
          <p:nvPr>
            <p:ph idx="1"/>
          </p:nvPr>
        </p:nvSpPr>
        <p:spPr>
          <a:xfrm>
            <a:off x="250825" y="1268413"/>
            <a:ext cx="8648700" cy="4140200"/>
          </a:xfrm>
        </p:spPr>
        <p:txBody>
          <a:bodyPr vert="horz" wrap="square" lIns="92075" tIns="46038" rIns="92075" bIns="46038" anchor="t" anchorCtr="0"/>
          <a:p>
            <a:pPr eaLnBrk="1" hangingPunct="1">
              <a:buNone/>
            </a:pPr>
            <a:r>
              <a:rPr lang="zh-CN" altLang="en-US" sz="2800" b="0" dirty="0">
                <a:latin typeface="楷体_GB2312"/>
                <a:ea typeface="楷体_GB2312"/>
              </a:rPr>
              <a:t>哈希表用</a:t>
            </a:r>
            <a:r>
              <a:rPr lang="en-US" altLang="zh-CN" sz="2800" b="0" dirty="0">
                <a:latin typeface="楷体_GB2312"/>
                <a:ea typeface="楷体_GB2312"/>
              </a:rPr>
              <a:t>_______________</a:t>
            </a:r>
            <a:r>
              <a:rPr lang="zh-CN" altLang="en-US" sz="2800" b="0" dirty="0">
                <a:latin typeface="楷体_GB2312"/>
                <a:ea typeface="楷体_GB2312"/>
              </a:rPr>
              <a:t>确定记录的存储位置。</a:t>
            </a:r>
            <a:endParaRPr lang="zh-CN" altLang="en-US" sz="2800" b="0" dirty="0">
              <a:latin typeface="楷体_GB2312"/>
              <a:ea typeface="楷体_GB2312"/>
            </a:endParaRPr>
          </a:p>
          <a:p>
            <a:pPr eaLnBrk="1" hangingPunct="1">
              <a:buNone/>
            </a:pPr>
            <a:endParaRPr lang="en-US" altLang="zh-CN" sz="2800" b="0" dirty="0">
              <a:solidFill>
                <a:srgbClr val="FF0000"/>
              </a:solidFill>
              <a:latin typeface="楷体_GB2312"/>
              <a:ea typeface="楷体_GB2312"/>
            </a:endParaRPr>
          </a:p>
        </p:txBody>
      </p:sp>
      <p:sp>
        <p:nvSpPr>
          <p:cNvPr id="79876" name="Rectangle 4"/>
          <p:cNvSpPr/>
          <p:nvPr/>
        </p:nvSpPr>
        <p:spPr>
          <a:xfrm>
            <a:off x="1908175" y="1268413"/>
            <a:ext cx="2266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en-US" sz="2400" b="0" dirty="0">
                <a:solidFill>
                  <a:srgbClr val="FF0000"/>
                </a:solidFill>
                <a:latin typeface="Times New Roman" panose="02020603050405020304" pitchFamily="18" charset="0"/>
                <a:ea typeface="楷体_GB2312"/>
              </a:rPr>
              <a:t>哈希函数</a:t>
            </a:r>
            <a:r>
              <a:rPr lang="en-US" altLang="zh-CN" sz="2400" b="0" dirty="0">
                <a:solidFill>
                  <a:srgbClr val="FF0000"/>
                </a:solidFill>
                <a:latin typeface="Times New Roman" panose="02020603050405020304" pitchFamily="18" charset="0"/>
                <a:ea typeface="楷体_GB2312"/>
              </a:rPr>
              <a:t>H(key)</a:t>
            </a:r>
            <a:endParaRPr lang="en-US" altLang="zh-CN" sz="2400" b="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anim calcmode="lin" valueType="num">
                                      <p:cBhvr additive="base">
                                        <p:cTn id="7" dur="500" fill="hold"/>
                                        <p:tgtEl>
                                          <p:spTgt spid="79876"/>
                                        </p:tgtEl>
                                        <p:attrNameLst>
                                          <p:attrName>ppt_x</p:attrName>
                                        </p:attrNameLst>
                                      </p:cBhvr>
                                      <p:tavLst>
                                        <p:tav tm="0">
                                          <p:val>
                                            <p:strVal val="#ppt_x"/>
                                          </p:val>
                                        </p:tav>
                                        <p:tav tm="100000">
                                          <p:val>
                                            <p:strVal val="#ppt_x"/>
                                          </p:val>
                                        </p:tav>
                                      </p:tavLst>
                                    </p:anim>
                                    <p:anim calcmode="lin" valueType="num">
                                      <p:cBhvr additive="base">
                                        <p:cTn id="8"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查找</a:t>
            </a:r>
            <a:r>
              <a:rPr lang="en-US" altLang="zh-CN" i="0" dirty="0">
                <a:solidFill>
                  <a:srgbClr val="FFFF66"/>
                </a:solidFill>
                <a:latin typeface="Arial" panose="020B0604020202020204" pitchFamily="34" charset="0"/>
              </a:rPr>
              <a:t>—</a:t>
            </a:r>
            <a:r>
              <a:rPr lang="en-US" altLang="zh-CN" i="0" dirty="0">
                <a:solidFill>
                  <a:srgbClr val="FFFF66"/>
                </a:solidFill>
              </a:rPr>
              <a:t>2006</a:t>
            </a:r>
            <a:r>
              <a:rPr lang="zh-CN" altLang="en-US" i="0" dirty="0">
                <a:solidFill>
                  <a:srgbClr val="FFFF66"/>
                </a:solidFill>
              </a:rPr>
              <a:t>试题</a:t>
            </a:r>
            <a:endParaRPr lang="zh-CN" altLang="en-US" i="0" dirty="0">
              <a:solidFill>
                <a:srgbClr val="FFFF66"/>
              </a:solidFill>
            </a:endParaRPr>
          </a:p>
        </p:txBody>
      </p:sp>
      <p:sp>
        <p:nvSpPr>
          <p:cNvPr id="46083" name="Rectangle 3"/>
          <p:cNvSpPr>
            <a:spLocks noGrp="1"/>
          </p:cNvSpPr>
          <p:nvPr>
            <p:ph idx="1"/>
          </p:nvPr>
        </p:nvSpPr>
        <p:spPr>
          <a:xfrm>
            <a:off x="250825" y="908050"/>
            <a:ext cx="8648700" cy="4321175"/>
          </a:xfrm>
        </p:spPr>
        <p:txBody>
          <a:bodyPr vert="horz" wrap="square" lIns="92075" tIns="46038" rIns="92075" bIns="46038" anchor="t" anchorCtr="0"/>
          <a:p>
            <a:pPr eaLnBrk="1" hangingPunct="1">
              <a:lnSpc>
                <a:spcPct val="120000"/>
              </a:lnSpc>
              <a:buNone/>
            </a:pPr>
            <a:r>
              <a:rPr lang="zh-CN" altLang="de-DE" b="0" dirty="0">
                <a:latin typeface="楷体_GB2312"/>
                <a:ea typeface="楷体_GB2312"/>
              </a:rPr>
              <a:t>在哈希造表中，不同的关键字产生同一哈希地址的现象，称为</a:t>
            </a:r>
            <a:r>
              <a:rPr lang="de-DE" altLang="zh-CN" b="0" dirty="0">
                <a:latin typeface="楷体_GB2312"/>
                <a:ea typeface="楷体_GB2312"/>
              </a:rPr>
              <a:t>______</a:t>
            </a:r>
            <a:r>
              <a:rPr lang="zh-CN" altLang="de-DE" b="0" dirty="0">
                <a:latin typeface="楷体_GB2312"/>
                <a:ea typeface="楷体_GB2312"/>
              </a:rPr>
              <a:t>。</a:t>
            </a:r>
            <a:endParaRPr lang="zh-CN" altLang="de-DE" b="0" dirty="0">
              <a:solidFill>
                <a:srgbClr val="FF0000"/>
              </a:solidFill>
              <a:latin typeface="楷体_GB2312"/>
              <a:ea typeface="楷体_GB2312"/>
            </a:endParaRPr>
          </a:p>
          <a:p>
            <a:pPr eaLnBrk="1" hangingPunct="1">
              <a:lnSpc>
                <a:spcPct val="120000"/>
              </a:lnSpc>
              <a:buNone/>
            </a:pPr>
            <a:endParaRPr lang="zh-CN" altLang="de-DE" b="0" dirty="0">
              <a:solidFill>
                <a:srgbClr val="FF0000"/>
              </a:solidFill>
              <a:latin typeface="楷体_GB2312"/>
              <a:ea typeface="楷体_GB2312"/>
            </a:endParaRPr>
          </a:p>
        </p:txBody>
      </p:sp>
      <p:sp>
        <p:nvSpPr>
          <p:cNvPr id="80900" name="Rectangle 4"/>
          <p:cNvSpPr/>
          <p:nvPr/>
        </p:nvSpPr>
        <p:spPr>
          <a:xfrm>
            <a:off x="5076825" y="1628775"/>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de-DE" sz="2400" b="0" dirty="0">
                <a:solidFill>
                  <a:srgbClr val="FF0000"/>
                </a:solidFill>
                <a:latin typeface="Times New Roman" panose="02020603050405020304" pitchFamily="18" charset="0"/>
                <a:ea typeface="楷体_GB2312"/>
              </a:rPr>
              <a:t>冲突</a:t>
            </a:r>
            <a:endParaRPr lang="zh-CN" altLang="en-US" sz="2400" b="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 calcmode="lin" valueType="num">
                                      <p:cBhvr additive="base">
                                        <p:cTn id="7" dur="500" fill="hold"/>
                                        <p:tgtEl>
                                          <p:spTgt spid="80900"/>
                                        </p:tgtEl>
                                        <p:attrNameLst>
                                          <p:attrName>ppt_x</p:attrName>
                                        </p:attrNameLst>
                                      </p:cBhvr>
                                      <p:tavLst>
                                        <p:tav tm="0">
                                          <p:val>
                                            <p:strVal val="#ppt_x"/>
                                          </p:val>
                                        </p:tav>
                                        <p:tav tm="100000">
                                          <p:val>
                                            <p:strVal val="#ppt_x"/>
                                          </p:val>
                                        </p:tav>
                                      </p:tavLst>
                                    </p:anim>
                                    <p:anim calcmode="lin" valueType="num">
                                      <p:cBhvr additive="base">
                                        <p:cTn id="8" dur="500" fill="hold"/>
                                        <p:tgtEl>
                                          <p:spTgt spid="80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查找</a:t>
            </a:r>
            <a:r>
              <a:rPr lang="en-US" altLang="zh-CN" i="0" dirty="0">
                <a:solidFill>
                  <a:srgbClr val="FFFF66"/>
                </a:solidFill>
                <a:latin typeface="Arial" panose="020B0604020202020204" pitchFamily="34" charset="0"/>
              </a:rPr>
              <a:t>—</a:t>
            </a:r>
            <a:r>
              <a:rPr lang="en-US" altLang="zh-CN" i="0" dirty="0">
                <a:solidFill>
                  <a:srgbClr val="FFFF66"/>
                </a:solidFill>
              </a:rPr>
              <a:t>2007</a:t>
            </a:r>
            <a:r>
              <a:rPr lang="zh-CN" altLang="en-US" i="0" dirty="0">
                <a:solidFill>
                  <a:srgbClr val="FFFF66"/>
                </a:solidFill>
              </a:rPr>
              <a:t>试题</a:t>
            </a:r>
            <a:endParaRPr lang="zh-CN" altLang="en-US" i="0" dirty="0">
              <a:solidFill>
                <a:srgbClr val="FFFF66"/>
              </a:solidFill>
            </a:endParaRPr>
          </a:p>
        </p:txBody>
      </p:sp>
      <p:sp>
        <p:nvSpPr>
          <p:cNvPr id="47107" name="Rectangle 3"/>
          <p:cNvSpPr>
            <a:spLocks noGrp="1"/>
          </p:cNvSpPr>
          <p:nvPr>
            <p:ph idx="1"/>
          </p:nvPr>
        </p:nvSpPr>
        <p:spPr>
          <a:xfrm>
            <a:off x="250825" y="908050"/>
            <a:ext cx="8648700" cy="4321175"/>
          </a:xfrm>
        </p:spPr>
        <p:txBody>
          <a:bodyPr vert="horz" wrap="square" lIns="92075" tIns="46038" rIns="92075" bIns="46038" anchor="t" anchorCtr="0"/>
          <a:p>
            <a:pPr eaLnBrk="1" hangingPunct="1">
              <a:lnSpc>
                <a:spcPct val="120000"/>
              </a:lnSpc>
              <a:buNone/>
            </a:pPr>
            <a:r>
              <a:rPr lang="zh-CN" altLang="en-US" b="0" dirty="0"/>
              <a:t>哈希表查找方法与其他查找方法最大的不同是，其他查找方法是建立在“比较”的基础上，而哈希表查找方法则是</a:t>
            </a:r>
            <a:r>
              <a:rPr lang="en-US" altLang="zh-CN" b="0" dirty="0"/>
              <a:t>_______________________</a:t>
            </a:r>
            <a:r>
              <a:rPr lang="zh-CN" altLang="en-US" b="0" dirty="0"/>
              <a:t>。</a:t>
            </a:r>
            <a:r>
              <a:rPr lang="zh-CN" altLang="en-US" dirty="0"/>
              <a:t> </a:t>
            </a:r>
            <a:endParaRPr lang="zh-CN" altLang="de-DE" dirty="0"/>
          </a:p>
        </p:txBody>
      </p:sp>
      <p:sp>
        <p:nvSpPr>
          <p:cNvPr id="81924" name="Rectangle 4"/>
          <p:cNvSpPr/>
          <p:nvPr/>
        </p:nvSpPr>
        <p:spPr>
          <a:xfrm>
            <a:off x="971550" y="3068638"/>
            <a:ext cx="483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lgn="ctr">
              <a:buClr>
                <a:srgbClr val="CC99FF"/>
              </a:buClr>
              <a:buSzTx/>
              <a:buFont typeface="Monotype Sorts" pitchFamily="2" charset="2"/>
              <a:buNone/>
            </a:pPr>
            <a:r>
              <a:rPr lang="zh-CN" altLang="de-DE" sz="2400" b="0" dirty="0">
                <a:solidFill>
                  <a:srgbClr val="FF0000"/>
                </a:solidFill>
                <a:latin typeface="Times New Roman" panose="02020603050405020304" pitchFamily="18" charset="0"/>
                <a:ea typeface="楷体_GB2312"/>
              </a:rPr>
              <a:t>根据关键字计算出数据存储的位置</a:t>
            </a:r>
            <a:r>
              <a:rPr lang="zh-CN" altLang="de-DE" sz="2400" dirty="0">
                <a:solidFill>
                  <a:srgbClr val="FF0000"/>
                </a:solidFill>
                <a:latin typeface="Times New Roman" panose="02020603050405020304" pitchFamily="18" charset="0"/>
                <a:ea typeface="楷体_GB2312"/>
              </a:rPr>
              <a:t> </a:t>
            </a:r>
            <a:endParaRPr lang="zh-CN" altLang="en-US" sz="2400" dirty="0">
              <a:solidFill>
                <a:srgbClr val="FF0000"/>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查找</a:t>
            </a:r>
            <a:r>
              <a:rPr lang="en-US" altLang="zh-CN" i="0" dirty="0">
                <a:solidFill>
                  <a:srgbClr val="FFFF66"/>
                </a:solidFill>
                <a:latin typeface="Arial" panose="020B0604020202020204" pitchFamily="34" charset="0"/>
              </a:rPr>
              <a:t>—</a:t>
            </a:r>
            <a:r>
              <a:rPr lang="en-US" altLang="zh-CN" i="0" dirty="0">
                <a:solidFill>
                  <a:srgbClr val="FFFF66"/>
                </a:solidFill>
              </a:rPr>
              <a:t>2008</a:t>
            </a:r>
            <a:r>
              <a:rPr lang="zh-CN" altLang="en-US" i="0" dirty="0">
                <a:solidFill>
                  <a:srgbClr val="FFFF66"/>
                </a:solidFill>
              </a:rPr>
              <a:t>试题</a:t>
            </a:r>
            <a:endParaRPr lang="zh-CN" altLang="en-US" i="0" dirty="0">
              <a:solidFill>
                <a:srgbClr val="FFFF66"/>
              </a:solidFill>
            </a:endParaRPr>
          </a:p>
        </p:txBody>
      </p:sp>
      <p:sp>
        <p:nvSpPr>
          <p:cNvPr id="48131" name="Rectangle 3"/>
          <p:cNvSpPr>
            <a:spLocks noGrp="1"/>
          </p:cNvSpPr>
          <p:nvPr>
            <p:ph idx="1"/>
          </p:nvPr>
        </p:nvSpPr>
        <p:spPr>
          <a:xfrm>
            <a:off x="250825" y="908050"/>
            <a:ext cx="8648700" cy="2305050"/>
          </a:xfrm>
        </p:spPr>
        <p:txBody>
          <a:bodyPr vert="horz" wrap="square" lIns="92075" tIns="46038" rIns="92075" bIns="46038" anchor="t" anchorCtr="0"/>
          <a:p>
            <a:pPr eaLnBrk="1" hangingPunct="1">
              <a:lnSpc>
                <a:spcPct val="120000"/>
              </a:lnSpc>
              <a:buNone/>
            </a:pPr>
            <a:r>
              <a:rPr lang="zh-CN" altLang="de-DE" sz="2400" dirty="0"/>
              <a:t>请回答下列与哈希表有关的问题：</a:t>
            </a:r>
            <a:endParaRPr lang="zh-CN" altLang="de-DE" sz="2400" dirty="0"/>
          </a:p>
          <a:p>
            <a:pPr eaLnBrk="1" hangingPunct="1">
              <a:lnSpc>
                <a:spcPct val="120000"/>
              </a:lnSpc>
              <a:buNone/>
            </a:pPr>
            <a:r>
              <a:rPr lang="de-DE" altLang="zh-CN" sz="2400" dirty="0"/>
              <a:t>(1) </a:t>
            </a:r>
            <a:r>
              <a:rPr lang="zh-CN" altLang="de-DE" sz="2400" dirty="0"/>
              <a:t>哈希表查找与其他查找方法的根本区别是什么？</a:t>
            </a:r>
            <a:endParaRPr lang="zh-CN" altLang="de-DE" sz="2400" dirty="0"/>
          </a:p>
          <a:p>
            <a:pPr eaLnBrk="1" hangingPunct="1">
              <a:lnSpc>
                <a:spcPct val="120000"/>
              </a:lnSpc>
              <a:buNone/>
            </a:pPr>
            <a:r>
              <a:rPr lang="de-DE" altLang="zh-CN" sz="2400" dirty="0"/>
              <a:t>(2) “</a:t>
            </a:r>
            <a:r>
              <a:rPr lang="zh-CN" altLang="de-DE" sz="2400" dirty="0"/>
              <a:t>好”的哈希函数的主要要求是什么？</a:t>
            </a:r>
            <a:endParaRPr lang="zh-CN" altLang="de-DE" sz="2400" dirty="0"/>
          </a:p>
          <a:p>
            <a:pPr eaLnBrk="1" hangingPunct="1">
              <a:lnSpc>
                <a:spcPct val="120000"/>
              </a:lnSpc>
              <a:buNone/>
            </a:pPr>
            <a:r>
              <a:rPr lang="de-DE" altLang="zh-CN" sz="2400" dirty="0"/>
              <a:t>(3) </a:t>
            </a:r>
            <a:r>
              <a:rPr lang="zh-CN" altLang="de-DE" sz="2400" dirty="0"/>
              <a:t>比较线性探测再散列与二次探测再散列的主要优缺点。</a:t>
            </a:r>
            <a:endParaRPr lang="zh-CN" altLang="de-DE" sz="2400" dirty="0"/>
          </a:p>
        </p:txBody>
      </p:sp>
      <p:sp>
        <p:nvSpPr>
          <p:cNvPr id="82948" name="Rectangle 4"/>
          <p:cNvSpPr/>
          <p:nvPr/>
        </p:nvSpPr>
        <p:spPr>
          <a:xfrm>
            <a:off x="323850" y="3644900"/>
            <a:ext cx="8496300" cy="2085340"/>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a:buClr>
                <a:srgbClr val="CC99FF"/>
              </a:buClr>
              <a:buSzTx/>
              <a:buFont typeface="Monotype Sorts" pitchFamily="2" charset="2"/>
              <a:buNone/>
            </a:pPr>
            <a:r>
              <a:rPr lang="zh-CN" altLang="en-US" sz="2400" b="0" dirty="0">
                <a:solidFill>
                  <a:srgbClr val="FF00FF"/>
                </a:solidFill>
                <a:latin typeface="Times New Roman" panose="02020603050405020304" pitchFamily="18" charset="0"/>
                <a:ea typeface="楷体_GB2312"/>
              </a:rPr>
              <a:t>（</a:t>
            </a:r>
            <a:r>
              <a:rPr lang="en-US" altLang="zh-CN" sz="2400" b="0" dirty="0">
                <a:solidFill>
                  <a:srgbClr val="FF00FF"/>
                </a:solidFill>
                <a:latin typeface="Times New Roman" panose="02020603050405020304" pitchFamily="18" charset="0"/>
                <a:ea typeface="楷体_GB2312"/>
              </a:rPr>
              <a:t>1</a:t>
            </a:r>
            <a:r>
              <a:rPr lang="zh-CN" altLang="en-US" sz="2400" b="0" dirty="0">
                <a:solidFill>
                  <a:srgbClr val="FF00FF"/>
                </a:solidFill>
                <a:latin typeface="Times New Roman" panose="02020603050405020304" pitchFamily="18" charset="0"/>
                <a:ea typeface="楷体_GB2312"/>
              </a:rPr>
              <a:t>）哈希表不是基于比较而是通过计算存储位置进行查找</a:t>
            </a:r>
            <a:endParaRPr lang="zh-CN" altLang="en-US" sz="2400" b="0" dirty="0">
              <a:solidFill>
                <a:srgbClr val="FF00FF"/>
              </a:solidFill>
              <a:latin typeface="Times New Roman" panose="02020603050405020304" pitchFamily="18" charset="0"/>
              <a:ea typeface="楷体_GB2312"/>
            </a:endParaRPr>
          </a:p>
          <a:p>
            <a:pPr marL="0" lvl="0" indent="0">
              <a:buClr>
                <a:srgbClr val="CC99FF"/>
              </a:buClr>
              <a:buSzTx/>
              <a:buFont typeface="Monotype Sorts" pitchFamily="2" charset="2"/>
              <a:buNone/>
            </a:pPr>
            <a:r>
              <a:rPr lang="zh-CN" altLang="en-US" sz="2400" b="0" dirty="0">
                <a:solidFill>
                  <a:srgbClr val="FF00FF"/>
                </a:solidFill>
                <a:latin typeface="Times New Roman" panose="02020603050405020304" pitchFamily="18" charset="0"/>
                <a:ea typeface="楷体_GB2312"/>
              </a:rPr>
              <a:t>（</a:t>
            </a:r>
            <a:r>
              <a:rPr lang="en-US" altLang="zh-CN" sz="2400" b="0" dirty="0">
                <a:solidFill>
                  <a:srgbClr val="FF00FF"/>
                </a:solidFill>
                <a:latin typeface="Times New Roman" panose="02020603050405020304" pitchFamily="18" charset="0"/>
                <a:ea typeface="楷体_GB2312"/>
              </a:rPr>
              <a:t>2</a:t>
            </a:r>
            <a:r>
              <a:rPr lang="zh-CN" altLang="en-US" sz="2400" b="0" dirty="0">
                <a:solidFill>
                  <a:srgbClr val="FF00FF"/>
                </a:solidFill>
                <a:latin typeface="Times New Roman" panose="02020603050405020304" pitchFamily="18" charset="0"/>
                <a:ea typeface="楷体_GB2312"/>
              </a:rPr>
              <a:t>）哈希地址应均匀分布在整个地址空间中，从而减少冲突</a:t>
            </a:r>
            <a:endParaRPr lang="zh-CN" altLang="en-US" sz="2400" b="0" dirty="0">
              <a:solidFill>
                <a:srgbClr val="FF00FF"/>
              </a:solidFill>
              <a:latin typeface="Times New Roman" panose="02020603050405020304" pitchFamily="18" charset="0"/>
              <a:ea typeface="楷体_GB2312"/>
            </a:endParaRPr>
          </a:p>
          <a:p>
            <a:pPr marL="0" lvl="0" indent="0">
              <a:buClr>
                <a:srgbClr val="CC99FF"/>
              </a:buClr>
              <a:buSzTx/>
              <a:buFont typeface="Monotype Sorts" pitchFamily="2" charset="2"/>
              <a:buNone/>
            </a:pPr>
            <a:r>
              <a:rPr lang="zh-CN" altLang="en-US" sz="2400" b="0" dirty="0">
                <a:solidFill>
                  <a:srgbClr val="FF00FF"/>
                </a:solidFill>
                <a:latin typeface="Times New Roman" panose="02020603050405020304" pitchFamily="18" charset="0"/>
                <a:ea typeface="楷体_GB2312"/>
              </a:rPr>
              <a:t>（</a:t>
            </a:r>
            <a:r>
              <a:rPr lang="en-US" altLang="zh-CN" sz="2400" b="0" dirty="0">
                <a:solidFill>
                  <a:srgbClr val="FF00FF"/>
                </a:solidFill>
                <a:latin typeface="Times New Roman" panose="02020603050405020304" pitchFamily="18" charset="0"/>
                <a:ea typeface="楷体_GB2312"/>
              </a:rPr>
              <a:t>3</a:t>
            </a:r>
            <a:r>
              <a:rPr lang="zh-CN" altLang="en-US" sz="2400" b="0" dirty="0">
                <a:solidFill>
                  <a:srgbClr val="FF00FF"/>
                </a:solidFill>
                <a:latin typeface="Times New Roman" panose="02020603050405020304" pitchFamily="18" charset="0"/>
                <a:ea typeface="楷体_GB2312"/>
              </a:rPr>
              <a:t>）线性探测再散列可以确保找到可用的空间，而</a:t>
            </a:r>
            <a:r>
              <a:rPr lang="en-US" altLang="zh-CN" sz="2400" b="0" dirty="0">
                <a:solidFill>
                  <a:srgbClr val="FF00FF"/>
                </a:solidFill>
                <a:latin typeface="Times New Roman" panose="02020603050405020304" pitchFamily="18" charset="0"/>
                <a:ea typeface="楷体_GB2312"/>
              </a:rPr>
              <a:t>2</a:t>
            </a:r>
            <a:r>
              <a:rPr lang="zh-CN" altLang="en-US" sz="2400" b="0" dirty="0">
                <a:solidFill>
                  <a:srgbClr val="FF00FF"/>
                </a:solidFill>
                <a:latin typeface="Times New Roman" panose="02020603050405020304" pitchFamily="18" charset="0"/>
                <a:ea typeface="楷体_GB2312"/>
              </a:rPr>
              <a:t>次探测再散列不能保证</a:t>
            </a:r>
            <a:r>
              <a:rPr lang="zh-CN" altLang="en-US" sz="2400" b="0" dirty="0">
                <a:solidFill>
                  <a:schemeClr val="accent2">
                    <a:lumMod val="40000"/>
                    <a:lumOff val="60000"/>
                  </a:schemeClr>
                </a:solidFill>
                <a:latin typeface="Times New Roman" panose="02020603050405020304" pitchFamily="18" charset="0"/>
                <a:ea typeface="楷体_GB2312"/>
              </a:rPr>
              <a:t>（但如果那两个条件都满足的话就可以保证了）</a:t>
            </a:r>
            <a:r>
              <a:rPr lang="zh-CN" altLang="en-US" sz="2400" b="0" dirty="0">
                <a:solidFill>
                  <a:srgbClr val="FF00FF"/>
                </a:solidFill>
                <a:latin typeface="Times New Roman" panose="02020603050405020304" pitchFamily="18" charset="0"/>
                <a:ea typeface="楷体_GB2312"/>
              </a:rPr>
              <a:t>；但线性探测再散列有</a:t>
            </a:r>
            <a:r>
              <a:rPr lang="zh-CN" altLang="en-US" sz="2400" b="0" dirty="0">
                <a:solidFill>
                  <a:srgbClr val="FF00FF"/>
                </a:solidFill>
                <a:ea typeface="楷体_GB2312"/>
              </a:rPr>
              <a:t>‘</a:t>
            </a:r>
            <a:r>
              <a:rPr lang="zh-CN" altLang="en-US" sz="2400" b="0" dirty="0">
                <a:solidFill>
                  <a:srgbClr val="FF00FF"/>
                </a:solidFill>
                <a:latin typeface="Times New Roman" panose="02020603050405020304" pitchFamily="18" charset="0"/>
                <a:ea typeface="楷体_GB2312"/>
              </a:rPr>
              <a:t>聚集</a:t>
            </a:r>
            <a:r>
              <a:rPr lang="zh-CN" altLang="en-US" sz="2400" b="0" dirty="0">
                <a:solidFill>
                  <a:srgbClr val="FF00FF"/>
                </a:solidFill>
                <a:ea typeface="楷体_GB2312"/>
              </a:rPr>
              <a:t>‘</a:t>
            </a:r>
            <a:r>
              <a:rPr lang="zh-CN" altLang="en-US" sz="2400" b="0" dirty="0">
                <a:solidFill>
                  <a:srgbClr val="FF00FF"/>
                </a:solidFill>
                <a:latin typeface="Times New Roman" panose="02020603050405020304" pitchFamily="18" charset="0"/>
                <a:ea typeface="楷体_GB2312"/>
              </a:rPr>
              <a:t>问题。</a:t>
            </a:r>
            <a:r>
              <a:rPr lang="zh-CN" altLang="en-US" sz="2400" b="0" dirty="0">
                <a:solidFill>
                  <a:schemeClr val="accent2">
                    <a:lumMod val="40000"/>
                    <a:lumOff val="60000"/>
                  </a:schemeClr>
                </a:solidFill>
                <a:latin typeface="Times New Roman" panose="02020603050405020304" pitchFamily="18" charset="0"/>
                <a:ea typeface="楷体_GB2312"/>
              </a:rPr>
              <a:t>（一次聚集现象）</a:t>
            </a:r>
            <a:endParaRPr lang="zh-CN" altLang="en-US" sz="2400" b="0" dirty="0">
              <a:solidFill>
                <a:srgbClr val="FF00FF"/>
              </a:solidFill>
              <a:latin typeface="Times New Roman" panose="02020603050405020304" pitchFamily="18" charset="0"/>
              <a:ea typeface="楷体_GB231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ppt_x"/>
                                          </p:val>
                                        </p:tav>
                                        <p:tav tm="100000">
                                          <p:val>
                                            <p:strVal val="#ppt_x"/>
                                          </p:val>
                                        </p:tav>
                                      </p:tavLst>
                                    </p:anim>
                                    <p:anim calcmode="lin" valueType="num">
                                      <p:cBhvr additive="base">
                                        <p:cTn id="8"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2075" tIns="46038" rIns="92075" bIns="46038" anchor="b" anchorCtr="0"/>
          <a:p>
            <a:pPr eaLnBrk="1" hangingPunct="1"/>
            <a:r>
              <a:rPr lang="zh-CN" altLang="en-US" i="0" dirty="0">
                <a:solidFill>
                  <a:srgbClr val="FFFF66"/>
                </a:solidFill>
              </a:rPr>
              <a:t>查找</a:t>
            </a:r>
            <a:endParaRPr lang="zh-CN" altLang="en-US" i="0" dirty="0">
              <a:solidFill>
                <a:srgbClr val="FFFF66"/>
              </a:solidFill>
            </a:endParaRPr>
          </a:p>
        </p:txBody>
      </p:sp>
      <p:sp>
        <p:nvSpPr>
          <p:cNvPr id="49155" name="Rectangle 3"/>
          <p:cNvSpPr>
            <a:spLocks noGrp="1"/>
          </p:cNvSpPr>
          <p:nvPr>
            <p:ph idx="1"/>
          </p:nvPr>
        </p:nvSpPr>
        <p:spPr>
          <a:xfrm>
            <a:off x="250825" y="908050"/>
            <a:ext cx="8648700" cy="2305050"/>
          </a:xfrm>
        </p:spPr>
        <p:txBody>
          <a:bodyPr vert="horz" wrap="square" lIns="92075" tIns="46038" rIns="92075" bIns="46038" anchor="t" anchorCtr="0"/>
          <a:p>
            <a:pPr marL="0" indent="0" eaLnBrk="1" hangingPunct="1">
              <a:buNone/>
            </a:pPr>
            <a:r>
              <a:rPr lang="zh-CN" altLang="zh-CN" sz="2400" dirty="0"/>
              <a:t>设哈希函数为</a:t>
            </a:r>
            <a:r>
              <a:rPr lang="en-US" altLang="zh-CN" sz="2400" i="1" dirty="0"/>
              <a:t>H</a:t>
            </a:r>
            <a:r>
              <a:rPr lang="en-US" altLang="zh-CN" sz="2400" dirty="0"/>
              <a:t>(</a:t>
            </a:r>
            <a:r>
              <a:rPr lang="en-US" altLang="zh-CN" sz="2400" i="1" dirty="0"/>
              <a:t>key</a:t>
            </a:r>
            <a:r>
              <a:rPr lang="en-US" altLang="zh-CN" sz="2400" dirty="0"/>
              <a:t>) = </a:t>
            </a:r>
            <a:r>
              <a:rPr lang="en-US" altLang="zh-CN" sz="2400" i="1" dirty="0"/>
              <a:t>key</a:t>
            </a:r>
            <a:r>
              <a:rPr lang="en-US" altLang="zh-CN" sz="2400" dirty="0"/>
              <a:t>%7</a:t>
            </a:r>
            <a:r>
              <a:rPr lang="zh-CN" altLang="zh-CN" sz="2400" dirty="0"/>
              <a:t>，装填因子为</a:t>
            </a:r>
            <a:r>
              <a:rPr lang="en-US" altLang="zh-CN" sz="2400" dirty="0"/>
              <a:t>0.8</a:t>
            </a:r>
            <a:r>
              <a:rPr lang="zh-CN" altLang="zh-CN" sz="2400" dirty="0"/>
              <a:t>，对下面的关键字集</a:t>
            </a:r>
            <a:r>
              <a:rPr lang="en-US" altLang="zh-CN" sz="2400" dirty="0"/>
              <a:t>{30, 15, 21, 40, 25, 26, 36, 37}</a:t>
            </a:r>
            <a:r>
              <a:rPr lang="zh-CN" altLang="zh-CN" sz="2400" dirty="0"/>
              <a:t>，采用线性探测再哈希方法解决冲突：</a:t>
            </a:r>
            <a:endParaRPr lang="zh-CN" altLang="zh-CN" sz="2400" dirty="0"/>
          </a:p>
          <a:p>
            <a:pPr marL="0" indent="0" eaLnBrk="1" hangingPunct="1">
              <a:buNone/>
            </a:pPr>
            <a:r>
              <a:rPr lang="zh-CN" altLang="zh-CN" sz="2400" dirty="0"/>
              <a:t>（</a:t>
            </a:r>
            <a:r>
              <a:rPr lang="en-US" altLang="zh-CN" sz="2400" dirty="0"/>
              <a:t>1</a:t>
            </a:r>
            <a:r>
              <a:rPr lang="zh-CN" altLang="zh-CN" sz="2400" dirty="0"/>
              <a:t>）建立哈希表；</a:t>
            </a:r>
            <a:endParaRPr lang="zh-CN" altLang="zh-CN" sz="2400" dirty="0"/>
          </a:p>
          <a:p>
            <a:pPr marL="0" indent="0" eaLnBrk="1" hangingPunct="1">
              <a:buNone/>
            </a:pPr>
            <a:r>
              <a:rPr lang="zh-CN" altLang="zh-CN" sz="2400" dirty="0"/>
              <a:t>（</a:t>
            </a:r>
            <a:r>
              <a:rPr lang="en-US" altLang="zh-CN" sz="2400" dirty="0"/>
              <a:t>2</a:t>
            </a:r>
            <a:r>
              <a:rPr lang="zh-CN" altLang="zh-CN" sz="2400" dirty="0"/>
              <a:t>）分别计算出在等概率情况下查找成功与不成功的平均查找长度。</a:t>
            </a:r>
            <a:endParaRPr lang="zh-CN" altLang="zh-CN" sz="2400" dirty="0"/>
          </a:p>
        </p:txBody>
      </p:sp>
      <p:sp>
        <p:nvSpPr>
          <p:cNvPr id="82948" name="Rectangle 4"/>
          <p:cNvSpPr/>
          <p:nvPr/>
        </p:nvSpPr>
        <p:spPr>
          <a:xfrm>
            <a:off x="395288" y="5013325"/>
            <a:ext cx="84963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sz="2200" b="1">
                <a:solidFill>
                  <a:schemeClr val="tx1"/>
                </a:solidFill>
                <a:latin typeface="+mn-lt"/>
                <a:ea typeface="+mn-ea"/>
              </a:defRPr>
            </a:lvl5pPr>
          </a:lstStyle>
          <a:p>
            <a:pPr marL="0" lvl="0" indent="0" eaLnBrk="1" hangingPunct="1">
              <a:spcBef>
                <a:spcPct val="0"/>
              </a:spcBef>
              <a:buClrTx/>
              <a:buSzTx/>
              <a:buFontTx/>
              <a:buNone/>
            </a:pPr>
            <a:r>
              <a:rPr lang="zh-CN" altLang="zh-CN" sz="2400" b="0" dirty="0">
                <a:solidFill>
                  <a:srgbClr val="FF0000"/>
                </a:solidFill>
                <a:latin typeface="Times New Roman" panose="02020603050405020304" pitchFamily="18" charset="0"/>
              </a:rPr>
              <a:t>查找成功的平均查找长度</a:t>
            </a:r>
            <a:r>
              <a:rPr lang="en-US" altLang="zh-CN" sz="2400" b="0" dirty="0">
                <a:solidFill>
                  <a:srgbClr val="FF0000"/>
                </a:solidFill>
                <a:latin typeface="Times New Roman" panose="02020603050405020304" pitchFamily="18" charset="0"/>
              </a:rPr>
              <a:t> = 2</a:t>
            </a:r>
            <a:r>
              <a:rPr lang="zh-CN" altLang="zh-CN" sz="2400" b="0" dirty="0">
                <a:solidFill>
                  <a:srgbClr val="FF0000"/>
                </a:solidFill>
                <a:latin typeface="Times New Roman" panose="02020603050405020304" pitchFamily="18" charset="0"/>
              </a:rPr>
              <a:t>；查找不成功的平均查找长度</a:t>
            </a:r>
            <a:r>
              <a:rPr lang="en-US" altLang="zh-CN" sz="2400" b="0" dirty="0">
                <a:solidFill>
                  <a:srgbClr val="FF0000"/>
                </a:solidFill>
                <a:latin typeface="Times New Roman" panose="02020603050405020304" pitchFamily="18" charset="0"/>
              </a:rPr>
              <a:t> = 6</a:t>
            </a:r>
            <a:r>
              <a:rPr lang="zh-CN" altLang="zh-CN" sz="2400" b="0" dirty="0">
                <a:solidFill>
                  <a:srgbClr val="FF0000"/>
                </a:solidFill>
                <a:latin typeface="Times New Roman" panose="02020603050405020304" pitchFamily="18" charset="0"/>
              </a:rPr>
              <a:t>。</a:t>
            </a:r>
            <a:endParaRPr lang="zh-CN" altLang="zh-CN" sz="2400" b="0" dirty="0">
              <a:solidFill>
                <a:srgbClr val="FF0000"/>
              </a:solidFill>
              <a:latin typeface="Times New Roman" panose="02020603050405020304" pitchFamily="18" charset="0"/>
            </a:endParaRPr>
          </a:p>
        </p:txBody>
      </p:sp>
      <p:graphicFrame>
        <p:nvGraphicFramePr>
          <p:cNvPr id="7" name="表格 6"/>
          <p:cNvGraphicFramePr>
            <a:graphicFrameLocks noGrp="1"/>
          </p:cNvGraphicFramePr>
          <p:nvPr/>
        </p:nvGraphicFramePr>
        <p:xfrm>
          <a:off x="468313" y="3500438"/>
          <a:ext cx="8424864" cy="1223963"/>
        </p:xfrm>
        <a:graphic>
          <a:graphicData uri="http://schemas.openxmlformats.org/drawingml/2006/table">
            <a:tbl>
              <a:tblPr>
                <a:tableStyleId>{5C22544A-7EE6-4342-B048-85BDC9FD1C3A}</a:tableStyleId>
              </a:tblPr>
              <a:tblGrid>
                <a:gridCol w="1575448"/>
                <a:gridCol w="694209"/>
                <a:gridCol w="694209"/>
                <a:gridCol w="694209"/>
                <a:gridCol w="694209"/>
                <a:gridCol w="694209"/>
                <a:gridCol w="694209"/>
                <a:gridCol w="694209"/>
                <a:gridCol w="694209"/>
                <a:gridCol w="694209"/>
                <a:gridCol w="601535"/>
              </a:tblGrid>
              <a:tr h="407987">
                <a:tc>
                  <a:txBody>
                    <a:bodyPr/>
                    <a:lstStyle/>
                    <a:p>
                      <a:pPr indent="266700" algn="ctr">
                        <a:spcBef>
                          <a:spcPts val="100"/>
                        </a:spcBef>
                        <a:spcAft>
                          <a:spcPts val="100"/>
                        </a:spcAft>
                      </a:pPr>
                      <a:r>
                        <a:rPr lang="zh-CN" sz="1200" kern="100" dirty="0">
                          <a:effectLst/>
                        </a:rPr>
                        <a:t>哈 希 地 址</a:t>
                      </a:r>
                      <a:endParaRPr lang="zh-CN" sz="1200" kern="900" dirty="0">
                        <a:effectLst/>
                        <a:latin typeface="Times New Roman" panose="02020603050405020304"/>
                        <a:ea typeface="方正中等线简体"/>
                      </a:endParaRPr>
                    </a:p>
                  </a:txBody>
                  <a:tcPr marL="68574" marR="68574" marT="0" marB="0" anchor="ctr"/>
                </a:tc>
                <a:tc>
                  <a:txBody>
                    <a:bodyPr/>
                    <a:lstStyle/>
                    <a:p>
                      <a:pPr algn="ctr">
                        <a:spcBef>
                          <a:spcPts val="200"/>
                        </a:spcBef>
                        <a:spcAft>
                          <a:spcPts val="200"/>
                        </a:spcAft>
                      </a:pPr>
                      <a:r>
                        <a:rPr lang="en-US" sz="1200" kern="100">
                          <a:effectLst/>
                        </a:rPr>
                        <a:t>0</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2</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3</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4</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5</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6</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7</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8</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9</a:t>
                      </a:r>
                      <a:endParaRPr lang="zh-CN" sz="1200" kern="900">
                        <a:effectLst/>
                        <a:latin typeface="Times New Roman" panose="02020603050405020304"/>
                        <a:ea typeface="宋体" panose="02010600030101010101" pitchFamily="2" charset="-122"/>
                      </a:endParaRPr>
                    </a:p>
                  </a:txBody>
                  <a:tcPr marL="68574" marR="68574" marT="0" marB="0" anchor="ctr"/>
                </a:tc>
              </a:tr>
              <a:tr h="407987">
                <a:tc>
                  <a:txBody>
                    <a:bodyPr/>
                    <a:lstStyle/>
                    <a:p>
                      <a:pPr algn="ctr">
                        <a:spcBef>
                          <a:spcPts val="100"/>
                        </a:spcBef>
                        <a:spcAft>
                          <a:spcPts val="100"/>
                        </a:spcAft>
                      </a:pPr>
                      <a:r>
                        <a:rPr lang="zh-CN" sz="1200" kern="100">
                          <a:effectLst/>
                        </a:rPr>
                        <a:t>关</a:t>
                      </a:r>
                      <a:r>
                        <a:rPr lang="en-US" sz="1200" kern="100">
                          <a:effectLst/>
                        </a:rPr>
                        <a:t>  </a:t>
                      </a:r>
                      <a:r>
                        <a:rPr lang="zh-CN" sz="1200" kern="100">
                          <a:effectLst/>
                        </a:rPr>
                        <a:t>键</a:t>
                      </a:r>
                      <a:r>
                        <a:rPr lang="en-US" sz="1200" kern="100">
                          <a:effectLst/>
                        </a:rPr>
                        <a:t>  </a:t>
                      </a:r>
                      <a:r>
                        <a:rPr lang="zh-CN" sz="1200" kern="100">
                          <a:effectLst/>
                        </a:rPr>
                        <a:t>字</a:t>
                      </a:r>
                      <a:endParaRPr lang="zh-CN" sz="1200" kern="900">
                        <a:effectLst/>
                        <a:latin typeface="Times New Roman" panose="02020603050405020304"/>
                        <a:ea typeface="方正中等线简体"/>
                      </a:endParaRPr>
                    </a:p>
                  </a:txBody>
                  <a:tcPr marL="68574" marR="68574" marT="0" marB="0" anchor="ctr"/>
                </a:tc>
                <a:tc>
                  <a:txBody>
                    <a:bodyPr/>
                    <a:lstStyle/>
                    <a:p>
                      <a:pPr algn="ctr">
                        <a:spcBef>
                          <a:spcPts val="200"/>
                        </a:spcBef>
                        <a:spcAft>
                          <a:spcPts val="200"/>
                        </a:spcAft>
                      </a:pPr>
                      <a:r>
                        <a:rPr lang="en-US" sz="1200" kern="100">
                          <a:effectLst/>
                        </a:rPr>
                        <a:t>21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15</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30</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dirty="0">
                          <a:effectLst/>
                        </a:rPr>
                        <a:t>36</a:t>
                      </a:r>
                      <a:endParaRPr lang="zh-CN" sz="1200" kern="900" dirty="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25</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40</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26</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37</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 </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 </a:t>
                      </a:r>
                      <a:endParaRPr lang="zh-CN" sz="1200" kern="900">
                        <a:effectLst/>
                        <a:latin typeface="Times New Roman" panose="02020603050405020304"/>
                        <a:ea typeface="宋体" panose="02010600030101010101" pitchFamily="2" charset="-122"/>
                      </a:endParaRPr>
                    </a:p>
                  </a:txBody>
                  <a:tcPr marL="68574" marR="68574" marT="0" marB="0" anchor="ctr"/>
                </a:tc>
              </a:tr>
              <a:tr h="407987">
                <a:tc>
                  <a:txBody>
                    <a:bodyPr/>
                    <a:lstStyle/>
                    <a:p>
                      <a:pPr indent="266700" algn="ctr">
                        <a:spcBef>
                          <a:spcPts val="100"/>
                        </a:spcBef>
                        <a:spcAft>
                          <a:spcPts val="100"/>
                        </a:spcAft>
                      </a:pPr>
                      <a:r>
                        <a:rPr lang="zh-CN" sz="1200" kern="100">
                          <a:effectLst/>
                        </a:rPr>
                        <a:t>比 较 次 数</a:t>
                      </a:r>
                      <a:endParaRPr lang="zh-CN" sz="1200" kern="900">
                        <a:effectLst/>
                        <a:latin typeface="Times New Roman" panose="02020603050405020304"/>
                        <a:ea typeface="方正中等线简体"/>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3</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1</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2</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6</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a:effectLst/>
                        </a:rPr>
                        <a:t> </a:t>
                      </a:r>
                      <a:endParaRPr lang="zh-CN" sz="1200" kern="900">
                        <a:effectLst/>
                        <a:latin typeface="Times New Roman" panose="02020603050405020304"/>
                        <a:ea typeface="宋体" panose="02010600030101010101" pitchFamily="2" charset="-122"/>
                      </a:endParaRPr>
                    </a:p>
                  </a:txBody>
                  <a:tcPr marL="68574" marR="68574" marT="0" marB="0" anchor="ctr"/>
                </a:tc>
                <a:tc>
                  <a:txBody>
                    <a:bodyPr/>
                    <a:lstStyle/>
                    <a:p>
                      <a:pPr algn="ctr">
                        <a:spcBef>
                          <a:spcPts val="200"/>
                        </a:spcBef>
                        <a:spcAft>
                          <a:spcPts val="200"/>
                        </a:spcAft>
                      </a:pPr>
                      <a:r>
                        <a:rPr lang="en-US" sz="1200" kern="100" dirty="0">
                          <a:effectLst/>
                        </a:rPr>
                        <a:t> </a:t>
                      </a:r>
                      <a:endParaRPr lang="zh-CN" sz="1200" kern="900" dirty="0">
                        <a:effectLst/>
                        <a:latin typeface="Times New Roman" panose="02020603050405020304"/>
                        <a:ea typeface="宋体" panose="02010600030101010101" pitchFamily="2" charset="-122"/>
                      </a:endParaRPr>
                    </a:p>
                  </a:txBody>
                  <a:tcPr marL="68574" marR="68574" marT="0" marB="0" anchor="ctr"/>
                </a:tc>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2948"/>
                                        </p:tgtEl>
                                        <p:attrNameLst>
                                          <p:attrName>style.visibility</p:attrName>
                                        </p:attrNameLst>
                                      </p:cBhvr>
                                      <p:to>
                                        <p:strVal val="visible"/>
                                      </p:to>
                                    </p:set>
                                    <p:anim calcmode="lin" valueType="num">
                                      <p:cBhvr additive="base">
                                        <p:cTn id="11" dur="500" fill="hold"/>
                                        <p:tgtEl>
                                          <p:spTgt spid="82948"/>
                                        </p:tgtEl>
                                        <p:attrNameLst>
                                          <p:attrName>ppt_x</p:attrName>
                                        </p:attrNameLst>
                                      </p:cBhvr>
                                      <p:tavLst>
                                        <p:tav tm="0">
                                          <p:val>
                                            <p:strVal val="#ppt_x"/>
                                          </p:val>
                                        </p:tav>
                                        <p:tav tm="100000">
                                          <p:val>
                                            <p:strVal val="#ppt_x"/>
                                          </p:val>
                                        </p:tav>
                                      </p:tavLst>
                                    </p:anim>
                                    <p:anim calcmode="lin" valueType="num">
                                      <p:cBhvr additive="base">
                                        <p:cTn id="12" dur="500" fill="hold"/>
                                        <p:tgtEl>
                                          <p:spTgt spid="82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nchorCtr="0"/>
          <a:p>
            <a:pPr algn="l" eaLnBrk="1" hangingPunct="1"/>
            <a:r>
              <a:rPr lang="en-US" altLang="zh-CN" dirty="0">
                <a:solidFill>
                  <a:schemeClr val="tx1"/>
                </a:solidFill>
              </a:rPr>
              <a:t>Exercises</a:t>
            </a:r>
            <a:endParaRPr lang="en-US" altLang="zh-CN" dirty="0">
              <a:solidFill>
                <a:schemeClr val="tx1"/>
              </a:solidFill>
            </a:endParaRPr>
          </a:p>
        </p:txBody>
      </p:sp>
      <p:sp>
        <p:nvSpPr>
          <p:cNvPr id="51203" name="Rectangle 3"/>
          <p:cNvSpPr>
            <a:spLocks noGrp="1"/>
          </p:cNvSpPr>
          <p:nvPr>
            <p:ph idx="1"/>
          </p:nvPr>
        </p:nvSpPr>
        <p:spPr/>
        <p:txBody>
          <a:bodyPr vert="horz" wrap="square" lIns="91440" tIns="45720" rIns="91440" bIns="45720" anchor="t" anchorCtr="0"/>
          <a:p>
            <a:pPr eaLnBrk="1" hangingPunct="1"/>
            <a:r>
              <a:rPr lang="en-US" altLang="zh-CN" dirty="0"/>
              <a:t>5.1, 5.2, 5.6</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82" name="Text Box 58"/>
          <p:cNvSpPr txBox="1"/>
          <p:nvPr/>
        </p:nvSpPr>
        <p:spPr>
          <a:xfrm>
            <a:off x="533400" y="1524000"/>
            <a:ext cx="441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hlink"/>
                </a:solidFill>
              </a:rPr>
              <a:t>Interpolation Search</a:t>
            </a:r>
            <a:r>
              <a:rPr lang="en-US" altLang="zh-CN" sz="2400" b="1" dirty="0"/>
              <a:t> :  </a:t>
            </a:r>
            <a:endParaRPr lang="en-US" altLang="zh-CN" sz="2400" b="1" dirty="0"/>
          </a:p>
        </p:txBody>
      </p:sp>
      <p:sp>
        <p:nvSpPr>
          <p:cNvPr id="26683" name="Text Box 59"/>
          <p:cNvSpPr txBox="1"/>
          <p:nvPr/>
        </p:nvSpPr>
        <p:spPr>
          <a:xfrm>
            <a:off x="609600" y="1981200"/>
            <a:ext cx="807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Find </a:t>
            </a:r>
            <a:r>
              <a:rPr lang="en-US" altLang="zh-CN" sz="2000" b="1" dirty="0">
                <a:solidFill>
                  <a:srgbClr val="FF0000"/>
                </a:solidFill>
                <a:latin typeface="Arial" panose="020B0604020202020204" pitchFamily="34" charset="0"/>
              </a:rPr>
              <a:t>key</a:t>
            </a:r>
            <a:r>
              <a:rPr lang="en-US" altLang="zh-CN" sz="2000" b="1" dirty="0">
                <a:latin typeface="Arial" panose="020B0604020202020204" pitchFamily="34" charset="0"/>
              </a:rPr>
              <a:t> from a sorted list </a:t>
            </a:r>
            <a:r>
              <a:rPr lang="en-US" altLang="zh-CN" sz="2000" b="1" dirty="0">
                <a:solidFill>
                  <a:schemeClr val="accent1"/>
                </a:solidFill>
                <a:latin typeface="Arial" panose="020B0604020202020204" pitchFamily="34" charset="0"/>
              </a:rPr>
              <a:t>f [ l ].key</a:t>
            </a:r>
            <a:r>
              <a:rPr lang="en-US" altLang="zh-CN" sz="2000" b="1" dirty="0">
                <a:latin typeface="Arial" panose="020B0604020202020204" pitchFamily="34" charset="0"/>
              </a:rPr>
              <a:t>, </a:t>
            </a:r>
            <a:r>
              <a:rPr lang="en-US" altLang="zh-CN" sz="2000" b="1" dirty="0">
                <a:solidFill>
                  <a:schemeClr val="accent1"/>
                </a:solidFill>
                <a:latin typeface="Arial" panose="020B0604020202020204" pitchFamily="34" charset="0"/>
              </a:rPr>
              <a:t>f [ l+1 ].key</a:t>
            </a:r>
            <a:r>
              <a:rPr lang="en-US" altLang="zh-CN" sz="2000" b="1" dirty="0">
                <a:latin typeface="Arial" panose="020B0604020202020204" pitchFamily="34" charset="0"/>
              </a:rPr>
              <a:t>, </a:t>
            </a:r>
            <a:r>
              <a:rPr lang="en-US" altLang="zh-CN" sz="2000" b="1" dirty="0">
                <a:solidFill>
                  <a:schemeClr val="accent1"/>
                </a:solidFill>
                <a:latin typeface="Arial" panose="020B0604020202020204" pitchFamily="34" charset="0"/>
              </a:rPr>
              <a:t>...</a:t>
            </a:r>
            <a:r>
              <a:rPr lang="en-US" altLang="zh-CN" sz="2000" b="1" dirty="0">
                <a:latin typeface="Arial" panose="020B0604020202020204" pitchFamily="34" charset="0"/>
              </a:rPr>
              <a:t> , </a:t>
            </a:r>
            <a:r>
              <a:rPr lang="en-US" altLang="zh-CN" sz="2000" b="1" dirty="0">
                <a:solidFill>
                  <a:schemeClr val="accent1"/>
                </a:solidFill>
                <a:latin typeface="Arial" panose="020B0604020202020204" pitchFamily="34" charset="0"/>
              </a:rPr>
              <a:t>f [ u ].key</a:t>
            </a:r>
            <a:r>
              <a:rPr lang="en-US" altLang="zh-CN" sz="2000" b="1" dirty="0">
                <a:latin typeface="Arial" panose="020B0604020202020204" pitchFamily="34" charset="0"/>
              </a:rPr>
              <a:t>.</a:t>
            </a:r>
            <a:endParaRPr lang="en-US" altLang="zh-CN" sz="2000" b="1" dirty="0">
              <a:latin typeface="Arial" panose="020B0604020202020204" pitchFamily="34" charset="0"/>
            </a:endParaRPr>
          </a:p>
        </p:txBody>
      </p:sp>
      <p:grpSp>
        <p:nvGrpSpPr>
          <p:cNvPr id="26684" name="Group 60"/>
          <p:cNvGrpSpPr/>
          <p:nvPr/>
        </p:nvGrpSpPr>
        <p:grpSpPr>
          <a:xfrm>
            <a:off x="1066800" y="2590800"/>
            <a:ext cx="3505200" cy="2286000"/>
            <a:chOff x="3264" y="2208"/>
            <a:chExt cx="2208" cy="1440"/>
          </a:xfrm>
        </p:grpSpPr>
        <p:sp>
          <p:nvSpPr>
            <p:cNvPr id="9244" name="Line 61"/>
            <p:cNvSpPr/>
            <p:nvPr/>
          </p:nvSpPr>
          <p:spPr>
            <a:xfrm>
              <a:off x="3264" y="3648"/>
              <a:ext cx="2208" cy="0"/>
            </a:xfrm>
            <a:prstGeom prst="line">
              <a:avLst/>
            </a:prstGeom>
            <a:ln w="25400" cap="flat" cmpd="sng">
              <a:solidFill>
                <a:schemeClr val="tx1"/>
              </a:solidFill>
              <a:prstDash val="solid"/>
              <a:headEnd type="none" w="med" len="med"/>
              <a:tailEnd type="triangle" w="med" len="lg"/>
            </a:ln>
          </p:spPr>
        </p:sp>
        <p:sp>
          <p:nvSpPr>
            <p:cNvPr id="9245" name="Line 62"/>
            <p:cNvSpPr/>
            <p:nvPr/>
          </p:nvSpPr>
          <p:spPr>
            <a:xfrm flipV="1">
              <a:off x="3264" y="2208"/>
              <a:ext cx="0" cy="1440"/>
            </a:xfrm>
            <a:prstGeom prst="line">
              <a:avLst/>
            </a:prstGeom>
            <a:ln w="25400" cap="flat" cmpd="sng">
              <a:solidFill>
                <a:schemeClr val="tx1"/>
              </a:solidFill>
              <a:prstDash val="solid"/>
              <a:headEnd type="none" w="med" len="med"/>
              <a:tailEnd type="triangle" w="med" len="lg"/>
            </a:ln>
          </p:spPr>
        </p:sp>
      </p:grpSp>
      <p:sp>
        <p:nvSpPr>
          <p:cNvPr id="26687" name="Line 63"/>
          <p:cNvSpPr/>
          <p:nvPr/>
        </p:nvSpPr>
        <p:spPr>
          <a:xfrm>
            <a:off x="1066800" y="4495800"/>
            <a:ext cx="457200" cy="0"/>
          </a:xfrm>
          <a:prstGeom prst="line">
            <a:avLst/>
          </a:prstGeom>
          <a:ln w="25400" cap="flat" cmpd="sng">
            <a:solidFill>
              <a:schemeClr val="tx1"/>
            </a:solidFill>
            <a:prstDash val="dash"/>
            <a:headEnd type="none" w="med" len="med"/>
            <a:tailEnd type="none" w="med" len="med"/>
          </a:ln>
        </p:spPr>
      </p:sp>
      <p:sp>
        <p:nvSpPr>
          <p:cNvPr id="26688" name="Line 64"/>
          <p:cNvSpPr/>
          <p:nvPr/>
        </p:nvSpPr>
        <p:spPr>
          <a:xfrm>
            <a:off x="1524000" y="4495800"/>
            <a:ext cx="0" cy="381000"/>
          </a:xfrm>
          <a:prstGeom prst="line">
            <a:avLst/>
          </a:prstGeom>
          <a:ln w="25400" cap="flat" cmpd="sng">
            <a:solidFill>
              <a:schemeClr val="tx1"/>
            </a:solidFill>
            <a:prstDash val="dash"/>
            <a:headEnd type="none" w="med" len="med"/>
            <a:tailEnd type="none" w="med" len="med"/>
          </a:ln>
        </p:spPr>
      </p:sp>
      <p:sp>
        <p:nvSpPr>
          <p:cNvPr id="26689" name="Rectangle 65"/>
          <p:cNvSpPr/>
          <p:nvPr/>
        </p:nvSpPr>
        <p:spPr>
          <a:xfrm>
            <a:off x="304800" y="4343400"/>
            <a:ext cx="7620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f[l].key</a:t>
            </a:r>
            <a:endParaRPr lang="en-US" altLang="zh-CN" sz="1800" b="1" dirty="0">
              <a:latin typeface="Arial" panose="020B0604020202020204" pitchFamily="34" charset="0"/>
            </a:endParaRPr>
          </a:p>
        </p:txBody>
      </p:sp>
      <p:sp>
        <p:nvSpPr>
          <p:cNvPr id="26690" name="Line 66"/>
          <p:cNvSpPr/>
          <p:nvPr/>
        </p:nvSpPr>
        <p:spPr>
          <a:xfrm>
            <a:off x="1066800" y="2971800"/>
            <a:ext cx="2971800" cy="0"/>
          </a:xfrm>
          <a:prstGeom prst="line">
            <a:avLst/>
          </a:prstGeom>
          <a:ln w="25400" cap="flat" cmpd="sng">
            <a:solidFill>
              <a:schemeClr val="tx1"/>
            </a:solidFill>
            <a:prstDash val="dash"/>
            <a:headEnd type="none" w="med" len="med"/>
            <a:tailEnd type="none" w="med" len="med"/>
          </a:ln>
        </p:spPr>
      </p:sp>
      <p:sp>
        <p:nvSpPr>
          <p:cNvPr id="26691" name="Line 67"/>
          <p:cNvSpPr/>
          <p:nvPr/>
        </p:nvSpPr>
        <p:spPr>
          <a:xfrm>
            <a:off x="4038600" y="2971800"/>
            <a:ext cx="0" cy="1905000"/>
          </a:xfrm>
          <a:prstGeom prst="line">
            <a:avLst/>
          </a:prstGeom>
          <a:ln w="25400" cap="flat" cmpd="sng">
            <a:solidFill>
              <a:schemeClr val="tx1"/>
            </a:solidFill>
            <a:prstDash val="dash"/>
            <a:headEnd type="none" w="med" len="med"/>
            <a:tailEnd type="none" w="med" len="med"/>
          </a:ln>
        </p:spPr>
      </p:sp>
      <p:sp>
        <p:nvSpPr>
          <p:cNvPr id="26692" name="Rectangle 68"/>
          <p:cNvSpPr/>
          <p:nvPr/>
        </p:nvSpPr>
        <p:spPr>
          <a:xfrm>
            <a:off x="269875" y="2819400"/>
            <a:ext cx="7620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f[u].key</a:t>
            </a:r>
            <a:endParaRPr lang="en-US" altLang="zh-CN" sz="1800" b="1" dirty="0">
              <a:latin typeface="Arial" panose="020B0604020202020204" pitchFamily="34" charset="0"/>
            </a:endParaRPr>
          </a:p>
        </p:txBody>
      </p:sp>
      <p:sp>
        <p:nvSpPr>
          <p:cNvPr id="26693" name="Rectangle 69"/>
          <p:cNvSpPr/>
          <p:nvPr/>
        </p:nvSpPr>
        <p:spPr>
          <a:xfrm>
            <a:off x="1371600" y="4876800"/>
            <a:ext cx="3048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l</a:t>
            </a:r>
            <a:endParaRPr lang="en-US" altLang="zh-CN" sz="1800" b="1" dirty="0">
              <a:latin typeface="Arial" panose="020B0604020202020204" pitchFamily="34" charset="0"/>
            </a:endParaRPr>
          </a:p>
        </p:txBody>
      </p:sp>
      <p:sp>
        <p:nvSpPr>
          <p:cNvPr id="26694" name="Rectangle 70"/>
          <p:cNvSpPr/>
          <p:nvPr/>
        </p:nvSpPr>
        <p:spPr>
          <a:xfrm>
            <a:off x="3886200" y="4876800"/>
            <a:ext cx="3048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latin typeface="Arial" panose="020B0604020202020204" pitchFamily="34" charset="0"/>
              </a:rPr>
              <a:t>u</a:t>
            </a:r>
            <a:endParaRPr lang="en-US" altLang="zh-CN" sz="1800" b="1" dirty="0">
              <a:latin typeface="Arial" panose="020B0604020202020204" pitchFamily="34" charset="0"/>
            </a:endParaRPr>
          </a:p>
        </p:txBody>
      </p:sp>
      <p:sp>
        <p:nvSpPr>
          <p:cNvPr id="26695" name="Line 71"/>
          <p:cNvSpPr/>
          <p:nvPr/>
        </p:nvSpPr>
        <p:spPr>
          <a:xfrm flipV="1">
            <a:off x="1524000" y="2971800"/>
            <a:ext cx="2514600" cy="1524000"/>
          </a:xfrm>
          <a:prstGeom prst="line">
            <a:avLst/>
          </a:prstGeom>
          <a:ln w="25400" cap="flat" cmpd="sng">
            <a:solidFill>
              <a:schemeClr val="tx1"/>
            </a:solidFill>
            <a:prstDash val="solid"/>
            <a:headEnd type="none" w="med" len="med"/>
            <a:tailEnd type="none" w="med" len="med"/>
          </a:ln>
        </p:spPr>
      </p:sp>
      <p:sp>
        <p:nvSpPr>
          <p:cNvPr id="26696" name="Line 72"/>
          <p:cNvSpPr/>
          <p:nvPr/>
        </p:nvSpPr>
        <p:spPr>
          <a:xfrm>
            <a:off x="3048000" y="3581400"/>
            <a:ext cx="0" cy="1295400"/>
          </a:xfrm>
          <a:prstGeom prst="line">
            <a:avLst/>
          </a:prstGeom>
          <a:ln w="25400" cap="flat" cmpd="sng">
            <a:solidFill>
              <a:schemeClr val="tx1"/>
            </a:solidFill>
            <a:prstDash val="dash"/>
            <a:headEnd type="none" w="med" len="med"/>
            <a:tailEnd type="none" w="med" len="med"/>
          </a:ln>
        </p:spPr>
      </p:sp>
      <p:sp>
        <p:nvSpPr>
          <p:cNvPr id="26697" name="Line 73"/>
          <p:cNvSpPr/>
          <p:nvPr/>
        </p:nvSpPr>
        <p:spPr>
          <a:xfrm flipH="1">
            <a:off x="1066800" y="3581400"/>
            <a:ext cx="1981200" cy="0"/>
          </a:xfrm>
          <a:prstGeom prst="line">
            <a:avLst/>
          </a:prstGeom>
          <a:ln w="25400" cap="flat" cmpd="sng">
            <a:solidFill>
              <a:schemeClr val="tx1"/>
            </a:solidFill>
            <a:prstDash val="dash"/>
            <a:headEnd type="none" w="med" len="med"/>
            <a:tailEnd type="none" w="med" len="med"/>
          </a:ln>
        </p:spPr>
      </p:sp>
      <p:sp>
        <p:nvSpPr>
          <p:cNvPr id="26698" name="Rectangle 74"/>
          <p:cNvSpPr/>
          <p:nvPr/>
        </p:nvSpPr>
        <p:spPr>
          <a:xfrm>
            <a:off x="528638" y="3429000"/>
            <a:ext cx="536575"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FF0000"/>
                </a:solidFill>
                <a:latin typeface="Arial" panose="020B0604020202020204" pitchFamily="34" charset="0"/>
              </a:rPr>
              <a:t>key</a:t>
            </a:r>
            <a:endParaRPr lang="en-US" altLang="zh-CN" sz="1800" b="1" dirty="0">
              <a:solidFill>
                <a:srgbClr val="FF0000"/>
              </a:solidFill>
              <a:latin typeface="Arial" panose="020B0604020202020204" pitchFamily="34" charset="0"/>
            </a:endParaRPr>
          </a:p>
        </p:txBody>
      </p:sp>
      <p:sp>
        <p:nvSpPr>
          <p:cNvPr id="26699" name="Rectangle 75"/>
          <p:cNvSpPr/>
          <p:nvPr/>
        </p:nvSpPr>
        <p:spPr>
          <a:xfrm>
            <a:off x="2971800" y="4876800"/>
            <a:ext cx="3810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rgbClr val="FF0000"/>
                </a:solidFill>
                <a:latin typeface="Arial" panose="020B0604020202020204" pitchFamily="34" charset="0"/>
              </a:rPr>
              <a:t>i ?</a:t>
            </a:r>
            <a:endParaRPr lang="en-US" altLang="zh-CN" sz="1800" b="1" dirty="0">
              <a:latin typeface="Arial" panose="020B0604020202020204" pitchFamily="34" charset="0"/>
            </a:endParaRPr>
          </a:p>
        </p:txBody>
      </p:sp>
      <p:grpSp>
        <p:nvGrpSpPr>
          <p:cNvPr id="26700" name="Group 76"/>
          <p:cNvGrpSpPr/>
          <p:nvPr/>
        </p:nvGrpSpPr>
        <p:grpSpPr>
          <a:xfrm>
            <a:off x="1524000" y="5257800"/>
            <a:ext cx="2514600" cy="533400"/>
            <a:chOff x="960" y="3312"/>
            <a:chExt cx="1584" cy="336"/>
          </a:xfrm>
        </p:grpSpPr>
        <p:sp>
          <p:nvSpPr>
            <p:cNvPr id="9242" name="AutoShape 77"/>
            <p:cNvSpPr/>
            <p:nvPr/>
          </p:nvSpPr>
          <p:spPr>
            <a:xfrm rot="-5400000">
              <a:off x="1680" y="2592"/>
              <a:ext cx="144" cy="1584"/>
            </a:xfrm>
            <a:prstGeom prst="leftBrace">
              <a:avLst>
                <a:gd name="adj1" fmla="val 91666"/>
                <a:gd name="adj2" fmla="val 49745"/>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9243" name="Rectangle 78"/>
            <p:cNvSpPr/>
            <p:nvPr/>
          </p:nvSpPr>
          <p:spPr>
            <a:xfrm>
              <a:off x="1104" y="3456"/>
              <a:ext cx="1296"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i="1" dirty="0"/>
                <a:t>n</a:t>
              </a:r>
              <a:r>
                <a:rPr lang="en-US" altLang="zh-CN" sz="2000" b="1" dirty="0"/>
                <a:t> elements</a:t>
              </a:r>
              <a:endParaRPr lang="en-US" altLang="zh-CN" sz="2000" b="1" i="1" dirty="0"/>
            </a:p>
          </p:txBody>
        </p:sp>
      </p:grpSp>
      <p:graphicFrame>
        <p:nvGraphicFramePr>
          <p:cNvPr id="26703" name="Object 79"/>
          <p:cNvGraphicFramePr>
            <a:graphicFrameLocks noChangeAspect="1"/>
          </p:cNvGraphicFramePr>
          <p:nvPr/>
        </p:nvGraphicFramePr>
        <p:xfrm>
          <a:off x="4191000" y="2590800"/>
          <a:ext cx="4648200" cy="782638"/>
        </p:xfrm>
        <a:graphic>
          <a:graphicData uri="http://schemas.openxmlformats.org/presentationml/2006/ole">
            <mc:AlternateContent xmlns:mc="http://schemas.openxmlformats.org/markup-compatibility/2006">
              <mc:Choice xmlns:v="urn:schemas-microsoft-com:vml" Requires="v">
                <p:oleObj spid="_x0000_s3080" name="" r:id="rId1" imgW="25888950" imgH="4391025" progId="Equation.3">
                  <p:embed/>
                </p:oleObj>
              </mc:Choice>
              <mc:Fallback>
                <p:oleObj name="" r:id="rId1" imgW="25888950" imgH="4391025" progId="Equation.3">
                  <p:embed/>
                  <p:pic>
                    <p:nvPicPr>
                      <p:cNvPr id="0" name="图片 3079"/>
                      <p:cNvPicPr/>
                      <p:nvPr/>
                    </p:nvPicPr>
                    <p:blipFill>
                      <a:blip r:embed="rId2"/>
                      <a:stretch>
                        <a:fillRect/>
                      </a:stretch>
                    </p:blipFill>
                    <p:spPr>
                      <a:xfrm>
                        <a:off x="4191000" y="2590800"/>
                        <a:ext cx="4648200" cy="782638"/>
                      </a:xfrm>
                      <a:prstGeom prst="rect">
                        <a:avLst/>
                      </a:prstGeom>
                      <a:noFill/>
                      <a:ln w="38100">
                        <a:noFill/>
                        <a:miter/>
                      </a:ln>
                    </p:spPr>
                  </p:pic>
                </p:oleObj>
              </mc:Fallback>
            </mc:AlternateContent>
          </a:graphicData>
        </a:graphic>
      </p:graphicFrame>
      <p:graphicFrame>
        <p:nvGraphicFramePr>
          <p:cNvPr id="26704" name="Object 80"/>
          <p:cNvGraphicFramePr>
            <a:graphicFrameLocks noChangeAspect="1"/>
          </p:cNvGraphicFramePr>
          <p:nvPr/>
        </p:nvGraphicFramePr>
        <p:xfrm>
          <a:off x="4419600" y="3581400"/>
          <a:ext cx="4267200" cy="755650"/>
        </p:xfrm>
        <a:graphic>
          <a:graphicData uri="http://schemas.openxmlformats.org/presentationml/2006/ole">
            <mc:AlternateContent xmlns:mc="http://schemas.openxmlformats.org/markup-compatibility/2006">
              <mc:Choice xmlns:v="urn:schemas-microsoft-com:vml" Requires="v">
                <p:oleObj spid="_x0000_s3079" name="" r:id="rId3" imgW="25888950" imgH="4610100" progId="Equation.3">
                  <p:embed/>
                </p:oleObj>
              </mc:Choice>
              <mc:Fallback>
                <p:oleObj name="" r:id="rId3" imgW="25888950" imgH="4610100" progId="Equation.3">
                  <p:embed/>
                  <p:pic>
                    <p:nvPicPr>
                      <p:cNvPr id="0" name="图片 3078"/>
                      <p:cNvPicPr/>
                      <p:nvPr/>
                    </p:nvPicPr>
                    <p:blipFill>
                      <a:blip r:embed="rId4"/>
                      <a:stretch>
                        <a:fillRect/>
                      </a:stretch>
                    </p:blipFill>
                    <p:spPr>
                      <a:xfrm>
                        <a:off x="4419600" y="3581400"/>
                        <a:ext cx="4267200" cy="755650"/>
                      </a:xfrm>
                      <a:prstGeom prst="rect">
                        <a:avLst/>
                      </a:prstGeom>
                      <a:noFill/>
                      <a:ln w="38100">
                        <a:noFill/>
                        <a:miter/>
                      </a:ln>
                    </p:spPr>
                  </p:pic>
                </p:oleObj>
              </mc:Fallback>
            </mc:AlternateContent>
          </a:graphicData>
        </a:graphic>
      </p:graphicFrame>
      <p:sp>
        <p:nvSpPr>
          <p:cNvPr id="26705" name="Freeform 81"/>
          <p:cNvSpPr/>
          <p:nvPr/>
        </p:nvSpPr>
        <p:spPr>
          <a:xfrm>
            <a:off x="1524000" y="2971800"/>
            <a:ext cx="2514600" cy="1524000"/>
          </a:xfrm>
          <a:custGeom>
            <a:avLst/>
            <a:gdLst/>
            <a:ahLst/>
            <a:cxnLst>
              <a:cxn ang="0">
                <a:pos x="0" y="2147483646"/>
              </a:cxn>
              <a:cxn ang="0">
                <a:pos x="2147483646" y="2147483646"/>
              </a:cxn>
              <a:cxn ang="0">
                <a:pos x="2147483646" y="2147483646"/>
              </a:cxn>
              <a:cxn ang="0">
                <a:pos x="2147483646" y="0"/>
              </a:cxn>
            </a:cxnLst>
            <a:pathLst>
              <a:path w="1584" h="960">
                <a:moveTo>
                  <a:pt x="0" y="960"/>
                </a:moveTo>
                <a:cubicBezTo>
                  <a:pt x="188" y="892"/>
                  <a:pt x="376" y="824"/>
                  <a:pt x="576" y="720"/>
                </a:cubicBezTo>
                <a:cubicBezTo>
                  <a:pt x="776" y="616"/>
                  <a:pt x="1032" y="456"/>
                  <a:pt x="1200" y="336"/>
                </a:cubicBezTo>
                <a:cubicBezTo>
                  <a:pt x="1368" y="216"/>
                  <a:pt x="1476" y="108"/>
                  <a:pt x="1584" y="0"/>
                </a:cubicBezTo>
              </a:path>
            </a:pathLst>
          </a:custGeom>
          <a:noFill/>
          <a:ln w="25400" cap="flat" cmpd="sng">
            <a:solidFill>
              <a:schemeClr val="tx1">
                <a:alpha val="100000"/>
              </a:schemeClr>
            </a:solidFill>
            <a:prstDash val="dash"/>
            <a:round/>
            <a:headEnd type="none" w="med" len="med"/>
            <a:tailEnd type="none" w="med" len="med"/>
          </a:ln>
        </p:spPr>
        <p:txBody>
          <a:bodyPr/>
          <a:p>
            <a:endParaRPr lang="zh-CN" altLang="en-US"/>
          </a:p>
        </p:txBody>
      </p:sp>
      <p:sp>
        <p:nvSpPr>
          <p:cNvPr id="26706" name="Text Box 82"/>
          <p:cNvSpPr txBox="1"/>
          <p:nvPr/>
        </p:nvSpPr>
        <p:spPr>
          <a:xfrm>
            <a:off x="4800600" y="4800600"/>
            <a:ext cx="3810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If  ( f [ i ].key &lt; key )    l = i+1 ;</a:t>
            </a:r>
            <a:endParaRPr lang="en-US" altLang="zh-CN" sz="2000" b="1" dirty="0">
              <a:latin typeface="Arial" panose="020B0604020202020204" pitchFamily="34" charset="0"/>
            </a:endParaRPr>
          </a:p>
        </p:txBody>
      </p:sp>
      <p:sp>
        <p:nvSpPr>
          <p:cNvPr id="26707" name="Freeform 83"/>
          <p:cNvSpPr/>
          <p:nvPr/>
        </p:nvSpPr>
        <p:spPr>
          <a:xfrm>
            <a:off x="1524000" y="2971800"/>
            <a:ext cx="2514600" cy="1524000"/>
          </a:xfrm>
          <a:custGeom>
            <a:avLst/>
            <a:gdLst/>
            <a:ahLst/>
            <a:cxnLst>
              <a:cxn ang="0">
                <a:pos x="2147483646" y="0"/>
              </a:cxn>
              <a:cxn ang="0">
                <a:pos x="2147483646" y="2147483646"/>
              </a:cxn>
              <a:cxn ang="0">
                <a:pos x="2147483646" y="2147483646"/>
              </a:cxn>
              <a:cxn ang="0">
                <a:pos x="0" y="2147483646"/>
              </a:cxn>
            </a:cxnLst>
            <a:pathLst>
              <a:path w="1584" h="960">
                <a:moveTo>
                  <a:pt x="1584" y="0"/>
                </a:moveTo>
                <a:cubicBezTo>
                  <a:pt x="1244" y="72"/>
                  <a:pt x="904" y="144"/>
                  <a:pt x="672" y="240"/>
                </a:cubicBezTo>
                <a:cubicBezTo>
                  <a:pt x="440" y="336"/>
                  <a:pt x="304" y="456"/>
                  <a:pt x="192" y="576"/>
                </a:cubicBezTo>
                <a:cubicBezTo>
                  <a:pt x="80" y="696"/>
                  <a:pt x="40" y="828"/>
                  <a:pt x="0" y="960"/>
                </a:cubicBezTo>
              </a:path>
            </a:pathLst>
          </a:custGeom>
          <a:noFill/>
          <a:ln w="25400" cap="flat" cmpd="sng">
            <a:solidFill>
              <a:schemeClr val="tx1">
                <a:alpha val="100000"/>
              </a:schemeClr>
            </a:solidFill>
            <a:prstDash val="dash"/>
            <a:round/>
            <a:headEnd type="none" w="med" len="med"/>
            <a:tailEnd type="none" w="med" len="med"/>
          </a:ln>
        </p:spPr>
        <p:txBody>
          <a:bodyPr/>
          <a:p>
            <a:endParaRPr lang="zh-CN" altLang="en-US"/>
          </a:p>
        </p:txBody>
      </p:sp>
      <p:sp>
        <p:nvSpPr>
          <p:cNvPr id="26708" name="Text Box 84"/>
          <p:cNvSpPr txBox="1"/>
          <p:nvPr/>
        </p:nvSpPr>
        <p:spPr>
          <a:xfrm>
            <a:off x="4800600" y="5334000"/>
            <a:ext cx="3810000" cy="39687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000" b="1" dirty="0">
                <a:latin typeface="Arial" panose="020B0604020202020204" pitchFamily="34" charset="0"/>
              </a:rPr>
              <a:t>Else    u = i-1 ;</a:t>
            </a:r>
            <a:endParaRPr lang="en-US" altLang="zh-CN" sz="2000" b="1" dirty="0">
              <a:latin typeface="Arial" panose="020B0604020202020204" pitchFamily="34" charset="0"/>
            </a:endParaRPr>
          </a:p>
        </p:txBody>
      </p:sp>
      <p:sp>
        <p:nvSpPr>
          <p:cNvPr id="26709" name="AutoShape 85" descr="白色大理石"/>
          <p:cNvSpPr>
            <a:spLocks noChangeArrowheads="1"/>
          </p:cNvSpPr>
          <p:nvPr/>
        </p:nvSpPr>
        <p:spPr bwMode="auto">
          <a:xfrm>
            <a:off x="5105400" y="685800"/>
            <a:ext cx="3048000" cy="685800"/>
          </a:xfrm>
          <a:prstGeom prst="bevel">
            <a:avLst>
              <a:gd name="adj" fmla="val 12500"/>
            </a:avLst>
          </a:prstGeom>
          <a:blipFill dpi="0" rotWithShape="0">
            <a:blip r:embed="rId5"/>
            <a:srcRect/>
            <a:tile tx="0" ty="0" sx="100000" sy="100000" flip="none" algn="tl"/>
          </a:blipFill>
          <a:ln w="25400">
            <a:solidFill>
              <a:srgbClr val="C0C0C0"/>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outerShdw blurRad="38100" dist="38100" dir="2700000" algn="tl">
                    <a:srgbClr val="C0C0C0"/>
                  </a:outerShdw>
                </a:effectLst>
                <a:uLnTx/>
                <a:uFillTx/>
                <a:latin typeface="Impact" panose="020B0806030902050204" pitchFamily="34" charset="0"/>
                <a:ea typeface="宋体" panose="02010600030101010101" pitchFamily="2" charset="-122"/>
                <a:cs typeface="+mn-cs"/>
              </a:rPr>
              <a:t>Search by Formula</a:t>
            </a:r>
            <a:endParaRPr kumimoji="1" lang="en-US" altLang="zh-CN" sz="2400" b="0" i="0" u="none" strike="noStrike" kern="1200" cap="none" spc="0" normalizeH="0" baseline="0" noProof="0">
              <a:ln>
                <a:noFill/>
              </a:ln>
              <a:solidFill>
                <a:schemeClr val="tx1"/>
              </a:solidFill>
              <a:effectLst/>
              <a:uLnTx/>
              <a:uFillTx/>
              <a:latin typeface="Impact" panose="020B080603090205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82"/>
                                        </p:tgtEl>
                                        <p:attrNameLst>
                                          <p:attrName>style.visibility</p:attrName>
                                        </p:attrNameLst>
                                      </p:cBhvr>
                                      <p:to>
                                        <p:strVal val="visible"/>
                                      </p:to>
                                    </p:set>
                                    <p:animEffect transition="in" filter="wipe(left)">
                                      <p:cBhvr>
                                        <p:cTn id="7" dur="500"/>
                                        <p:tgtEl>
                                          <p:spTgt spid="26682"/>
                                        </p:tgtEl>
                                      </p:cBhvr>
                                    </p:animEffect>
                                  </p:childTnLst>
                                  <p:subTnLst>
                                    <p:audio>
                                      <p:cMediaNode>
                                        <p:cTn display="0" masterRel="sameClick">
                                          <p:stCondLst>
                                            <p:cond evt="begin" delay="0">
                                              <p:tn val="5"/>
                                            </p:cond>
                                          </p:stCondLst>
                                          <p:endCondLst>
                                            <p:cond evt="onStopAudio" delay="0">
                                              <p:tgtEl>
                                                <p:sldTgt/>
                                              </p:tgtEl>
                                            </p:cond>
                                          </p:endCondLst>
                                        </p:cTn>
                                        <p:tgtEl>
                                          <p:sndTgt r:embed="rId6"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83"/>
                                        </p:tgtEl>
                                        <p:attrNameLst>
                                          <p:attrName>style.visibility</p:attrName>
                                        </p:attrNameLst>
                                      </p:cBhvr>
                                      <p:to>
                                        <p:strVal val="visible"/>
                                      </p:to>
                                    </p:set>
                                    <p:animEffect transition="in" filter="wipe(left)">
                                      <p:cBhvr>
                                        <p:cTn id="12" dur="500"/>
                                        <p:tgtEl>
                                          <p:spTgt spid="26683"/>
                                        </p:tgtEl>
                                      </p:cBhvr>
                                    </p:animEffect>
                                  </p:childTnLst>
                                  <p:subTnLst>
                                    <p:audio>
                                      <p:cMediaNode>
                                        <p:cTn display="0" masterRel="sameClick">
                                          <p:stCondLst>
                                            <p:cond evt="begin" delay="0">
                                              <p:tn val="10"/>
                                            </p:cond>
                                          </p:stCondLst>
                                          <p:endCondLst>
                                            <p:cond evt="onStopAudio" delay="0">
                                              <p:tgtEl>
                                                <p:sldTgt/>
                                              </p:tgtEl>
                                            </p:cond>
                                          </p:endCondLst>
                                        </p:cTn>
                                        <p:tgtEl>
                                          <p:sndTgt r:embed="rId6" name="TYPE.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668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6693"/>
                                        </p:tgtEl>
                                        <p:attrNameLst>
                                          <p:attrName>style.visibility</p:attrName>
                                        </p:attrNameLst>
                                      </p:cBhvr>
                                      <p:to>
                                        <p:strVal val="visible"/>
                                      </p:to>
                                    </p:set>
                                    <p:animEffect transition="in" filter="box(out)">
                                      <p:cBhvr>
                                        <p:cTn id="21" dur="500"/>
                                        <p:tgtEl>
                                          <p:spTgt spid="26693"/>
                                        </p:tgtEl>
                                      </p:cBhvr>
                                    </p:animEffect>
                                  </p:childTnLst>
                                  <p:subTnLst>
                                    <p:audio>
                                      <p:cMediaNode>
                                        <p:cTn display="0" masterRel="sameClick">
                                          <p:stCondLst>
                                            <p:cond evt="begin" delay="0">
                                              <p:tn val="19"/>
                                            </p:cond>
                                          </p:stCondLst>
                                          <p:endCondLst>
                                            <p:cond evt="onStopAudio" delay="0">
                                              <p:tgtEl>
                                                <p:sldTgt/>
                                              </p:tgtEl>
                                            </p:cond>
                                          </p:endCondLst>
                                        </p:cTn>
                                        <p:tgtEl>
                                          <p:sndTgt r:embed="rId7" name="CAMERA.WAV"/>
                                        </p:tgtEl>
                                      </p:cMediaNode>
                                    </p:audio>
                                  </p:sub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26688"/>
                                        </p:tgtEl>
                                        <p:attrNameLst>
                                          <p:attrName>style.visibility</p:attrName>
                                        </p:attrNameLst>
                                      </p:cBhvr>
                                      <p:to>
                                        <p:strVal val="visible"/>
                                      </p:to>
                                    </p:set>
                                    <p:animEffect transition="in" filter="wipe(down)">
                                      <p:cBhvr>
                                        <p:cTn id="25" dur="500"/>
                                        <p:tgtEl>
                                          <p:spTgt spid="26688"/>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26687"/>
                                        </p:tgtEl>
                                        <p:attrNameLst>
                                          <p:attrName>style.visibility</p:attrName>
                                        </p:attrNameLst>
                                      </p:cBhvr>
                                      <p:to>
                                        <p:strVal val="visible"/>
                                      </p:to>
                                    </p:set>
                                    <p:animEffect transition="in" filter="wipe(right)">
                                      <p:cBhvr>
                                        <p:cTn id="29" dur="500"/>
                                        <p:tgtEl>
                                          <p:spTgt spid="26687"/>
                                        </p:tgtEl>
                                      </p:cBhvr>
                                    </p:animEffect>
                                  </p:childTnLst>
                                </p:cTn>
                              </p:par>
                            </p:childTnLst>
                          </p:cTn>
                        </p:par>
                        <p:par>
                          <p:cTn id="30" fill="hold">
                            <p:stCondLst>
                              <p:cond delay="1500"/>
                            </p:stCondLst>
                            <p:childTnLst>
                              <p:par>
                                <p:cTn id="31" presetID="22" presetClass="entr" presetSubtype="2" fill="hold" grpId="0" nodeType="afterEffect">
                                  <p:stCondLst>
                                    <p:cond delay="0"/>
                                  </p:stCondLst>
                                  <p:childTnLst>
                                    <p:set>
                                      <p:cBhvr>
                                        <p:cTn id="32" dur="1" fill="hold">
                                          <p:stCondLst>
                                            <p:cond delay="0"/>
                                          </p:stCondLst>
                                        </p:cTn>
                                        <p:tgtEl>
                                          <p:spTgt spid="26689"/>
                                        </p:tgtEl>
                                        <p:attrNameLst>
                                          <p:attrName>style.visibility</p:attrName>
                                        </p:attrNameLst>
                                      </p:cBhvr>
                                      <p:to>
                                        <p:strVal val="visible"/>
                                      </p:to>
                                    </p:set>
                                    <p:animEffect transition="in" filter="wipe(right)">
                                      <p:cBhvr>
                                        <p:cTn id="33" dur="500"/>
                                        <p:tgtEl>
                                          <p:spTgt spid="26689"/>
                                        </p:tgtEl>
                                      </p:cBhvr>
                                    </p:animEffect>
                                  </p:childTnLst>
                                  <p:subTnLst>
                                    <p:audio>
                                      <p:cMediaNode>
                                        <p:cTn display="0" masterRel="sameClick">
                                          <p:stCondLst>
                                            <p:cond evt="begin" delay="0">
                                              <p:tn val="31"/>
                                            </p:cond>
                                          </p:stCondLst>
                                          <p:endCondLst>
                                            <p:cond evt="onStopAudio" delay="0">
                                              <p:tgtEl>
                                                <p:sldTgt/>
                                              </p:tgtEl>
                                            </p:cond>
                                          </p:endCondLst>
                                        </p:cTn>
                                        <p:tgtEl>
                                          <p:sndTgt r:embed="rId7"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6694"/>
                                        </p:tgtEl>
                                        <p:attrNameLst>
                                          <p:attrName>style.visibility</p:attrName>
                                        </p:attrNameLst>
                                      </p:cBhvr>
                                      <p:to>
                                        <p:strVal val="visible"/>
                                      </p:to>
                                    </p:set>
                                    <p:animEffect transition="in" filter="box(out)">
                                      <p:cBhvr>
                                        <p:cTn id="38" dur="500"/>
                                        <p:tgtEl>
                                          <p:spTgt spid="26694"/>
                                        </p:tgtEl>
                                      </p:cBhvr>
                                    </p:animEffect>
                                  </p:childTnLst>
                                  <p:subTnLst>
                                    <p:audio>
                                      <p:cMediaNode>
                                        <p:cTn display="0" masterRel="sameClick">
                                          <p:stCondLst>
                                            <p:cond evt="begin" delay="0">
                                              <p:tn val="36"/>
                                            </p:cond>
                                          </p:stCondLst>
                                          <p:endCondLst>
                                            <p:cond evt="onStopAudio" delay="0">
                                              <p:tgtEl>
                                                <p:sldTgt/>
                                              </p:tgtEl>
                                            </p:cond>
                                          </p:endCondLst>
                                        </p:cTn>
                                        <p:tgtEl>
                                          <p:sndTgt r:embed="rId7" name="CAMERA.WAV"/>
                                        </p:tgtEl>
                                      </p:cMediaNode>
                                    </p:audio>
                                  </p:subTnLst>
                                </p:cTn>
                              </p:par>
                            </p:childTnLst>
                          </p:cTn>
                        </p:par>
                        <p:par>
                          <p:cTn id="39" fill="hold">
                            <p:stCondLst>
                              <p:cond delay="500"/>
                            </p:stCondLst>
                            <p:childTnLst>
                              <p:par>
                                <p:cTn id="40" presetID="22" presetClass="entr" presetSubtype="4" fill="hold" nodeType="afterEffect">
                                  <p:stCondLst>
                                    <p:cond delay="0"/>
                                  </p:stCondLst>
                                  <p:childTnLst>
                                    <p:set>
                                      <p:cBhvr>
                                        <p:cTn id="41" dur="1" fill="hold">
                                          <p:stCondLst>
                                            <p:cond delay="0"/>
                                          </p:stCondLst>
                                        </p:cTn>
                                        <p:tgtEl>
                                          <p:spTgt spid="26691"/>
                                        </p:tgtEl>
                                        <p:attrNameLst>
                                          <p:attrName>style.visibility</p:attrName>
                                        </p:attrNameLst>
                                      </p:cBhvr>
                                      <p:to>
                                        <p:strVal val="visible"/>
                                      </p:to>
                                    </p:set>
                                    <p:animEffect transition="in" filter="wipe(down)">
                                      <p:cBhvr>
                                        <p:cTn id="42" dur="500"/>
                                        <p:tgtEl>
                                          <p:spTgt spid="26691"/>
                                        </p:tgtEl>
                                      </p:cBhvr>
                                    </p:animEffect>
                                  </p:childTnLst>
                                </p:cTn>
                              </p:par>
                            </p:childTnLst>
                          </p:cTn>
                        </p:par>
                        <p:par>
                          <p:cTn id="43" fill="hold">
                            <p:stCondLst>
                              <p:cond delay="1000"/>
                            </p:stCondLst>
                            <p:childTnLst>
                              <p:par>
                                <p:cTn id="44" presetID="22" presetClass="entr" presetSubtype="2" fill="hold" nodeType="afterEffect">
                                  <p:stCondLst>
                                    <p:cond delay="0"/>
                                  </p:stCondLst>
                                  <p:childTnLst>
                                    <p:set>
                                      <p:cBhvr>
                                        <p:cTn id="45" dur="1" fill="hold">
                                          <p:stCondLst>
                                            <p:cond delay="0"/>
                                          </p:stCondLst>
                                        </p:cTn>
                                        <p:tgtEl>
                                          <p:spTgt spid="26690"/>
                                        </p:tgtEl>
                                        <p:attrNameLst>
                                          <p:attrName>style.visibility</p:attrName>
                                        </p:attrNameLst>
                                      </p:cBhvr>
                                      <p:to>
                                        <p:strVal val="visible"/>
                                      </p:to>
                                    </p:set>
                                    <p:animEffect transition="in" filter="wipe(right)">
                                      <p:cBhvr>
                                        <p:cTn id="46" dur="500"/>
                                        <p:tgtEl>
                                          <p:spTgt spid="26690"/>
                                        </p:tgtEl>
                                      </p:cBhvr>
                                    </p:animEffect>
                                  </p:childTnLst>
                                </p:cTn>
                              </p:par>
                            </p:childTnLst>
                          </p:cTn>
                        </p:par>
                        <p:par>
                          <p:cTn id="47" fill="hold">
                            <p:stCondLst>
                              <p:cond delay="1500"/>
                            </p:stCondLst>
                            <p:childTnLst>
                              <p:par>
                                <p:cTn id="48" presetID="22" presetClass="entr" presetSubtype="2" fill="hold" grpId="0" nodeType="afterEffect">
                                  <p:stCondLst>
                                    <p:cond delay="0"/>
                                  </p:stCondLst>
                                  <p:childTnLst>
                                    <p:set>
                                      <p:cBhvr>
                                        <p:cTn id="49" dur="1" fill="hold">
                                          <p:stCondLst>
                                            <p:cond delay="0"/>
                                          </p:stCondLst>
                                        </p:cTn>
                                        <p:tgtEl>
                                          <p:spTgt spid="26692"/>
                                        </p:tgtEl>
                                        <p:attrNameLst>
                                          <p:attrName>style.visibility</p:attrName>
                                        </p:attrNameLst>
                                      </p:cBhvr>
                                      <p:to>
                                        <p:strVal val="visible"/>
                                      </p:to>
                                    </p:set>
                                    <p:animEffect transition="in" filter="wipe(right)">
                                      <p:cBhvr>
                                        <p:cTn id="50" dur="500"/>
                                        <p:tgtEl>
                                          <p:spTgt spid="26692"/>
                                        </p:tgtEl>
                                      </p:cBhvr>
                                    </p:animEffect>
                                  </p:childTnLst>
                                  <p:subTnLst>
                                    <p:audio>
                                      <p:cMediaNode>
                                        <p:cTn display="0" masterRel="sameClick">
                                          <p:stCondLst>
                                            <p:cond evt="begin" delay="0">
                                              <p:tn val="48"/>
                                            </p:cond>
                                          </p:stCondLst>
                                          <p:endCondLst>
                                            <p:cond evt="onStopAudio" delay="0">
                                              <p:tgtEl>
                                                <p:sldTgt/>
                                              </p:tgtEl>
                                            </p:cond>
                                          </p:endCondLst>
                                        </p:cTn>
                                        <p:tgtEl>
                                          <p:sndTgt r:embed="rId7"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6698"/>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8" name="DING.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3" fill="hold" nodeType="clickEffect">
                                  <p:stCondLst>
                                    <p:cond delay="0"/>
                                  </p:stCondLst>
                                  <p:childTnLst>
                                    <p:set>
                                      <p:cBhvr>
                                        <p:cTn id="58" dur="1" fill="hold">
                                          <p:stCondLst>
                                            <p:cond delay="0"/>
                                          </p:stCondLst>
                                        </p:cTn>
                                        <p:tgtEl>
                                          <p:spTgt spid="26695"/>
                                        </p:tgtEl>
                                        <p:attrNameLst>
                                          <p:attrName>style.visibility</p:attrName>
                                        </p:attrNameLst>
                                      </p:cBhvr>
                                      <p:to>
                                        <p:strVal val="visible"/>
                                      </p:to>
                                    </p:set>
                                    <p:animEffect transition="in" filter="strips(upRight)">
                                      <p:cBhvr>
                                        <p:cTn id="59" dur="500"/>
                                        <p:tgtEl>
                                          <p:spTgt spid="26695"/>
                                        </p:tgtEl>
                                      </p:cBhvr>
                                    </p:animEffect>
                                  </p:childTnLst>
                                  <p:subTnLst>
                                    <p:audio>
                                      <p:cMediaNode>
                                        <p:cTn display="0" masterRel="sameClick">
                                          <p:stCondLst>
                                            <p:cond evt="begin" delay="0">
                                              <p:tn val="57"/>
                                            </p:cond>
                                          </p:stCondLst>
                                          <p:endCondLst>
                                            <p:cond evt="onStopAudio" delay="0">
                                              <p:tgtEl>
                                                <p:sldTgt/>
                                              </p:tgtEl>
                                            </p:cond>
                                          </p:endCondLst>
                                        </p:cTn>
                                        <p:tgtEl>
                                          <p:sndTgt r:embed="rId9" name="LASER.WAV"/>
                                        </p:tgtEl>
                                      </p:cMediaNode>
                                    </p:audio>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6697"/>
                                        </p:tgtEl>
                                        <p:attrNameLst>
                                          <p:attrName>style.visibility</p:attrName>
                                        </p:attrNameLst>
                                      </p:cBhvr>
                                      <p:to>
                                        <p:strVal val="visible"/>
                                      </p:to>
                                    </p:set>
                                    <p:animEffect transition="in" filter="wipe(left)">
                                      <p:cBhvr>
                                        <p:cTn id="64" dur="500"/>
                                        <p:tgtEl>
                                          <p:spTgt spid="26697"/>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26696"/>
                                        </p:tgtEl>
                                        <p:attrNameLst>
                                          <p:attrName>style.visibility</p:attrName>
                                        </p:attrNameLst>
                                      </p:cBhvr>
                                      <p:to>
                                        <p:strVal val="visible"/>
                                      </p:to>
                                    </p:set>
                                    <p:animEffect transition="in" filter="wipe(up)">
                                      <p:cBhvr>
                                        <p:cTn id="68" dur="500"/>
                                        <p:tgtEl>
                                          <p:spTgt spid="26696"/>
                                        </p:tgtEl>
                                      </p:cBhvr>
                                    </p:animEffect>
                                  </p:childTnLst>
                                </p:cTn>
                              </p:par>
                            </p:childTnLst>
                          </p:cTn>
                        </p:par>
                        <p:par>
                          <p:cTn id="69" fill="hold">
                            <p:stCondLst>
                              <p:cond delay="1000"/>
                            </p:stCondLst>
                            <p:childTnLst>
                              <p:par>
                                <p:cTn id="70" presetID="4" presetClass="entr" presetSubtype="32" fill="hold" grpId="0" nodeType="afterEffect">
                                  <p:stCondLst>
                                    <p:cond delay="0"/>
                                  </p:stCondLst>
                                  <p:childTnLst>
                                    <p:set>
                                      <p:cBhvr>
                                        <p:cTn id="71" dur="1" fill="hold">
                                          <p:stCondLst>
                                            <p:cond delay="0"/>
                                          </p:stCondLst>
                                        </p:cTn>
                                        <p:tgtEl>
                                          <p:spTgt spid="26699"/>
                                        </p:tgtEl>
                                        <p:attrNameLst>
                                          <p:attrName>style.visibility</p:attrName>
                                        </p:attrNameLst>
                                      </p:cBhvr>
                                      <p:to>
                                        <p:strVal val="visible"/>
                                      </p:to>
                                    </p:set>
                                    <p:animEffect transition="in" filter="box(out)">
                                      <p:cBhvr>
                                        <p:cTn id="72" dur="500"/>
                                        <p:tgtEl>
                                          <p:spTgt spid="26699"/>
                                        </p:tgtEl>
                                      </p:cBhvr>
                                    </p:animEffect>
                                  </p:childTnLst>
                                  <p:subTnLst>
                                    <p:audio>
                                      <p:cMediaNode>
                                        <p:cTn display="0" masterRel="sameClick">
                                          <p:stCondLst>
                                            <p:cond evt="begin" delay="0">
                                              <p:tn val="70"/>
                                            </p:cond>
                                          </p:stCondLst>
                                          <p:endCondLst>
                                            <p:cond evt="onStopAudio" delay="0">
                                              <p:tgtEl>
                                                <p:sldTgt/>
                                              </p:tgtEl>
                                            </p:cond>
                                          </p:endCondLst>
                                        </p:cTn>
                                        <p:tgtEl>
                                          <p:sndTgt r:embed="rId10" name="CHIMES.WAV"/>
                                        </p:tgtEl>
                                      </p:cMediaNode>
                                    </p:audio>
                                  </p:sub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26700"/>
                                        </p:tgtEl>
                                        <p:attrNameLst>
                                          <p:attrName>style.visibility</p:attrName>
                                        </p:attrNameLst>
                                      </p:cBhvr>
                                      <p:to>
                                        <p:strVal val="visible"/>
                                      </p:to>
                                    </p:set>
                                    <p:animEffect transition="in" filter="wipe(up)">
                                      <p:cBhvr>
                                        <p:cTn id="77" dur="500"/>
                                        <p:tgtEl>
                                          <p:spTgt spid="26700"/>
                                        </p:tgtEl>
                                      </p:cBhvr>
                                    </p:animEffect>
                                  </p:childTnLst>
                                  <p:subTnLst>
                                    <p:audio>
                                      <p:cMediaNode>
                                        <p:cTn display="0" masterRel="sameClick">
                                          <p:stCondLst>
                                            <p:cond evt="begin" delay="0">
                                              <p:tn val="75"/>
                                            </p:cond>
                                          </p:stCondLst>
                                          <p:endCondLst>
                                            <p:cond evt="onStopAudio" delay="0">
                                              <p:tgtEl>
                                                <p:sldTgt/>
                                              </p:tgtEl>
                                            </p:cond>
                                          </p:endCondLst>
                                        </p:cTn>
                                        <p:tgtEl>
                                          <p:sndTgt r:embed="rId6" name="TYPE.WAV"/>
                                        </p:tgtEl>
                                      </p:cMediaNode>
                                    </p:audio>
                                  </p:sub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6703"/>
                                        </p:tgtEl>
                                        <p:attrNameLst>
                                          <p:attrName>style.visibility</p:attrName>
                                        </p:attrNameLst>
                                      </p:cBhvr>
                                      <p:to>
                                        <p:strVal val="visible"/>
                                      </p:to>
                                    </p:set>
                                    <p:animEffect transition="in" filter="wipe(left)">
                                      <p:cBhvr>
                                        <p:cTn id="82" dur="500"/>
                                        <p:tgtEl>
                                          <p:spTgt spid="26703"/>
                                        </p:tgtEl>
                                      </p:cBhvr>
                                    </p:animEffect>
                                  </p:childTnLst>
                                  <p:subTnLst>
                                    <p:audio>
                                      <p:cMediaNode>
                                        <p:cTn display="0" masterRel="sameClick">
                                          <p:stCondLst>
                                            <p:cond evt="begin" delay="0">
                                              <p:tn val="80"/>
                                            </p:cond>
                                          </p:stCondLst>
                                          <p:endCondLst>
                                            <p:cond evt="onStopAudio" delay="0">
                                              <p:tgtEl>
                                                <p:sldTgt/>
                                              </p:tgtEl>
                                            </p:cond>
                                          </p:endCondLst>
                                        </p:cTn>
                                        <p:tgtEl>
                                          <p:sndTgt r:embed="rId6" name="TYPE.WAV"/>
                                        </p:tgtEl>
                                      </p:cMediaNode>
                                    </p:audio>
                                  </p:sub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6704"/>
                                        </p:tgtEl>
                                        <p:attrNameLst>
                                          <p:attrName>style.visibility</p:attrName>
                                        </p:attrNameLst>
                                      </p:cBhvr>
                                      <p:to>
                                        <p:strVal val="visible"/>
                                      </p:to>
                                    </p:set>
                                    <p:animEffect transition="in" filter="wipe(left)">
                                      <p:cBhvr>
                                        <p:cTn id="87" dur="500"/>
                                        <p:tgtEl>
                                          <p:spTgt spid="26704"/>
                                        </p:tgtEl>
                                      </p:cBhvr>
                                    </p:animEffect>
                                  </p:childTnLst>
                                  <p:subTnLst>
                                    <p:audio>
                                      <p:cMediaNode>
                                        <p:cTn display="0" masterRel="sameClick">
                                          <p:stCondLst>
                                            <p:cond evt="begin" delay="0">
                                              <p:tn val="85"/>
                                            </p:cond>
                                          </p:stCondLst>
                                          <p:endCondLst>
                                            <p:cond evt="onStopAudio" delay="0">
                                              <p:tgtEl>
                                                <p:sldTgt/>
                                              </p:tgtEl>
                                            </p:cond>
                                          </p:endCondLst>
                                        </p:cTn>
                                        <p:tgtEl>
                                          <p:sndTgt r:embed="rId6" name="TYPE.WAV"/>
                                        </p:tgtEl>
                                      </p:cMediaNode>
                                    </p:audio>
                                  </p:subTnLst>
                                </p:cTn>
                              </p:par>
                            </p:childTnLst>
                          </p:cTn>
                        </p:par>
                      </p:childTnLst>
                    </p:cTn>
                  </p:par>
                  <p:par>
                    <p:cTn id="88" fill="hold">
                      <p:stCondLst>
                        <p:cond delay="indefinite"/>
                      </p:stCondLst>
                      <p:childTnLst>
                        <p:par>
                          <p:cTn id="89" fill="hold">
                            <p:stCondLst>
                              <p:cond delay="0"/>
                            </p:stCondLst>
                            <p:childTnLst>
                              <p:par>
                                <p:cTn id="90" presetID="18" presetClass="entr" presetSubtype="3" fill="hold" nodeType="clickEffect">
                                  <p:stCondLst>
                                    <p:cond delay="0"/>
                                  </p:stCondLst>
                                  <p:childTnLst>
                                    <p:set>
                                      <p:cBhvr>
                                        <p:cTn id="91" dur="1" fill="hold">
                                          <p:stCondLst>
                                            <p:cond delay="0"/>
                                          </p:stCondLst>
                                        </p:cTn>
                                        <p:tgtEl>
                                          <p:spTgt spid="26705"/>
                                        </p:tgtEl>
                                        <p:attrNameLst>
                                          <p:attrName>style.visibility</p:attrName>
                                        </p:attrNameLst>
                                      </p:cBhvr>
                                      <p:to>
                                        <p:strVal val="visible"/>
                                      </p:to>
                                    </p:set>
                                    <p:animEffect transition="in" filter="strips(upRight)">
                                      <p:cBhvr>
                                        <p:cTn id="92" dur="500"/>
                                        <p:tgtEl>
                                          <p:spTgt spid="26705"/>
                                        </p:tgtEl>
                                      </p:cBhvr>
                                    </p:animEffect>
                                  </p:childTnLst>
                                  <p:subTnLst>
                                    <p:audio>
                                      <p:cMediaNode>
                                        <p:cTn display="0" masterRel="sameClick">
                                          <p:stCondLst>
                                            <p:cond evt="begin" delay="0">
                                              <p:tn val="90"/>
                                            </p:cond>
                                          </p:stCondLst>
                                          <p:endCondLst>
                                            <p:cond evt="onStopAudio" delay="0">
                                              <p:tgtEl>
                                                <p:sldTgt/>
                                              </p:tgtEl>
                                            </p:cond>
                                          </p:endCondLst>
                                        </p:cTn>
                                        <p:tgtEl>
                                          <p:sndTgt r:embed="rId9" name="LASER.WAV"/>
                                        </p:tgtEl>
                                      </p:cMediaNode>
                                    </p:audio>
                                  </p:sub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6706"/>
                                        </p:tgtEl>
                                        <p:attrNameLst>
                                          <p:attrName>style.visibility</p:attrName>
                                        </p:attrNameLst>
                                      </p:cBhvr>
                                      <p:to>
                                        <p:strVal val="visible"/>
                                      </p:to>
                                    </p:set>
                                    <p:animEffect transition="in" filter="wipe(left)">
                                      <p:cBhvr>
                                        <p:cTn id="97" dur="500"/>
                                        <p:tgtEl>
                                          <p:spTgt spid="26706"/>
                                        </p:tgtEl>
                                      </p:cBhvr>
                                    </p:animEffect>
                                  </p:childTnLst>
                                  <p:subTnLst>
                                    <p:audio>
                                      <p:cMediaNode>
                                        <p:cTn display="0" masterRel="sameClick">
                                          <p:stCondLst>
                                            <p:cond evt="begin" delay="0">
                                              <p:tn val="95"/>
                                            </p:cond>
                                          </p:stCondLst>
                                          <p:endCondLst>
                                            <p:cond evt="onStopAudio" delay="0">
                                              <p:tgtEl>
                                                <p:sldTgt/>
                                              </p:tgtEl>
                                            </p:cond>
                                          </p:endCondLst>
                                        </p:cTn>
                                        <p:tgtEl>
                                          <p:sndTgt r:embed="rId6" name="TYPE.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3" fill="hold" nodeType="clickEffect">
                                  <p:stCondLst>
                                    <p:cond delay="0"/>
                                  </p:stCondLst>
                                  <p:childTnLst>
                                    <p:set>
                                      <p:cBhvr>
                                        <p:cTn id="101" dur="1" fill="hold">
                                          <p:stCondLst>
                                            <p:cond delay="0"/>
                                          </p:stCondLst>
                                        </p:cTn>
                                        <p:tgtEl>
                                          <p:spTgt spid="26707"/>
                                        </p:tgtEl>
                                        <p:attrNameLst>
                                          <p:attrName>style.visibility</p:attrName>
                                        </p:attrNameLst>
                                      </p:cBhvr>
                                      <p:to>
                                        <p:strVal val="visible"/>
                                      </p:to>
                                    </p:set>
                                    <p:animEffect transition="in" filter="strips(upRight)">
                                      <p:cBhvr>
                                        <p:cTn id="102" dur="500"/>
                                        <p:tgtEl>
                                          <p:spTgt spid="26707"/>
                                        </p:tgtEl>
                                      </p:cBhvr>
                                    </p:animEffect>
                                  </p:childTnLst>
                                  <p:subTnLst>
                                    <p:audio>
                                      <p:cMediaNode>
                                        <p:cTn display="0" masterRel="sameClick">
                                          <p:stCondLst>
                                            <p:cond evt="begin" delay="0">
                                              <p:tn val="100"/>
                                            </p:cond>
                                          </p:stCondLst>
                                          <p:endCondLst>
                                            <p:cond evt="onStopAudio" delay="0">
                                              <p:tgtEl>
                                                <p:sldTgt/>
                                              </p:tgtEl>
                                            </p:cond>
                                          </p:endCondLst>
                                        </p:cTn>
                                        <p:tgtEl>
                                          <p:sndTgt r:embed="rId9" name="LASER.WAV"/>
                                        </p:tgtEl>
                                      </p:cMediaNode>
                                    </p:audio>
                                  </p:sub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6708"/>
                                        </p:tgtEl>
                                        <p:attrNameLst>
                                          <p:attrName>style.visibility</p:attrName>
                                        </p:attrNameLst>
                                      </p:cBhvr>
                                      <p:to>
                                        <p:strVal val="visible"/>
                                      </p:to>
                                    </p:set>
                                    <p:animEffect transition="in" filter="wipe(left)">
                                      <p:cBhvr>
                                        <p:cTn id="107" dur="500"/>
                                        <p:tgtEl>
                                          <p:spTgt spid="26708"/>
                                        </p:tgtEl>
                                      </p:cBhvr>
                                    </p:animEffect>
                                  </p:childTnLst>
                                  <p:subTnLst>
                                    <p:audio>
                                      <p:cMediaNode>
                                        <p:cTn display="0" masterRel="sameClick">
                                          <p:stCondLst>
                                            <p:cond evt="begin" delay="0">
                                              <p:tn val="105"/>
                                            </p:cond>
                                          </p:stCondLst>
                                          <p:endCondLst>
                                            <p:cond evt="onStopAudio" delay="0">
                                              <p:tgtEl>
                                                <p:sldTgt/>
                                              </p:tgtEl>
                                            </p:cond>
                                          </p:endCondLst>
                                        </p:cTn>
                                        <p:tgtEl>
                                          <p:sndTgt r:embed="rId6" name="TYPE.WAV"/>
                                        </p:tgtEl>
                                      </p:cMediaNode>
                                    </p:audio>
                                  </p:subTnLst>
                                </p:cTn>
                              </p:par>
                            </p:childTnLst>
                          </p:cTn>
                        </p:par>
                      </p:childTnLst>
                    </p:cTn>
                  </p:par>
                  <p:par>
                    <p:cTn id="108" fill="hold">
                      <p:stCondLst>
                        <p:cond delay="indefinite"/>
                      </p:stCondLst>
                      <p:childTnLst>
                        <p:par>
                          <p:cTn id="109" fill="hold">
                            <p:stCondLst>
                              <p:cond delay="0"/>
                            </p:stCondLst>
                            <p:childTnLst>
                              <p:par>
                                <p:cTn id="110" presetID="2" presetClass="entr" presetSubtype="3" fill="hold" grpId="0" nodeType="clickEffect">
                                  <p:stCondLst>
                                    <p:cond delay="0"/>
                                  </p:stCondLst>
                                  <p:childTnLst>
                                    <p:set>
                                      <p:cBhvr>
                                        <p:cTn id="111" dur="1" fill="hold">
                                          <p:stCondLst>
                                            <p:cond delay="0"/>
                                          </p:stCondLst>
                                        </p:cTn>
                                        <p:tgtEl>
                                          <p:spTgt spid="26709"/>
                                        </p:tgtEl>
                                        <p:attrNameLst>
                                          <p:attrName>style.visibility</p:attrName>
                                        </p:attrNameLst>
                                      </p:cBhvr>
                                      <p:to>
                                        <p:strVal val="visible"/>
                                      </p:to>
                                    </p:set>
                                    <p:anim calcmode="lin" valueType="num">
                                      <p:cBhvr additive="base">
                                        <p:cTn id="112" dur="500" fill="hold"/>
                                        <p:tgtEl>
                                          <p:spTgt spid="26709"/>
                                        </p:tgtEl>
                                        <p:attrNameLst>
                                          <p:attrName>ppt_x</p:attrName>
                                        </p:attrNameLst>
                                      </p:cBhvr>
                                      <p:tavLst>
                                        <p:tav tm="0">
                                          <p:val>
                                            <p:strVal val="1+#ppt_w/2"/>
                                          </p:val>
                                        </p:tav>
                                        <p:tav tm="100000">
                                          <p:val>
                                            <p:strVal val="#ppt_x"/>
                                          </p:val>
                                        </p:tav>
                                      </p:tavLst>
                                    </p:anim>
                                    <p:anim calcmode="lin" valueType="num">
                                      <p:cBhvr additive="base">
                                        <p:cTn id="113" dur="500" fill="hold"/>
                                        <p:tgtEl>
                                          <p:spTgt spid="2670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0"/>
                                            </p:cond>
                                          </p:stCondLst>
                                          <p:endCondLst>
                                            <p:cond evt="onStopAudio" delay="0">
                                              <p:tgtEl>
                                                <p:sldTgt/>
                                              </p:tgtEl>
                                            </p:cond>
                                          </p:endCondLst>
                                        </p:cTn>
                                        <p:tgtEl>
                                          <p:sndTgt r:embed="rId11"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2" grpId="0"/>
      <p:bldP spid="26683" grpId="0"/>
      <p:bldP spid="26689" grpId="0"/>
      <p:bldP spid="26692" grpId="0"/>
      <p:bldP spid="26693" grpId="0"/>
      <p:bldP spid="26694" grpId="0"/>
      <p:bldP spid="26698" grpId="0"/>
      <p:bldP spid="26699" grpId="0"/>
      <p:bldP spid="26706" grpId="0"/>
      <p:bldP spid="26708" grpId="0"/>
      <p:bldP spid="2670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401" name="Text Box 9"/>
          <p:cNvSpPr txBox="1"/>
          <p:nvPr/>
        </p:nvSpPr>
        <p:spPr>
          <a:xfrm>
            <a:off x="468313" y="549275"/>
            <a:ext cx="3048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Hash Tables</a:t>
            </a:r>
            <a:endParaRPr lang="en-US" altLang="zh-CN" sz="2400" b="1" dirty="0"/>
          </a:p>
        </p:txBody>
      </p:sp>
      <p:grpSp>
        <p:nvGrpSpPr>
          <p:cNvPr id="59402" name="Group 10"/>
          <p:cNvGrpSpPr/>
          <p:nvPr/>
        </p:nvGrpSpPr>
        <p:grpSpPr>
          <a:xfrm>
            <a:off x="609600" y="1066800"/>
            <a:ext cx="3048000" cy="3429000"/>
            <a:chOff x="528" y="1296"/>
            <a:chExt cx="1920" cy="2160"/>
          </a:xfrm>
        </p:grpSpPr>
        <p:sp>
          <p:nvSpPr>
            <p:cNvPr id="11280" name="Rectangle 11"/>
            <p:cNvSpPr/>
            <p:nvPr/>
          </p:nvSpPr>
          <p:spPr>
            <a:xfrm>
              <a:off x="1056" y="1344"/>
              <a:ext cx="240"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[0]</a:t>
              </a:r>
              <a:endParaRPr lang="en-US" altLang="zh-CN" sz="1800" b="1" dirty="0"/>
            </a:p>
          </p:txBody>
        </p:sp>
        <p:sp>
          <p:nvSpPr>
            <p:cNvPr id="11281" name="Rectangle 12"/>
            <p:cNvSpPr/>
            <p:nvPr/>
          </p:nvSpPr>
          <p:spPr>
            <a:xfrm>
              <a:off x="1296" y="1344"/>
              <a:ext cx="240"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[1]</a:t>
              </a:r>
              <a:endParaRPr lang="en-US" altLang="zh-CN" sz="1800" b="1" dirty="0"/>
            </a:p>
          </p:txBody>
        </p:sp>
        <p:sp>
          <p:nvSpPr>
            <p:cNvPr id="11282" name="Rectangle 13"/>
            <p:cNvSpPr/>
            <p:nvPr/>
          </p:nvSpPr>
          <p:spPr>
            <a:xfrm>
              <a:off x="1536" y="1296"/>
              <a:ext cx="672"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 …</a:t>
              </a:r>
              <a:endParaRPr lang="en-US" altLang="zh-CN" sz="1800" b="1" dirty="0"/>
            </a:p>
          </p:txBody>
        </p:sp>
        <p:sp>
          <p:nvSpPr>
            <p:cNvPr id="11283" name="Rectangle 14"/>
            <p:cNvSpPr/>
            <p:nvPr/>
          </p:nvSpPr>
          <p:spPr>
            <a:xfrm>
              <a:off x="2208" y="1344"/>
              <a:ext cx="240"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accent1"/>
                  </a:solidFill>
                </a:rPr>
                <a:t>[s</a:t>
              </a:r>
              <a:r>
                <a:rPr lang="en-US" altLang="zh-CN" sz="1800" b="1" dirty="0">
                  <a:solidFill>
                    <a:schemeClr val="accent1"/>
                  </a:solidFill>
                  <a:sym typeface="Symbol" panose="05050102010706020507" pitchFamily="18" charset="2"/>
                </a:rPr>
                <a:t>1</a:t>
              </a:r>
              <a:r>
                <a:rPr lang="en-US" altLang="zh-CN" sz="1800" b="1" dirty="0">
                  <a:solidFill>
                    <a:schemeClr val="accent1"/>
                  </a:solidFill>
                </a:rPr>
                <a:t>]</a:t>
              </a:r>
              <a:endParaRPr lang="en-US" altLang="zh-CN" sz="1800" b="1" dirty="0"/>
            </a:p>
          </p:txBody>
        </p:sp>
        <p:grpSp>
          <p:nvGrpSpPr>
            <p:cNvPr id="11284" name="Group 15"/>
            <p:cNvGrpSpPr/>
            <p:nvPr/>
          </p:nvGrpSpPr>
          <p:grpSpPr>
            <a:xfrm>
              <a:off x="528" y="1584"/>
              <a:ext cx="1920" cy="288"/>
              <a:chOff x="528" y="1584"/>
              <a:chExt cx="1920" cy="288"/>
            </a:xfrm>
          </p:grpSpPr>
          <p:sp>
            <p:nvSpPr>
              <p:cNvPr id="11299" name="Rectangle 16"/>
              <p:cNvSpPr/>
              <p:nvPr/>
            </p:nvSpPr>
            <p:spPr>
              <a:xfrm>
                <a:off x="105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300" name="Rectangle 17"/>
              <p:cNvSpPr/>
              <p:nvPr/>
            </p:nvSpPr>
            <p:spPr>
              <a:xfrm>
                <a:off x="129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301" name="Rectangle 18"/>
              <p:cNvSpPr/>
              <p:nvPr/>
            </p:nvSpPr>
            <p:spPr>
              <a:xfrm>
                <a:off x="1536" y="1584"/>
                <a:ext cx="67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endParaRPr lang="en-US" altLang="zh-CN" sz="2400" b="1" dirty="0"/>
              </a:p>
            </p:txBody>
          </p:sp>
          <p:sp>
            <p:nvSpPr>
              <p:cNvPr id="11302" name="Rectangle 19"/>
              <p:cNvSpPr/>
              <p:nvPr/>
            </p:nvSpPr>
            <p:spPr>
              <a:xfrm>
                <a:off x="2208"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303" name="Rectangle 20"/>
              <p:cNvSpPr/>
              <p:nvPr/>
            </p:nvSpPr>
            <p:spPr>
              <a:xfrm>
                <a:off x="528" y="1632"/>
                <a:ext cx="528"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hlink"/>
                    </a:solidFill>
                  </a:rPr>
                  <a:t>ht [ 0 ]</a:t>
                </a:r>
                <a:endParaRPr lang="en-US" altLang="zh-CN" sz="1800" b="1" dirty="0"/>
              </a:p>
            </p:txBody>
          </p:sp>
        </p:grpSp>
        <p:grpSp>
          <p:nvGrpSpPr>
            <p:cNvPr id="11285" name="Group 21"/>
            <p:cNvGrpSpPr/>
            <p:nvPr/>
          </p:nvGrpSpPr>
          <p:grpSpPr>
            <a:xfrm>
              <a:off x="528" y="1872"/>
              <a:ext cx="1920" cy="288"/>
              <a:chOff x="528" y="1584"/>
              <a:chExt cx="1920" cy="288"/>
            </a:xfrm>
          </p:grpSpPr>
          <p:sp>
            <p:nvSpPr>
              <p:cNvPr id="11294" name="Rectangle 22"/>
              <p:cNvSpPr/>
              <p:nvPr/>
            </p:nvSpPr>
            <p:spPr>
              <a:xfrm>
                <a:off x="105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5" name="Rectangle 23"/>
              <p:cNvSpPr/>
              <p:nvPr/>
            </p:nvSpPr>
            <p:spPr>
              <a:xfrm>
                <a:off x="129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6" name="Rectangle 24"/>
              <p:cNvSpPr/>
              <p:nvPr/>
            </p:nvSpPr>
            <p:spPr>
              <a:xfrm>
                <a:off x="1536" y="1584"/>
                <a:ext cx="67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endParaRPr lang="en-US" altLang="zh-CN" sz="2400" b="1" dirty="0"/>
              </a:p>
            </p:txBody>
          </p:sp>
          <p:sp>
            <p:nvSpPr>
              <p:cNvPr id="11297" name="Rectangle 25"/>
              <p:cNvSpPr/>
              <p:nvPr/>
            </p:nvSpPr>
            <p:spPr>
              <a:xfrm>
                <a:off x="2208"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8" name="Rectangle 26"/>
              <p:cNvSpPr/>
              <p:nvPr/>
            </p:nvSpPr>
            <p:spPr>
              <a:xfrm>
                <a:off x="528" y="1632"/>
                <a:ext cx="528"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hlink"/>
                    </a:solidFill>
                  </a:rPr>
                  <a:t>ht [ 1 ]</a:t>
                </a:r>
                <a:endParaRPr lang="en-US" altLang="zh-CN" sz="1800" b="1" dirty="0"/>
              </a:p>
            </p:txBody>
          </p:sp>
        </p:grpSp>
        <p:grpSp>
          <p:nvGrpSpPr>
            <p:cNvPr id="11286" name="Group 27"/>
            <p:cNvGrpSpPr/>
            <p:nvPr/>
          </p:nvGrpSpPr>
          <p:grpSpPr>
            <a:xfrm>
              <a:off x="528" y="3168"/>
              <a:ext cx="1920" cy="288"/>
              <a:chOff x="528" y="1584"/>
              <a:chExt cx="1920" cy="288"/>
            </a:xfrm>
          </p:grpSpPr>
          <p:sp>
            <p:nvSpPr>
              <p:cNvPr id="11289" name="Rectangle 28"/>
              <p:cNvSpPr/>
              <p:nvPr/>
            </p:nvSpPr>
            <p:spPr>
              <a:xfrm>
                <a:off x="105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0" name="Rectangle 29"/>
              <p:cNvSpPr/>
              <p:nvPr/>
            </p:nvSpPr>
            <p:spPr>
              <a:xfrm>
                <a:off x="1296"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1" name="Rectangle 30"/>
              <p:cNvSpPr/>
              <p:nvPr/>
            </p:nvSpPr>
            <p:spPr>
              <a:xfrm>
                <a:off x="1536" y="1584"/>
                <a:ext cx="672"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endParaRPr lang="en-US" altLang="zh-CN" sz="2400" b="1" dirty="0"/>
              </a:p>
            </p:txBody>
          </p:sp>
          <p:sp>
            <p:nvSpPr>
              <p:cNvPr id="11292" name="Rectangle 31"/>
              <p:cNvSpPr/>
              <p:nvPr/>
            </p:nvSpPr>
            <p:spPr>
              <a:xfrm>
                <a:off x="2208" y="1584"/>
                <a:ext cx="240" cy="288"/>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93" name="Rectangle 32"/>
              <p:cNvSpPr/>
              <p:nvPr/>
            </p:nvSpPr>
            <p:spPr>
              <a:xfrm>
                <a:off x="528" y="1632"/>
                <a:ext cx="528" cy="192"/>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hlink"/>
                    </a:solidFill>
                  </a:rPr>
                  <a:t>ht [b</a:t>
                </a:r>
                <a:r>
                  <a:rPr lang="en-US" altLang="zh-CN" sz="1800" b="1" dirty="0">
                    <a:solidFill>
                      <a:schemeClr val="hlink"/>
                    </a:solidFill>
                    <a:sym typeface="Symbol" panose="05050102010706020507" pitchFamily="18" charset="2"/>
                  </a:rPr>
                  <a:t>1</a:t>
                </a:r>
                <a:r>
                  <a:rPr lang="en-US" altLang="zh-CN" sz="1800" b="1" dirty="0">
                    <a:solidFill>
                      <a:schemeClr val="hlink"/>
                    </a:solidFill>
                  </a:rPr>
                  <a:t>]</a:t>
                </a:r>
                <a:endParaRPr lang="en-US" altLang="zh-CN" sz="1800" b="1" dirty="0"/>
              </a:p>
            </p:txBody>
          </p:sp>
        </p:grpSp>
        <p:sp>
          <p:nvSpPr>
            <p:cNvPr id="11287" name="Rectangle 33"/>
            <p:cNvSpPr/>
            <p:nvPr/>
          </p:nvSpPr>
          <p:spPr>
            <a:xfrm>
              <a:off x="1056" y="1584"/>
              <a:ext cx="1392" cy="1872"/>
            </a:xfrm>
            <a:prstGeom prst="rect">
              <a:avLst/>
            </a:prstGeom>
            <a:noFill/>
            <a:ln w="76200" cap="flat" cmpd="tri">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       </a:t>
              </a:r>
              <a:r>
                <a:rPr lang="en-US" altLang="zh-CN" sz="3600" b="1" dirty="0"/>
                <a:t>… …</a:t>
              </a:r>
              <a:endParaRPr lang="en-US" altLang="zh-CN" sz="3600" b="1" dirty="0"/>
            </a:p>
          </p:txBody>
        </p:sp>
        <p:sp>
          <p:nvSpPr>
            <p:cNvPr id="11288" name="Rectangle 34"/>
            <p:cNvSpPr/>
            <p:nvPr/>
          </p:nvSpPr>
          <p:spPr>
            <a:xfrm>
              <a:off x="720" y="2256"/>
              <a:ext cx="240" cy="864"/>
            </a:xfrm>
            <a:prstGeom prst="rect">
              <a:avLst/>
            </a:prstGeom>
            <a:noFill/>
            <a:ln w="25400">
              <a:noFill/>
            </a:ln>
          </p:spPr>
          <p:txBody>
            <a:bodyPr vert="eaVert"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b="1" dirty="0">
                  <a:solidFill>
                    <a:schemeClr val="hlink"/>
                  </a:solidFill>
                </a:rPr>
                <a:t>…  …</a:t>
              </a:r>
              <a:endParaRPr lang="en-US" altLang="zh-CN" b="1" dirty="0"/>
            </a:p>
          </p:txBody>
        </p:sp>
      </p:grpSp>
      <p:grpSp>
        <p:nvGrpSpPr>
          <p:cNvPr id="59427" name="Group 35"/>
          <p:cNvGrpSpPr/>
          <p:nvPr/>
        </p:nvGrpSpPr>
        <p:grpSpPr>
          <a:xfrm>
            <a:off x="3733800" y="1524000"/>
            <a:ext cx="1828800" cy="2971800"/>
            <a:chOff x="2352" y="1296"/>
            <a:chExt cx="1152" cy="1872"/>
          </a:xfrm>
        </p:grpSpPr>
        <p:sp>
          <p:nvSpPr>
            <p:cNvPr id="11278" name="AutoShape 36"/>
            <p:cNvSpPr/>
            <p:nvPr/>
          </p:nvSpPr>
          <p:spPr>
            <a:xfrm>
              <a:off x="2352" y="1296"/>
              <a:ext cx="240" cy="1872"/>
            </a:xfrm>
            <a:prstGeom prst="rightBrace">
              <a:avLst>
                <a:gd name="adj1" fmla="val 65000"/>
                <a:gd name="adj2" fmla="val 50000"/>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79" name="Rectangle 37"/>
            <p:cNvSpPr/>
            <p:nvPr/>
          </p:nvSpPr>
          <p:spPr>
            <a:xfrm>
              <a:off x="2592" y="2064"/>
              <a:ext cx="912" cy="336"/>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b buckets</a:t>
              </a:r>
              <a:endParaRPr lang="en-US" altLang="zh-CN" sz="2400" b="1" dirty="0"/>
            </a:p>
          </p:txBody>
        </p:sp>
      </p:grpSp>
      <p:grpSp>
        <p:nvGrpSpPr>
          <p:cNvPr id="59430" name="Group 38"/>
          <p:cNvGrpSpPr/>
          <p:nvPr/>
        </p:nvGrpSpPr>
        <p:grpSpPr>
          <a:xfrm>
            <a:off x="1524000" y="4572000"/>
            <a:ext cx="2133600" cy="685800"/>
            <a:chOff x="960" y="3216"/>
            <a:chExt cx="1344" cy="432"/>
          </a:xfrm>
        </p:grpSpPr>
        <p:sp>
          <p:nvSpPr>
            <p:cNvPr id="11276" name="AutoShape 39"/>
            <p:cNvSpPr/>
            <p:nvPr/>
          </p:nvSpPr>
          <p:spPr>
            <a:xfrm rot="-5400000">
              <a:off x="1536" y="2640"/>
              <a:ext cx="192" cy="1344"/>
            </a:xfrm>
            <a:prstGeom prst="leftBrace">
              <a:avLst>
                <a:gd name="adj1" fmla="val 58333"/>
                <a:gd name="adj2" fmla="val 50000"/>
              </a:avLst>
            </a:prstGeom>
            <a:no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1277" name="Rectangle 40"/>
            <p:cNvSpPr/>
            <p:nvPr/>
          </p:nvSpPr>
          <p:spPr>
            <a:xfrm>
              <a:off x="1200" y="3408"/>
              <a:ext cx="912" cy="24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1"/>
                  </a:solidFill>
                </a:rPr>
                <a:t>s slots</a:t>
              </a:r>
              <a:endParaRPr lang="en-US" altLang="zh-CN" sz="2400" b="1" dirty="0"/>
            </a:p>
          </p:txBody>
        </p:sp>
      </p:grpSp>
      <p:sp>
        <p:nvSpPr>
          <p:cNvPr id="59433" name="Text Box 41"/>
          <p:cNvSpPr txBox="1"/>
          <p:nvPr/>
        </p:nvSpPr>
        <p:spPr>
          <a:xfrm>
            <a:off x="4343400" y="914400"/>
            <a:ext cx="4343400" cy="19177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          For each identifier  </a:t>
            </a:r>
            <a:r>
              <a:rPr lang="en-US" altLang="zh-CN" sz="2400" b="1" i="1" dirty="0"/>
              <a:t>x</a:t>
            </a:r>
            <a:r>
              <a:rPr lang="en-US" altLang="zh-CN" sz="2400" b="1" dirty="0"/>
              <a:t>,  we define a </a:t>
            </a:r>
            <a:r>
              <a:rPr lang="en-US" altLang="zh-CN" sz="2400" b="1" dirty="0">
                <a:solidFill>
                  <a:schemeClr val="hlink"/>
                </a:solidFill>
              </a:rPr>
              <a:t>hash function</a:t>
            </a:r>
            <a:r>
              <a:rPr lang="en-US" altLang="zh-CN" sz="2400" b="1" dirty="0"/>
              <a:t> </a:t>
            </a:r>
            <a:endParaRPr lang="en-US" altLang="zh-CN" sz="2400" b="1" dirty="0"/>
          </a:p>
          <a:p>
            <a:pPr marL="0" lvl="0" indent="0" eaLnBrk="1" hangingPunct="1">
              <a:spcBef>
                <a:spcPct val="0"/>
              </a:spcBef>
              <a:buNone/>
            </a:pPr>
            <a:r>
              <a:rPr lang="en-US" altLang="zh-CN" sz="2400" b="1" dirty="0"/>
              <a:t> </a:t>
            </a:r>
            <a:r>
              <a:rPr lang="en-US" altLang="zh-CN" sz="2400" b="1" i="1" dirty="0">
                <a:solidFill>
                  <a:schemeClr val="hlink"/>
                </a:solidFill>
              </a:rPr>
              <a:t>f</a:t>
            </a:r>
            <a:r>
              <a:rPr lang="en-US" altLang="zh-CN" sz="2400" b="1" dirty="0">
                <a:solidFill>
                  <a:schemeClr val="hlink"/>
                </a:solidFill>
              </a:rPr>
              <a:t> ( </a:t>
            </a:r>
            <a:r>
              <a:rPr lang="en-US" altLang="zh-CN" sz="2400" b="1" i="1" dirty="0">
                <a:solidFill>
                  <a:schemeClr val="hlink"/>
                </a:solidFill>
              </a:rPr>
              <a:t>x</a:t>
            </a:r>
            <a:r>
              <a:rPr lang="en-US" altLang="zh-CN" sz="2400" b="1" dirty="0">
                <a:solidFill>
                  <a:schemeClr val="hlink"/>
                </a:solidFill>
              </a:rPr>
              <a:t> )</a:t>
            </a:r>
            <a:r>
              <a:rPr lang="en-US" altLang="zh-CN" sz="2400" b="1" dirty="0"/>
              <a:t> = position of </a:t>
            </a:r>
            <a:r>
              <a:rPr lang="en-US" altLang="zh-CN" sz="2400" b="1" i="1" dirty="0"/>
              <a:t>x</a:t>
            </a:r>
            <a:r>
              <a:rPr lang="en-US" altLang="zh-CN" sz="2400" b="1" dirty="0"/>
              <a:t> in ht[ ] (i.e. </a:t>
            </a:r>
            <a:endParaRPr lang="en-US" altLang="zh-CN" sz="2400" b="1" dirty="0"/>
          </a:p>
          <a:p>
            <a:pPr marL="0" lvl="0" indent="0" eaLnBrk="1" hangingPunct="1">
              <a:spcBef>
                <a:spcPct val="0"/>
              </a:spcBef>
              <a:buNone/>
            </a:pPr>
            <a:r>
              <a:rPr lang="en-US" altLang="zh-CN" sz="2400" b="1" dirty="0"/>
              <a:t>              the index of the bucket </a:t>
            </a:r>
            <a:endParaRPr lang="en-US" altLang="zh-CN" sz="2400" b="1" dirty="0"/>
          </a:p>
          <a:p>
            <a:pPr marL="0" lvl="0" indent="0" eaLnBrk="1" hangingPunct="1">
              <a:spcBef>
                <a:spcPct val="0"/>
              </a:spcBef>
              <a:buNone/>
            </a:pPr>
            <a:r>
              <a:rPr lang="en-US" altLang="zh-CN" sz="2400" b="1" dirty="0"/>
              <a:t>              that contains </a:t>
            </a:r>
            <a:r>
              <a:rPr lang="en-US" altLang="zh-CN" sz="2400" b="1" i="1" dirty="0"/>
              <a:t>x</a:t>
            </a:r>
            <a:r>
              <a:rPr lang="en-US" altLang="zh-CN" sz="2400" b="1" dirty="0"/>
              <a:t> ) </a:t>
            </a:r>
            <a:endParaRPr lang="en-US" altLang="zh-CN" sz="2400" b="1" dirty="0"/>
          </a:p>
        </p:txBody>
      </p:sp>
      <p:sp>
        <p:nvSpPr>
          <p:cNvPr id="59434" name="Text Box 42"/>
          <p:cNvSpPr txBox="1"/>
          <p:nvPr/>
        </p:nvSpPr>
        <p:spPr>
          <a:xfrm>
            <a:off x="4191000" y="3429000"/>
            <a:ext cx="46482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4600" lvl="0" indent="-124460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i="1" dirty="0">
                <a:solidFill>
                  <a:schemeClr val="hlink"/>
                </a:solidFill>
                <a:sym typeface="Wingdings" panose="05000000000000000000" pitchFamily="2" charset="2"/>
              </a:rPr>
              <a:t>T</a:t>
            </a:r>
            <a:r>
              <a:rPr lang="en-US" altLang="zh-CN" sz="2400" b="1" dirty="0">
                <a:sym typeface="Wingdings" panose="05000000000000000000" pitchFamily="2" charset="2"/>
              </a:rPr>
              <a:t>  ::= total number of distinct possible values for </a:t>
            </a:r>
            <a:r>
              <a:rPr lang="en-US" altLang="zh-CN" sz="2400" b="1" i="1" dirty="0">
                <a:sym typeface="Wingdings" panose="05000000000000000000" pitchFamily="2" charset="2"/>
              </a:rPr>
              <a:t>x</a:t>
            </a:r>
            <a:endParaRPr lang="en-US" altLang="zh-CN" sz="2400" b="1" dirty="0"/>
          </a:p>
        </p:txBody>
      </p:sp>
      <p:sp>
        <p:nvSpPr>
          <p:cNvPr id="59435" name="Text Box 43"/>
          <p:cNvSpPr txBox="1"/>
          <p:nvPr/>
        </p:nvSpPr>
        <p:spPr>
          <a:xfrm>
            <a:off x="4191000" y="4267200"/>
            <a:ext cx="46482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4600" lvl="0" indent="-1244600" eaLnBrk="1" hangingPunct="1">
              <a:spcBef>
                <a:spcPct val="50000"/>
              </a:spcBef>
              <a:buNone/>
            </a:pPr>
            <a:r>
              <a:rPr lang="en-US" altLang="zh-CN" sz="2400" b="1" dirty="0">
                <a:solidFill>
                  <a:schemeClr val="hlink"/>
                </a:solidFill>
                <a:sym typeface="Wingdings" panose="05000000000000000000" pitchFamily="2" charset="2"/>
              </a:rPr>
              <a:t>  </a:t>
            </a:r>
            <a:r>
              <a:rPr lang="en-US" altLang="zh-CN" sz="2400" b="1" i="1" dirty="0">
                <a:solidFill>
                  <a:schemeClr val="hlink"/>
                </a:solidFill>
                <a:sym typeface="Wingdings" panose="05000000000000000000" pitchFamily="2" charset="2"/>
              </a:rPr>
              <a:t>n</a:t>
            </a:r>
            <a:r>
              <a:rPr lang="en-US" altLang="zh-CN" sz="2400" b="1" dirty="0">
                <a:sym typeface="Wingdings" panose="05000000000000000000" pitchFamily="2" charset="2"/>
              </a:rPr>
              <a:t> ::= total number of identifiers in ht[ ]</a:t>
            </a:r>
            <a:endParaRPr lang="en-US" altLang="zh-CN" sz="2400" b="1" dirty="0"/>
          </a:p>
        </p:txBody>
      </p:sp>
      <p:sp>
        <p:nvSpPr>
          <p:cNvPr id="59436" name="Text Box 44"/>
          <p:cNvSpPr txBox="1"/>
          <p:nvPr/>
        </p:nvSpPr>
        <p:spPr>
          <a:xfrm>
            <a:off x="4191000" y="5029200"/>
            <a:ext cx="4648200" cy="45720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4600" lvl="0" indent="-1244600" eaLnBrk="1" hangingPunct="1">
              <a:spcBef>
                <a:spcPct val="50000"/>
              </a:spcBef>
              <a:buNone/>
            </a:pPr>
            <a:r>
              <a:rPr lang="en-US" altLang="zh-CN" sz="2400" b="1" dirty="0">
                <a:solidFill>
                  <a:schemeClr val="hlink"/>
                </a:solidFill>
                <a:sym typeface="Wingdings" panose="05000000000000000000" pitchFamily="2" charset="2"/>
              </a:rPr>
              <a:t>  identifier density</a:t>
            </a:r>
            <a:r>
              <a:rPr lang="en-US" altLang="zh-CN" sz="2400" b="1" dirty="0">
                <a:sym typeface="Wingdings" panose="05000000000000000000" pitchFamily="2" charset="2"/>
              </a:rPr>
              <a:t> ::= </a:t>
            </a:r>
            <a:r>
              <a:rPr lang="en-US" altLang="zh-CN" sz="2400" b="1" i="1" dirty="0">
                <a:sym typeface="Wingdings" panose="05000000000000000000" pitchFamily="2" charset="2"/>
              </a:rPr>
              <a:t>n </a:t>
            </a:r>
            <a:r>
              <a:rPr lang="en-US" altLang="zh-CN" sz="2400" b="1" dirty="0">
                <a:sym typeface="Wingdings" panose="05000000000000000000" pitchFamily="2" charset="2"/>
              </a:rPr>
              <a:t>/ </a:t>
            </a:r>
            <a:r>
              <a:rPr lang="en-US" altLang="zh-CN" sz="2400" b="1" i="1" dirty="0">
                <a:sym typeface="Wingdings" panose="05000000000000000000" pitchFamily="2" charset="2"/>
              </a:rPr>
              <a:t>T</a:t>
            </a:r>
            <a:endParaRPr lang="en-US" altLang="zh-CN" sz="2400" b="1" i="1" dirty="0"/>
          </a:p>
        </p:txBody>
      </p:sp>
      <p:sp>
        <p:nvSpPr>
          <p:cNvPr id="59437" name="Text Box 45"/>
          <p:cNvSpPr txBox="1"/>
          <p:nvPr/>
        </p:nvSpPr>
        <p:spPr>
          <a:xfrm>
            <a:off x="4191000" y="5562600"/>
            <a:ext cx="4648200" cy="45720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244600" lvl="0" indent="-1244600" eaLnBrk="1" hangingPunct="1">
              <a:spcBef>
                <a:spcPct val="50000"/>
              </a:spcBef>
              <a:buNone/>
            </a:pPr>
            <a:r>
              <a:rPr lang="en-US" altLang="zh-CN" sz="2400" b="1" dirty="0">
                <a:solidFill>
                  <a:schemeClr val="hlink"/>
                </a:solidFill>
                <a:sym typeface="Wingdings" panose="05000000000000000000" pitchFamily="2" charset="2"/>
              </a:rPr>
              <a:t>  loading density </a:t>
            </a:r>
            <a:r>
              <a:rPr lang="en-US" altLang="zh-CN" sz="2400" b="1" dirty="0">
                <a:solidFill>
                  <a:schemeClr val="hlink"/>
                </a:solidFill>
                <a:sym typeface="Symbol" panose="05050102010706020507" pitchFamily="18" charset="2"/>
              </a:rPr>
              <a:t></a:t>
            </a:r>
            <a:r>
              <a:rPr lang="en-US" altLang="zh-CN" sz="2400" b="1" dirty="0">
                <a:sym typeface="Wingdings" panose="05000000000000000000" pitchFamily="2" charset="2"/>
              </a:rPr>
              <a:t> ::= </a:t>
            </a:r>
            <a:r>
              <a:rPr lang="en-US" altLang="zh-CN" sz="2400" b="1" i="1" dirty="0">
                <a:sym typeface="Wingdings" panose="05000000000000000000" pitchFamily="2" charset="2"/>
              </a:rPr>
              <a:t>n </a:t>
            </a:r>
            <a:r>
              <a:rPr lang="en-US" altLang="zh-CN" sz="2400" b="1" dirty="0">
                <a:sym typeface="Wingdings" panose="05000000000000000000" pitchFamily="2" charset="2"/>
              </a:rPr>
              <a:t>/ (</a:t>
            </a:r>
            <a:r>
              <a:rPr lang="en-US" altLang="zh-CN" sz="2400" b="1" i="1" dirty="0">
                <a:sym typeface="Wingdings" panose="05000000000000000000" pitchFamily="2" charset="2"/>
              </a:rPr>
              <a:t>s b</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59439" name="Text Box 47"/>
          <p:cNvSpPr txBox="1"/>
          <p:nvPr/>
        </p:nvSpPr>
        <p:spPr>
          <a:xfrm>
            <a:off x="395288" y="0"/>
            <a:ext cx="3352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§1  General Idea</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01"/>
                                        </p:tgtEl>
                                        <p:attrNameLst>
                                          <p:attrName>style.visibility</p:attrName>
                                        </p:attrNameLst>
                                      </p:cBhvr>
                                      <p:to>
                                        <p:strVal val="visible"/>
                                      </p:to>
                                    </p:set>
                                    <p:animEffect transition="in" filter="wipe(left)">
                                      <p:cBhvr>
                                        <p:cTn id="7" dur="500"/>
                                        <p:tgtEl>
                                          <p:spTgt spid="59401"/>
                                        </p:tgtEl>
                                      </p:cBhvr>
                                    </p:animEffect>
                                  </p:childTnLst>
                                  <p:subTnLst>
                                    <p:audio>
                                      <p:cMediaNode>
                                        <p:cTn display="0" masterRel="sameClick">
                                          <p:stCondLst>
                                            <p:cond evt="begin" delay="0">
                                              <p:tn val="5"/>
                                            </p:cond>
                                          </p:stCondLst>
                                          <p:endCondLst>
                                            <p:cond evt="onStopAudio" delay="0">
                                              <p:tgtEl>
                                                <p:sldTgt/>
                                              </p:tgtEl>
                                            </p:cond>
                                          </p:endCondLst>
                                        </p:cTn>
                                        <p:tgtEl>
                                          <p:sndTgt r:embed="rId1"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9402"/>
                                        </p:tgtEl>
                                        <p:attrNameLst>
                                          <p:attrName>style.visibility</p:attrName>
                                        </p:attrNameLst>
                                      </p:cBhvr>
                                      <p:to>
                                        <p:strVal val="visible"/>
                                      </p:to>
                                    </p:set>
                                    <p:animEffect transition="in" filter="box(out)">
                                      <p:cBhvr>
                                        <p:cTn id="12" dur="500"/>
                                        <p:tgtEl>
                                          <p:spTgt spid="5940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427"/>
                                        </p:tgtEl>
                                        <p:attrNameLst>
                                          <p:attrName>style.visibility</p:attrName>
                                        </p:attrNameLst>
                                      </p:cBhvr>
                                      <p:to>
                                        <p:strVal val="visible"/>
                                      </p:to>
                                    </p:set>
                                    <p:animEffect transition="in" filter="wipe(left)">
                                      <p:cBhvr>
                                        <p:cTn id="17" dur="500"/>
                                        <p:tgtEl>
                                          <p:spTgt spid="59427"/>
                                        </p:tgtEl>
                                      </p:cBhvr>
                                    </p:animEffect>
                                  </p:childTnLst>
                                  <p:subTnLst>
                                    <p:audio>
                                      <p:cMediaNode>
                                        <p:cTn display="0" masterRel="sameClick">
                                          <p:stCondLst>
                                            <p:cond evt="begin" delay="0">
                                              <p:tn val="15"/>
                                            </p:cond>
                                          </p:stCondLst>
                                          <p:endCondLst>
                                            <p:cond evt="onStopAudio" delay="0">
                                              <p:tgtEl>
                                                <p:sldTgt/>
                                              </p:tgtEl>
                                            </p:cond>
                                          </p:endCondLst>
                                        </p:cTn>
                                        <p:tgtEl>
                                          <p:sndTgt r:embed="rId1"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9430"/>
                                        </p:tgtEl>
                                        <p:attrNameLst>
                                          <p:attrName>style.visibility</p:attrName>
                                        </p:attrNameLst>
                                      </p:cBhvr>
                                      <p:to>
                                        <p:strVal val="visible"/>
                                      </p:to>
                                    </p:set>
                                    <p:animEffect transition="in" filter="wipe(up)">
                                      <p:cBhvr>
                                        <p:cTn id="22" dur="500"/>
                                        <p:tgtEl>
                                          <p:spTgt spid="59430"/>
                                        </p:tgtEl>
                                      </p:cBhvr>
                                    </p:animEffect>
                                  </p:childTnLst>
                                  <p:subTnLst>
                                    <p:audio>
                                      <p:cMediaNode>
                                        <p:cTn display="0" masterRel="sameClick">
                                          <p:stCondLst>
                                            <p:cond evt="begin" delay="0">
                                              <p:tn val="20"/>
                                            </p:cond>
                                          </p:stCondLst>
                                          <p:endCondLst>
                                            <p:cond evt="onStopAudio" delay="0">
                                              <p:tgtEl>
                                                <p:sldTgt/>
                                              </p:tgtEl>
                                            </p:cond>
                                          </p:endCondLst>
                                        </p:cTn>
                                        <p:tgtEl>
                                          <p:sndTgt r:embed="rId1" name="TYPE.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9433"/>
                                        </p:tgtEl>
                                        <p:attrNameLst>
                                          <p:attrName>style.visibility</p:attrName>
                                        </p:attrNameLst>
                                      </p:cBhvr>
                                      <p:to>
                                        <p:strVal val="visible"/>
                                      </p:to>
                                    </p:set>
                                    <p:animEffect transition="in" filter="strips(downRight)">
                                      <p:cBhvr>
                                        <p:cTn id="27" dur="500"/>
                                        <p:tgtEl>
                                          <p:spTgt spid="59433"/>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9434"/>
                                        </p:tgtEl>
                                        <p:attrNameLst>
                                          <p:attrName>style.visibility</p:attrName>
                                        </p:attrNameLst>
                                      </p:cBhvr>
                                      <p:to>
                                        <p:strVal val="visible"/>
                                      </p:to>
                                    </p:set>
                                    <p:animEffect transition="in" filter="strips(downRight)">
                                      <p:cBhvr>
                                        <p:cTn id="32" dur="500"/>
                                        <p:tgtEl>
                                          <p:spTgt spid="59434"/>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9435"/>
                                        </p:tgtEl>
                                        <p:attrNameLst>
                                          <p:attrName>style.visibility</p:attrName>
                                        </p:attrNameLst>
                                      </p:cBhvr>
                                      <p:to>
                                        <p:strVal val="visible"/>
                                      </p:to>
                                    </p:set>
                                    <p:animEffect transition="in" filter="strips(downRight)">
                                      <p:cBhvr>
                                        <p:cTn id="37" dur="500"/>
                                        <p:tgtEl>
                                          <p:spTgt spid="59435"/>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9436"/>
                                        </p:tgtEl>
                                        <p:attrNameLst>
                                          <p:attrName>style.visibility</p:attrName>
                                        </p:attrNameLst>
                                      </p:cBhvr>
                                      <p:to>
                                        <p:strVal val="visible"/>
                                      </p:to>
                                    </p:set>
                                    <p:animEffect transition="in" filter="strips(downRight)">
                                      <p:cBhvr>
                                        <p:cTn id="42" dur="500"/>
                                        <p:tgtEl>
                                          <p:spTgt spid="59436"/>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59437"/>
                                        </p:tgtEl>
                                        <p:attrNameLst>
                                          <p:attrName>style.visibility</p:attrName>
                                        </p:attrNameLst>
                                      </p:cBhvr>
                                      <p:to>
                                        <p:strVal val="visible"/>
                                      </p:to>
                                    </p:set>
                                    <p:animEffect transition="in" filter="strips(downRight)">
                                      <p:cBhvr>
                                        <p:cTn id="47" dur="500"/>
                                        <p:tgtEl>
                                          <p:spTgt spid="59437"/>
                                        </p:tgtEl>
                                      </p:cBhvr>
                                    </p:animEffect>
                                  </p:childTnLst>
                                  <p:subTnLst>
                                    <p:audio>
                                      <p:cMediaNode>
                                        <p:cTn display="0" masterRel="sameClick">
                                          <p:stCondLst>
                                            <p:cond evt="begin" delay="0">
                                              <p:tn val="45"/>
                                            </p:cond>
                                          </p:stCondLst>
                                          <p:endCondLst>
                                            <p:cond evt="onStopAudio" delay="0">
                                              <p:tgtEl>
                                                <p:sldTgt/>
                                              </p:tgtEl>
                                            </p:cond>
                                          </p:endCondLst>
                                        </p:cTn>
                                        <p:tgtEl>
                                          <p:sndTgt r:embed="rId3" name="PROJCTOR.WAV"/>
                                        </p:tgtEl>
                                      </p:cMediaNode>
                                    </p:audio>
                                  </p:sub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9439"/>
                                        </p:tgtEl>
                                        <p:attrNameLst>
                                          <p:attrName>style.visibility</p:attrName>
                                        </p:attrNameLst>
                                      </p:cBhvr>
                                      <p:to>
                                        <p:strVal val="visible"/>
                                      </p:to>
                                    </p:set>
                                    <p:animEffect transition="in" filter="wipe(left)">
                                      <p:cBhvr>
                                        <p:cTn id="51" dur="500"/>
                                        <p:tgtEl>
                                          <p:spTgt spid="59439"/>
                                        </p:tgtEl>
                                      </p:cBhvr>
                                    </p:animEffect>
                                  </p:childTnLst>
                                  <p:subTnLst>
                                    <p:audio>
                                      <p:cMediaNode>
                                        <p:cTn display="0" masterRel="sameClick">
                                          <p:stCondLst>
                                            <p:cond evt="begin" delay="0">
                                              <p:tn val="49"/>
                                            </p:cond>
                                          </p:stCondLst>
                                          <p:endCondLst>
                                            <p:cond evt="onStopAudio" delay="0">
                                              <p:tgtEl>
                                                <p:sldTgt/>
                                              </p:tgtEl>
                                            </p:cond>
                                          </p:endCondLst>
                                        </p:cTn>
                                        <p:tgtEl>
                                          <p:sndTgt r:embed="rId1"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p:bldP spid="59433" grpId="0"/>
      <p:bldP spid="59434" grpId="0"/>
      <p:bldP spid="59435" grpId="0"/>
      <p:bldP spid="59436" grpId="0"/>
      <p:bldP spid="59437" grpId="0"/>
      <p:bldP spid="594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p:nvPr/>
        </p:nvSpPr>
        <p:spPr>
          <a:xfrm>
            <a:off x="304800" y="76200"/>
            <a:ext cx="8534400" cy="106680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0400" lvl="0" indent="-660400" eaLnBrk="1" hangingPunct="1">
              <a:spcBef>
                <a:spcPct val="50000"/>
              </a:spcBef>
              <a:buNone/>
            </a:pPr>
            <a:r>
              <a:rPr lang="en-US" altLang="zh-CN" sz="4000" dirty="0">
                <a:solidFill>
                  <a:schemeClr val="hlink"/>
                </a:solidFill>
                <a:sym typeface="Webdings" panose="05030102010509060703" pitchFamily="18" charset="2"/>
              </a:rPr>
              <a:t> </a:t>
            </a:r>
            <a:r>
              <a:rPr lang="en-US" altLang="zh-CN" sz="2400" b="1" dirty="0">
                <a:sym typeface="Webdings" panose="05030102010509060703" pitchFamily="18" charset="2"/>
              </a:rPr>
              <a:t>A</a:t>
            </a:r>
            <a:r>
              <a:rPr lang="en-US" altLang="zh-CN" sz="2400" b="1" dirty="0">
                <a:solidFill>
                  <a:schemeClr val="hlink"/>
                </a:solidFill>
                <a:sym typeface="Webdings" panose="05030102010509060703" pitchFamily="18" charset="2"/>
              </a:rPr>
              <a:t> collision </a:t>
            </a:r>
            <a:r>
              <a:rPr lang="en-US" altLang="zh-CN" sz="2400" b="1" dirty="0">
                <a:sym typeface="Webdings" panose="05030102010509060703" pitchFamily="18" charset="2"/>
              </a:rPr>
              <a:t>occurs when we hash two nonidentical identifiers into the same bucket, i.e.  </a:t>
            </a:r>
            <a:r>
              <a:rPr lang="en-US" altLang="zh-CN" sz="2400" b="1" i="1" dirty="0">
                <a:sym typeface="Webdings" panose="05030102010509060703" pitchFamily="18" charset="2"/>
              </a:rPr>
              <a:t>f</a:t>
            </a:r>
            <a:r>
              <a:rPr lang="en-US" altLang="zh-CN" sz="2400" b="1" dirty="0">
                <a:sym typeface="Webdings" panose="05030102010509060703" pitchFamily="18" charset="2"/>
              </a:rPr>
              <a:t> ( </a:t>
            </a:r>
            <a:r>
              <a:rPr lang="en-US" altLang="zh-CN" sz="2400" b="1" i="1" dirty="0">
                <a:sym typeface="Webdings" panose="05030102010509060703" pitchFamily="18" charset="2"/>
              </a:rPr>
              <a:t>i</a:t>
            </a:r>
            <a:r>
              <a:rPr lang="en-US" altLang="zh-CN" sz="2400" b="1" baseline="-25000" dirty="0">
                <a:sym typeface="Webdings" panose="05030102010509060703" pitchFamily="18" charset="2"/>
              </a:rPr>
              <a:t>1</a:t>
            </a:r>
            <a:r>
              <a:rPr lang="en-US" altLang="zh-CN" sz="2400" b="1" dirty="0">
                <a:sym typeface="Webdings" panose="05030102010509060703" pitchFamily="18" charset="2"/>
              </a:rPr>
              <a:t> ) = </a:t>
            </a:r>
            <a:r>
              <a:rPr lang="en-US" altLang="zh-CN" sz="2400" b="1" i="1" dirty="0">
                <a:sym typeface="Webdings" panose="05030102010509060703" pitchFamily="18" charset="2"/>
              </a:rPr>
              <a:t>f</a:t>
            </a:r>
            <a:r>
              <a:rPr lang="en-US" altLang="zh-CN" sz="2400" b="1" dirty="0">
                <a:sym typeface="Webdings" panose="05030102010509060703" pitchFamily="18" charset="2"/>
              </a:rPr>
              <a:t> ( </a:t>
            </a:r>
            <a:r>
              <a:rPr lang="en-US" altLang="zh-CN" sz="2400" b="1" i="1" dirty="0">
                <a:sym typeface="Webdings" panose="05030102010509060703" pitchFamily="18" charset="2"/>
              </a:rPr>
              <a:t>i</a:t>
            </a:r>
            <a:r>
              <a:rPr lang="en-US" altLang="zh-CN" sz="2400" b="1" baseline="-25000" dirty="0">
                <a:sym typeface="Webdings" panose="05030102010509060703" pitchFamily="18" charset="2"/>
              </a:rPr>
              <a:t>2</a:t>
            </a:r>
            <a:r>
              <a:rPr lang="en-US" altLang="zh-CN" sz="2400" b="1" dirty="0">
                <a:sym typeface="Webdings" panose="05030102010509060703" pitchFamily="18" charset="2"/>
              </a:rPr>
              <a:t> ) when </a:t>
            </a:r>
            <a:r>
              <a:rPr lang="en-US" altLang="zh-CN" sz="2400" b="1" i="1" dirty="0">
                <a:sym typeface="Webdings" panose="05030102010509060703" pitchFamily="18" charset="2"/>
              </a:rPr>
              <a:t>i</a:t>
            </a:r>
            <a:r>
              <a:rPr lang="en-US" altLang="zh-CN" sz="2400" b="1" baseline="-25000" dirty="0">
                <a:sym typeface="Webdings" panose="05030102010509060703" pitchFamily="18" charset="2"/>
              </a:rPr>
              <a:t>1</a:t>
            </a:r>
            <a:r>
              <a:rPr lang="en-US" altLang="zh-CN" sz="2400" b="1" dirty="0">
                <a:sym typeface="Webdings" panose="05030102010509060703" pitchFamily="18" charset="2"/>
              </a:rPr>
              <a:t> </a:t>
            </a:r>
            <a:r>
              <a:rPr lang="en-US" altLang="zh-CN" sz="2400" b="1" dirty="0">
                <a:sym typeface="Symbol" panose="05050102010706020507" pitchFamily="18" charset="2"/>
              </a:rPr>
              <a:t> </a:t>
            </a:r>
            <a:r>
              <a:rPr lang="en-US" altLang="zh-CN" sz="2400" b="1" i="1" dirty="0">
                <a:sym typeface="Symbol" panose="05050102010706020507" pitchFamily="18" charset="2"/>
              </a:rPr>
              <a:t>i</a:t>
            </a:r>
            <a:r>
              <a:rPr lang="en-US" altLang="zh-CN" sz="2400" b="1" baseline="-25000" dirty="0">
                <a:sym typeface="Symbol" panose="05050102010706020507" pitchFamily="18" charset="2"/>
              </a:rPr>
              <a:t>2 </a:t>
            </a:r>
            <a:r>
              <a:rPr lang="en-US" altLang="zh-CN" sz="2400" b="1" dirty="0">
                <a:sym typeface="Symbol" panose="05050102010706020507" pitchFamily="18" charset="2"/>
              </a:rPr>
              <a:t>.</a:t>
            </a:r>
            <a:endParaRPr lang="en-US" altLang="zh-CN" sz="2400" b="1" dirty="0"/>
          </a:p>
        </p:txBody>
      </p:sp>
      <p:sp>
        <p:nvSpPr>
          <p:cNvPr id="58371" name="Text Box 3"/>
          <p:cNvSpPr txBox="1"/>
          <p:nvPr/>
        </p:nvSpPr>
        <p:spPr>
          <a:xfrm>
            <a:off x="304800" y="914400"/>
            <a:ext cx="8534400" cy="106680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0400" lvl="0" indent="-660400" eaLnBrk="1" hangingPunct="1">
              <a:spcBef>
                <a:spcPct val="50000"/>
              </a:spcBef>
              <a:buNone/>
            </a:pPr>
            <a:r>
              <a:rPr lang="en-US" altLang="zh-CN" sz="4000" dirty="0">
                <a:solidFill>
                  <a:schemeClr val="hlink"/>
                </a:solidFill>
                <a:sym typeface="Webdings" panose="05030102010509060703" pitchFamily="18" charset="2"/>
              </a:rPr>
              <a:t> </a:t>
            </a:r>
            <a:r>
              <a:rPr lang="en-US" altLang="zh-CN" sz="2400" b="1" dirty="0">
                <a:sym typeface="Webdings" panose="05030102010509060703" pitchFamily="18" charset="2"/>
              </a:rPr>
              <a:t>An</a:t>
            </a:r>
            <a:r>
              <a:rPr lang="en-US" altLang="zh-CN" sz="2400" b="1" dirty="0">
                <a:solidFill>
                  <a:schemeClr val="hlink"/>
                </a:solidFill>
                <a:sym typeface="Webdings" panose="05030102010509060703" pitchFamily="18" charset="2"/>
              </a:rPr>
              <a:t> overflow </a:t>
            </a:r>
            <a:r>
              <a:rPr lang="en-US" altLang="zh-CN" sz="2400" b="1" dirty="0">
                <a:sym typeface="Webdings" panose="05030102010509060703" pitchFamily="18" charset="2"/>
              </a:rPr>
              <a:t>occurs when we hash a new identifier into a full bucket.</a:t>
            </a:r>
            <a:endParaRPr lang="en-US" altLang="zh-CN" sz="2400" b="1" dirty="0"/>
          </a:p>
        </p:txBody>
      </p:sp>
      <p:sp>
        <p:nvSpPr>
          <p:cNvPr id="13316" name="AutoShape 4"/>
          <p:cNvSpPr/>
          <p:nvPr/>
        </p:nvSpPr>
        <p:spPr>
          <a:xfrm flipV="1">
            <a:off x="2819400" y="1600200"/>
            <a:ext cx="5334000" cy="1066800"/>
          </a:xfrm>
          <a:prstGeom prst="wedgeEllipseCallout">
            <a:avLst>
              <a:gd name="adj1" fmla="val -55986"/>
              <a:gd name="adj2" fmla="val 75593"/>
            </a:avLst>
          </a:prstGeom>
          <a:gradFill rotWithShape="0">
            <a:gsLst>
              <a:gs pos="0">
                <a:srgbClr val="D5D5D5"/>
              </a:gs>
              <a:gs pos="100000">
                <a:srgbClr val="FFFFFF"/>
              </a:gs>
            </a:gsLst>
            <a:lin ang="5400000" scaled="1"/>
            <a:tileRect/>
          </a:gradFill>
          <a:ln w="25400" cap="flat" cmpd="sng">
            <a:solidFill>
              <a:schemeClr val="tx1"/>
            </a:solidFill>
            <a:prstDash val="solid"/>
            <a:miter/>
            <a:headEnd type="none" w="med" len="med"/>
            <a:tailEnd type="none" w="med" len="med"/>
          </a:ln>
        </p:spPr>
        <p:txBody>
          <a:bodyPr rot="10800000"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Collision and overflow happen </a:t>
            </a:r>
            <a:endParaRPr lang="en-US" altLang="zh-CN" sz="2400" b="1" dirty="0"/>
          </a:p>
          <a:p>
            <a:pPr marL="0" lvl="0" indent="0" algn="ctr" eaLnBrk="1" hangingPunct="1">
              <a:spcBef>
                <a:spcPct val="0"/>
              </a:spcBef>
              <a:buNone/>
            </a:pPr>
            <a:r>
              <a:rPr lang="en-US" altLang="zh-CN" sz="2400" b="1" dirty="0"/>
              <a:t>simultaneously if s = 1.</a:t>
            </a:r>
            <a:endParaRPr lang="en-US" altLang="zh-CN" sz="2400" b="1" dirty="0"/>
          </a:p>
        </p:txBody>
      </p:sp>
      <p:sp>
        <p:nvSpPr>
          <p:cNvPr id="58373" name="Text Box 5"/>
          <p:cNvSpPr txBox="1"/>
          <p:nvPr/>
        </p:nvSpPr>
        <p:spPr>
          <a:xfrm>
            <a:off x="304800" y="1981200"/>
            <a:ext cx="83058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1905000" lvl="0" indent="-1905000" eaLnBrk="1" hangingPunct="1">
              <a:spcBef>
                <a:spcPct val="50000"/>
              </a:spcBef>
              <a:buNone/>
            </a:pPr>
            <a:r>
              <a:rPr lang="en-US" altLang="zh-CN" sz="2400" b="1" dirty="0">
                <a:ea typeface="MS Hei" pitchFamily="49" charset="-122"/>
              </a:rPr>
              <a:t>〖</a:t>
            </a:r>
            <a:r>
              <a:rPr lang="en-US" altLang="zh-CN" sz="2400" b="1" dirty="0"/>
              <a:t>Example</a:t>
            </a:r>
            <a:r>
              <a:rPr lang="en-US" altLang="zh-CN" sz="2400" b="1" dirty="0">
                <a:ea typeface="MS Hei" pitchFamily="49" charset="-122"/>
              </a:rPr>
              <a:t>〗</a:t>
            </a:r>
            <a:r>
              <a:rPr lang="en-US" altLang="zh-CN" sz="2400" b="1" dirty="0"/>
              <a:t>  Mapping  </a:t>
            </a:r>
            <a:r>
              <a:rPr lang="en-US" altLang="zh-CN" sz="2400" b="1" i="1" dirty="0"/>
              <a:t>n</a:t>
            </a:r>
            <a:r>
              <a:rPr lang="en-US" altLang="zh-CN" sz="2400" b="1" dirty="0"/>
              <a:t> = 10  </a:t>
            </a:r>
            <a:r>
              <a:rPr lang="en-US" altLang="zh-CN" sz="2400" b="1" dirty="0">
                <a:latin typeface="Arial" panose="020B0604020202020204" pitchFamily="34" charset="0"/>
              </a:rPr>
              <a:t>C</a:t>
            </a:r>
            <a:r>
              <a:rPr lang="en-US" altLang="zh-CN" sz="2400" b="1" dirty="0"/>
              <a:t> library functions into a hash table ht[ ] with </a:t>
            </a:r>
            <a:r>
              <a:rPr lang="en-US" altLang="zh-CN" sz="2400" b="1" i="1" dirty="0"/>
              <a:t>b</a:t>
            </a:r>
            <a:r>
              <a:rPr lang="en-US" altLang="zh-CN" sz="2400" b="1" dirty="0"/>
              <a:t> = 26 buckets and </a:t>
            </a:r>
            <a:r>
              <a:rPr lang="en-US" altLang="zh-CN" sz="2400" b="1" i="1" dirty="0"/>
              <a:t>s</a:t>
            </a:r>
            <a:r>
              <a:rPr lang="en-US" altLang="zh-CN" sz="2400" b="1" dirty="0"/>
              <a:t> = 2.</a:t>
            </a:r>
            <a:endParaRPr lang="en-US" altLang="zh-CN" sz="2400" b="1" dirty="0"/>
          </a:p>
        </p:txBody>
      </p:sp>
      <p:grpSp>
        <p:nvGrpSpPr>
          <p:cNvPr id="58374" name="Group 6"/>
          <p:cNvGrpSpPr/>
          <p:nvPr/>
        </p:nvGrpSpPr>
        <p:grpSpPr>
          <a:xfrm>
            <a:off x="5791200" y="2971800"/>
            <a:ext cx="2514600" cy="3048000"/>
            <a:chOff x="3648" y="2064"/>
            <a:chExt cx="1584" cy="1920"/>
          </a:xfrm>
        </p:grpSpPr>
        <p:sp>
          <p:nvSpPr>
            <p:cNvPr id="13348" name="Rectangle 7"/>
            <p:cNvSpPr/>
            <p:nvPr/>
          </p:nvSpPr>
          <p:spPr>
            <a:xfrm>
              <a:off x="4704" y="206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Slot 1</a:t>
              </a:r>
              <a:endParaRPr lang="en-US" altLang="zh-CN" sz="2000" b="1" dirty="0"/>
            </a:p>
          </p:txBody>
        </p:sp>
        <p:sp>
          <p:nvSpPr>
            <p:cNvPr id="13349" name="Rectangle 8"/>
            <p:cNvSpPr/>
            <p:nvPr/>
          </p:nvSpPr>
          <p:spPr>
            <a:xfrm>
              <a:off x="4176" y="206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Slot 0</a:t>
              </a:r>
              <a:endParaRPr lang="en-US" altLang="zh-CN" sz="2000" b="1" dirty="0"/>
            </a:p>
          </p:txBody>
        </p:sp>
        <p:sp>
          <p:nvSpPr>
            <p:cNvPr id="13350" name="Rectangle 9"/>
            <p:cNvSpPr/>
            <p:nvPr/>
          </p:nvSpPr>
          <p:spPr>
            <a:xfrm>
              <a:off x="3648" y="206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1" name="Rectangle 10"/>
            <p:cNvSpPr/>
            <p:nvPr/>
          </p:nvSpPr>
          <p:spPr>
            <a:xfrm>
              <a:off x="4176" y="225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2" name="Rectangle 11"/>
            <p:cNvSpPr/>
            <p:nvPr/>
          </p:nvSpPr>
          <p:spPr>
            <a:xfrm>
              <a:off x="4704" y="225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3" name="Rectangle 12"/>
            <p:cNvSpPr/>
            <p:nvPr/>
          </p:nvSpPr>
          <p:spPr>
            <a:xfrm>
              <a:off x="3648" y="225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0</a:t>
              </a:r>
              <a:endParaRPr lang="en-US" altLang="zh-CN" sz="2000" b="1" dirty="0"/>
            </a:p>
          </p:txBody>
        </p:sp>
        <p:sp>
          <p:nvSpPr>
            <p:cNvPr id="13354" name="Rectangle 13"/>
            <p:cNvSpPr/>
            <p:nvPr/>
          </p:nvSpPr>
          <p:spPr>
            <a:xfrm>
              <a:off x="4176" y="244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5" name="Rectangle 14"/>
            <p:cNvSpPr/>
            <p:nvPr/>
          </p:nvSpPr>
          <p:spPr>
            <a:xfrm>
              <a:off x="4704" y="244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6" name="Rectangle 15"/>
            <p:cNvSpPr/>
            <p:nvPr/>
          </p:nvSpPr>
          <p:spPr>
            <a:xfrm>
              <a:off x="3648" y="244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1</a:t>
              </a:r>
              <a:endParaRPr lang="en-US" altLang="zh-CN" sz="2000" b="1" dirty="0"/>
            </a:p>
          </p:txBody>
        </p:sp>
        <p:sp>
          <p:nvSpPr>
            <p:cNvPr id="13357" name="Rectangle 16"/>
            <p:cNvSpPr/>
            <p:nvPr/>
          </p:nvSpPr>
          <p:spPr>
            <a:xfrm>
              <a:off x="4176" y="264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8" name="Rectangle 17"/>
            <p:cNvSpPr/>
            <p:nvPr/>
          </p:nvSpPr>
          <p:spPr>
            <a:xfrm>
              <a:off x="4704" y="264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59" name="Rectangle 18"/>
            <p:cNvSpPr/>
            <p:nvPr/>
          </p:nvSpPr>
          <p:spPr>
            <a:xfrm>
              <a:off x="3648" y="264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2</a:t>
              </a:r>
              <a:endParaRPr lang="en-US" altLang="zh-CN" sz="2000" b="1" dirty="0"/>
            </a:p>
          </p:txBody>
        </p:sp>
        <p:sp>
          <p:nvSpPr>
            <p:cNvPr id="13360" name="Rectangle 19"/>
            <p:cNvSpPr/>
            <p:nvPr/>
          </p:nvSpPr>
          <p:spPr>
            <a:xfrm>
              <a:off x="4176" y="283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1" name="Rectangle 20"/>
            <p:cNvSpPr/>
            <p:nvPr/>
          </p:nvSpPr>
          <p:spPr>
            <a:xfrm>
              <a:off x="4704" y="283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2" name="Rectangle 21"/>
            <p:cNvSpPr/>
            <p:nvPr/>
          </p:nvSpPr>
          <p:spPr>
            <a:xfrm>
              <a:off x="3648" y="283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3</a:t>
              </a:r>
              <a:endParaRPr lang="en-US" altLang="zh-CN" sz="2000" b="1" dirty="0"/>
            </a:p>
          </p:txBody>
        </p:sp>
        <p:sp>
          <p:nvSpPr>
            <p:cNvPr id="13363" name="Rectangle 22"/>
            <p:cNvSpPr/>
            <p:nvPr/>
          </p:nvSpPr>
          <p:spPr>
            <a:xfrm>
              <a:off x="4176" y="302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4" name="Rectangle 23"/>
            <p:cNvSpPr/>
            <p:nvPr/>
          </p:nvSpPr>
          <p:spPr>
            <a:xfrm>
              <a:off x="4704" y="302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5" name="Rectangle 24"/>
            <p:cNvSpPr/>
            <p:nvPr/>
          </p:nvSpPr>
          <p:spPr>
            <a:xfrm>
              <a:off x="3648" y="3024"/>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4</a:t>
              </a:r>
              <a:endParaRPr lang="en-US" altLang="zh-CN" sz="2000" b="1" dirty="0"/>
            </a:p>
          </p:txBody>
        </p:sp>
        <p:sp>
          <p:nvSpPr>
            <p:cNvPr id="13366" name="Rectangle 25"/>
            <p:cNvSpPr/>
            <p:nvPr/>
          </p:nvSpPr>
          <p:spPr>
            <a:xfrm>
              <a:off x="4176" y="321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7" name="Rectangle 26"/>
            <p:cNvSpPr/>
            <p:nvPr/>
          </p:nvSpPr>
          <p:spPr>
            <a:xfrm>
              <a:off x="4704" y="321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68" name="Rectangle 27"/>
            <p:cNvSpPr/>
            <p:nvPr/>
          </p:nvSpPr>
          <p:spPr>
            <a:xfrm>
              <a:off x="3648" y="3216"/>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5</a:t>
              </a:r>
              <a:endParaRPr lang="en-US" altLang="zh-CN" sz="2000" b="1" dirty="0"/>
            </a:p>
          </p:txBody>
        </p:sp>
        <p:sp>
          <p:nvSpPr>
            <p:cNvPr id="13369" name="Rectangle 28"/>
            <p:cNvSpPr/>
            <p:nvPr/>
          </p:nvSpPr>
          <p:spPr>
            <a:xfrm>
              <a:off x="4176" y="340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0" name="Rectangle 29"/>
            <p:cNvSpPr/>
            <p:nvPr/>
          </p:nvSpPr>
          <p:spPr>
            <a:xfrm>
              <a:off x="4704" y="340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1" name="Rectangle 30"/>
            <p:cNvSpPr/>
            <p:nvPr/>
          </p:nvSpPr>
          <p:spPr>
            <a:xfrm>
              <a:off x="3648" y="3408"/>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6</a:t>
              </a:r>
              <a:endParaRPr lang="en-US" altLang="zh-CN" sz="2000" b="1" dirty="0"/>
            </a:p>
          </p:txBody>
        </p:sp>
        <p:sp>
          <p:nvSpPr>
            <p:cNvPr id="13372" name="Rectangle 31"/>
            <p:cNvSpPr/>
            <p:nvPr/>
          </p:nvSpPr>
          <p:spPr>
            <a:xfrm>
              <a:off x="4176" y="360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3" name="Rectangle 32"/>
            <p:cNvSpPr/>
            <p:nvPr/>
          </p:nvSpPr>
          <p:spPr>
            <a:xfrm>
              <a:off x="4704" y="360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4" name="Rectangle 33"/>
            <p:cNvSpPr/>
            <p:nvPr/>
          </p:nvSpPr>
          <p:spPr>
            <a:xfrm>
              <a:off x="3648" y="3600"/>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t>
              </a:r>
              <a:endParaRPr lang="en-US" altLang="zh-CN" sz="2000" b="1" dirty="0"/>
            </a:p>
          </p:txBody>
        </p:sp>
        <p:sp>
          <p:nvSpPr>
            <p:cNvPr id="13375" name="Rectangle 34"/>
            <p:cNvSpPr/>
            <p:nvPr/>
          </p:nvSpPr>
          <p:spPr>
            <a:xfrm>
              <a:off x="4176" y="379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6" name="Rectangle 35"/>
            <p:cNvSpPr/>
            <p:nvPr/>
          </p:nvSpPr>
          <p:spPr>
            <a:xfrm>
              <a:off x="4704" y="379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13377" name="Rectangle 36"/>
            <p:cNvSpPr/>
            <p:nvPr/>
          </p:nvSpPr>
          <p:spPr>
            <a:xfrm>
              <a:off x="3648" y="3792"/>
              <a:ext cx="528"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25</a:t>
              </a:r>
              <a:endParaRPr lang="en-US" altLang="zh-CN" sz="2000" b="1" dirty="0"/>
            </a:p>
          </p:txBody>
        </p:sp>
        <p:sp>
          <p:nvSpPr>
            <p:cNvPr id="13378" name="Rectangle 37"/>
            <p:cNvSpPr/>
            <p:nvPr/>
          </p:nvSpPr>
          <p:spPr>
            <a:xfrm>
              <a:off x="3648" y="2064"/>
              <a:ext cx="1584" cy="1920"/>
            </a:xfrm>
            <a:prstGeom prst="rect">
              <a:avLst/>
            </a:prstGeom>
            <a:noFill/>
            <a:ln w="76200" cap="flat" cmpd="tri">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grpSp>
      <p:sp>
        <p:nvSpPr>
          <p:cNvPr id="58406" name="Text Box 38"/>
          <p:cNvSpPr txBox="1"/>
          <p:nvPr/>
        </p:nvSpPr>
        <p:spPr>
          <a:xfrm>
            <a:off x="533400" y="2895600"/>
            <a:ext cx="3505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Loading density </a:t>
            </a:r>
            <a:r>
              <a:rPr lang="en-US" altLang="zh-CN" sz="2400" b="1" dirty="0">
                <a:solidFill>
                  <a:schemeClr val="hlink"/>
                </a:solidFill>
                <a:sym typeface="Symbol" panose="05050102010706020507" pitchFamily="18" charset="2"/>
              </a:rPr>
              <a:t></a:t>
            </a:r>
            <a:r>
              <a:rPr lang="en-US" altLang="zh-CN" sz="2400" b="1" dirty="0">
                <a:sym typeface="Symbol" panose="05050102010706020507" pitchFamily="18" charset="2"/>
              </a:rPr>
              <a:t> =  ?</a:t>
            </a:r>
            <a:endParaRPr lang="en-US" altLang="zh-CN" sz="2400" b="1" dirty="0">
              <a:sym typeface="Symbol" panose="05050102010706020507" pitchFamily="18" charset="2"/>
            </a:endParaRPr>
          </a:p>
        </p:txBody>
      </p:sp>
      <p:sp>
        <p:nvSpPr>
          <p:cNvPr id="58407" name="Rectangle 39"/>
          <p:cNvSpPr/>
          <p:nvPr/>
        </p:nvSpPr>
        <p:spPr>
          <a:xfrm>
            <a:off x="3276600" y="2971800"/>
            <a:ext cx="1905000" cy="3810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10 / 52 = 0.19</a:t>
            </a:r>
            <a:endParaRPr lang="en-US" altLang="zh-CN" sz="2400" b="1" dirty="0"/>
          </a:p>
        </p:txBody>
      </p:sp>
      <p:sp>
        <p:nvSpPr>
          <p:cNvPr id="58408" name="Text Box 40"/>
          <p:cNvSpPr txBox="1"/>
          <p:nvPr/>
        </p:nvSpPr>
        <p:spPr>
          <a:xfrm>
            <a:off x="533400" y="3429000"/>
            <a:ext cx="4800600" cy="82232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To map the letters  </a:t>
            </a:r>
            <a:r>
              <a:rPr lang="en-US" altLang="zh-CN" sz="2400" b="1" i="1" dirty="0"/>
              <a:t>a</a:t>
            </a:r>
            <a:r>
              <a:rPr lang="en-US" altLang="zh-CN" sz="2400" b="1" dirty="0"/>
              <a:t> ~ </a:t>
            </a:r>
            <a:r>
              <a:rPr lang="en-US" altLang="zh-CN" sz="2400" b="1" i="1" dirty="0"/>
              <a:t>z</a:t>
            </a:r>
            <a:r>
              <a:rPr lang="en-US" altLang="zh-CN" sz="2400" b="1" dirty="0"/>
              <a:t>  to 0 ~ 25, we may define  </a:t>
            </a:r>
            <a:r>
              <a:rPr lang="en-US" altLang="zh-CN" sz="2400" b="1" i="1" dirty="0"/>
              <a:t>f</a:t>
            </a:r>
            <a:r>
              <a:rPr lang="en-US" altLang="zh-CN" sz="2400" b="1" dirty="0"/>
              <a:t> ( </a:t>
            </a:r>
            <a:r>
              <a:rPr lang="en-US" altLang="zh-CN" sz="2400" b="1" i="1" dirty="0"/>
              <a:t>x</a:t>
            </a:r>
            <a:r>
              <a:rPr lang="en-US" altLang="zh-CN" sz="2400" b="1" dirty="0"/>
              <a:t> ) =  ?</a:t>
            </a:r>
            <a:endParaRPr lang="en-US" altLang="zh-CN" sz="2400" b="1" dirty="0"/>
          </a:p>
        </p:txBody>
      </p:sp>
      <p:sp>
        <p:nvSpPr>
          <p:cNvPr id="58409" name="Rectangle 41"/>
          <p:cNvSpPr/>
          <p:nvPr/>
        </p:nvSpPr>
        <p:spPr>
          <a:xfrm>
            <a:off x="3581400" y="3810000"/>
            <a:ext cx="1905000" cy="381000"/>
          </a:xfrm>
          <a:prstGeom prst="rect">
            <a:avLst/>
          </a:prstGeom>
          <a:solidFill>
            <a:schemeClr val="bg1"/>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b="1" i="1" dirty="0"/>
              <a:t> x</a:t>
            </a:r>
            <a:r>
              <a:rPr lang="en-US" altLang="zh-CN" sz="2400" b="1" dirty="0"/>
              <a:t> [ 0 ] </a:t>
            </a:r>
            <a:r>
              <a:rPr lang="en-US" altLang="zh-CN" sz="2400" b="1" dirty="0">
                <a:sym typeface="Symbol" panose="05050102010706020507" pitchFamily="18" charset="2"/>
              </a:rPr>
              <a:t> ‘</a:t>
            </a:r>
            <a:r>
              <a:rPr lang="en-US" altLang="zh-CN" sz="2400" b="1" i="1" dirty="0">
                <a:sym typeface="Symbol" panose="05050102010706020507" pitchFamily="18" charset="2"/>
              </a:rPr>
              <a:t>a</a:t>
            </a:r>
            <a:r>
              <a:rPr lang="en-US" altLang="zh-CN" sz="2400" b="1" dirty="0">
                <a:sym typeface="Symbol" panose="05050102010706020507" pitchFamily="18" charset="2"/>
              </a:rPr>
              <a:t>’</a:t>
            </a:r>
            <a:endParaRPr lang="en-US" altLang="zh-CN" sz="2400" b="1" dirty="0"/>
          </a:p>
        </p:txBody>
      </p:sp>
      <p:sp>
        <p:nvSpPr>
          <p:cNvPr id="58410" name="Rectangle 42"/>
          <p:cNvSpPr/>
          <p:nvPr/>
        </p:nvSpPr>
        <p:spPr>
          <a:xfrm>
            <a:off x="914400" y="4419600"/>
            <a:ext cx="7620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acos</a:t>
            </a:r>
            <a:endParaRPr lang="en-US" altLang="zh-CN" sz="2400" b="1" dirty="0"/>
          </a:p>
        </p:txBody>
      </p:sp>
      <p:sp>
        <p:nvSpPr>
          <p:cNvPr id="58411" name="Rectangle 43"/>
          <p:cNvSpPr/>
          <p:nvPr/>
        </p:nvSpPr>
        <p:spPr>
          <a:xfrm>
            <a:off x="6629400" y="32766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acos</a:t>
            </a:r>
            <a:endParaRPr lang="en-US" altLang="zh-CN" sz="2000" b="1" dirty="0"/>
          </a:p>
        </p:txBody>
      </p:sp>
      <p:sp>
        <p:nvSpPr>
          <p:cNvPr id="58412" name="Rectangle 44"/>
          <p:cNvSpPr/>
          <p:nvPr/>
        </p:nvSpPr>
        <p:spPr>
          <a:xfrm>
            <a:off x="1752600" y="44196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define</a:t>
            </a:r>
            <a:endParaRPr lang="en-US" altLang="zh-CN" sz="2400" b="1" dirty="0"/>
          </a:p>
        </p:txBody>
      </p:sp>
      <p:sp>
        <p:nvSpPr>
          <p:cNvPr id="58413" name="Rectangle 45"/>
          <p:cNvSpPr/>
          <p:nvPr/>
        </p:nvSpPr>
        <p:spPr>
          <a:xfrm>
            <a:off x="6629400" y="41910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define</a:t>
            </a:r>
            <a:endParaRPr lang="en-US" altLang="zh-CN" sz="2000" b="1" dirty="0"/>
          </a:p>
        </p:txBody>
      </p:sp>
      <p:sp>
        <p:nvSpPr>
          <p:cNvPr id="58414" name="Rectangle 46"/>
          <p:cNvSpPr/>
          <p:nvPr/>
        </p:nvSpPr>
        <p:spPr>
          <a:xfrm>
            <a:off x="2667000" y="44196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float</a:t>
            </a:r>
            <a:endParaRPr lang="en-US" altLang="zh-CN" sz="2400" b="1" dirty="0"/>
          </a:p>
        </p:txBody>
      </p:sp>
      <p:sp>
        <p:nvSpPr>
          <p:cNvPr id="58415" name="Rectangle 47"/>
          <p:cNvSpPr/>
          <p:nvPr/>
        </p:nvSpPr>
        <p:spPr>
          <a:xfrm>
            <a:off x="6629400" y="48006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float</a:t>
            </a:r>
            <a:endParaRPr lang="en-US" altLang="zh-CN" sz="2000" b="1" dirty="0"/>
          </a:p>
        </p:txBody>
      </p:sp>
      <p:sp>
        <p:nvSpPr>
          <p:cNvPr id="58416" name="Rectangle 48"/>
          <p:cNvSpPr/>
          <p:nvPr/>
        </p:nvSpPr>
        <p:spPr>
          <a:xfrm>
            <a:off x="3429000" y="44196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exp</a:t>
            </a:r>
            <a:endParaRPr lang="en-US" altLang="zh-CN" sz="2400" b="1" dirty="0"/>
          </a:p>
        </p:txBody>
      </p:sp>
      <p:sp>
        <p:nvSpPr>
          <p:cNvPr id="58417" name="Rectangle 49"/>
          <p:cNvSpPr/>
          <p:nvPr/>
        </p:nvSpPr>
        <p:spPr>
          <a:xfrm>
            <a:off x="6629400" y="44958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exp</a:t>
            </a:r>
            <a:endParaRPr lang="en-US" altLang="zh-CN" sz="2000" b="1" dirty="0"/>
          </a:p>
        </p:txBody>
      </p:sp>
      <p:sp>
        <p:nvSpPr>
          <p:cNvPr id="58418" name="Rectangle 50"/>
          <p:cNvSpPr/>
          <p:nvPr/>
        </p:nvSpPr>
        <p:spPr>
          <a:xfrm>
            <a:off x="4191000" y="44196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char</a:t>
            </a:r>
            <a:endParaRPr lang="en-US" altLang="zh-CN" sz="2400" b="1" dirty="0"/>
          </a:p>
        </p:txBody>
      </p:sp>
      <p:sp>
        <p:nvSpPr>
          <p:cNvPr id="58419" name="Rectangle 51"/>
          <p:cNvSpPr/>
          <p:nvPr/>
        </p:nvSpPr>
        <p:spPr>
          <a:xfrm>
            <a:off x="6629400" y="38862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char</a:t>
            </a:r>
            <a:endParaRPr lang="en-US" altLang="zh-CN" sz="2000" b="1" dirty="0"/>
          </a:p>
        </p:txBody>
      </p:sp>
      <p:sp>
        <p:nvSpPr>
          <p:cNvPr id="58420" name="Rectangle 52"/>
          <p:cNvSpPr/>
          <p:nvPr/>
        </p:nvSpPr>
        <p:spPr>
          <a:xfrm>
            <a:off x="838200" y="48768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atan</a:t>
            </a:r>
            <a:endParaRPr lang="en-US" altLang="zh-CN" sz="2400" b="1" dirty="0"/>
          </a:p>
        </p:txBody>
      </p:sp>
      <p:sp>
        <p:nvSpPr>
          <p:cNvPr id="58421" name="Rectangle 53"/>
          <p:cNvSpPr/>
          <p:nvPr/>
        </p:nvSpPr>
        <p:spPr>
          <a:xfrm>
            <a:off x="5791200" y="3276600"/>
            <a:ext cx="838200" cy="3048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58422" name="Rectangle 54"/>
          <p:cNvSpPr/>
          <p:nvPr/>
        </p:nvSpPr>
        <p:spPr>
          <a:xfrm>
            <a:off x="7467600" y="32766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atan</a:t>
            </a:r>
            <a:endParaRPr lang="en-US" altLang="zh-CN" sz="2000" b="1" dirty="0"/>
          </a:p>
        </p:txBody>
      </p:sp>
      <p:sp>
        <p:nvSpPr>
          <p:cNvPr id="58423" name="Rectangle 55"/>
          <p:cNvSpPr/>
          <p:nvPr/>
        </p:nvSpPr>
        <p:spPr>
          <a:xfrm>
            <a:off x="1752600" y="48768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ceil</a:t>
            </a:r>
            <a:endParaRPr lang="en-US" altLang="zh-CN" sz="2400" b="1" dirty="0"/>
          </a:p>
        </p:txBody>
      </p:sp>
      <p:sp>
        <p:nvSpPr>
          <p:cNvPr id="58424" name="Rectangle 56"/>
          <p:cNvSpPr/>
          <p:nvPr/>
        </p:nvSpPr>
        <p:spPr>
          <a:xfrm>
            <a:off x="5791200" y="3886200"/>
            <a:ext cx="838200" cy="3048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58425" name="Rectangle 57"/>
          <p:cNvSpPr/>
          <p:nvPr/>
        </p:nvSpPr>
        <p:spPr>
          <a:xfrm>
            <a:off x="7467600" y="38862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ceil</a:t>
            </a:r>
            <a:endParaRPr lang="en-US" altLang="zh-CN" sz="2000" b="1" dirty="0"/>
          </a:p>
        </p:txBody>
      </p:sp>
      <p:sp>
        <p:nvSpPr>
          <p:cNvPr id="58426" name="Rectangle 58"/>
          <p:cNvSpPr/>
          <p:nvPr/>
        </p:nvSpPr>
        <p:spPr>
          <a:xfrm>
            <a:off x="2590800" y="48768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floor</a:t>
            </a:r>
            <a:endParaRPr lang="en-US" altLang="zh-CN" sz="2400" b="1" dirty="0"/>
          </a:p>
        </p:txBody>
      </p:sp>
      <p:sp>
        <p:nvSpPr>
          <p:cNvPr id="58427" name="Rectangle 59"/>
          <p:cNvSpPr/>
          <p:nvPr/>
        </p:nvSpPr>
        <p:spPr>
          <a:xfrm>
            <a:off x="5791200" y="4800600"/>
            <a:ext cx="838200" cy="304800"/>
          </a:xfrm>
          <a:prstGeom prst="rect">
            <a:avLst/>
          </a:prstGeom>
          <a:solidFill>
            <a:srgbClr val="FF0000">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58428" name="Rectangle 60"/>
          <p:cNvSpPr/>
          <p:nvPr/>
        </p:nvSpPr>
        <p:spPr>
          <a:xfrm>
            <a:off x="7467600" y="4800600"/>
            <a:ext cx="838200" cy="304800"/>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000" b="1" dirty="0"/>
              <a:t>floor</a:t>
            </a:r>
            <a:endParaRPr lang="en-US" altLang="zh-CN" sz="2000" b="1" dirty="0"/>
          </a:p>
        </p:txBody>
      </p:sp>
      <p:sp>
        <p:nvSpPr>
          <p:cNvPr id="58429" name="Rectangle 61"/>
          <p:cNvSpPr/>
          <p:nvPr/>
        </p:nvSpPr>
        <p:spPr>
          <a:xfrm>
            <a:off x="3429000" y="48768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clock</a:t>
            </a:r>
            <a:endParaRPr lang="en-US" altLang="zh-CN" sz="2400" b="1" dirty="0"/>
          </a:p>
        </p:txBody>
      </p:sp>
      <p:sp>
        <p:nvSpPr>
          <p:cNvPr id="58430" name="Rectangle 62"/>
          <p:cNvSpPr/>
          <p:nvPr/>
        </p:nvSpPr>
        <p:spPr>
          <a:xfrm>
            <a:off x="5791200" y="3886200"/>
            <a:ext cx="838200" cy="304800"/>
          </a:xfrm>
          <a:prstGeom prst="rect">
            <a:avLst/>
          </a:prstGeom>
          <a:solidFill>
            <a:srgbClr val="0000FF">
              <a:alpha val="50195"/>
            </a:srgbClr>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000" b="1" dirty="0"/>
          </a:p>
        </p:txBody>
      </p:sp>
      <p:sp>
        <p:nvSpPr>
          <p:cNvPr id="58431" name="Rectangle 63"/>
          <p:cNvSpPr/>
          <p:nvPr/>
        </p:nvSpPr>
        <p:spPr>
          <a:xfrm>
            <a:off x="4267200" y="4876800"/>
            <a:ext cx="914400" cy="304800"/>
          </a:xfrm>
          <a:prstGeom prst="rect">
            <a:avLst/>
          </a:prstGeom>
          <a:no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hlink"/>
                </a:solidFill>
              </a:rPr>
              <a:t>ctime</a:t>
            </a:r>
            <a:endParaRPr lang="en-US" altLang="zh-CN" sz="2400" b="1" dirty="0"/>
          </a:p>
        </p:txBody>
      </p:sp>
      <p:sp>
        <p:nvSpPr>
          <p:cNvPr id="58432" name="Line 64"/>
          <p:cNvSpPr/>
          <p:nvPr/>
        </p:nvSpPr>
        <p:spPr>
          <a:xfrm>
            <a:off x="3505200" y="5257800"/>
            <a:ext cx="1600200" cy="0"/>
          </a:xfrm>
          <a:prstGeom prst="line">
            <a:avLst/>
          </a:prstGeom>
          <a:ln w="25400" cap="flat" cmpd="sng">
            <a:solidFill>
              <a:srgbClr val="FF0000"/>
            </a:solidFill>
            <a:prstDash val="solid"/>
            <a:headEnd type="none" w="med" len="med"/>
            <a:tailEnd type="none" w="med" len="med"/>
          </a:ln>
        </p:spPr>
      </p:sp>
      <p:sp>
        <p:nvSpPr>
          <p:cNvPr id="58433" name="Text Box 65" descr="再生纸"/>
          <p:cNvSpPr txBox="1">
            <a:spLocks noChangeArrowheads="1"/>
          </p:cNvSpPr>
          <p:nvPr/>
        </p:nvSpPr>
        <p:spPr bwMode="auto">
          <a:xfrm>
            <a:off x="457200" y="5486400"/>
            <a:ext cx="5181600" cy="909638"/>
          </a:xfrm>
          <a:prstGeom prst="rect">
            <a:avLst/>
          </a:prstGeom>
          <a:blipFill dpi="0" rotWithShape="0">
            <a:blip r:embed="rId1"/>
            <a:srcRect/>
            <a:tile tx="0" ty="0" sx="100000" sy="100000" flip="none" algn="tl"/>
          </a:blipFill>
          <a:ln w="25400">
            <a:solidFill>
              <a:schemeClr val="accent2"/>
            </a:solidFill>
            <a:miter lim="800000"/>
          </a:ln>
          <a:effectLst/>
        </p:spPr>
        <p:txBody>
          <a:bodyPr>
            <a:spAutoFit/>
          </a:bodyPr>
          <a:lstStyle/>
          <a:p>
            <a:pPr marR="0" defTabSz="914400" eaLnBrk="1" hangingPunct="1">
              <a:buClrTx/>
              <a:buSzTx/>
              <a:buFontTx/>
              <a:buNone/>
              <a:defRPr/>
            </a:pPr>
            <a:r>
              <a:rPr kumimoji="1" lang="en-US" altLang="zh-CN" sz="2000" b="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Without overflow</a:t>
            </a: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endPar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a:p>
            <a:pPr marR="0" defTabSz="914400" eaLnBrk="1" hangingPunct="1">
              <a:buClrTx/>
              <a:buSzTx/>
              <a:buFontTx/>
              <a:buNone/>
              <a:defRPr/>
            </a:pPr>
            <a:r>
              <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a:t>
            </a:r>
            <a:r>
              <a:rPr kumimoji="1"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T</a:t>
            </a:r>
            <a:r>
              <a:rPr kumimoji="1"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search</a:t>
            </a:r>
            <a:r>
              <a:rPr kumimoji="1"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T</a:t>
            </a:r>
            <a:r>
              <a:rPr kumimoji="1"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insert</a:t>
            </a:r>
            <a:r>
              <a:rPr kumimoji="1"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T</a:t>
            </a:r>
            <a:r>
              <a:rPr kumimoji="1" lang="en-US" altLang="zh-CN" sz="2800" b="1" i="1" kern="1200" cap="none" spc="0" normalizeH="0" baseline="-2500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delete</a:t>
            </a:r>
            <a:r>
              <a:rPr kumimoji="1" lang="en-US" altLang="zh-CN" sz="2800" b="1" i="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 </a:t>
            </a:r>
            <a:r>
              <a:rPr kumimoji="1" lang="en-US" altLang="zh-CN" sz="28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O( 1 )</a:t>
            </a:r>
            <a:endParaRPr kumimoji="1" lang="en-US" altLang="zh-CN"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13347" name="Text Box 66"/>
          <p:cNvSpPr txBox="1"/>
          <p:nvPr/>
        </p:nvSpPr>
        <p:spPr>
          <a:xfrm>
            <a:off x="6934200" y="0"/>
            <a:ext cx="2203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§1  General Idea</a:t>
            </a:r>
            <a:endParaRPr lang="en-US" altLang="zh-C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left)">
                                      <p:cBhvr>
                                        <p:cTn id="7" dur="500"/>
                                        <p:tgtEl>
                                          <p:spTgt spid="58370"/>
                                        </p:tgtEl>
                                      </p:cBhvr>
                                    </p:animEffect>
                                  </p:childTnLst>
                                  <p:subTnLst>
                                    <p:audio>
                                      <p:cMediaNode>
                                        <p:cTn display="0" masterRel="sameClick">
                                          <p:stCondLst>
                                            <p:cond evt="begin" delay="0">
                                              <p:tn val="5"/>
                                            </p:cond>
                                          </p:stCondLst>
                                          <p:endCondLst>
                                            <p:cond evt="onStopAudio" delay="0">
                                              <p:tgtEl>
                                                <p:sldTgt/>
                                              </p:tgtEl>
                                            </p:cond>
                                          </p:endCondLst>
                                        </p:cTn>
                                        <p:tgtEl>
                                          <p:sndTgt r:embed="rId2" name="GLAS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subTnLst>
                                    <p:audio>
                                      <p:cMediaNode>
                                        <p:cTn display="0" masterRel="sameClick">
                                          <p:stCondLst>
                                            <p:cond evt="begin" delay="0">
                                              <p:tn val="10"/>
                                            </p:cond>
                                          </p:stCondLst>
                                          <p:endCondLst>
                                            <p:cond evt="onStopAudio" delay="0">
                                              <p:tgtEl>
                                                <p:sldTgt/>
                                              </p:tgtEl>
                                            </p:cond>
                                          </p:endCondLst>
                                        </p:cTn>
                                        <p:tgtEl>
                                          <p:sndTgt r:embed="rId3" name="蛙鸣周期.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strips(downRight)">
                                      <p:cBhvr>
                                        <p:cTn id="17" dur="500"/>
                                        <p:tgtEl>
                                          <p:spTgt spid="13316"/>
                                        </p:tgtEl>
                                      </p:cBhvr>
                                    </p:animEffect>
                                  </p:childTnLst>
                                  <p:subTnLst>
                                    <p:set>
                                      <p:cBhvr override="childStyle">
                                        <p:cTn dur="1" fill="hold" display="0" masterRel="nextClick" afterEffect="1"/>
                                        <p:tgtEl>
                                          <p:spTgt spid="13316"/>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wipe(left)">
                                      <p:cBhvr>
                                        <p:cTn id="22" dur="500"/>
                                        <p:tgtEl>
                                          <p:spTgt spid="58373"/>
                                        </p:tgtEl>
                                      </p:cBhvr>
                                    </p:animEffect>
                                  </p:childTnLst>
                                  <p:subTnLst>
                                    <p:audio>
                                      <p:cMediaNode>
                                        <p:cTn display="0" masterRel="sameClick">
                                          <p:stCondLst>
                                            <p:cond evt="begin" delay="0">
                                              <p:tn val="20"/>
                                            </p:cond>
                                          </p:stCondLst>
                                          <p:endCondLst>
                                            <p:cond evt="onStopAudio" delay="0">
                                              <p:tgtEl>
                                                <p:sldTgt/>
                                              </p:tgtEl>
                                            </p:cond>
                                          </p:endCondLst>
                                        </p:cTn>
                                        <p:tgtEl>
                                          <p:sndTgt r:embed="rId5" name="TYPE.WAV"/>
                                        </p:tgtEl>
                                      </p:cMediaNode>
                                    </p:audio>
                                  </p:sub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58374"/>
                                        </p:tgtEl>
                                        <p:attrNameLst>
                                          <p:attrName>style.visibility</p:attrName>
                                        </p:attrNameLst>
                                      </p:cBhvr>
                                      <p:to>
                                        <p:strVal val="visible"/>
                                      </p:to>
                                    </p:set>
                                    <p:animEffect transition="in" filter="wipe(up)">
                                      <p:cBhvr>
                                        <p:cTn id="26" dur="500"/>
                                        <p:tgtEl>
                                          <p:spTgt spid="58374"/>
                                        </p:tgtEl>
                                      </p:cBhvr>
                                    </p:animEffect>
                                  </p:childTnLst>
                                  <p:subTnLst>
                                    <p:audio>
                                      <p:cMediaNode>
                                        <p:cTn display="0" masterRel="sameClick">
                                          <p:stCondLst>
                                            <p:cond evt="begin" delay="0">
                                              <p:tn val="24"/>
                                            </p:cond>
                                          </p:stCondLst>
                                          <p:endCondLst>
                                            <p:cond evt="onStopAudio" delay="0">
                                              <p:tgtEl>
                                                <p:sldTgt/>
                                              </p:tgtEl>
                                            </p:cond>
                                          </p:endCondLst>
                                        </p:cTn>
                                        <p:tgtEl>
                                          <p:sndTgt r:embed="rId6"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406"/>
                                        </p:tgtEl>
                                        <p:attrNameLst>
                                          <p:attrName>style.visibility</p:attrName>
                                        </p:attrNameLst>
                                      </p:cBhvr>
                                      <p:to>
                                        <p:strVal val="visible"/>
                                      </p:to>
                                    </p:set>
                                    <p:animEffect transition="in" filter="wipe(left)">
                                      <p:cBhvr>
                                        <p:cTn id="31" dur="500"/>
                                        <p:tgtEl>
                                          <p:spTgt spid="58406"/>
                                        </p:tgtEl>
                                      </p:cBhvr>
                                    </p:animEffect>
                                  </p:childTnLst>
                                  <p:subTnLst>
                                    <p:audio>
                                      <p:cMediaNode>
                                        <p:cTn display="0" masterRel="sameClick">
                                          <p:stCondLst>
                                            <p:cond evt="begin" delay="0">
                                              <p:tn val="29"/>
                                            </p:cond>
                                          </p:stCondLst>
                                          <p:endCondLst>
                                            <p:cond evt="onStopAudio" delay="0">
                                              <p:tgtEl>
                                                <p:sldTgt/>
                                              </p:tgtEl>
                                            </p:cond>
                                          </p:endCondLst>
                                        </p:cTn>
                                        <p:tgtEl>
                                          <p:sndTgt r:embed="rId5" name="TYPE.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407"/>
                                        </p:tgtEl>
                                        <p:attrNameLst>
                                          <p:attrName>style.visibility</p:attrName>
                                        </p:attrNameLst>
                                      </p:cBhvr>
                                      <p:to>
                                        <p:strVal val="visible"/>
                                      </p:to>
                                    </p:set>
                                    <p:animEffect transition="in" filter="wipe(left)">
                                      <p:cBhvr>
                                        <p:cTn id="36" dur="500"/>
                                        <p:tgtEl>
                                          <p:spTgt spid="58407"/>
                                        </p:tgtEl>
                                      </p:cBhvr>
                                    </p:animEffect>
                                  </p:childTnLst>
                                  <p:subTnLst>
                                    <p:audio>
                                      <p:cMediaNode>
                                        <p:cTn display="0" masterRel="sameClick">
                                          <p:stCondLst>
                                            <p:cond evt="begin" delay="0">
                                              <p:tn val="34"/>
                                            </p:cond>
                                          </p:stCondLst>
                                          <p:endCondLst>
                                            <p:cond evt="onStopAudio" delay="0">
                                              <p:tgtEl>
                                                <p:sldTgt/>
                                              </p:tgtEl>
                                            </p:cond>
                                          </p:endCondLst>
                                        </p:cTn>
                                        <p:tgtEl>
                                          <p:sndTgt r:embed="rId7" name="DING.WAV"/>
                                        </p:tgtEl>
                                      </p:cMediaNode>
                                    </p:audio>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8408"/>
                                        </p:tgtEl>
                                        <p:attrNameLst>
                                          <p:attrName>style.visibility</p:attrName>
                                        </p:attrNameLst>
                                      </p:cBhvr>
                                      <p:to>
                                        <p:strVal val="visible"/>
                                      </p:to>
                                    </p:set>
                                    <p:animEffect transition="in" filter="wipe(left)">
                                      <p:cBhvr>
                                        <p:cTn id="41" dur="500"/>
                                        <p:tgtEl>
                                          <p:spTgt spid="58408"/>
                                        </p:tgtEl>
                                      </p:cBhvr>
                                    </p:animEffect>
                                  </p:childTnLst>
                                  <p:subTnLst>
                                    <p:audio>
                                      <p:cMediaNode>
                                        <p:cTn display="0" masterRel="sameClick">
                                          <p:stCondLst>
                                            <p:cond evt="begin" delay="0">
                                              <p:tn val="39"/>
                                            </p:cond>
                                          </p:stCondLst>
                                          <p:endCondLst>
                                            <p:cond evt="onStopAudio" delay="0">
                                              <p:tgtEl>
                                                <p:sldTgt/>
                                              </p:tgtEl>
                                            </p:cond>
                                          </p:endCondLst>
                                        </p:cTn>
                                        <p:tgtEl>
                                          <p:sndTgt r:embed="rId5" name="TYPE.WAV"/>
                                        </p:tgtEl>
                                      </p:cMediaNode>
                                    </p:audio>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8409"/>
                                        </p:tgtEl>
                                        <p:attrNameLst>
                                          <p:attrName>style.visibility</p:attrName>
                                        </p:attrNameLst>
                                      </p:cBhvr>
                                      <p:to>
                                        <p:strVal val="visible"/>
                                      </p:to>
                                    </p:set>
                                    <p:animEffect transition="in" filter="wipe(left)">
                                      <p:cBhvr>
                                        <p:cTn id="46" dur="500"/>
                                        <p:tgtEl>
                                          <p:spTgt spid="58409"/>
                                        </p:tgtEl>
                                      </p:cBhvr>
                                    </p:animEffect>
                                  </p:childTnLst>
                                  <p:subTnLst>
                                    <p:audio>
                                      <p:cMediaNode>
                                        <p:cTn display="0" masterRel="sameClick">
                                          <p:stCondLst>
                                            <p:cond evt="begin" delay="0">
                                              <p:tn val="44"/>
                                            </p:cond>
                                          </p:stCondLst>
                                          <p:endCondLst>
                                            <p:cond evt="onStopAudio" delay="0">
                                              <p:tgtEl>
                                                <p:sldTgt/>
                                              </p:tgtEl>
                                            </p:cond>
                                          </p:endCondLst>
                                        </p:cTn>
                                        <p:tgtEl>
                                          <p:sndTgt r:embed="rId7" name="DING.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58410"/>
                                        </p:tgtEl>
                                        <p:attrNameLst>
                                          <p:attrName>style.visibility</p:attrName>
                                        </p:attrNameLst>
                                      </p:cBhvr>
                                      <p:to>
                                        <p:strVal val="visible"/>
                                      </p:to>
                                    </p:set>
                                    <p:animEffect transition="in" filter="box(out)">
                                      <p:cBhvr>
                                        <p:cTn id="51" dur="500"/>
                                        <p:tgtEl>
                                          <p:spTgt spid="58410"/>
                                        </p:tgtEl>
                                      </p:cBhvr>
                                    </p:animEffect>
                                  </p:childTnLst>
                                  <p:subTnLst>
                                    <p:audio>
                                      <p:cMediaNode>
                                        <p:cTn display="0" masterRel="sameClick">
                                          <p:stCondLst>
                                            <p:cond evt="begin" delay="0">
                                              <p:tn val="49"/>
                                            </p:cond>
                                          </p:stCondLst>
                                          <p:endCondLst>
                                            <p:cond evt="onStopAudio" delay="0">
                                              <p:tgtEl>
                                                <p:sldTgt/>
                                              </p:tgtEl>
                                            </p:cond>
                                          </p:endCondLst>
                                        </p:cTn>
                                        <p:tgtEl>
                                          <p:sndTgt r:embed="rId5" name="TYPE.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58411"/>
                                        </p:tgtEl>
                                        <p:attrNameLst>
                                          <p:attrName>style.visibility</p:attrName>
                                        </p:attrNameLst>
                                      </p:cBhvr>
                                      <p:to>
                                        <p:strVal val="visible"/>
                                      </p:to>
                                    </p:set>
                                    <p:animEffect transition="in" filter="box(out)">
                                      <p:cBhvr>
                                        <p:cTn id="56" dur="500"/>
                                        <p:tgtEl>
                                          <p:spTgt spid="58411"/>
                                        </p:tgtEl>
                                      </p:cBhvr>
                                    </p:animEffect>
                                  </p:childTnLst>
                                  <p:subTnLst>
                                    <p:audio>
                                      <p:cMediaNode>
                                        <p:cTn display="0" masterRel="sameClick">
                                          <p:stCondLst>
                                            <p:cond evt="begin" delay="0">
                                              <p:tn val="54"/>
                                            </p:cond>
                                          </p:stCondLst>
                                          <p:endCondLst>
                                            <p:cond evt="onStopAudio" delay="0">
                                              <p:tgtEl>
                                                <p:sldTgt/>
                                              </p:tgtEl>
                                            </p:cond>
                                          </p:endCondLst>
                                        </p:cTn>
                                        <p:tgtEl>
                                          <p:sndTgt r:embed="rId7" name="DING.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58412"/>
                                        </p:tgtEl>
                                        <p:attrNameLst>
                                          <p:attrName>style.visibility</p:attrName>
                                        </p:attrNameLst>
                                      </p:cBhvr>
                                      <p:to>
                                        <p:strVal val="visible"/>
                                      </p:to>
                                    </p:set>
                                    <p:animEffect transition="in" filter="box(out)">
                                      <p:cBhvr>
                                        <p:cTn id="61" dur="500"/>
                                        <p:tgtEl>
                                          <p:spTgt spid="58412"/>
                                        </p:tgtEl>
                                      </p:cBhvr>
                                    </p:animEffect>
                                  </p:childTnLst>
                                  <p:subTnLst>
                                    <p:audio>
                                      <p:cMediaNode>
                                        <p:cTn display="0" masterRel="sameClick">
                                          <p:stCondLst>
                                            <p:cond evt="begin" delay="0">
                                              <p:tn val="59"/>
                                            </p:cond>
                                          </p:stCondLst>
                                          <p:endCondLst>
                                            <p:cond evt="onStopAudio" delay="0">
                                              <p:tgtEl>
                                                <p:sldTgt/>
                                              </p:tgtEl>
                                            </p:cond>
                                          </p:endCondLst>
                                        </p:cTn>
                                        <p:tgtEl>
                                          <p:sndTgt r:embed="rId5" name="TYPE.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58413"/>
                                        </p:tgtEl>
                                        <p:attrNameLst>
                                          <p:attrName>style.visibility</p:attrName>
                                        </p:attrNameLst>
                                      </p:cBhvr>
                                      <p:to>
                                        <p:strVal val="visible"/>
                                      </p:to>
                                    </p:set>
                                    <p:animEffect transition="in" filter="box(out)">
                                      <p:cBhvr>
                                        <p:cTn id="66" dur="500"/>
                                        <p:tgtEl>
                                          <p:spTgt spid="58413"/>
                                        </p:tgtEl>
                                      </p:cBhvr>
                                    </p:animEffect>
                                  </p:childTnLst>
                                  <p:subTnLst>
                                    <p:audio>
                                      <p:cMediaNode>
                                        <p:cTn display="0" masterRel="sameClick">
                                          <p:stCondLst>
                                            <p:cond evt="begin" delay="0">
                                              <p:tn val="64"/>
                                            </p:cond>
                                          </p:stCondLst>
                                          <p:endCondLst>
                                            <p:cond evt="onStopAudio" delay="0">
                                              <p:tgtEl>
                                                <p:sldTgt/>
                                              </p:tgtEl>
                                            </p:cond>
                                          </p:endCondLst>
                                        </p:cTn>
                                        <p:tgtEl>
                                          <p:sndTgt r:embed="rId7" name="DING.WAV"/>
                                        </p:tgtEl>
                                      </p:cMediaNode>
                                    </p:audio>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58414"/>
                                        </p:tgtEl>
                                        <p:attrNameLst>
                                          <p:attrName>style.visibility</p:attrName>
                                        </p:attrNameLst>
                                      </p:cBhvr>
                                      <p:to>
                                        <p:strVal val="visible"/>
                                      </p:to>
                                    </p:set>
                                    <p:animEffect transition="in" filter="box(out)">
                                      <p:cBhvr>
                                        <p:cTn id="71" dur="500"/>
                                        <p:tgtEl>
                                          <p:spTgt spid="58414"/>
                                        </p:tgtEl>
                                      </p:cBhvr>
                                    </p:animEffect>
                                  </p:childTnLst>
                                  <p:subTnLst>
                                    <p:audio>
                                      <p:cMediaNode>
                                        <p:cTn display="0" masterRel="sameClick">
                                          <p:stCondLst>
                                            <p:cond evt="begin" delay="0">
                                              <p:tn val="69"/>
                                            </p:cond>
                                          </p:stCondLst>
                                          <p:endCondLst>
                                            <p:cond evt="onStopAudio" delay="0">
                                              <p:tgtEl>
                                                <p:sldTgt/>
                                              </p:tgtEl>
                                            </p:cond>
                                          </p:endCondLst>
                                        </p:cTn>
                                        <p:tgtEl>
                                          <p:sndTgt r:embed="rId5" name="TYPE.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58415"/>
                                        </p:tgtEl>
                                        <p:attrNameLst>
                                          <p:attrName>style.visibility</p:attrName>
                                        </p:attrNameLst>
                                      </p:cBhvr>
                                      <p:to>
                                        <p:strVal val="visible"/>
                                      </p:to>
                                    </p:set>
                                    <p:animEffect transition="in" filter="box(out)">
                                      <p:cBhvr>
                                        <p:cTn id="76" dur="500"/>
                                        <p:tgtEl>
                                          <p:spTgt spid="58415"/>
                                        </p:tgtEl>
                                      </p:cBhvr>
                                    </p:animEffect>
                                  </p:childTnLst>
                                  <p:subTnLst>
                                    <p:audio>
                                      <p:cMediaNode>
                                        <p:cTn display="0" masterRel="sameClick">
                                          <p:stCondLst>
                                            <p:cond evt="begin" delay="0">
                                              <p:tn val="74"/>
                                            </p:cond>
                                          </p:stCondLst>
                                          <p:endCondLst>
                                            <p:cond evt="onStopAudio" delay="0">
                                              <p:tgtEl>
                                                <p:sldTgt/>
                                              </p:tgtEl>
                                            </p:cond>
                                          </p:endCondLst>
                                        </p:cTn>
                                        <p:tgtEl>
                                          <p:sndTgt r:embed="rId7" name="DING.WAV"/>
                                        </p:tgtEl>
                                      </p:cMediaNode>
                                    </p:audio>
                                  </p:subTnLst>
                                </p:cTn>
                              </p:par>
                            </p:childTnLst>
                          </p:cTn>
                        </p:par>
                      </p:childTnLst>
                    </p:cTn>
                  </p:par>
                  <p:par>
                    <p:cTn id="77" fill="hold">
                      <p:stCondLst>
                        <p:cond delay="indefinite"/>
                      </p:stCondLst>
                      <p:childTnLst>
                        <p:par>
                          <p:cTn id="78" fill="hold">
                            <p:stCondLst>
                              <p:cond delay="0"/>
                            </p:stCondLst>
                            <p:childTnLst>
                              <p:par>
                                <p:cTn id="79" presetID="4" presetClass="entr" presetSubtype="32" fill="hold" grpId="0" nodeType="clickEffect">
                                  <p:stCondLst>
                                    <p:cond delay="0"/>
                                  </p:stCondLst>
                                  <p:childTnLst>
                                    <p:set>
                                      <p:cBhvr>
                                        <p:cTn id="80" dur="1" fill="hold">
                                          <p:stCondLst>
                                            <p:cond delay="0"/>
                                          </p:stCondLst>
                                        </p:cTn>
                                        <p:tgtEl>
                                          <p:spTgt spid="58416"/>
                                        </p:tgtEl>
                                        <p:attrNameLst>
                                          <p:attrName>style.visibility</p:attrName>
                                        </p:attrNameLst>
                                      </p:cBhvr>
                                      <p:to>
                                        <p:strVal val="visible"/>
                                      </p:to>
                                    </p:set>
                                    <p:animEffect transition="in" filter="box(out)">
                                      <p:cBhvr>
                                        <p:cTn id="81" dur="500"/>
                                        <p:tgtEl>
                                          <p:spTgt spid="58416"/>
                                        </p:tgtEl>
                                      </p:cBhvr>
                                    </p:animEffect>
                                  </p:childTnLst>
                                  <p:subTnLst>
                                    <p:audio>
                                      <p:cMediaNode>
                                        <p:cTn display="0" masterRel="sameClick">
                                          <p:stCondLst>
                                            <p:cond evt="begin" delay="0">
                                              <p:tn val="79"/>
                                            </p:cond>
                                          </p:stCondLst>
                                          <p:endCondLst>
                                            <p:cond evt="onStopAudio" delay="0">
                                              <p:tgtEl>
                                                <p:sldTgt/>
                                              </p:tgtEl>
                                            </p:cond>
                                          </p:endCondLst>
                                        </p:cTn>
                                        <p:tgtEl>
                                          <p:sndTgt r:embed="rId5" name="TYPE.WAV"/>
                                        </p:tgtEl>
                                      </p:cMediaNode>
                                    </p:audio>
                                  </p:sub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58417"/>
                                        </p:tgtEl>
                                        <p:attrNameLst>
                                          <p:attrName>style.visibility</p:attrName>
                                        </p:attrNameLst>
                                      </p:cBhvr>
                                      <p:to>
                                        <p:strVal val="visible"/>
                                      </p:to>
                                    </p:set>
                                    <p:animEffect transition="in" filter="box(out)">
                                      <p:cBhvr>
                                        <p:cTn id="86" dur="500"/>
                                        <p:tgtEl>
                                          <p:spTgt spid="58417"/>
                                        </p:tgtEl>
                                      </p:cBhvr>
                                    </p:animEffect>
                                  </p:childTnLst>
                                  <p:subTnLst>
                                    <p:audio>
                                      <p:cMediaNode>
                                        <p:cTn display="0" masterRel="sameClick">
                                          <p:stCondLst>
                                            <p:cond evt="begin" delay="0">
                                              <p:tn val="84"/>
                                            </p:cond>
                                          </p:stCondLst>
                                          <p:endCondLst>
                                            <p:cond evt="onStopAudio" delay="0">
                                              <p:tgtEl>
                                                <p:sldTgt/>
                                              </p:tgtEl>
                                            </p:cond>
                                          </p:endCondLst>
                                        </p:cTn>
                                        <p:tgtEl>
                                          <p:sndTgt r:embed="rId7" name="DING.WAV"/>
                                        </p:tgtEl>
                                      </p:cMediaNode>
                                    </p:audio>
                                  </p:subTnLst>
                                </p:cTn>
                              </p:par>
                            </p:childTnLst>
                          </p:cTn>
                        </p:par>
                      </p:childTnLst>
                    </p:cTn>
                  </p:par>
                  <p:par>
                    <p:cTn id="87" fill="hold">
                      <p:stCondLst>
                        <p:cond delay="indefinite"/>
                      </p:stCondLst>
                      <p:childTnLst>
                        <p:par>
                          <p:cTn id="88" fill="hold">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58418"/>
                                        </p:tgtEl>
                                        <p:attrNameLst>
                                          <p:attrName>style.visibility</p:attrName>
                                        </p:attrNameLst>
                                      </p:cBhvr>
                                      <p:to>
                                        <p:strVal val="visible"/>
                                      </p:to>
                                    </p:set>
                                    <p:animEffect transition="in" filter="box(out)">
                                      <p:cBhvr>
                                        <p:cTn id="91" dur="500"/>
                                        <p:tgtEl>
                                          <p:spTgt spid="58418"/>
                                        </p:tgtEl>
                                      </p:cBhvr>
                                    </p:animEffect>
                                  </p:childTnLst>
                                  <p:subTnLst>
                                    <p:audio>
                                      <p:cMediaNode>
                                        <p:cTn display="0" masterRel="sameClick">
                                          <p:stCondLst>
                                            <p:cond evt="begin" delay="0">
                                              <p:tn val="89"/>
                                            </p:cond>
                                          </p:stCondLst>
                                          <p:endCondLst>
                                            <p:cond evt="onStopAudio" delay="0">
                                              <p:tgtEl>
                                                <p:sldTgt/>
                                              </p:tgtEl>
                                            </p:cond>
                                          </p:endCondLst>
                                        </p:cTn>
                                        <p:tgtEl>
                                          <p:sndTgt r:embed="rId5" name="TYPE.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58419"/>
                                        </p:tgtEl>
                                        <p:attrNameLst>
                                          <p:attrName>style.visibility</p:attrName>
                                        </p:attrNameLst>
                                      </p:cBhvr>
                                      <p:to>
                                        <p:strVal val="visible"/>
                                      </p:to>
                                    </p:set>
                                    <p:animEffect transition="in" filter="box(out)">
                                      <p:cBhvr>
                                        <p:cTn id="96" dur="500"/>
                                        <p:tgtEl>
                                          <p:spTgt spid="58419"/>
                                        </p:tgtEl>
                                      </p:cBhvr>
                                    </p:animEffect>
                                  </p:childTnLst>
                                  <p:subTnLst>
                                    <p:audio>
                                      <p:cMediaNode>
                                        <p:cTn display="0" masterRel="sameClick">
                                          <p:stCondLst>
                                            <p:cond evt="begin" delay="0">
                                              <p:tn val="94"/>
                                            </p:cond>
                                          </p:stCondLst>
                                          <p:endCondLst>
                                            <p:cond evt="onStopAudio" delay="0">
                                              <p:tgtEl>
                                                <p:sldTgt/>
                                              </p:tgtEl>
                                            </p:cond>
                                          </p:endCondLst>
                                        </p:cTn>
                                        <p:tgtEl>
                                          <p:sndTgt r:embed="rId7" name="DING.WAV"/>
                                        </p:tgtEl>
                                      </p:cMediaNode>
                                    </p:audio>
                                  </p:sub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58420"/>
                                        </p:tgtEl>
                                        <p:attrNameLst>
                                          <p:attrName>style.visibility</p:attrName>
                                        </p:attrNameLst>
                                      </p:cBhvr>
                                      <p:to>
                                        <p:strVal val="visible"/>
                                      </p:to>
                                    </p:set>
                                    <p:animEffect transition="in" filter="box(out)">
                                      <p:cBhvr>
                                        <p:cTn id="101" dur="500"/>
                                        <p:tgtEl>
                                          <p:spTgt spid="58420"/>
                                        </p:tgtEl>
                                      </p:cBhvr>
                                    </p:animEffect>
                                  </p:childTnLst>
                                  <p:subTnLst>
                                    <p:audio>
                                      <p:cMediaNode>
                                        <p:cTn display="0" masterRel="sameClick">
                                          <p:stCondLst>
                                            <p:cond evt="begin" delay="0">
                                              <p:tn val="99"/>
                                            </p:cond>
                                          </p:stCondLst>
                                          <p:endCondLst>
                                            <p:cond evt="onStopAudio" delay="0">
                                              <p:tgtEl>
                                                <p:sldTgt/>
                                              </p:tgtEl>
                                            </p:cond>
                                          </p:endCondLst>
                                        </p:cTn>
                                        <p:tgtEl>
                                          <p:sndTgt r:embed="rId5" name="TYPE.WAV"/>
                                        </p:tgtEl>
                                      </p:cMediaNode>
                                    </p:audio>
                                  </p:subTnLst>
                                </p:cTn>
                              </p:par>
                            </p:childTnLst>
                          </p:cTn>
                        </p:par>
                        <p:par>
                          <p:cTn id="102" fill="hold">
                            <p:stCondLst>
                              <p:cond delay="500"/>
                            </p:stCondLst>
                            <p:childTnLst>
                              <p:par>
                                <p:cTn id="103" presetID="1" presetClass="entr" presetSubtype="0" fill="hold" grpId="0" nodeType="afterEffect">
                                  <p:stCondLst>
                                    <p:cond delay="0"/>
                                  </p:stCondLst>
                                  <p:childTnLst>
                                    <p:set>
                                      <p:cBhvr>
                                        <p:cTn id="104" dur="1" fill="hold">
                                          <p:stCondLst>
                                            <p:cond delay="499"/>
                                          </p:stCondLst>
                                        </p:cTn>
                                        <p:tgtEl>
                                          <p:spTgt spid="58421"/>
                                        </p:tgtEl>
                                        <p:attrNameLst>
                                          <p:attrName>style.visibility</p:attrName>
                                        </p:attrNameLst>
                                      </p:cBhvr>
                                      <p:to>
                                        <p:strVal val="visible"/>
                                      </p:to>
                                    </p:set>
                                  </p:childTnLst>
                                  <p:subTnLst>
                                    <p:set>
                                      <p:cBhvr override="childStyle">
                                        <p:cTn dur="1" fill="hold" display="0" masterRel="nextClick" afterEffect="1"/>
                                        <p:tgtEl>
                                          <p:spTgt spid="58421"/>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2" name="GLASS.WAV"/>
                                        </p:tgtEl>
                                      </p:cMediaNode>
                                    </p:audio>
                                  </p:subTnLst>
                                </p:cTn>
                              </p:par>
                            </p:childTnLst>
                          </p:cTn>
                        </p:par>
                      </p:childTnLst>
                    </p:cTn>
                  </p:par>
                  <p:par>
                    <p:cTn id="105" fill="hold">
                      <p:stCondLst>
                        <p:cond delay="indefinite"/>
                      </p:stCondLst>
                      <p:childTnLst>
                        <p:par>
                          <p:cTn id="106" fill="hold">
                            <p:stCondLst>
                              <p:cond delay="0"/>
                            </p:stCondLst>
                            <p:childTnLst>
                              <p:par>
                                <p:cTn id="107" presetID="4" presetClass="entr" presetSubtype="32" fill="hold" grpId="0" nodeType="clickEffect">
                                  <p:stCondLst>
                                    <p:cond delay="0"/>
                                  </p:stCondLst>
                                  <p:childTnLst>
                                    <p:set>
                                      <p:cBhvr>
                                        <p:cTn id="108" dur="1" fill="hold">
                                          <p:stCondLst>
                                            <p:cond delay="0"/>
                                          </p:stCondLst>
                                        </p:cTn>
                                        <p:tgtEl>
                                          <p:spTgt spid="58422"/>
                                        </p:tgtEl>
                                        <p:attrNameLst>
                                          <p:attrName>style.visibility</p:attrName>
                                        </p:attrNameLst>
                                      </p:cBhvr>
                                      <p:to>
                                        <p:strVal val="visible"/>
                                      </p:to>
                                    </p:set>
                                    <p:animEffect transition="in" filter="box(out)">
                                      <p:cBhvr>
                                        <p:cTn id="109" dur="500"/>
                                        <p:tgtEl>
                                          <p:spTgt spid="58422"/>
                                        </p:tgtEl>
                                      </p:cBhvr>
                                    </p:animEffect>
                                  </p:childTnLst>
                                  <p:subTnLst>
                                    <p:audio>
                                      <p:cMediaNode>
                                        <p:cTn display="0" masterRel="sameClick">
                                          <p:stCondLst>
                                            <p:cond evt="begin" delay="0">
                                              <p:tn val="107"/>
                                            </p:cond>
                                          </p:stCondLst>
                                          <p:endCondLst>
                                            <p:cond evt="onStopAudio" delay="0">
                                              <p:tgtEl>
                                                <p:sldTgt/>
                                              </p:tgtEl>
                                            </p:cond>
                                          </p:endCondLst>
                                        </p:cTn>
                                        <p:tgtEl>
                                          <p:sndTgt r:embed="rId7" name="DING.WAV"/>
                                        </p:tgtEl>
                                      </p:cMediaNode>
                                    </p:audio>
                                  </p:subTnLst>
                                </p:cTn>
                              </p:par>
                            </p:childTnLst>
                          </p:cTn>
                        </p:par>
                      </p:childTnLst>
                    </p:cTn>
                  </p:par>
                  <p:par>
                    <p:cTn id="110" fill="hold">
                      <p:stCondLst>
                        <p:cond delay="indefinite"/>
                      </p:stCondLst>
                      <p:childTnLst>
                        <p:par>
                          <p:cTn id="111" fill="hold">
                            <p:stCondLst>
                              <p:cond delay="0"/>
                            </p:stCondLst>
                            <p:childTnLst>
                              <p:par>
                                <p:cTn id="112" presetID="4" presetClass="entr" presetSubtype="32" fill="hold" grpId="0" nodeType="clickEffect">
                                  <p:stCondLst>
                                    <p:cond delay="0"/>
                                  </p:stCondLst>
                                  <p:childTnLst>
                                    <p:set>
                                      <p:cBhvr>
                                        <p:cTn id="113" dur="1" fill="hold">
                                          <p:stCondLst>
                                            <p:cond delay="0"/>
                                          </p:stCondLst>
                                        </p:cTn>
                                        <p:tgtEl>
                                          <p:spTgt spid="58423"/>
                                        </p:tgtEl>
                                        <p:attrNameLst>
                                          <p:attrName>style.visibility</p:attrName>
                                        </p:attrNameLst>
                                      </p:cBhvr>
                                      <p:to>
                                        <p:strVal val="visible"/>
                                      </p:to>
                                    </p:set>
                                    <p:animEffect transition="in" filter="box(out)">
                                      <p:cBhvr>
                                        <p:cTn id="114" dur="500"/>
                                        <p:tgtEl>
                                          <p:spTgt spid="58423"/>
                                        </p:tgtEl>
                                      </p:cBhvr>
                                    </p:animEffect>
                                  </p:childTnLst>
                                  <p:subTnLst>
                                    <p:audio>
                                      <p:cMediaNode>
                                        <p:cTn display="0" masterRel="sameClick">
                                          <p:stCondLst>
                                            <p:cond evt="begin" delay="0">
                                              <p:tn val="112"/>
                                            </p:cond>
                                          </p:stCondLst>
                                          <p:endCondLst>
                                            <p:cond evt="onStopAudio" delay="0">
                                              <p:tgtEl>
                                                <p:sldTgt/>
                                              </p:tgtEl>
                                            </p:cond>
                                          </p:endCondLst>
                                        </p:cTn>
                                        <p:tgtEl>
                                          <p:sndTgt r:embed="rId5" name="TYPE.WAV"/>
                                        </p:tgtEl>
                                      </p:cMediaNode>
                                    </p:audio>
                                  </p:subTnLst>
                                </p:cTn>
                              </p:par>
                            </p:childTnLst>
                          </p:cTn>
                        </p:par>
                        <p:par>
                          <p:cTn id="115" fill="hold">
                            <p:stCondLst>
                              <p:cond delay="500"/>
                            </p:stCondLst>
                            <p:childTnLst>
                              <p:par>
                                <p:cTn id="116" presetID="1" presetClass="entr" presetSubtype="0" fill="hold" grpId="0" nodeType="afterEffect">
                                  <p:stCondLst>
                                    <p:cond delay="0"/>
                                  </p:stCondLst>
                                  <p:childTnLst>
                                    <p:set>
                                      <p:cBhvr>
                                        <p:cTn id="117" dur="1" fill="hold">
                                          <p:stCondLst>
                                            <p:cond delay="499"/>
                                          </p:stCondLst>
                                        </p:cTn>
                                        <p:tgtEl>
                                          <p:spTgt spid="58424"/>
                                        </p:tgtEl>
                                        <p:attrNameLst>
                                          <p:attrName>style.visibility</p:attrName>
                                        </p:attrNameLst>
                                      </p:cBhvr>
                                      <p:to>
                                        <p:strVal val="visible"/>
                                      </p:to>
                                    </p:set>
                                  </p:childTnLst>
                                  <p:subTnLst>
                                    <p:set>
                                      <p:cBhvr override="childStyle">
                                        <p:cTn dur="1" fill="hold" display="0" masterRel="nextClick" afterEffect="1"/>
                                        <p:tgtEl>
                                          <p:spTgt spid="58424"/>
                                        </p:tgtEl>
                                        <p:attrNameLst>
                                          <p:attrName>style.visibility</p:attrName>
                                        </p:attrNameLst>
                                      </p:cBhvr>
                                      <p:to>
                                        <p:strVal val="hidden"/>
                                      </p:to>
                                    </p:set>
                                    <p:audio>
                                      <p:cMediaNode>
                                        <p:cTn display="0" masterRel="sameClick">
                                          <p:stCondLst>
                                            <p:cond evt="begin" delay="0">
                                              <p:tn val="116"/>
                                            </p:cond>
                                          </p:stCondLst>
                                          <p:endCondLst>
                                            <p:cond evt="onStopAudio" delay="0">
                                              <p:tgtEl>
                                                <p:sldTgt/>
                                              </p:tgtEl>
                                            </p:cond>
                                          </p:endCondLst>
                                        </p:cTn>
                                        <p:tgtEl>
                                          <p:sndTgt r:embed="rId2" name="GLASS.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58425"/>
                                        </p:tgtEl>
                                        <p:attrNameLst>
                                          <p:attrName>style.visibility</p:attrName>
                                        </p:attrNameLst>
                                      </p:cBhvr>
                                      <p:to>
                                        <p:strVal val="visible"/>
                                      </p:to>
                                    </p:set>
                                    <p:animEffect transition="in" filter="box(out)">
                                      <p:cBhvr>
                                        <p:cTn id="122" dur="500"/>
                                        <p:tgtEl>
                                          <p:spTgt spid="58425"/>
                                        </p:tgtEl>
                                      </p:cBhvr>
                                    </p:animEffect>
                                  </p:childTnLst>
                                  <p:subTnLst>
                                    <p:audio>
                                      <p:cMediaNode>
                                        <p:cTn display="0" masterRel="sameClick">
                                          <p:stCondLst>
                                            <p:cond evt="begin" delay="0">
                                              <p:tn val="120"/>
                                            </p:cond>
                                          </p:stCondLst>
                                          <p:endCondLst>
                                            <p:cond evt="onStopAudio" delay="0">
                                              <p:tgtEl>
                                                <p:sldTgt/>
                                              </p:tgtEl>
                                            </p:cond>
                                          </p:endCondLst>
                                        </p:cTn>
                                        <p:tgtEl>
                                          <p:sndTgt r:embed="rId7" name="DING.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58426"/>
                                        </p:tgtEl>
                                        <p:attrNameLst>
                                          <p:attrName>style.visibility</p:attrName>
                                        </p:attrNameLst>
                                      </p:cBhvr>
                                      <p:to>
                                        <p:strVal val="visible"/>
                                      </p:to>
                                    </p:set>
                                    <p:animEffect transition="in" filter="box(out)">
                                      <p:cBhvr>
                                        <p:cTn id="127" dur="500"/>
                                        <p:tgtEl>
                                          <p:spTgt spid="58426"/>
                                        </p:tgtEl>
                                      </p:cBhvr>
                                    </p:animEffect>
                                  </p:childTnLst>
                                  <p:subTnLst>
                                    <p:audio>
                                      <p:cMediaNode>
                                        <p:cTn display="0" masterRel="sameClick">
                                          <p:stCondLst>
                                            <p:cond evt="begin" delay="0">
                                              <p:tn val="125"/>
                                            </p:cond>
                                          </p:stCondLst>
                                          <p:endCondLst>
                                            <p:cond evt="onStopAudio" delay="0">
                                              <p:tgtEl>
                                                <p:sldTgt/>
                                              </p:tgtEl>
                                            </p:cond>
                                          </p:endCondLst>
                                        </p:cTn>
                                        <p:tgtEl>
                                          <p:sndTgt r:embed="rId5" name="TYPE.WAV"/>
                                        </p:tgtEl>
                                      </p:cMediaNode>
                                    </p:audio>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499"/>
                                          </p:stCondLst>
                                        </p:cTn>
                                        <p:tgtEl>
                                          <p:spTgt spid="58427"/>
                                        </p:tgtEl>
                                        <p:attrNameLst>
                                          <p:attrName>style.visibility</p:attrName>
                                        </p:attrNameLst>
                                      </p:cBhvr>
                                      <p:to>
                                        <p:strVal val="visible"/>
                                      </p:to>
                                    </p:set>
                                  </p:childTnLst>
                                  <p:subTnLst>
                                    <p:set>
                                      <p:cBhvr override="childStyle">
                                        <p:cTn dur="1" fill="hold" display="0" masterRel="nextClick" afterEffect="1"/>
                                        <p:tgtEl>
                                          <p:spTgt spid="58427"/>
                                        </p:tgtEl>
                                        <p:attrNameLst>
                                          <p:attrName>style.visibility</p:attrName>
                                        </p:attrNameLst>
                                      </p:cBhvr>
                                      <p:to>
                                        <p:strVal val="hidden"/>
                                      </p:to>
                                    </p:set>
                                    <p:audio>
                                      <p:cMediaNode>
                                        <p:cTn display="0" masterRel="sameClick">
                                          <p:stCondLst>
                                            <p:cond evt="begin" delay="0">
                                              <p:tn val="129"/>
                                            </p:cond>
                                          </p:stCondLst>
                                          <p:endCondLst>
                                            <p:cond evt="onStopAudio" delay="0">
                                              <p:tgtEl>
                                                <p:sldTgt/>
                                              </p:tgtEl>
                                            </p:cond>
                                          </p:endCondLst>
                                        </p:cTn>
                                        <p:tgtEl>
                                          <p:sndTgt r:embed="rId2" name="GLASS.WAV"/>
                                        </p:tgtEl>
                                      </p:cMediaNode>
                                    </p:audio>
                                  </p:subTnLst>
                                </p:cTn>
                              </p:par>
                            </p:childTnLst>
                          </p:cTn>
                        </p:par>
                      </p:childTnLst>
                    </p:cTn>
                  </p:par>
                  <p:par>
                    <p:cTn id="131" fill="hold">
                      <p:stCondLst>
                        <p:cond delay="indefinite"/>
                      </p:stCondLst>
                      <p:childTnLst>
                        <p:par>
                          <p:cTn id="132" fill="hold">
                            <p:stCondLst>
                              <p:cond delay="0"/>
                            </p:stCondLst>
                            <p:childTnLst>
                              <p:par>
                                <p:cTn id="133" presetID="4" presetClass="entr" presetSubtype="32" fill="hold" grpId="0" nodeType="clickEffect">
                                  <p:stCondLst>
                                    <p:cond delay="0"/>
                                  </p:stCondLst>
                                  <p:childTnLst>
                                    <p:set>
                                      <p:cBhvr>
                                        <p:cTn id="134" dur="1" fill="hold">
                                          <p:stCondLst>
                                            <p:cond delay="0"/>
                                          </p:stCondLst>
                                        </p:cTn>
                                        <p:tgtEl>
                                          <p:spTgt spid="58428"/>
                                        </p:tgtEl>
                                        <p:attrNameLst>
                                          <p:attrName>style.visibility</p:attrName>
                                        </p:attrNameLst>
                                      </p:cBhvr>
                                      <p:to>
                                        <p:strVal val="visible"/>
                                      </p:to>
                                    </p:set>
                                    <p:animEffect transition="in" filter="box(out)">
                                      <p:cBhvr>
                                        <p:cTn id="135" dur="500"/>
                                        <p:tgtEl>
                                          <p:spTgt spid="58428"/>
                                        </p:tgtEl>
                                      </p:cBhvr>
                                    </p:animEffect>
                                  </p:childTnLst>
                                  <p:subTnLst>
                                    <p:audio>
                                      <p:cMediaNode>
                                        <p:cTn display="0" masterRel="sameClick">
                                          <p:stCondLst>
                                            <p:cond evt="begin" delay="0">
                                              <p:tn val="133"/>
                                            </p:cond>
                                          </p:stCondLst>
                                          <p:endCondLst>
                                            <p:cond evt="onStopAudio" delay="0">
                                              <p:tgtEl>
                                                <p:sldTgt/>
                                              </p:tgtEl>
                                            </p:cond>
                                          </p:endCondLst>
                                        </p:cTn>
                                        <p:tgtEl>
                                          <p:sndTgt r:embed="rId7" name="DING.WAV"/>
                                        </p:tgtEl>
                                      </p:cMediaNode>
                                    </p:audio>
                                  </p:subTnLst>
                                </p:cTn>
                              </p:par>
                            </p:childTnLst>
                          </p:cTn>
                        </p:par>
                      </p:childTnLst>
                    </p:cTn>
                  </p:par>
                  <p:par>
                    <p:cTn id="136" fill="hold">
                      <p:stCondLst>
                        <p:cond delay="indefinite"/>
                      </p:stCondLst>
                      <p:childTnLst>
                        <p:par>
                          <p:cTn id="137" fill="hold">
                            <p:stCondLst>
                              <p:cond delay="0"/>
                            </p:stCondLst>
                            <p:childTnLst>
                              <p:par>
                                <p:cTn id="138" presetID="4" presetClass="entr" presetSubtype="32" fill="hold" grpId="0" nodeType="clickEffect">
                                  <p:stCondLst>
                                    <p:cond delay="0"/>
                                  </p:stCondLst>
                                  <p:childTnLst>
                                    <p:set>
                                      <p:cBhvr>
                                        <p:cTn id="139" dur="1" fill="hold">
                                          <p:stCondLst>
                                            <p:cond delay="0"/>
                                          </p:stCondLst>
                                        </p:cTn>
                                        <p:tgtEl>
                                          <p:spTgt spid="58429"/>
                                        </p:tgtEl>
                                        <p:attrNameLst>
                                          <p:attrName>style.visibility</p:attrName>
                                        </p:attrNameLst>
                                      </p:cBhvr>
                                      <p:to>
                                        <p:strVal val="visible"/>
                                      </p:to>
                                    </p:set>
                                    <p:animEffect transition="in" filter="box(out)">
                                      <p:cBhvr>
                                        <p:cTn id="140" dur="500"/>
                                        <p:tgtEl>
                                          <p:spTgt spid="58429"/>
                                        </p:tgtEl>
                                      </p:cBhvr>
                                    </p:animEffect>
                                  </p:childTnLst>
                                  <p:subTnLst>
                                    <p:audio>
                                      <p:cMediaNode>
                                        <p:cTn display="0" masterRel="sameClick">
                                          <p:stCondLst>
                                            <p:cond evt="begin" delay="0">
                                              <p:tn val="138"/>
                                            </p:cond>
                                          </p:stCondLst>
                                          <p:endCondLst>
                                            <p:cond evt="onStopAudio" delay="0">
                                              <p:tgtEl>
                                                <p:sldTgt/>
                                              </p:tgtEl>
                                            </p:cond>
                                          </p:endCondLst>
                                        </p:cTn>
                                        <p:tgtEl>
                                          <p:sndTgt r:embed="rId5" name="TYPE.WAV"/>
                                        </p:tgtEl>
                                      </p:cMediaNode>
                                    </p:audio>
                                  </p:subTnLst>
                                </p:cTn>
                              </p:par>
                            </p:childTnLst>
                          </p:cTn>
                        </p:par>
                        <p:par>
                          <p:cTn id="141" fill="hold">
                            <p:stCondLst>
                              <p:cond delay="500"/>
                            </p:stCondLst>
                            <p:childTnLst>
                              <p:par>
                                <p:cTn id="142" presetID="1" presetClass="entr" presetSubtype="0" fill="hold" grpId="0" nodeType="afterEffect">
                                  <p:stCondLst>
                                    <p:cond delay="0"/>
                                  </p:stCondLst>
                                  <p:childTnLst>
                                    <p:set>
                                      <p:cBhvr>
                                        <p:cTn id="143" dur="1" fill="hold">
                                          <p:stCondLst>
                                            <p:cond delay="499"/>
                                          </p:stCondLst>
                                        </p:cTn>
                                        <p:tgtEl>
                                          <p:spTgt spid="58430"/>
                                        </p:tgtEl>
                                        <p:attrNameLst>
                                          <p:attrName>style.visibility</p:attrName>
                                        </p:attrNameLst>
                                      </p:cBhvr>
                                      <p:to>
                                        <p:strVal val="visible"/>
                                      </p:to>
                                    </p:set>
                                  </p:childTnLst>
                                  <p:subTnLst>
                                    <p:set>
                                      <p:cBhvr override="childStyle">
                                        <p:cTn dur="1" fill="hold" display="0" masterRel="nextClick" afterEffect="1"/>
                                        <p:tgtEl>
                                          <p:spTgt spid="58430"/>
                                        </p:tgtEl>
                                        <p:attrNameLst>
                                          <p:attrName>style.visibility</p:attrName>
                                        </p:attrNameLst>
                                      </p:cBhvr>
                                      <p:to>
                                        <p:strVal val="hidden"/>
                                      </p:to>
                                    </p:set>
                                    <p:audio>
                                      <p:cMediaNode>
                                        <p:cTn display="0" masterRel="sameClick">
                                          <p:stCondLst>
                                            <p:cond evt="begin" delay="0">
                                              <p:tn val="142"/>
                                            </p:cond>
                                          </p:stCondLst>
                                          <p:endCondLst>
                                            <p:cond evt="onStopAudio" delay="0">
                                              <p:tgtEl>
                                                <p:sldTgt/>
                                              </p:tgtEl>
                                            </p:cond>
                                          </p:endCondLst>
                                        </p:cTn>
                                        <p:tgtEl>
                                          <p:sndTgt r:embed="rId3" name="蛙鸣周期.wav"/>
                                        </p:tgtEl>
                                      </p:cMediaNode>
                                    </p:audio>
                                  </p:sub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grpId="0" nodeType="clickEffect">
                                  <p:stCondLst>
                                    <p:cond delay="0"/>
                                  </p:stCondLst>
                                  <p:childTnLst>
                                    <p:set>
                                      <p:cBhvr>
                                        <p:cTn id="147" dur="1" fill="hold">
                                          <p:stCondLst>
                                            <p:cond delay="0"/>
                                          </p:stCondLst>
                                        </p:cTn>
                                        <p:tgtEl>
                                          <p:spTgt spid="58431"/>
                                        </p:tgtEl>
                                        <p:attrNameLst>
                                          <p:attrName>style.visibility</p:attrName>
                                        </p:attrNameLst>
                                      </p:cBhvr>
                                      <p:to>
                                        <p:strVal val="visible"/>
                                      </p:to>
                                    </p:set>
                                    <p:animEffect transition="in" filter="box(out)">
                                      <p:cBhvr>
                                        <p:cTn id="148" dur="500"/>
                                        <p:tgtEl>
                                          <p:spTgt spid="58431"/>
                                        </p:tgtEl>
                                      </p:cBhvr>
                                    </p:animEffect>
                                  </p:childTnLst>
                                  <p:subTnLst>
                                    <p:audio>
                                      <p:cMediaNode>
                                        <p:cTn display="0" masterRel="sameClick">
                                          <p:stCondLst>
                                            <p:cond evt="begin" delay="0">
                                              <p:tn val="146"/>
                                            </p:cond>
                                          </p:stCondLst>
                                          <p:endCondLst>
                                            <p:cond evt="onStopAudio" delay="0">
                                              <p:tgtEl>
                                                <p:sldTgt/>
                                              </p:tgtEl>
                                            </p:cond>
                                          </p:endCondLst>
                                        </p:cTn>
                                        <p:tgtEl>
                                          <p:sndTgt r:embed="rId8" name="错误时奏乐.wav"/>
                                        </p:tgtEl>
                                      </p:cMediaNode>
                                    </p:audio>
                                  </p:subTnLst>
                                </p:cTn>
                              </p:par>
                            </p:childTnLst>
                          </p:cTn>
                        </p:par>
                        <p:par>
                          <p:cTn id="149" fill="hold">
                            <p:stCondLst>
                              <p:cond delay="500"/>
                            </p:stCondLst>
                            <p:childTnLst>
                              <p:par>
                                <p:cTn id="150" presetID="22" presetClass="entr" presetSubtype="8" fill="hold" nodeType="afterEffect">
                                  <p:stCondLst>
                                    <p:cond delay="0"/>
                                  </p:stCondLst>
                                  <p:childTnLst>
                                    <p:set>
                                      <p:cBhvr>
                                        <p:cTn id="151" dur="1" fill="hold">
                                          <p:stCondLst>
                                            <p:cond delay="0"/>
                                          </p:stCondLst>
                                        </p:cTn>
                                        <p:tgtEl>
                                          <p:spTgt spid="58432"/>
                                        </p:tgtEl>
                                        <p:attrNameLst>
                                          <p:attrName>style.visibility</p:attrName>
                                        </p:attrNameLst>
                                      </p:cBhvr>
                                      <p:to>
                                        <p:strVal val="visible"/>
                                      </p:to>
                                    </p:set>
                                    <p:animEffect transition="in" filter="wipe(left)">
                                      <p:cBhvr>
                                        <p:cTn id="152" dur="500"/>
                                        <p:tgtEl>
                                          <p:spTgt spid="58432"/>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1" fill="hold" grpId="0" nodeType="clickEffect">
                                  <p:stCondLst>
                                    <p:cond delay="0"/>
                                  </p:stCondLst>
                                  <p:childTnLst>
                                    <p:set>
                                      <p:cBhvr>
                                        <p:cTn id="156" dur="1" fill="hold">
                                          <p:stCondLst>
                                            <p:cond delay="0"/>
                                          </p:stCondLst>
                                        </p:cTn>
                                        <p:tgtEl>
                                          <p:spTgt spid="58433"/>
                                        </p:tgtEl>
                                        <p:attrNameLst>
                                          <p:attrName>style.visibility</p:attrName>
                                        </p:attrNameLst>
                                      </p:cBhvr>
                                      <p:to>
                                        <p:strVal val="visible"/>
                                      </p:to>
                                    </p:set>
                                    <p:animEffect transition="in" filter="wipe(up)">
                                      <p:cBhvr>
                                        <p:cTn id="157" dur="500"/>
                                        <p:tgtEl>
                                          <p:spTgt spid="58433"/>
                                        </p:tgtEl>
                                      </p:cBhvr>
                                    </p:animEffect>
                                  </p:childTnLst>
                                  <p:subTnLst>
                                    <p:audio>
                                      <p:cMediaNode>
                                        <p:cTn display="0" masterRel="sameClick">
                                          <p:stCondLst>
                                            <p:cond evt="begin" delay="0">
                                              <p:tn val="155"/>
                                            </p:cond>
                                          </p:stCondLst>
                                          <p:endCondLst>
                                            <p:cond evt="onStopAudio" delay="0">
                                              <p:tgtEl>
                                                <p:sldTgt/>
                                              </p:tgtEl>
                                            </p:cond>
                                          </p:endCondLst>
                                        </p:cTn>
                                        <p:tgtEl>
                                          <p:sndTgt r:embed="rId9"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p:bldP spid="58371" grpId="0"/>
      <p:bldP spid="13316" grpId="0" animBg="1"/>
      <p:bldP spid="58373" grpId="0"/>
      <p:bldP spid="58406" grpId="0"/>
      <p:bldP spid="58407" grpId="0" animBg="1"/>
      <p:bldP spid="58408" grpId="0"/>
      <p:bldP spid="58409" grpId="0" animBg="1"/>
      <p:bldP spid="58410" grpId="0"/>
      <p:bldP spid="58411" grpId="0" animBg="1"/>
      <p:bldP spid="58412" grpId="0"/>
      <p:bldP spid="58413" grpId="0" animBg="1"/>
      <p:bldP spid="58414" grpId="0"/>
      <p:bldP spid="58415" grpId="0" animBg="1"/>
      <p:bldP spid="58416" grpId="0"/>
      <p:bldP spid="58417" grpId="0" animBg="1"/>
      <p:bldP spid="58418" grpId="0"/>
      <p:bldP spid="58419" grpId="0" animBg="1"/>
      <p:bldP spid="58420" grpId="0"/>
      <p:bldP spid="58421" grpId="0" animBg="1"/>
      <p:bldP spid="58422" grpId="0" animBg="1"/>
      <p:bldP spid="58423" grpId="0"/>
      <p:bldP spid="58424" grpId="0" animBg="1"/>
      <p:bldP spid="58425" grpId="0" animBg="1"/>
      <p:bldP spid="58426" grpId="0"/>
      <p:bldP spid="58427" grpId="0" animBg="1"/>
      <p:bldP spid="58428" grpId="0" animBg="1"/>
      <p:bldP spid="58429" grpId="0"/>
      <p:bldP spid="58430" grpId="0" animBg="1"/>
      <p:bldP spid="58431" grpId="0"/>
      <p:bldP spid="584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533400" y="762000"/>
            <a:ext cx="27432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1"/>
                </a:solidFill>
              </a:rPr>
              <a:t>Properties of  </a:t>
            </a:r>
            <a:r>
              <a:rPr lang="en-US" altLang="zh-CN" sz="2400" b="1" i="1" dirty="0">
                <a:solidFill>
                  <a:schemeClr val="accent1"/>
                </a:solidFill>
              </a:rPr>
              <a:t>f </a:t>
            </a:r>
            <a:r>
              <a:rPr lang="en-US" altLang="zh-CN" sz="2400" b="1" dirty="0">
                <a:solidFill>
                  <a:schemeClr val="accent1"/>
                </a:solidFill>
              </a:rPr>
              <a:t>:</a:t>
            </a:r>
            <a:endParaRPr lang="en-US" altLang="zh-CN" sz="2400" b="1" dirty="0">
              <a:solidFill>
                <a:schemeClr val="accent1"/>
              </a:solidFill>
            </a:endParaRPr>
          </a:p>
        </p:txBody>
      </p:sp>
      <p:sp>
        <p:nvSpPr>
          <p:cNvPr id="57347" name="Text Box 3"/>
          <p:cNvSpPr txBox="1"/>
          <p:nvPr/>
        </p:nvSpPr>
        <p:spPr>
          <a:xfrm>
            <a:off x="685800" y="1295400"/>
            <a:ext cx="8077200" cy="822325"/>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dirty="0">
                <a:sym typeface="Wingdings" panose="05000000000000000000" pitchFamily="2" charset="2"/>
              </a:rPr>
              <a:t>  </a:t>
            </a:r>
            <a:r>
              <a:rPr lang="en-US" altLang="zh-CN" sz="2400" b="1" i="1" dirty="0">
                <a:sym typeface="Wingdings" panose="05000000000000000000" pitchFamily="2" charset="2"/>
              </a:rPr>
              <a:t>f</a:t>
            </a:r>
            <a:r>
              <a:rPr lang="en-US" altLang="zh-CN" sz="2400" b="1" dirty="0">
                <a:sym typeface="Wingdings" panose="05000000000000000000" pitchFamily="2" charset="2"/>
              </a:rPr>
              <a:t> ( </a:t>
            </a:r>
            <a:r>
              <a:rPr lang="en-US" altLang="zh-CN" sz="2400" b="1" i="1" dirty="0">
                <a:sym typeface="Wingdings" panose="05000000000000000000" pitchFamily="2" charset="2"/>
              </a:rPr>
              <a:t>x</a:t>
            </a:r>
            <a:r>
              <a:rPr lang="en-US" altLang="zh-CN" sz="2400" b="1" dirty="0">
                <a:sym typeface="Wingdings" panose="05000000000000000000" pitchFamily="2" charset="2"/>
              </a:rPr>
              <a:t> ) must be </a:t>
            </a:r>
            <a:r>
              <a:rPr lang="en-US" altLang="zh-CN" sz="2400" b="1" dirty="0">
                <a:solidFill>
                  <a:schemeClr val="hlink"/>
                </a:solidFill>
                <a:sym typeface="Wingdings" panose="05000000000000000000" pitchFamily="2" charset="2"/>
              </a:rPr>
              <a:t>easy</a:t>
            </a:r>
            <a:r>
              <a:rPr lang="en-US" altLang="zh-CN" sz="2400" b="1" dirty="0">
                <a:sym typeface="Wingdings" panose="05000000000000000000" pitchFamily="2" charset="2"/>
              </a:rPr>
              <a:t> to compute and </a:t>
            </a:r>
            <a:r>
              <a:rPr lang="en-US" altLang="zh-CN" sz="2400" b="1" dirty="0">
                <a:solidFill>
                  <a:schemeClr val="hlink"/>
                </a:solidFill>
                <a:sym typeface="Wingdings" panose="05000000000000000000" pitchFamily="2" charset="2"/>
              </a:rPr>
              <a:t>minimizes</a:t>
            </a:r>
            <a:r>
              <a:rPr lang="en-US" altLang="zh-CN" sz="2400" b="1" dirty="0">
                <a:sym typeface="Wingdings" panose="05000000000000000000" pitchFamily="2" charset="2"/>
              </a:rPr>
              <a:t> the number of </a:t>
            </a:r>
            <a:r>
              <a:rPr lang="en-US" altLang="zh-CN" sz="2400" b="1" dirty="0">
                <a:solidFill>
                  <a:schemeClr val="hlink"/>
                </a:solidFill>
                <a:sym typeface="Wingdings" panose="05000000000000000000" pitchFamily="2" charset="2"/>
              </a:rPr>
              <a:t>collisions</a:t>
            </a:r>
            <a:r>
              <a:rPr lang="en-US" altLang="zh-CN" sz="2400" b="1" dirty="0">
                <a:sym typeface="Wingdings" panose="05000000000000000000" pitchFamily="2" charset="2"/>
              </a:rPr>
              <a:t>.</a:t>
            </a:r>
            <a:endParaRPr lang="en-US" altLang="zh-CN" sz="2400" dirty="0"/>
          </a:p>
        </p:txBody>
      </p:sp>
      <p:sp>
        <p:nvSpPr>
          <p:cNvPr id="57348" name="Text Box 4"/>
          <p:cNvSpPr txBox="1"/>
          <p:nvPr/>
        </p:nvSpPr>
        <p:spPr>
          <a:xfrm>
            <a:off x="685800" y="2133600"/>
            <a:ext cx="8077200" cy="118745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89255" lvl="0" indent="-389255" eaLnBrk="1" hangingPunct="1">
              <a:spcBef>
                <a:spcPct val="50000"/>
              </a:spcBef>
              <a:buNone/>
            </a:pPr>
            <a:r>
              <a:rPr lang="en-US" altLang="zh-CN" sz="2400" b="1" dirty="0">
                <a:sym typeface="Wingdings" panose="05000000000000000000" pitchFamily="2" charset="2"/>
              </a:rPr>
              <a:t> </a:t>
            </a:r>
            <a:r>
              <a:rPr lang="en-US" altLang="zh-CN" sz="2400" b="1" i="1" dirty="0">
                <a:sym typeface="Wingdings" panose="05000000000000000000" pitchFamily="2" charset="2"/>
              </a:rPr>
              <a:t>f</a:t>
            </a:r>
            <a:r>
              <a:rPr lang="en-US" altLang="zh-CN" sz="2400" b="1" dirty="0">
                <a:sym typeface="Wingdings" panose="05000000000000000000" pitchFamily="2" charset="2"/>
              </a:rPr>
              <a:t> ( </a:t>
            </a:r>
            <a:r>
              <a:rPr lang="en-US" altLang="zh-CN" sz="2400" b="1" i="1" dirty="0">
                <a:sym typeface="Wingdings" panose="05000000000000000000" pitchFamily="2" charset="2"/>
              </a:rPr>
              <a:t>x</a:t>
            </a:r>
            <a:r>
              <a:rPr lang="en-US" altLang="zh-CN" sz="2400" b="1" dirty="0">
                <a:sym typeface="Wingdings" panose="05000000000000000000" pitchFamily="2" charset="2"/>
              </a:rPr>
              <a:t> ) should be unbiased.  That is, for any </a:t>
            </a:r>
            <a:r>
              <a:rPr lang="en-US" altLang="zh-CN" sz="2400" b="1" i="1" dirty="0">
                <a:sym typeface="Wingdings" panose="05000000000000000000" pitchFamily="2" charset="2"/>
              </a:rPr>
              <a:t>x</a:t>
            </a:r>
            <a:r>
              <a:rPr lang="en-US" altLang="zh-CN" sz="2400" b="1" dirty="0">
                <a:sym typeface="Wingdings" panose="05000000000000000000" pitchFamily="2" charset="2"/>
              </a:rPr>
              <a:t> and any </a:t>
            </a:r>
            <a:r>
              <a:rPr lang="en-US" altLang="zh-CN" sz="2400" b="1" i="1" dirty="0">
                <a:sym typeface="Wingdings" panose="05000000000000000000" pitchFamily="2" charset="2"/>
              </a:rPr>
              <a:t>i</a:t>
            </a:r>
            <a:r>
              <a:rPr lang="en-US" altLang="zh-CN" sz="2400" b="1" dirty="0">
                <a:sym typeface="Wingdings" panose="05000000000000000000" pitchFamily="2" charset="2"/>
              </a:rPr>
              <a:t>, we have that </a:t>
            </a:r>
            <a:r>
              <a:rPr lang="en-US" altLang="zh-CN" sz="2400" b="1" dirty="0">
                <a:solidFill>
                  <a:schemeClr val="hlink"/>
                </a:solidFill>
                <a:sym typeface="Wingdings" panose="05000000000000000000" pitchFamily="2" charset="2"/>
              </a:rPr>
              <a:t>Probability( </a:t>
            </a:r>
            <a:r>
              <a:rPr lang="en-US" altLang="zh-CN" sz="2400" b="1" i="1" dirty="0">
                <a:solidFill>
                  <a:schemeClr val="hlink"/>
                </a:solidFill>
                <a:sym typeface="Wingdings" panose="05000000000000000000" pitchFamily="2" charset="2"/>
              </a:rPr>
              <a:t>f</a:t>
            </a:r>
            <a:r>
              <a:rPr lang="en-US" altLang="zh-CN" sz="2400" b="1" dirty="0">
                <a:solidFill>
                  <a:schemeClr val="hlink"/>
                </a:solidFill>
                <a:sym typeface="Wingdings" panose="05000000000000000000" pitchFamily="2" charset="2"/>
              </a:rPr>
              <a:t> ( </a:t>
            </a:r>
            <a:r>
              <a:rPr lang="en-US" altLang="zh-CN" sz="2400" b="1" i="1" dirty="0">
                <a:solidFill>
                  <a:schemeClr val="hlink"/>
                </a:solidFill>
                <a:sym typeface="Wingdings" panose="05000000000000000000" pitchFamily="2" charset="2"/>
              </a:rPr>
              <a:t>x</a:t>
            </a:r>
            <a:r>
              <a:rPr lang="en-US" altLang="zh-CN" sz="2400" b="1" dirty="0">
                <a:solidFill>
                  <a:schemeClr val="hlink"/>
                </a:solidFill>
                <a:sym typeface="Wingdings" panose="05000000000000000000" pitchFamily="2" charset="2"/>
              </a:rPr>
              <a:t> ) = </a:t>
            </a:r>
            <a:r>
              <a:rPr lang="en-US" altLang="zh-CN" sz="2400" b="1" i="1" dirty="0">
                <a:solidFill>
                  <a:schemeClr val="hlink"/>
                </a:solidFill>
                <a:sym typeface="Wingdings" panose="05000000000000000000" pitchFamily="2" charset="2"/>
              </a:rPr>
              <a:t>i</a:t>
            </a:r>
            <a:r>
              <a:rPr lang="en-US" altLang="zh-CN" sz="2400" b="1" dirty="0">
                <a:solidFill>
                  <a:schemeClr val="hlink"/>
                </a:solidFill>
                <a:sym typeface="Wingdings" panose="05000000000000000000" pitchFamily="2" charset="2"/>
              </a:rPr>
              <a:t> ) = 1 / </a:t>
            </a:r>
            <a:r>
              <a:rPr lang="en-US" altLang="zh-CN" sz="2400" b="1" i="1" dirty="0">
                <a:solidFill>
                  <a:schemeClr val="hlink"/>
                </a:solidFill>
                <a:sym typeface="Wingdings" panose="05000000000000000000" pitchFamily="2" charset="2"/>
              </a:rPr>
              <a:t>b</a:t>
            </a:r>
            <a:r>
              <a:rPr lang="en-US" altLang="zh-CN" sz="2400" b="1" dirty="0">
                <a:sym typeface="Wingdings" panose="05000000000000000000" pitchFamily="2" charset="2"/>
              </a:rPr>
              <a:t>.  Such kind of a hash function is called a </a:t>
            </a:r>
            <a:r>
              <a:rPr lang="en-US" altLang="zh-CN" sz="2400" b="1" dirty="0">
                <a:solidFill>
                  <a:schemeClr val="hlink"/>
                </a:solidFill>
                <a:sym typeface="Wingdings" panose="05000000000000000000" pitchFamily="2" charset="2"/>
              </a:rPr>
              <a:t>uniform hash function</a:t>
            </a:r>
            <a:r>
              <a:rPr lang="en-US" altLang="zh-CN" sz="2400" b="1" dirty="0">
                <a:sym typeface="Wingdings" panose="05000000000000000000" pitchFamily="2" charset="2"/>
              </a:rPr>
              <a:t>.</a:t>
            </a:r>
            <a:endParaRPr lang="en-US" altLang="zh-CN" sz="2400" b="1" dirty="0">
              <a:sym typeface="Wingdings" panose="05000000000000000000" pitchFamily="2" charset="2"/>
            </a:endParaRPr>
          </a:p>
        </p:txBody>
      </p:sp>
      <p:sp>
        <p:nvSpPr>
          <p:cNvPr id="57349" name="Text Box 5"/>
          <p:cNvSpPr txBox="1"/>
          <p:nvPr/>
        </p:nvSpPr>
        <p:spPr>
          <a:xfrm>
            <a:off x="381000" y="152400"/>
            <a:ext cx="3581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§2  Hash Function</a:t>
            </a:r>
            <a:endParaRPr lang="en-US" altLang="zh-CN" sz="2400" b="1" dirty="0"/>
          </a:p>
        </p:txBody>
      </p:sp>
      <p:sp>
        <p:nvSpPr>
          <p:cNvPr id="57350" name="Rectangle 6" descr="棕色大理石"/>
          <p:cNvSpPr/>
          <p:nvPr/>
        </p:nvSpPr>
        <p:spPr>
          <a:xfrm>
            <a:off x="838200" y="3581400"/>
            <a:ext cx="7391400" cy="9144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x</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x</a:t>
            </a:r>
            <a:r>
              <a:rPr lang="en-US" altLang="zh-CN" sz="2800" b="1" dirty="0">
                <a:solidFill>
                  <a:schemeClr val="bg1"/>
                </a:solidFill>
              </a:rPr>
              <a:t> % </a:t>
            </a:r>
            <a:r>
              <a:rPr lang="en-US" altLang="zh-CN" sz="2800" b="1" i="1" dirty="0">
                <a:solidFill>
                  <a:schemeClr val="bg1"/>
                </a:solidFill>
              </a:rPr>
              <a:t>TableSize</a:t>
            </a:r>
            <a:r>
              <a:rPr lang="en-US" altLang="zh-CN" sz="2800" b="1" dirty="0">
                <a:solidFill>
                  <a:schemeClr val="bg1"/>
                </a:solidFill>
              </a:rPr>
              <a:t> ;</a:t>
            </a:r>
            <a:r>
              <a:rPr lang="en-US" altLang="zh-CN" sz="2400" b="1" dirty="0">
                <a:solidFill>
                  <a:schemeClr val="bg1"/>
                </a:solidFill>
              </a:rPr>
              <a:t>   </a:t>
            </a:r>
            <a:r>
              <a:rPr lang="en-US" altLang="zh-CN" sz="2400" b="1" dirty="0">
                <a:solidFill>
                  <a:srgbClr val="CCFFCC"/>
                </a:solidFill>
              </a:rPr>
              <a:t>/* if </a:t>
            </a:r>
            <a:r>
              <a:rPr lang="en-US" altLang="zh-CN" sz="2400" b="1" i="1" dirty="0">
                <a:solidFill>
                  <a:srgbClr val="CCFFCC"/>
                </a:solidFill>
              </a:rPr>
              <a:t>x</a:t>
            </a:r>
            <a:r>
              <a:rPr lang="en-US" altLang="zh-CN" sz="2400" b="1" dirty="0">
                <a:solidFill>
                  <a:srgbClr val="CCFFCC"/>
                </a:solidFill>
              </a:rPr>
              <a:t> is an integer */</a:t>
            </a:r>
            <a:endParaRPr lang="en-US" altLang="zh-CN" sz="2400" b="1" dirty="0">
              <a:solidFill>
                <a:srgbClr val="CCFFCC"/>
              </a:solidFill>
            </a:endParaRPr>
          </a:p>
        </p:txBody>
      </p:sp>
      <p:sp>
        <p:nvSpPr>
          <p:cNvPr id="57351" name="Text Box 7"/>
          <p:cNvSpPr txBox="1"/>
          <p:nvPr/>
        </p:nvSpPr>
        <p:spPr>
          <a:xfrm>
            <a:off x="838200" y="4648200"/>
            <a:ext cx="7467600" cy="57943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b="1" dirty="0">
                <a:sym typeface="Wingdings" panose="05000000000000000000" pitchFamily="2" charset="2"/>
              </a:rPr>
              <a:t></a:t>
            </a:r>
            <a:r>
              <a:rPr lang="en-US" altLang="zh-CN" sz="2400" b="1" dirty="0">
                <a:sym typeface="Wingdings" panose="05000000000000000000" pitchFamily="2" charset="2"/>
              </a:rPr>
              <a:t>  What if </a:t>
            </a:r>
            <a:r>
              <a:rPr lang="en-US" altLang="zh-CN" sz="2400" b="1" i="1" dirty="0">
                <a:sym typeface="Wingdings" panose="05000000000000000000" pitchFamily="2" charset="2"/>
              </a:rPr>
              <a:t>TableSize</a:t>
            </a:r>
            <a:r>
              <a:rPr lang="en-US" altLang="zh-CN" sz="2400" b="1" dirty="0">
                <a:sym typeface="Wingdings" panose="05000000000000000000" pitchFamily="2" charset="2"/>
              </a:rPr>
              <a:t> = 10 and </a:t>
            </a:r>
            <a:r>
              <a:rPr lang="en-US" altLang="zh-CN" sz="2400" b="1" i="1" dirty="0">
                <a:sym typeface="Wingdings" panose="05000000000000000000" pitchFamily="2" charset="2"/>
              </a:rPr>
              <a:t>x</a:t>
            </a:r>
            <a:r>
              <a:rPr lang="en-US" altLang="zh-CN" sz="2400" b="1" dirty="0">
                <a:sym typeface="Wingdings" panose="05000000000000000000" pitchFamily="2" charset="2"/>
              </a:rPr>
              <a:t>’s are all end in zero?</a:t>
            </a:r>
            <a:endParaRPr lang="en-US" altLang="zh-CN" sz="2400" b="1" dirty="0"/>
          </a:p>
        </p:txBody>
      </p:sp>
      <p:sp>
        <p:nvSpPr>
          <p:cNvPr id="57352" name="Text Box 8"/>
          <p:cNvSpPr txBox="1"/>
          <p:nvPr/>
        </p:nvSpPr>
        <p:spPr>
          <a:xfrm>
            <a:off x="838200" y="5181600"/>
            <a:ext cx="7467600" cy="944563"/>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577080" lvl="0" indent="-4577080" eaLnBrk="1" hangingPunct="1">
              <a:spcBef>
                <a:spcPct val="50000"/>
              </a:spcBef>
              <a:buNone/>
            </a:pPr>
            <a:r>
              <a:rPr lang="en-US" altLang="zh-CN" b="1" dirty="0">
                <a:sym typeface="Wingdings" panose="05000000000000000000" pitchFamily="2" charset="2"/>
              </a:rPr>
              <a:t></a:t>
            </a:r>
            <a:r>
              <a:rPr lang="en-US" altLang="zh-CN" sz="2400" b="1" dirty="0">
                <a:sym typeface="Wingdings" panose="05000000000000000000" pitchFamily="2" charset="2"/>
              </a:rPr>
              <a:t>  </a:t>
            </a:r>
            <a:r>
              <a:rPr lang="en-US" altLang="zh-CN" sz="2400" b="1" i="1" dirty="0">
                <a:sym typeface="Wingdings" panose="05000000000000000000" pitchFamily="2" charset="2"/>
              </a:rPr>
              <a:t>TableSize</a:t>
            </a:r>
            <a:r>
              <a:rPr lang="en-US" altLang="zh-CN" sz="2400" b="1" dirty="0">
                <a:sym typeface="Wingdings" panose="05000000000000000000" pitchFamily="2" charset="2"/>
              </a:rPr>
              <a:t> = </a:t>
            </a:r>
            <a:r>
              <a:rPr lang="en-US" altLang="zh-CN" sz="2400" b="1" dirty="0">
                <a:solidFill>
                  <a:schemeClr val="hlink"/>
                </a:solidFill>
                <a:sym typeface="Wingdings" panose="05000000000000000000" pitchFamily="2" charset="2"/>
              </a:rPr>
              <a:t>prime</a:t>
            </a:r>
            <a:r>
              <a:rPr lang="en-US" altLang="zh-CN" sz="2400" b="1" dirty="0">
                <a:sym typeface="Wingdings" panose="05000000000000000000" pitchFamily="2" charset="2"/>
              </a:rPr>
              <a:t> number ----  good for random integer keys</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left)">
                                      <p:cBhvr>
                                        <p:cTn id="7" dur="500"/>
                                        <p:tgtEl>
                                          <p:spTgt spid="5734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6"/>
                                        </p:tgtEl>
                                        <p:attrNameLst>
                                          <p:attrName>style.visibility</p:attrName>
                                        </p:attrNameLst>
                                      </p:cBhvr>
                                      <p:to>
                                        <p:strVal val="visible"/>
                                      </p:to>
                                    </p:set>
                                    <p:animEffect transition="in" filter="wipe(left)">
                                      <p:cBhvr>
                                        <p:cTn id="12" dur="500"/>
                                        <p:tgtEl>
                                          <p:spTgt spid="5734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347"/>
                                        </p:tgtEl>
                                        <p:attrNameLst>
                                          <p:attrName>style.visibility</p:attrName>
                                        </p:attrNameLst>
                                      </p:cBhvr>
                                      <p:to>
                                        <p:strVal val="visible"/>
                                      </p:to>
                                    </p:set>
                                    <p:animEffect transition="in" filter="strips(downRight)">
                                      <p:cBhvr>
                                        <p:cTn id="17" dur="500"/>
                                        <p:tgtEl>
                                          <p:spTgt spid="57347"/>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348"/>
                                        </p:tgtEl>
                                        <p:attrNameLst>
                                          <p:attrName>style.visibility</p:attrName>
                                        </p:attrNameLst>
                                      </p:cBhvr>
                                      <p:to>
                                        <p:strVal val="visible"/>
                                      </p:to>
                                    </p:set>
                                    <p:animEffect transition="in" filter="strips(downRight)">
                                      <p:cBhvr>
                                        <p:cTn id="22" dur="500"/>
                                        <p:tgtEl>
                                          <p:spTgt spid="57348"/>
                                        </p:tgtEl>
                                      </p:cBhvr>
                                    </p:animEffect>
                                  </p:childTnLst>
                                  <p:subTnLst>
                                    <p:audio>
                                      <p:cMediaNode>
                                        <p:cTn display="0" masterRel="sameClick">
                                          <p:stCondLst>
                                            <p:cond evt="begin" delay="0">
                                              <p:tn val="20"/>
                                            </p:cond>
                                          </p:stCondLst>
                                          <p:endCondLst>
                                            <p:cond evt="onStopAudio" delay="0">
                                              <p:tgtEl>
                                                <p:sldTgt/>
                                              </p:tgtEl>
                                            </p:cond>
                                          </p:endCondLst>
                                        </p:cTn>
                                        <p:tgtEl>
                                          <p:sndTgt r:embed="rId4" name="PROJCTOR.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7350"/>
                                        </p:tgtEl>
                                        <p:attrNameLst>
                                          <p:attrName>style.visibility</p:attrName>
                                        </p:attrNameLst>
                                      </p:cBhvr>
                                      <p:to>
                                        <p:strVal val="visible"/>
                                      </p:to>
                                    </p:set>
                                    <p:animEffect transition="in" filter="box(in)">
                                      <p:cBhvr>
                                        <p:cTn id="27" dur="500"/>
                                        <p:tgtEl>
                                          <p:spTgt spid="573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57351"/>
                                        </p:tgtEl>
                                        <p:attrNameLst>
                                          <p:attrName>style.visibility</p:attrName>
                                        </p:attrNameLst>
                                      </p:cBhvr>
                                      <p:to>
                                        <p:strVal val="visible"/>
                                      </p:to>
                                    </p:set>
                                    <p:animEffect transition="in" filter="wipe(up)">
                                      <p:cBhvr>
                                        <p:cTn id="32" dur="500"/>
                                        <p:tgtEl>
                                          <p:spTgt spid="573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352"/>
                                        </p:tgtEl>
                                        <p:attrNameLst>
                                          <p:attrName>style.visibility</p:attrName>
                                        </p:attrNameLst>
                                      </p:cBhvr>
                                      <p:to>
                                        <p:strVal val="visible"/>
                                      </p:to>
                                    </p:set>
                                    <p:animEffect transition="in" filter="wipe(up)">
                                      <p:cBhvr>
                                        <p:cTn id="37"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p:bldP spid="57348" grpId="0"/>
      <p:bldP spid="57349" grpId="0"/>
      <p:bldP spid="57350" grpId="0" animBg="1"/>
      <p:bldP spid="57351" grpId="0"/>
      <p:bldP spid="573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6934200" y="0"/>
            <a:ext cx="2203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§2  Hash Function</a:t>
            </a:r>
            <a:endParaRPr lang="en-US" altLang="zh-CN" sz="1800" b="1" dirty="0"/>
          </a:p>
        </p:txBody>
      </p:sp>
      <p:sp>
        <p:nvSpPr>
          <p:cNvPr id="56323" name="Rectangle 3" descr="棕色大理石"/>
          <p:cNvSpPr/>
          <p:nvPr/>
        </p:nvSpPr>
        <p:spPr>
          <a:xfrm>
            <a:off x="609600" y="609600"/>
            <a:ext cx="7620000" cy="9144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x</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dirty="0">
                <a:solidFill>
                  <a:schemeClr val="bg1"/>
                </a:solidFill>
                <a:sym typeface="Symbol" panose="05050102010706020507" pitchFamily="18" charset="2"/>
              </a:rPr>
              <a:t> </a:t>
            </a:r>
            <a:r>
              <a:rPr lang="en-US" altLang="zh-CN" sz="2800" b="1" i="1" dirty="0">
                <a:solidFill>
                  <a:schemeClr val="bg1"/>
                </a:solidFill>
              </a:rPr>
              <a:t>x</a:t>
            </a:r>
            <a:r>
              <a:rPr lang="en-US" altLang="zh-CN" sz="2800" b="1" dirty="0">
                <a:solidFill>
                  <a:schemeClr val="bg1"/>
                </a:solidFill>
              </a:rPr>
              <a:t>[</a:t>
            </a:r>
            <a:r>
              <a:rPr lang="en-US" altLang="zh-CN" sz="2800" b="1" i="1" dirty="0">
                <a:solidFill>
                  <a:schemeClr val="bg1"/>
                </a:solidFill>
              </a:rPr>
              <a:t>i</a:t>
            </a:r>
            <a:r>
              <a:rPr lang="en-US" altLang="zh-CN" sz="2800" b="1" dirty="0">
                <a:solidFill>
                  <a:schemeClr val="bg1"/>
                </a:solidFill>
              </a:rPr>
              <a:t>]) % </a:t>
            </a:r>
            <a:r>
              <a:rPr lang="en-US" altLang="zh-CN" sz="2800" b="1" i="1" dirty="0">
                <a:solidFill>
                  <a:schemeClr val="bg1"/>
                </a:solidFill>
              </a:rPr>
              <a:t>TableSize</a:t>
            </a:r>
            <a:r>
              <a:rPr lang="en-US" altLang="zh-CN" sz="2800" b="1" dirty="0">
                <a:solidFill>
                  <a:schemeClr val="bg1"/>
                </a:solidFill>
              </a:rPr>
              <a:t> ;</a:t>
            </a:r>
            <a:r>
              <a:rPr lang="en-US" altLang="zh-CN" sz="2400" b="1" dirty="0">
                <a:solidFill>
                  <a:schemeClr val="bg1"/>
                </a:solidFill>
              </a:rPr>
              <a:t>   </a:t>
            </a:r>
            <a:r>
              <a:rPr lang="en-US" altLang="zh-CN" sz="2400" b="1" dirty="0">
                <a:solidFill>
                  <a:srgbClr val="CCFFCC"/>
                </a:solidFill>
              </a:rPr>
              <a:t>/* if </a:t>
            </a:r>
            <a:r>
              <a:rPr lang="en-US" altLang="zh-CN" sz="2400" b="1" i="1" dirty="0">
                <a:solidFill>
                  <a:srgbClr val="CCFFCC"/>
                </a:solidFill>
              </a:rPr>
              <a:t>x</a:t>
            </a:r>
            <a:r>
              <a:rPr lang="en-US" altLang="zh-CN" sz="2400" b="1" dirty="0">
                <a:solidFill>
                  <a:srgbClr val="CCFFCC"/>
                </a:solidFill>
              </a:rPr>
              <a:t> is a string */</a:t>
            </a:r>
            <a:endParaRPr lang="en-US" altLang="zh-CN" sz="2400" b="1" dirty="0">
              <a:solidFill>
                <a:srgbClr val="CCFFCC"/>
              </a:solidFill>
            </a:endParaRPr>
          </a:p>
        </p:txBody>
      </p:sp>
      <p:sp>
        <p:nvSpPr>
          <p:cNvPr id="56324" name="Text Box 4"/>
          <p:cNvSpPr txBox="1"/>
          <p:nvPr/>
        </p:nvSpPr>
        <p:spPr>
          <a:xfrm>
            <a:off x="457200" y="1782763"/>
            <a:ext cx="8153400"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400" b="1" dirty="0">
                <a:ea typeface="MS Hei" pitchFamily="49" charset="-122"/>
              </a:rPr>
              <a:t>〖Example〗 </a:t>
            </a:r>
            <a:r>
              <a:rPr lang="en-US" altLang="zh-CN" sz="2400" b="1" i="1" dirty="0">
                <a:solidFill>
                  <a:schemeClr val="hlink"/>
                </a:solidFill>
              </a:rPr>
              <a:t>TableSize</a:t>
            </a:r>
            <a:r>
              <a:rPr lang="en-US" altLang="zh-CN" sz="2400" b="1" dirty="0"/>
              <a:t> = 10,007  and  string length of </a:t>
            </a:r>
            <a:r>
              <a:rPr lang="en-US" altLang="zh-CN" sz="2400" b="1" i="1" dirty="0"/>
              <a:t>x</a:t>
            </a:r>
            <a:r>
              <a:rPr lang="en-US" altLang="zh-CN" sz="2400" b="1" dirty="0"/>
              <a:t> </a:t>
            </a:r>
            <a:r>
              <a:rPr lang="en-US" altLang="zh-CN" sz="2400" b="1" dirty="0">
                <a:sym typeface="Symbol" panose="05050102010706020507" pitchFamily="18" charset="2"/>
              </a:rPr>
              <a:t> 8.</a:t>
            </a:r>
            <a:endParaRPr lang="en-US" altLang="zh-CN" sz="2400" b="1" dirty="0">
              <a:sym typeface="Symbol" panose="05050102010706020507" pitchFamily="18" charset="2"/>
            </a:endParaRPr>
          </a:p>
          <a:p>
            <a:pPr marL="485775" lvl="0" indent="-485775" eaLnBrk="1" hangingPunct="1">
              <a:spcBef>
                <a:spcPct val="50000"/>
              </a:spcBef>
              <a:buNone/>
            </a:pPr>
            <a:r>
              <a:rPr lang="en-US" altLang="zh-CN" sz="2400" b="1" dirty="0">
                <a:sym typeface="Symbol" panose="05050102010706020507" pitchFamily="18" charset="2"/>
              </a:rPr>
              <a:t>    If  </a:t>
            </a:r>
            <a:r>
              <a:rPr lang="en-US" altLang="zh-CN" sz="2400" b="1" i="1" dirty="0">
                <a:sym typeface="Symbol" panose="05050102010706020507" pitchFamily="18" charset="2"/>
              </a:rPr>
              <a:t>x</a:t>
            </a:r>
            <a:r>
              <a:rPr lang="en-US" altLang="zh-CN" sz="2400" b="1" dirty="0">
                <a:sym typeface="Symbol" panose="05050102010706020507" pitchFamily="18" charset="2"/>
              </a:rPr>
              <a:t>[</a:t>
            </a:r>
            <a:r>
              <a:rPr lang="en-US" altLang="zh-CN" sz="2400" b="1" i="1" dirty="0">
                <a:sym typeface="Symbol" panose="05050102010706020507" pitchFamily="18" charset="2"/>
              </a:rPr>
              <a:t>i</a:t>
            </a:r>
            <a:r>
              <a:rPr lang="en-US" altLang="zh-CN" sz="2400" b="1" dirty="0">
                <a:sym typeface="Symbol" panose="05050102010706020507" pitchFamily="18" charset="2"/>
              </a:rPr>
              <a:t>]  [0, 127], then  </a:t>
            </a:r>
            <a:r>
              <a:rPr lang="en-US" altLang="zh-CN" sz="2400" b="1" i="1" dirty="0">
                <a:sym typeface="Symbol" panose="05050102010706020507" pitchFamily="18" charset="2"/>
              </a:rPr>
              <a:t>f</a:t>
            </a:r>
            <a:r>
              <a:rPr lang="en-US" altLang="zh-CN" sz="2400" b="1" dirty="0">
                <a:sym typeface="Symbol" panose="05050102010706020507" pitchFamily="18" charset="2"/>
              </a:rPr>
              <a:t> ( </a:t>
            </a:r>
            <a:r>
              <a:rPr lang="en-US" altLang="zh-CN" sz="2400" b="1" i="1" dirty="0">
                <a:sym typeface="Symbol" panose="05050102010706020507" pitchFamily="18" charset="2"/>
              </a:rPr>
              <a:t>x</a:t>
            </a:r>
            <a:r>
              <a:rPr lang="en-US" altLang="zh-CN" sz="2400" b="1" dirty="0">
                <a:sym typeface="Symbol" panose="05050102010706020507" pitchFamily="18" charset="2"/>
              </a:rPr>
              <a:t> )  [0,      </a:t>
            </a:r>
            <a:r>
              <a:rPr lang="en-US" altLang="zh-CN" sz="2400" b="1" dirty="0">
                <a:solidFill>
                  <a:srgbClr val="FF0000"/>
                </a:solidFill>
                <a:sym typeface="Symbol" panose="05050102010706020507" pitchFamily="18" charset="2"/>
              </a:rPr>
              <a:t>?</a:t>
            </a:r>
            <a:r>
              <a:rPr lang="en-US" altLang="zh-CN" sz="2400" b="1" dirty="0">
                <a:sym typeface="Symbol" panose="05050102010706020507" pitchFamily="18" charset="2"/>
              </a:rPr>
              <a:t>      ]</a:t>
            </a:r>
            <a:endParaRPr lang="en-US" altLang="zh-CN" sz="2400" b="1" dirty="0">
              <a:sym typeface="Symbol" panose="05050102010706020507" pitchFamily="18" charset="2"/>
            </a:endParaRPr>
          </a:p>
        </p:txBody>
      </p:sp>
      <p:sp>
        <p:nvSpPr>
          <p:cNvPr id="56325" name="Text Box 5"/>
          <p:cNvSpPr txBox="1"/>
          <p:nvPr/>
        </p:nvSpPr>
        <p:spPr>
          <a:xfrm>
            <a:off x="5334000" y="2330450"/>
            <a:ext cx="914400" cy="457200"/>
          </a:xfrm>
          <a:prstGeom prst="rect">
            <a:avLst/>
          </a:prstGeom>
          <a:solidFill>
            <a:schemeClr val="bg1"/>
          </a:solid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F0000"/>
                </a:solidFill>
              </a:rPr>
              <a:t>1016</a:t>
            </a:r>
            <a:endParaRPr lang="en-US" altLang="zh-CN" sz="2400" b="1" dirty="0">
              <a:solidFill>
                <a:srgbClr val="FF0000"/>
              </a:solidFill>
            </a:endParaRPr>
          </a:p>
        </p:txBody>
      </p:sp>
      <p:sp>
        <p:nvSpPr>
          <p:cNvPr id="56326" name="Text Box 6"/>
          <p:cNvSpPr txBox="1"/>
          <p:nvPr/>
        </p:nvSpPr>
        <p:spPr>
          <a:xfrm>
            <a:off x="6629400" y="2239963"/>
            <a:ext cx="685800" cy="579437"/>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b="1" dirty="0">
                <a:sym typeface="Wingdings" panose="05000000000000000000" pitchFamily="2" charset="2"/>
              </a:rPr>
              <a:t></a:t>
            </a:r>
            <a:endParaRPr lang="en-US" altLang="zh-CN" b="1" dirty="0"/>
          </a:p>
        </p:txBody>
      </p:sp>
      <p:sp>
        <p:nvSpPr>
          <p:cNvPr id="56327" name="Rectangle 7" descr="棕色大理石"/>
          <p:cNvSpPr/>
          <p:nvPr/>
        </p:nvSpPr>
        <p:spPr>
          <a:xfrm>
            <a:off x="533400" y="3230563"/>
            <a:ext cx="8077200" cy="9144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x</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i="1" dirty="0">
                <a:solidFill>
                  <a:schemeClr val="bg1"/>
                </a:solidFill>
              </a:rPr>
              <a:t>x</a:t>
            </a:r>
            <a:r>
              <a:rPr lang="en-US" altLang="zh-CN" sz="2800" b="1" dirty="0">
                <a:solidFill>
                  <a:schemeClr val="bg1"/>
                </a:solidFill>
              </a:rPr>
              <a:t>[0]+ </a:t>
            </a:r>
            <a:r>
              <a:rPr lang="en-US" altLang="zh-CN" sz="2800" b="1" i="1" dirty="0">
                <a:solidFill>
                  <a:schemeClr val="bg1"/>
                </a:solidFill>
              </a:rPr>
              <a:t>x</a:t>
            </a:r>
            <a:r>
              <a:rPr lang="en-US" altLang="zh-CN" sz="2800" b="1" dirty="0">
                <a:solidFill>
                  <a:schemeClr val="bg1"/>
                </a:solidFill>
              </a:rPr>
              <a:t>[1]*27 + </a:t>
            </a:r>
            <a:r>
              <a:rPr lang="en-US" altLang="zh-CN" sz="2800" b="1" i="1" dirty="0">
                <a:solidFill>
                  <a:schemeClr val="bg1"/>
                </a:solidFill>
              </a:rPr>
              <a:t>x</a:t>
            </a:r>
            <a:r>
              <a:rPr lang="en-US" altLang="zh-CN" sz="2800" b="1" dirty="0">
                <a:solidFill>
                  <a:schemeClr val="bg1"/>
                </a:solidFill>
              </a:rPr>
              <a:t>[2]*27</a:t>
            </a:r>
            <a:r>
              <a:rPr lang="en-US" altLang="zh-CN" sz="2800" b="1" baseline="30000" dirty="0">
                <a:solidFill>
                  <a:schemeClr val="bg1"/>
                </a:solidFill>
              </a:rPr>
              <a:t>2</a:t>
            </a:r>
            <a:r>
              <a:rPr lang="en-US" altLang="zh-CN" sz="2800" b="1" dirty="0">
                <a:solidFill>
                  <a:schemeClr val="bg1"/>
                </a:solidFill>
              </a:rPr>
              <a:t>) % </a:t>
            </a:r>
            <a:r>
              <a:rPr lang="en-US" altLang="zh-CN" sz="2800" b="1" i="1" dirty="0">
                <a:solidFill>
                  <a:schemeClr val="bg1"/>
                </a:solidFill>
              </a:rPr>
              <a:t>TableSize</a:t>
            </a:r>
            <a:r>
              <a:rPr lang="en-US" altLang="zh-CN" sz="2800" b="1" dirty="0">
                <a:solidFill>
                  <a:schemeClr val="bg1"/>
                </a:solidFill>
              </a:rPr>
              <a:t> ;</a:t>
            </a:r>
            <a:endParaRPr lang="en-US" altLang="zh-CN" sz="2400" b="1" dirty="0">
              <a:solidFill>
                <a:srgbClr val="CCFFCC"/>
              </a:solidFill>
            </a:endParaRPr>
          </a:p>
        </p:txBody>
      </p:sp>
      <p:sp>
        <p:nvSpPr>
          <p:cNvPr id="56328" name="Text Box 8"/>
          <p:cNvSpPr txBox="1"/>
          <p:nvPr/>
        </p:nvSpPr>
        <p:spPr>
          <a:xfrm>
            <a:off x="762000" y="4495800"/>
            <a:ext cx="6400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sz="2400" b="1" dirty="0">
                <a:ea typeface="MS Hei" pitchFamily="49" charset="-122"/>
                <a:sym typeface="Wingdings" panose="05000000000000000000" pitchFamily="2" charset="2"/>
              </a:rPr>
              <a:t>Total</a:t>
            </a:r>
            <a:r>
              <a:rPr lang="en-US" altLang="zh-CN" sz="2400" b="1" dirty="0">
                <a:ea typeface="MS Hei" pitchFamily="49" charset="-122"/>
              </a:rPr>
              <a:t> number of combinations =  26</a:t>
            </a:r>
            <a:r>
              <a:rPr lang="en-US" altLang="zh-CN" sz="2400" b="1" baseline="30000" dirty="0">
                <a:ea typeface="MS Hei" pitchFamily="49" charset="-122"/>
              </a:rPr>
              <a:t>3 </a:t>
            </a:r>
            <a:r>
              <a:rPr lang="en-US" altLang="zh-CN" sz="2400" b="1" dirty="0">
                <a:ea typeface="MS Hei" pitchFamily="49" charset="-122"/>
              </a:rPr>
              <a:t>= 17,576</a:t>
            </a:r>
            <a:endParaRPr lang="en-US" altLang="zh-CN" sz="2400" b="1" dirty="0">
              <a:ea typeface="MS Hei" pitchFamily="49" charset="-122"/>
            </a:endParaRPr>
          </a:p>
        </p:txBody>
      </p:sp>
      <p:sp>
        <p:nvSpPr>
          <p:cNvPr id="56329" name="Text Box 9"/>
          <p:cNvSpPr txBox="1"/>
          <p:nvPr/>
        </p:nvSpPr>
        <p:spPr>
          <a:xfrm>
            <a:off x="685800" y="5059363"/>
            <a:ext cx="61722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485775" lvl="0" indent="-485775" eaLnBrk="1" hangingPunct="1">
              <a:spcBef>
                <a:spcPct val="50000"/>
              </a:spcBef>
              <a:buNone/>
            </a:pPr>
            <a:r>
              <a:rPr lang="en-US" altLang="zh-CN" b="1" dirty="0">
                <a:sym typeface="Wingdings" panose="05000000000000000000" pitchFamily="2" charset="2"/>
              </a:rPr>
              <a:t></a:t>
            </a:r>
            <a:r>
              <a:rPr lang="en-US" altLang="zh-CN" sz="2400" b="1" dirty="0">
                <a:ea typeface="MS Hei" pitchFamily="49" charset="-122"/>
              </a:rPr>
              <a:t>   Actual number of combinations &lt; 3000</a:t>
            </a:r>
            <a:endParaRPr lang="en-US" altLang="zh-CN" sz="2400" b="1" dirty="0">
              <a:ea typeface="MS Hei"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box(in)">
                                      <p:cBhvr>
                                        <p:cTn id="7" dur="500"/>
                                        <p:tgtEl>
                                          <p:spTgt spid="563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4"/>
                                        </p:tgtEl>
                                        <p:attrNameLst>
                                          <p:attrName>style.visibility</p:attrName>
                                        </p:attrNameLst>
                                      </p:cBhvr>
                                      <p:to>
                                        <p:strVal val="visible"/>
                                      </p:to>
                                    </p:set>
                                    <p:animEffect transition="in" filter="wipe(left)">
                                      <p:cBhvr>
                                        <p:cTn id="12" dur="500"/>
                                        <p:tgtEl>
                                          <p:spTgt spid="56324"/>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5"/>
                                        </p:tgtEl>
                                        <p:attrNameLst>
                                          <p:attrName>style.visibility</p:attrName>
                                        </p:attrNameLst>
                                      </p:cBhvr>
                                      <p:to>
                                        <p:strVal val="visible"/>
                                      </p:to>
                                    </p:set>
                                    <p:animEffect transition="in" filter="box(in)">
                                      <p:cBhvr>
                                        <p:cTn id="17" dur="500"/>
                                        <p:tgtEl>
                                          <p:spTgt spid="56325"/>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56326"/>
                                        </p:tgtEl>
                                        <p:attrNameLst>
                                          <p:attrName>style.visibility</p:attrName>
                                        </p:attrNameLst>
                                      </p:cBhvr>
                                      <p:to>
                                        <p:strVal val="visible"/>
                                      </p:to>
                                    </p:set>
                                    <p:anim calcmode="lin" valueType="num">
                                      <p:cBhvr>
                                        <p:cTn id="22" dur="500" fill="hold"/>
                                        <p:tgtEl>
                                          <p:spTgt spid="56326"/>
                                        </p:tgtEl>
                                        <p:attrNameLst>
                                          <p:attrName>ppt_w</p:attrName>
                                        </p:attrNameLst>
                                      </p:cBhvr>
                                      <p:tavLst>
                                        <p:tav tm="0">
                                          <p:val>
                                            <p:strVal val="4*#ppt_w"/>
                                          </p:val>
                                        </p:tav>
                                        <p:tav tm="100000">
                                          <p:val>
                                            <p:strVal val="#ppt_w"/>
                                          </p:val>
                                        </p:tav>
                                      </p:tavLst>
                                    </p:anim>
                                    <p:anim calcmode="lin" valueType="num">
                                      <p:cBhvr>
                                        <p:cTn id="23" dur="500" fill="hold"/>
                                        <p:tgtEl>
                                          <p:spTgt spid="56326"/>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6327"/>
                                        </p:tgtEl>
                                        <p:attrNameLst>
                                          <p:attrName>style.visibility</p:attrName>
                                        </p:attrNameLst>
                                      </p:cBhvr>
                                      <p:to>
                                        <p:strVal val="visible"/>
                                      </p:to>
                                    </p:set>
                                    <p:animEffect transition="in" filter="box(in)">
                                      <p:cBhvr>
                                        <p:cTn id="28" dur="500"/>
                                        <p:tgtEl>
                                          <p:spTgt spid="563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6328"/>
                                        </p:tgtEl>
                                        <p:attrNameLst>
                                          <p:attrName>style.visibility</p:attrName>
                                        </p:attrNameLst>
                                      </p:cBhvr>
                                      <p:to>
                                        <p:strVal val="visible"/>
                                      </p:to>
                                    </p:set>
                                    <p:animEffect transition="in" filter="wipe(left)">
                                      <p:cBhvr>
                                        <p:cTn id="33" dur="500"/>
                                        <p:tgtEl>
                                          <p:spTgt spid="56328"/>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6329"/>
                                        </p:tgtEl>
                                        <p:attrNameLst>
                                          <p:attrName>style.visibility</p:attrName>
                                        </p:attrNameLst>
                                      </p:cBhvr>
                                      <p:to>
                                        <p:strVal val="visible"/>
                                      </p:to>
                                    </p:set>
                                    <p:animEffect transition="in" filter="wipe(left)">
                                      <p:cBhvr>
                                        <p:cTn id="38" dur="500"/>
                                        <p:tgtEl>
                                          <p:spTgt spid="56329"/>
                                        </p:tgtEl>
                                      </p:cBhvr>
                                    </p:animEffect>
                                  </p:childTnLst>
                                  <p:subTnLst>
                                    <p:audio>
                                      <p:cMediaNode>
                                        <p:cTn display="0" masterRel="sameClick">
                                          <p:stCondLst>
                                            <p:cond evt="begin" delay="0">
                                              <p:tn val="36"/>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animBg="1"/>
      <p:bldP spid="56324" grpId="0"/>
      <p:bldP spid="56325" grpId="0" animBg="1"/>
      <p:bldP spid="56326" grpId="0"/>
      <p:bldP spid="56327" grpId="0" animBg="1"/>
      <p:bldP spid="56328" grpId="0"/>
      <p:bldP spid="563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6934200" y="0"/>
            <a:ext cx="220345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None/>
            </a:pPr>
            <a:r>
              <a:rPr lang="en-US" altLang="zh-CN" sz="1800" b="1" dirty="0">
                <a:sym typeface="Webdings" panose="05030102010509060703" pitchFamily="18" charset="2"/>
              </a:rPr>
              <a:t>§2  Hash Function</a:t>
            </a:r>
            <a:endParaRPr lang="en-US" altLang="zh-CN" sz="1800" b="1" dirty="0"/>
          </a:p>
        </p:txBody>
      </p:sp>
      <p:sp>
        <p:nvSpPr>
          <p:cNvPr id="55299" name="Rectangle 3" descr="棕色大理石"/>
          <p:cNvSpPr/>
          <p:nvPr/>
        </p:nvSpPr>
        <p:spPr>
          <a:xfrm>
            <a:off x="609600" y="609600"/>
            <a:ext cx="7620000" cy="914400"/>
          </a:xfrm>
          <a:prstGeom prst="rect">
            <a:avLst/>
          </a:prstGeom>
          <a:blipFill rotWithShape="0">
            <a:blip r:embed="rId1"/>
          </a:blipFill>
          <a:ln w="25400">
            <a:noFill/>
          </a:ln>
          <a:effectLst>
            <a:outerShdw dist="107763" dir="2699999" algn="ctr" rotWithShape="0">
              <a:srgbClr val="B2B2B2"/>
            </a:outerShdw>
          </a:effectLst>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sym typeface="Wingdings" panose="05000000000000000000" pitchFamily="2" charset="2"/>
              </a:rPr>
              <a:t>f</a:t>
            </a:r>
            <a:r>
              <a:rPr lang="en-US" altLang="zh-CN" sz="2800" b="1" dirty="0">
                <a:solidFill>
                  <a:schemeClr val="bg1"/>
                </a:solidFill>
                <a:sym typeface="Wingdings" panose="05000000000000000000" pitchFamily="2" charset="2"/>
              </a:rPr>
              <a:t> ( </a:t>
            </a:r>
            <a:r>
              <a:rPr lang="en-US" altLang="zh-CN" sz="2800" b="1" i="1" dirty="0">
                <a:solidFill>
                  <a:schemeClr val="bg1"/>
                </a:solidFill>
                <a:sym typeface="Wingdings" panose="05000000000000000000" pitchFamily="2" charset="2"/>
              </a:rPr>
              <a:t>x</a:t>
            </a:r>
            <a:r>
              <a:rPr lang="en-US" altLang="zh-CN" sz="2800" b="1" dirty="0">
                <a:solidFill>
                  <a:schemeClr val="bg1"/>
                </a:solidFill>
                <a:sym typeface="Wingdings" panose="05000000000000000000" pitchFamily="2" charset="2"/>
              </a:rPr>
              <a:t> ) </a:t>
            </a:r>
            <a:r>
              <a:rPr lang="en-US" altLang="zh-CN" sz="2800" b="1" dirty="0">
                <a:solidFill>
                  <a:schemeClr val="bg1"/>
                </a:solidFill>
              </a:rPr>
              <a:t>= (</a:t>
            </a:r>
            <a:r>
              <a:rPr lang="en-US" altLang="zh-CN" sz="2800" b="1" dirty="0">
                <a:solidFill>
                  <a:schemeClr val="bg1"/>
                </a:solidFill>
                <a:sym typeface="Symbol" panose="05050102010706020507" pitchFamily="18" charset="2"/>
              </a:rPr>
              <a:t> </a:t>
            </a:r>
            <a:r>
              <a:rPr lang="en-US" altLang="zh-CN" sz="2800" b="1" i="1" dirty="0">
                <a:solidFill>
                  <a:schemeClr val="bg1"/>
                </a:solidFill>
              </a:rPr>
              <a:t>x</a:t>
            </a:r>
            <a:r>
              <a:rPr lang="en-US" altLang="zh-CN" sz="2800" b="1" dirty="0">
                <a:solidFill>
                  <a:schemeClr val="bg1"/>
                </a:solidFill>
              </a:rPr>
              <a:t>[</a:t>
            </a:r>
            <a:r>
              <a:rPr lang="en-US" altLang="zh-CN" sz="2800" b="1" i="1" dirty="0">
                <a:solidFill>
                  <a:schemeClr val="bg1"/>
                </a:solidFill>
              </a:rPr>
              <a:t>N </a:t>
            </a:r>
            <a:r>
              <a:rPr lang="en-US" altLang="zh-CN" sz="2800" b="1" i="1" dirty="0">
                <a:solidFill>
                  <a:schemeClr val="bg1"/>
                </a:solidFill>
                <a:sym typeface="Symbol" panose="05050102010706020507" pitchFamily="18" charset="2"/>
              </a:rPr>
              <a:t> </a:t>
            </a:r>
            <a:r>
              <a:rPr lang="en-US" altLang="zh-CN" sz="2800" b="1" i="1" dirty="0">
                <a:solidFill>
                  <a:schemeClr val="bg1"/>
                </a:solidFill>
              </a:rPr>
              <a:t>i </a:t>
            </a:r>
            <a:r>
              <a:rPr lang="en-US" altLang="zh-CN" sz="2800" b="1" i="1" dirty="0">
                <a:solidFill>
                  <a:schemeClr val="bg1"/>
                </a:solidFill>
                <a:sym typeface="Symbol" panose="05050102010706020507" pitchFamily="18" charset="2"/>
              </a:rPr>
              <a:t> </a:t>
            </a:r>
            <a:r>
              <a:rPr lang="en-US" altLang="zh-CN" sz="2800" b="1" dirty="0">
                <a:solidFill>
                  <a:schemeClr val="bg1"/>
                </a:solidFill>
                <a:sym typeface="Symbol" panose="05050102010706020507" pitchFamily="18" charset="2"/>
              </a:rPr>
              <a:t>1</a:t>
            </a:r>
            <a:r>
              <a:rPr lang="en-US" altLang="zh-CN" sz="2800" b="1" dirty="0">
                <a:solidFill>
                  <a:schemeClr val="bg1"/>
                </a:solidFill>
              </a:rPr>
              <a:t>] * 32</a:t>
            </a:r>
            <a:r>
              <a:rPr lang="en-US" altLang="zh-CN" sz="2800" b="1" i="1" baseline="30000" dirty="0">
                <a:solidFill>
                  <a:schemeClr val="bg1"/>
                </a:solidFill>
              </a:rPr>
              <a:t>i</a:t>
            </a:r>
            <a:r>
              <a:rPr lang="en-US" altLang="zh-CN" sz="2800" b="1" dirty="0">
                <a:solidFill>
                  <a:schemeClr val="bg1"/>
                </a:solidFill>
              </a:rPr>
              <a:t> ) % </a:t>
            </a:r>
            <a:r>
              <a:rPr lang="en-US" altLang="zh-CN" sz="2800" b="1" i="1" dirty="0">
                <a:solidFill>
                  <a:schemeClr val="bg1"/>
                </a:solidFill>
              </a:rPr>
              <a:t>TableSize</a:t>
            </a:r>
            <a:r>
              <a:rPr lang="en-US" altLang="zh-CN" sz="2800" b="1" dirty="0">
                <a:solidFill>
                  <a:schemeClr val="bg1"/>
                </a:solidFill>
              </a:rPr>
              <a:t> ;</a:t>
            </a:r>
            <a:endParaRPr lang="en-US" altLang="zh-CN" sz="2800" b="1" dirty="0">
              <a:solidFill>
                <a:schemeClr val="bg1"/>
              </a:solidFill>
            </a:endParaRPr>
          </a:p>
        </p:txBody>
      </p:sp>
      <p:grpSp>
        <p:nvGrpSpPr>
          <p:cNvPr id="55300" name="Group 4"/>
          <p:cNvGrpSpPr/>
          <p:nvPr/>
        </p:nvGrpSpPr>
        <p:grpSpPr>
          <a:xfrm>
            <a:off x="1752600" y="1676400"/>
            <a:ext cx="4876800" cy="609600"/>
            <a:chOff x="1104" y="1152"/>
            <a:chExt cx="3072" cy="384"/>
          </a:xfrm>
        </p:grpSpPr>
        <p:sp>
          <p:nvSpPr>
            <p:cNvPr id="19470" name="Rectangle 5"/>
            <p:cNvSpPr/>
            <p:nvPr/>
          </p:nvSpPr>
          <p:spPr>
            <a:xfrm>
              <a:off x="1104"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1" name="Rectangle 6"/>
            <p:cNvSpPr/>
            <p:nvPr/>
          </p:nvSpPr>
          <p:spPr>
            <a:xfrm>
              <a:off x="1200"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2" name="Rectangle 7"/>
            <p:cNvSpPr/>
            <p:nvPr/>
          </p:nvSpPr>
          <p:spPr>
            <a:xfrm>
              <a:off x="1296"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3" name="Rectangle 8"/>
            <p:cNvSpPr/>
            <p:nvPr/>
          </p:nvSpPr>
          <p:spPr>
            <a:xfrm>
              <a:off x="1392"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4" name="Rectangle 9"/>
            <p:cNvSpPr/>
            <p:nvPr/>
          </p:nvSpPr>
          <p:spPr>
            <a:xfrm>
              <a:off x="1488"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5" name="Rectangle 10"/>
            <p:cNvSpPr/>
            <p:nvPr/>
          </p:nvSpPr>
          <p:spPr>
            <a:xfrm>
              <a:off x="2064" y="1296"/>
              <a:ext cx="1152"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endParaRPr lang="zh-CN" altLang="zh-CN" sz="2400" dirty="0"/>
            </a:p>
          </p:txBody>
        </p:sp>
        <p:sp>
          <p:nvSpPr>
            <p:cNvPr id="19476" name="Rectangle 11"/>
            <p:cNvSpPr/>
            <p:nvPr/>
          </p:nvSpPr>
          <p:spPr>
            <a:xfrm>
              <a:off x="1584"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7" name="Rectangle 12"/>
            <p:cNvSpPr/>
            <p:nvPr/>
          </p:nvSpPr>
          <p:spPr>
            <a:xfrm>
              <a:off x="1680"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8" name="Rectangle 13"/>
            <p:cNvSpPr/>
            <p:nvPr/>
          </p:nvSpPr>
          <p:spPr>
            <a:xfrm>
              <a:off x="1776"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79" name="Rectangle 14"/>
            <p:cNvSpPr/>
            <p:nvPr/>
          </p:nvSpPr>
          <p:spPr>
            <a:xfrm>
              <a:off x="1872"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0" name="Rectangle 15"/>
            <p:cNvSpPr/>
            <p:nvPr/>
          </p:nvSpPr>
          <p:spPr>
            <a:xfrm>
              <a:off x="1968"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1" name="Rectangle 16"/>
            <p:cNvSpPr/>
            <p:nvPr/>
          </p:nvSpPr>
          <p:spPr>
            <a:xfrm>
              <a:off x="3216"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2" name="Rectangle 17"/>
            <p:cNvSpPr/>
            <p:nvPr/>
          </p:nvSpPr>
          <p:spPr>
            <a:xfrm>
              <a:off x="3312"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3" name="Rectangle 18"/>
            <p:cNvSpPr/>
            <p:nvPr/>
          </p:nvSpPr>
          <p:spPr>
            <a:xfrm>
              <a:off x="3408"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4" name="Rectangle 19"/>
            <p:cNvSpPr/>
            <p:nvPr/>
          </p:nvSpPr>
          <p:spPr>
            <a:xfrm>
              <a:off x="3504"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5" name="Rectangle 20"/>
            <p:cNvSpPr/>
            <p:nvPr/>
          </p:nvSpPr>
          <p:spPr>
            <a:xfrm>
              <a:off x="3600"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6" name="Rectangle 21"/>
            <p:cNvSpPr/>
            <p:nvPr/>
          </p:nvSpPr>
          <p:spPr>
            <a:xfrm>
              <a:off x="3696"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7" name="Rectangle 22"/>
            <p:cNvSpPr/>
            <p:nvPr/>
          </p:nvSpPr>
          <p:spPr>
            <a:xfrm>
              <a:off x="3792"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8" name="Rectangle 23"/>
            <p:cNvSpPr/>
            <p:nvPr/>
          </p:nvSpPr>
          <p:spPr>
            <a:xfrm>
              <a:off x="3888"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89" name="Rectangle 24"/>
            <p:cNvSpPr/>
            <p:nvPr/>
          </p:nvSpPr>
          <p:spPr>
            <a:xfrm>
              <a:off x="3984"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0" name="Rectangle 25"/>
            <p:cNvSpPr/>
            <p:nvPr/>
          </p:nvSpPr>
          <p:spPr>
            <a:xfrm>
              <a:off x="4080" y="1296"/>
              <a:ext cx="96" cy="192"/>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1" name="AutoShape 26"/>
            <p:cNvSpPr/>
            <p:nvPr/>
          </p:nvSpPr>
          <p:spPr>
            <a:xfrm>
              <a:off x="1561" y="1248"/>
              <a:ext cx="48" cy="288"/>
            </a:xfrm>
            <a:prstGeom prst="can">
              <a:avLst>
                <a:gd name="adj" fmla="val 150000"/>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2" name="AutoShape 27"/>
            <p:cNvSpPr/>
            <p:nvPr/>
          </p:nvSpPr>
          <p:spPr>
            <a:xfrm>
              <a:off x="2040" y="1248"/>
              <a:ext cx="48" cy="288"/>
            </a:xfrm>
            <a:prstGeom prst="can">
              <a:avLst>
                <a:gd name="adj" fmla="val 150000"/>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3" name="AutoShape 28"/>
            <p:cNvSpPr/>
            <p:nvPr/>
          </p:nvSpPr>
          <p:spPr>
            <a:xfrm>
              <a:off x="3194" y="1248"/>
              <a:ext cx="48" cy="288"/>
            </a:xfrm>
            <a:prstGeom prst="can">
              <a:avLst>
                <a:gd name="adj" fmla="val 150000"/>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4" name="AutoShape 29"/>
            <p:cNvSpPr/>
            <p:nvPr/>
          </p:nvSpPr>
          <p:spPr>
            <a:xfrm>
              <a:off x="3672" y="1248"/>
              <a:ext cx="48" cy="288"/>
            </a:xfrm>
            <a:prstGeom prst="can">
              <a:avLst>
                <a:gd name="adj" fmla="val 150000"/>
              </a:avLst>
            </a:prstGeom>
            <a:solidFill>
              <a:schemeClr val="hlink"/>
            </a:solidFill>
            <a:ln w="25400">
              <a:noFill/>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19495" name="Text Box 30"/>
            <p:cNvSpPr txBox="1"/>
            <p:nvPr/>
          </p:nvSpPr>
          <p:spPr>
            <a:xfrm>
              <a:off x="2112" y="1152"/>
              <a:ext cx="1056" cy="365"/>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b="1" dirty="0"/>
                <a:t>…………</a:t>
              </a:r>
              <a:endParaRPr lang="en-US" altLang="zh-CN" b="1" dirty="0"/>
            </a:p>
          </p:txBody>
        </p:sp>
      </p:grpSp>
      <p:grpSp>
        <p:nvGrpSpPr>
          <p:cNvPr id="55327" name="Group 31"/>
          <p:cNvGrpSpPr/>
          <p:nvPr/>
        </p:nvGrpSpPr>
        <p:grpSpPr>
          <a:xfrm>
            <a:off x="1676400" y="2209800"/>
            <a:ext cx="5029200" cy="366713"/>
            <a:chOff x="1056" y="1488"/>
            <a:chExt cx="3168" cy="231"/>
          </a:xfrm>
        </p:grpSpPr>
        <p:sp>
          <p:nvSpPr>
            <p:cNvPr id="19466" name="Text Box 32"/>
            <p:cNvSpPr txBox="1"/>
            <p:nvPr/>
          </p:nvSpPr>
          <p:spPr>
            <a:xfrm>
              <a:off x="1056" y="1488"/>
              <a:ext cx="52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i="1" dirty="0"/>
                <a:t>x</a:t>
              </a:r>
              <a:r>
                <a:rPr lang="en-US" altLang="zh-CN" sz="1800" b="1" dirty="0"/>
                <a:t>[0]</a:t>
              </a:r>
              <a:endParaRPr lang="en-US" altLang="zh-CN" sz="1800" b="1" dirty="0"/>
            </a:p>
          </p:txBody>
        </p:sp>
        <p:sp>
          <p:nvSpPr>
            <p:cNvPr id="19467" name="Text Box 33"/>
            <p:cNvSpPr txBox="1"/>
            <p:nvPr/>
          </p:nvSpPr>
          <p:spPr>
            <a:xfrm>
              <a:off x="1536" y="1488"/>
              <a:ext cx="52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i="1" dirty="0"/>
                <a:t>x</a:t>
              </a:r>
              <a:r>
                <a:rPr lang="en-US" altLang="zh-CN" sz="1800" b="1" dirty="0"/>
                <a:t>[1]</a:t>
              </a:r>
              <a:endParaRPr lang="en-US" altLang="zh-CN" sz="1800" b="1" dirty="0"/>
            </a:p>
          </p:txBody>
        </p:sp>
        <p:sp>
          <p:nvSpPr>
            <p:cNvPr id="19468" name="Text Box 34"/>
            <p:cNvSpPr txBox="1"/>
            <p:nvPr/>
          </p:nvSpPr>
          <p:spPr>
            <a:xfrm>
              <a:off x="3216" y="1488"/>
              <a:ext cx="52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i="1" dirty="0"/>
                <a:t>x</a:t>
              </a:r>
              <a:r>
                <a:rPr lang="en-US" altLang="zh-CN" sz="1800" b="1" dirty="0"/>
                <a:t>[</a:t>
              </a:r>
              <a:r>
                <a:rPr lang="en-US" altLang="zh-CN" sz="1800" b="1" i="1" dirty="0"/>
                <a:t>N</a:t>
              </a:r>
              <a:r>
                <a:rPr lang="en-US" altLang="zh-CN" sz="1800" b="1" dirty="0"/>
                <a:t>-2]</a:t>
              </a:r>
              <a:endParaRPr lang="en-US" altLang="zh-CN" sz="1800" b="1" dirty="0"/>
            </a:p>
          </p:txBody>
        </p:sp>
        <p:sp>
          <p:nvSpPr>
            <p:cNvPr id="19469" name="Text Box 35"/>
            <p:cNvSpPr txBox="1"/>
            <p:nvPr/>
          </p:nvSpPr>
          <p:spPr>
            <a:xfrm>
              <a:off x="3696" y="1488"/>
              <a:ext cx="528" cy="231"/>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50000"/>
                </a:spcBef>
                <a:buNone/>
              </a:pPr>
              <a:r>
                <a:rPr lang="en-US" altLang="zh-CN" sz="1800" b="1" i="1" dirty="0"/>
                <a:t>x</a:t>
              </a:r>
              <a:r>
                <a:rPr lang="en-US" altLang="zh-CN" sz="1800" b="1" dirty="0"/>
                <a:t>[</a:t>
              </a:r>
              <a:r>
                <a:rPr lang="en-US" altLang="zh-CN" sz="1800" b="1" i="1" dirty="0"/>
                <a:t>N</a:t>
              </a:r>
              <a:r>
                <a:rPr lang="en-US" altLang="zh-CN" sz="1800" b="1" dirty="0"/>
                <a:t>-1]</a:t>
              </a:r>
              <a:endParaRPr lang="en-US" altLang="zh-CN" sz="1800" b="1" dirty="0"/>
            </a:p>
          </p:txBody>
        </p:sp>
      </p:grpSp>
      <p:sp>
        <p:nvSpPr>
          <p:cNvPr id="55332" name="AutoShape 36"/>
          <p:cNvSpPr/>
          <p:nvPr/>
        </p:nvSpPr>
        <p:spPr>
          <a:xfrm>
            <a:off x="685800" y="2743200"/>
            <a:ext cx="5410200" cy="2286000"/>
          </a:xfrm>
          <a:prstGeom prst="foldedCorner">
            <a:avLst>
              <a:gd name="adj" fmla="val 12500"/>
            </a:avLst>
          </a:prstGeom>
          <a:gradFill rotWithShape="0">
            <a:gsLst>
              <a:gs pos="0">
                <a:srgbClr val="FFFFFF"/>
              </a:gs>
              <a:gs pos="100000">
                <a:schemeClr val="bg1"/>
              </a:gs>
            </a:gsLst>
            <a:lin ang="5400000" scaled="1"/>
            <a:tileRect/>
          </a:gradFill>
          <a:ln w="12700" cap="flat" cmpd="sng">
            <a:solidFill>
              <a:schemeClr val="tx1"/>
            </a:solidFill>
            <a:prstDash val="solid"/>
            <a:headEnd type="none" w="med" len="med"/>
            <a:tailEnd type="none" w="med" len="med"/>
          </a:ln>
        </p:spPr>
        <p:txBody>
          <a:bodyPr lIns="126000" tIns="11880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latin typeface="Arial" panose="020B0604020202020204" pitchFamily="34" charset="0"/>
              </a:rPr>
              <a:t>Index Hash3( </a:t>
            </a:r>
            <a:r>
              <a:rPr lang="en-US" altLang="zh-CN" sz="1800" b="1" dirty="0">
                <a:solidFill>
                  <a:schemeClr val="hlink"/>
                </a:solidFill>
                <a:latin typeface="Arial" panose="020B0604020202020204" pitchFamily="34" charset="0"/>
              </a:rPr>
              <a:t>const</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char</a:t>
            </a:r>
            <a:r>
              <a:rPr lang="en-US" altLang="zh-CN" sz="1800" b="1" dirty="0">
                <a:latin typeface="Arial" panose="020B0604020202020204" pitchFamily="34" charset="0"/>
              </a:rPr>
              <a:t> *x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unsigned  int</a:t>
            </a:r>
            <a:r>
              <a:rPr lang="en-US" altLang="zh-CN" sz="1800" b="1" dirty="0">
                <a:latin typeface="Arial" panose="020B0604020202020204" pitchFamily="34" charset="0"/>
              </a:rPr>
              <a:t>  HashVal = 0;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1*/</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while</a:t>
            </a:r>
            <a:r>
              <a:rPr lang="en-US" altLang="zh-CN" sz="1800" b="1" dirty="0">
                <a:latin typeface="Arial" panose="020B0604020202020204" pitchFamily="34" charset="0"/>
              </a:rPr>
              <a:t>( *x != '\0'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2*/</a:t>
            </a:r>
            <a:r>
              <a:rPr lang="en-US" altLang="zh-CN" sz="1800" b="1" dirty="0">
                <a:latin typeface="Arial" panose="020B0604020202020204" pitchFamily="34" charset="0"/>
              </a:rPr>
              <a:t> 	     HashVal = ( HashVal &lt;&lt; 5 ) + *x++;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zh-CN" altLang="en-US" sz="1800" b="1" dirty="0">
                <a:latin typeface="Arial" panose="020B0604020202020204" pitchFamily="34" charset="0"/>
              </a:rPr>
              <a:t>相当于</a:t>
            </a:r>
            <a:r>
              <a:rPr lang="en-US" altLang="zh-CN" sz="1800" b="1" dirty="0">
                <a:latin typeface="Arial" panose="020B0604020202020204" pitchFamily="34" charset="0"/>
              </a:rPr>
              <a:t>*32</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3*/</a:t>
            </a: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return</a:t>
            </a:r>
            <a:r>
              <a:rPr lang="en-US" altLang="zh-CN" sz="1800" b="1" dirty="0">
                <a:latin typeface="Arial" panose="020B0604020202020204" pitchFamily="34" charset="0"/>
              </a:rPr>
              <a:t> HashVal % TableSize;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sp>
        <p:nvSpPr>
          <p:cNvPr id="55333" name="AutoShape 37"/>
          <p:cNvSpPr/>
          <p:nvPr/>
        </p:nvSpPr>
        <p:spPr>
          <a:xfrm>
            <a:off x="5943600" y="2514600"/>
            <a:ext cx="2667000" cy="990600"/>
          </a:xfrm>
          <a:prstGeom prst="wedgeEllipseCallout">
            <a:avLst>
              <a:gd name="adj1" fmla="val -103931"/>
              <a:gd name="adj2" fmla="val 109454"/>
            </a:avLst>
          </a:prstGeom>
          <a:gradFill rotWithShape="0">
            <a:gsLst>
              <a:gs pos="0">
                <a:srgbClr val="C0C0C0"/>
              </a:gs>
              <a:gs pos="100000">
                <a:srgbClr val="FFFFFF"/>
              </a:gs>
            </a:gsLst>
            <a:lin ang="18900000" scaled="1"/>
            <a:tileRect/>
          </a:gra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b="1" dirty="0"/>
              <a:t>Faster than *32</a:t>
            </a:r>
            <a:endParaRPr lang="en-US" altLang="zh-CN" sz="2400" b="1" dirty="0"/>
          </a:p>
        </p:txBody>
      </p:sp>
      <p:sp>
        <p:nvSpPr>
          <p:cNvPr id="55335" name="Text Box 39"/>
          <p:cNvSpPr txBox="1"/>
          <p:nvPr/>
        </p:nvSpPr>
        <p:spPr>
          <a:xfrm>
            <a:off x="685800" y="5075238"/>
            <a:ext cx="7696200" cy="9445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568325" lvl="0" indent="-568325" eaLnBrk="1" hangingPunct="1">
              <a:spcBef>
                <a:spcPct val="50000"/>
              </a:spcBef>
              <a:buNone/>
            </a:pPr>
            <a:r>
              <a:rPr lang="en-US" altLang="zh-CN" b="1" dirty="0">
                <a:sym typeface="Wingdings" panose="05000000000000000000" pitchFamily="2" charset="2"/>
              </a:rPr>
              <a:t></a:t>
            </a:r>
            <a:r>
              <a:rPr lang="en-US" altLang="zh-CN" sz="2400" b="1" dirty="0">
                <a:ea typeface="MS Hei" pitchFamily="49" charset="-122"/>
              </a:rPr>
              <a:t>   If </a:t>
            </a:r>
            <a:r>
              <a:rPr lang="en-US" altLang="zh-CN" sz="2400" b="1" i="1" dirty="0">
                <a:ea typeface="MS Hei" pitchFamily="49" charset="-122"/>
              </a:rPr>
              <a:t>x</a:t>
            </a:r>
            <a:r>
              <a:rPr lang="en-US" altLang="zh-CN" sz="2400" b="1" dirty="0">
                <a:ea typeface="MS Hei" pitchFamily="49" charset="-122"/>
              </a:rPr>
              <a:t> is too long (e.g. street address), the early characters will be left-shifted out of place.</a:t>
            </a:r>
            <a:endParaRPr lang="en-US" altLang="zh-CN" sz="2400" b="1" dirty="0">
              <a:ea typeface="MS Hei" pitchFamily="49" charset="-122"/>
            </a:endParaRPr>
          </a:p>
        </p:txBody>
      </p:sp>
      <p:sp>
        <p:nvSpPr>
          <p:cNvPr id="55336" name="Text Box 40"/>
          <p:cNvSpPr txBox="1"/>
          <p:nvPr/>
        </p:nvSpPr>
        <p:spPr>
          <a:xfrm>
            <a:off x="6400800" y="2895600"/>
            <a:ext cx="2438400" cy="1797050"/>
          </a:xfrm>
          <a:prstGeom prst="rect">
            <a:avLst/>
          </a:prstGeom>
          <a:noFill/>
          <a:ln w="25400">
            <a:noFill/>
          </a:ln>
        </p:spPr>
        <p:txBody>
          <a:bodyPr lIns="0" rIns="0">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660400" lvl="0" indent="-660400" eaLnBrk="1" hangingPunct="1">
              <a:spcBef>
                <a:spcPct val="50000"/>
              </a:spcBef>
              <a:buNone/>
            </a:pPr>
            <a:r>
              <a:rPr lang="en-US" altLang="zh-CN" sz="4000" dirty="0">
                <a:solidFill>
                  <a:schemeClr val="hlink"/>
                </a:solidFill>
                <a:sym typeface="Webdings" panose="05030102010509060703" pitchFamily="18" charset="2"/>
              </a:rPr>
              <a:t> </a:t>
            </a:r>
            <a:r>
              <a:rPr lang="en-US" altLang="zh-CN" sz="2400" b="1" dirty="0">
                <a:sym typeface="Webdings" panose="05030102010509060703" pitchFamily="18" charset="2"/>
              </a:rPr>
              <a:t>Carefully select some characters from </a:t>
            </a:r>
            <a:r>
              <a:rPr lang="en-US" altLang="zh-CN" sz="2400" b="1" i="1" dirty="0">
                <a:sym typeface="Webdings" panose="05030102010509060703" pitchFamily="18" charset="2"/>
              </a:rPr>
              <a:t>x</a:t>
            </a:r>
            <a:r>
              <a:rPr lang="en-US" altLang="zh-CN" sz="2400" b="1" dirty="0">
                <a:sym typeface="Webdings" panose="05030102010509060703" pitchFamily="18" charset="2"/>
              </a:rPr>
              <a:t>.</a:t>
            </a:r>
            <a:endParaRPr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ox(in)">
                                      <p:cBhvr>
                                        <p:cTn id="7" dur="5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5300"/>
                                        </p:tgtEl>
                                        <p:attrNameLst>
                                          <p:attrName>style.visibility</p:attrName>
                                        </p:attrNameLst>
                                      </p:cBhvr>
                                      <p:to>
                                        <p:strVal val="visible"/>
                                      </p:to>
                                    </p:set>
                                    <p:animEffect transition="in" filter="wipe(left)">
                                      <p:cBhvr>
                                        <p:cTn id="12" dur="500"/>
                                        <p:tgtEl>
                                          <p:spTgt spid="553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5327"/>
                                        </p:tgtEl>
                                        <p:attrNameLst>
                                          <p:attrName>style.visibility</p:attrName>
                                        </p:attrNameLst>
                                      </p:cBhvr>
                                      <p:to>
                                        <p:strVal val="visible"/>
                                      </p:to>
                                    </p:set>
                                    <p:animEffect transition="in" filter="wipe(right)">
                                      <p:cBhvr>
                                        <p:cTn id="17" dur="500"/>
                                        <p:tgtEl>
                                          <p:spTgt spid="553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5332"/>
                                        </p:tgtEl>
                                        <p:attrNameLst>
                                          <p:attrName>style.visibility</p:attrName>
                                        </p:attrNameLst>
                                      </p:cBhvr>
                                      <p:to>
                                        <p:strVal val="visible"/>
                                      </p:to>
                                    </p:set>
                                    <p:animEffect transition="in" filter="wipe(up)">
                                      <p:cBhvr>
                                        <p:cTn id="22" dur="500"/>
                                        <p:tgtEl>
                                          <p:spTgt spid="5533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55333"/>
                                        </p:tgtEl>
                                        <p:attrNameLst>
                                          <p:attrName>style.visibility</p:attrName>
                                        </p:attrNameLst>
                                      </p:cBhvr>
                                      <p:to>
                                        <p:strVal val="visible"/>
                                      </p:to>
                                    </p:set>
                                    <p:animEffect transition="in" filter="strips(upRight)">
                                      <p:cBhvr>
                                        <p:cTn id="27" dur="500"/>
                                        <p:tgtEl>
                                          <p:spTgt spid="55333"/>
                                        </p:tgtEl>
                                      </p:cBhvr>
                                    </p:animEffect>
                                  </p:childTnLst>
                                  <p:subTnLst>
                                    <p:set>
                                      <p:cBhvr override="childStyle">
                                        <p:cTn dur="1" fill="hold" display="0" masterRel="nextClick" afterEffect="1"/>
                                        <p:tgtEl>
                                          <p:spTgt spid="55333"/>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35"/>
                                        </p:tgtEl>
                                        <p:attrNameLst>
                                          <p:attrName>style.visibility</p:attrName>
                                        </p:attrNameLst>
                                      </p:cBhvr>
                                      <p:to>
                                        <p:strVal val="visible"/>
                                      </p:to>
                                    </p:set>
                                    <p:animEffect transition="in" filter="wipe(left)">
                                      <p:cBhvr>
                                        <p:cTn id="32" dur="500"/>
                                        <p:tgtEl>
                                          <p:spTgt spid="55335"/>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5336"/>
                                        </p:tgtEl>
                                        <p:attrNameLst>
                                          <p:attrName>style.visibility</p:attrName>
                                        </p:attrNameLst>
                                      </p:cBhvr>
                                      <p:to>
                                        <p:strVal val="visible"/>
                                      </p:to>
                                    </p:set>
                                    <p:animEffect transition="in" filter="wipe(up)">
                                      <p:cBhvr>
                                        <p:cTn id="37" dur="500"/>
                                        <p:tgtEl>
                                          <p:spTgt spid="55336"/>
                                        </p:tgtEl>
                                      </p:cBhvr>
                                    </p:animEffect>
                                  </p:childTnLst>
                                  <p:subTnLst>
                                    <p:audio>
                                      <p:cMediaNode>
                                        <p:cTn display="0" masterRel="sameClick">
                                          <p:stCondLst>
                                            <p:cond evt="begin" delay="0">
                                              <p:tn val="35"/>
                                            </p:cond>
                                          </p:stCondLst>
                                          <p:endCondLst>
                                            <p:cond evt="onStopAudio" delay="0">
                                              <p:tgtEl>
                                                <p:sldTgt/>
                                              </p:tgtEl>
                                            </p:cond>
                                          </p:endCondLst>
                                        </p:cTn>
                                        <p:tgtEl>
                                          <p:sndTgt r:embed="rId3" name="蛙鸣周期.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nimBg="1"/>
      <p:bldP spid="55332" grpId="0" animBg="1"/>
      <p:bldP spid="55333" grpId="0" animBg="1"/>
      <p:bldP spid="55335" grpId="0"/>
      <p:bldP spid="553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4" name="Text Box 4"/>
          <p:cNvSpPr txBox="1"/>
          <p:nvPr/>
        </p:nvSpPr>
        <p:spPr>
          <a:xfrm>
            <a:off x="381000" y="166688"/>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800" b="1" dirty="0">
                <a:sym typeface="Webdings" panose="05030102010509060703" pitchFamily="18" charset="2"/>
              </a:rPr>
              <a:t>§3  Separate Chaining</a:t>
            </a:r>
            <a:endParaRPr lang="en-US" altLang="zh-CN" sz="2400" b="1" dirty="0"/>
          </a:p>
        </p:txBody>
      </p:sp>
      <p:sp>
        <p:nvSpPr>
          <p:cNvPr id="51205" name="Text Box 5"/>
          <p:cNvSpPr txBox="1"/>
          <p:nvPr/>
        </p:nvSpPr>
        <p:spPr>
          <a:xfrm>
            <a:off x="838200" y="685800"/>
            <a:ext cx="7239000"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 keep a list of all keys that hash to the same value</a:t>
            </a:r>
            <a:endParaRPr lang="en-US" altLang="zh-CN" sz="2400" b="1" dirty="0"/>
          </a:p>
        </p:txBody>
      </p:sp>
      <p:sp>
        <p:nvSpPr>
          <p:cNvPr id="51206" name="AutoShape 6" descr="羊皮纸"/>
          <p:cNvSpPr/>
          <p:nvPr/>
        </p:nvSpPr>
        <p:spPr>
          <a:xfrm>
            <a:off x="1066800" y="1219200"/>
            <a:ext cx="6858000" cy="5105400"/>
          </a:xfrm>
          <a:prstGeom prst="roundRect">
            <a:avLst>
              <a:gd name="adj" fmla="val 6088"/>
            </a:avLst>
          </a:prstGeom>
          <a:blipFill rotWithShape="0">
            <a:blip r:embed="rId1"/>
          </a:blipFill>
          <a:ln w="12700" cap="flat" cmpd="sng">
            <a:solidFill>
              <a:srgbClr val="9933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800" b="1" dirty="0">
                <a:solidFill>
                  <a:schemeClr val="hlink"/>
                </a:solidFill>
                <a:latin typeface="Arial" panose="020B0604020202020204" pitchFamily="34" charset="0"/>
              </a:rPr>
              <a:t>struct </a:t>
            </a:r>
            <a:r>
              <a:rPr lang="en-US" altLang="zh-CN" sz="1800" b="1" dirty="0">
                <a:latin typeface="Arial" panose="020B0604020202020204" pitchFamily="34" charset="0"/>
              </a:rPr>
              <a:t> ListNode;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typedef  struct</a:t>
            </a:r>
            <a:r>
              <a:rPr lang="en-US" altLang="zh-CN" sz="1800" b="1" dirty="0">
                <a:latin typeface="Arial" panose="020B0604020202020204" pitchFamily="34" charset="0"/>
              </a:rPr>
              <a:t>  ListNode  *Position;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struct </a:t>
            </a:r>
            <a:r>
              <a:rPr lang="en-US" altLang="zh-CN" sz="1800" b="1" dirty="0">
                <a:latin typeface="Arial" panose="020B0604020202020204" pitchFamily="34" charset="0"/>
              </a:rPr>
              <a:t> HashTbl; </a:t>
            </a:r>
            <a:endParaRPr lang="en-US" altLang="zh-CN" sz="1800" b="1" dirty="0">
              <a:latin typeface="Arial" panose="020B0604020202020204" pitchFamily="34" charset="0"/>
            </a:endParaRPr>
          </a:p>
          <a:p>
            <a:pPr marL="0" lvl="0" indent="0" eaLnBrk="1" hangingPunct="1">
              <a:spcBef>
                <a:spcPct val="0"/>
              </a:spcBef>
              <a:spcAft>
                <a:spcPct val="50000"/>
              </a:spcAft>
              <a:buNone/>
            </a:pPr>
            <a:r>
              <a:rPr lang="en-US" altLang="zh-CN" sz="1800" b="1" dirty="0">
                <a:solidFill>
                  <a:schemeClr val="hlink"/>
                </a:solidFill>
                <a:latin typeface="Arial" panose="020B0604020202020204" pitchFamily="34" charset="0"/>
              </a:rPr>
              <a:t>typedef  struct</a:t>
            </a:r>
            <a:r>
              <a:rPr lang="en-US" altLang="zh-CN" sz="1800" b="1" dirty="0">
                <a:latin typeface="Arial" panose="020B0604020202020204" pitchFamily="34" charset="0"/>
              </a:rPr>
              <a:t>  HashTbl  *HashTable;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struct</a:t>
            </a:r>
            <a:r>
              <a:rPr lang="en-US" altLang="zh-CN" sz="1800" b="1" dirty="0">
                <a:latin typeface="Arial" panose="020B0604020202020204" pitchFamily="34" charset="0"/>
              </a:rPr>
              <a:t>  ListNode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ElementType  Element;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Position  Next;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a:p>
            <a:pPr marL="0" lvl="0" indent="0" eaLnBrk="1" hangingPunct="1">
              <a:spcBef>
                <a:spcPct val="0"/>
              </a:spcBef>
              <a:spcAft>
                <a:spcPct val="50000"/>
              </a:spcAft>
              <a:buNone/>
            </a:pPr>
            <a:r>
              <a:rPr lang="en-US" altLang="zh-CN" sz="1800" b="1" dirty="0">
                <a:solidFill>
                  <a:schemeClr val="hlink"/>
                </a:solidFill>
                <a:latin typeface="Arial" panose="020B0604020202020204" pitchFamily="34" charset="0"/>
              </a:rPr>
              <a:t>typedef </a:t>
            </a:r>
            <a:r>
              <a:rPr lang="en-US" altLang="zh-CN" sz="1800" b="1" dirty="0">
                <a:latin typeface="Arial" panose="020B0604020202020204" pitchFamily="34" charset="0"/>
              </a:rPr>
              <a:t> Position  List;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List *TheList will be an array of lists, allocated later */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The lists use headers (for simplicity), */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solidFill>
                  <a:srgbClr val="008000"/>
                </a:solidFill>
                <a:latin typeface="Arial" panose="020B0604020202020204" pitchFamily="34" charset="0"/>
              </a:rPr>
              <a:t>/* though this wastes space */ </a:t>
            </a:r>
            <a:endParaRPr lang="en-US" altLang="zh-CN" sz="1800" b="1" dirty="0">
              <a:solidFill>
                <a:srgbClr val="008000"/>
              </a:solidFill>
              <a:latin typeface="Arial" panose="020B0604020202020204" pitchFamily="34" charset="0"/>
            </a:endParaRPr>
          </a:p>
          <a:p>
            <a:pPr marL="0" lvl="0" indent="0" eaLnBrk="1" hangingPunct="1">
              <a:spcBef>
                <a:spcPct val="0"/>
              </a:spcBef>
              <a:buNone/>
            </a:pPr>
            <a:r>
              <a:rPr lang="en-US" altLang="zh-CN" sz="1800" b="1" dirty="0">
                <a:solidFill>
                  <a:schemeClr val="hlink"/>
                </a:solidFill>
                <a:latin typeface="Arial" panose="020B0604020202020204" pitchFamily="34" charset="0"/>
              </a:rPr>
              <a:t>struct</a:t>
            </a:r>
            <a:r>
              <a:rPr lang="en-US" altLang="zh-CN" sz="1800" b="1" dirty="0">
                <a:latin typeface="Arial" panose="020B0604020202020204" pitchFamily="34" charset="0"/>
              </a:rPr>
              <a:t>  HashTbl {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r>
              <a:rPr lang="en-US" altLang="zh-CN" sz="1800" b="1" dirty="0">
                <a:solidFill>
                  <a:schemeClr val="hlink"/>
                </a:solidFill>
                <a:latin typeface="Arial" panose="020B0604020202020204" pitchFamily="34" charset="0"/>
              </a:rPr>
              <a:t>int</a:t>
            </a:r>
            <a:r>
              <a:rPr lang="en-US" altLang="zh-CN" sz="1800" b="1" dirty="0">
                <a:latin typeface="Arial" panose="020B0604020202020204" pitchFamily="34" charset="0"/>
              </a:rPr>
              <a:t>  TableSize;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List  *TheLists; </a:t>
            </a:r>
            <a:endParaRPr lang="en-US" altLang="zh-CN" sz="1800" b="1" dirty="0">
              <a:latin typeface="Arial" panose="020B0604020202020204" pitchFamily="34" charset="0"/>
            </a:endParaRPr>
          </a:p>
          <a:p>
            <a:pPr marL="0" lvl="0" indent="0" eaLnBrk="1" hangingPunct="1">
              <a:spcBef>
                <a:spcPct val="0"/>
              </a:spcBef>
              <a:buNone/>
            </a:pPr>
            <a:r>
              <a:rPr lang="en-US" altLang="zh-CN" sz="1800" b="1" dirty="0">
                <a:latin typeface="Arial" panose="020B0604020202020204" pitchFamily="34" charset="0"/>
              </a:rPr>
              <a:t>}; </a:t>
            </a:r>
            <a:endParaRPr lang="en-US" altLang="zh-CN" sz="1800" b="1" dirty="0">
              <a:latin typeface="Arial" panose="020B0604020202020204" pitchFamily="34" charset="0"/>
            </a:endParaRPr>
          </a:p>
        </p:txBody>
      </p:sp>
      <p:grpSp>
        <p:nvGrpSpPr>
          <p:cNvPr id="2" name="组合 1"/>
          <p:cNvGrpSpPr/>
          <p:nvPr/>
        </p:nvGrpSpPr>
        <p:grpSpPr>
          <a:xfrm>
            <a:off x="4876800" y="5121275"/>
            <a:ext cx="3886200" cy="1219200"/>
            <a:chOff x="4876800" y="5120640"/>
            <a:chExt cx="3886200" cy="1219200"/>
          </a:xfrm>
        </p:grpSpPr>
        <p:grpSp>
          <p:nvGrpSpPr>
            <p:cNvPr id="21510" name="Group 19"/>
            <p:cNvGrpSpPr/>
            <p:nvPr/>
          </p:nvGrpSpPr>
          <p:grpSpPr>
            <a:xfrm>
              <a:off x="4876800" y="5120640"/>
              <a:ext cx="1676400" cy="609600"/>
              <a:chOff x="1344" y="3408"/>
              <a:chExt cx="1056" cy="384"/>
            </a:xfrm>
          </p:grpSpPr>
          <p:sp>
            <p:nvSpPr>
              <p:cNvPr id="21534" name="Text Box 5"/>
              <p:cNvSpPr txBox="1"/>
              <p:nvPr/>
            </p:nvSpPr>
            <p:spPr>
              <a:xfrm>
                <a:off x="1344" y="3456"/>
                <a:ext cx="28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rPr>
                  <a:t>H</a:t>
                </a:r>
                <a:endParaRPr lang="en-US" altLang="zh-CN" sz="2400" b="1" dirty="0">
                  <a:solidFill>
                    <a:srgbClr val="FF0000"/>
                  </a:solidFill>
                </a:endParaRPr>
              </a:p>
            </p:txBody>
          </p:sp>
          <p:sp>
            <p:nvSpPr>
              <p:cNvPr id="21535" name="Line 6"/>
              <p:cNvSpPr/>
              <p:nvPr/>
            </p:nvSpPr>
            <p:spPr>
              <a:xfrm>
                <a:off x="1584" y="3600"/>
                <a:ext cx="192" cy="0"/>
              </a:xfrm>
              <a:prstGeom prst="line">
                <a:avLst/>
              </a:prstGeom>
              <a:ln w="25400" cap="flat" cmpd="sng">
                <a:solidFill>
                  <a:schemeClr val="tx1"/>
                </a:solidFill>
                <a:prstDash val="solid"/>
                <a:headEnd type="none" w="med" len="med"/>
                <a:tailEnd type="triangle" w="sm" len="med"/>
              </a:ln>
            </p:spPr>
          </p:sp>
          <p:sp>
            <p:nvSpPr>
              <p:cNvPr id="21536" name="Rectangle 7"/>
              <p:cNvSpPr/>
              <p:nvPr/>
            </p:nvSpPr>
            <p:spPr>
              <a:xfrm>
                <a:off x="1824" y="3408"/>
                <a:ext cx="576" cy="192"/>
              </a:xfrm>
              <a:prstGeom prst="rect">
                <a:avLst/>
              </a:prstGeom>
              <a:noFill/>
              <a:ln w="25400" cap="flat" cmpd="sng">
                <a:solidFill>
                  <a:schemeClr val="tx1"/>
                </a:solidFill>
                <a:prstDash val="solid"/>
                <a:miter/>
                <a:headEnd type="none" w="med" len="med"/>
                <a:tailEnd type="none" w="med" len="med"/>
              </a:ln>
            </p:spPr>
            <p:txBody>
              <a:bodyPr wrap="none" lIns="36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dirty="0"/>
                  <a:t>TheLists</a:t>
                </a:r>
                <a:endParaRPr lang="en-US" altLang="zh-CN" sz="1600" b="1" dirty="0"/>
              </a:p>
            </p:txBody>
          </p:sp>
          <p:sp>
            <p:nvSpPr>
              <p:cNvPr id="21537" name="Rectangle 8"/>
              <p:cNvSpPr/>
              <p:nvPr/>
            </p:nvSpPr>
            <p:spPr>
              <a:xfrm>
                <a:off x="1824" y="3600"/>
                <a:ext cx="576" cy="192"/>
              </a:xfrm>
              <a:prstGeom prst="rect">
                <a:avLst/>
              </a:prstGeom>
              <a:noFill/>
              <a:ln w="25400" cap="flat" cmpd="sng">
                <a:solidFill>
                  <a:schemeClr val="tx1"/>
                </a:solidFill>
                <a:prstDash val="solid"/>
                <a:miter/>
                <a:headEnd type="none" w="med" len="med"/>
                <a:tailEnd type="none" w="med" len="med"/>
              </a:ln>
            </p:spPr>
            <p:txBody>
              <a:bodyPr wrap="none" lIns="360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1600" b="1" dirty="0"/>
                  <a:t>TableSize</a:t>
                </a:r>
                <a:endParaRPr lang="en-US" altLang="zh-CN" sz="1600" b="1" dirty="0"/>
              </a:p>
            </p:txBody>
          </p:sp>
        </p:grpSp>
        <p:grpSp>
          <p:nvGrpSpPr>
            <p:cNvPr id="21511" name="Group 20"/>
            <p:cNvGrpSpPr/>
            <p:nvPr/>
          </p:nvGrpSpPr>
          <p:grpSpPr>
            <a:xfrm>
              <a:off x="6477000" y="5196840"/>
              <a:ext cx="2286000" cy="381000"/>
              <a:chOff x="2352" y="3648"/>
              <a:chExt cx="1440" cy="240"/>
            </a:xfrm>
          </p:grpSpPr>
          <p:sp>
            <p:nvSpPr>
              <p:cNvPr id="21526" name="Line 9"/>
              <p:cNvSpPr/>
              <p:nvPr/>
            </p:nvSpPr>
            <p:spPr>
              <a:xfrm>
                <a:off x="2352" y="3696"/>
                <a:ext cx="240" cy="0"/>
              </a:xfrm>
              <a:prstGeom prst="line">
                <a:avLst/>
              </a:prstGeom>
              <a:ln w="25400" cap="flat" cmpd="sng">
                <a:solidFill>
                  <a:schemeClr val="tx1"/>
                </a:solidFill>
                <a:prstDash val="solid"/>
                <a:headEnd type="none" w="med" len="med"/>
                <a:tailEnd type="triangle" w="sm" len="med"/>
              </a:ln>
            </p:spPr>
          </p:sp>
          <p:sp>
            <p:nvSpPr>
              <p:cNvPr id="21527" name="Rectangle 11"/>
              <p:cNvSpPr/>
              <p:nvPr/>
            </p:nvSpPr>
            <p:spPr>
              <a:xfrm>
                <a:off x="2640"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28" name="Line 12"/>
              <p:cNvSpPr/>
              <p:nvPr/>
            </p:nvSpPr>
            <p:spPr>
              <a:xfrm>
                <a:off x="2736" y="3696"/>
                <a:ext cx="0" cy="192"/>
              </a:xfrm>
              <a:prstGeom prst="line">
                <a:avLst/>
              </a:prstGeom>
              <a:ln w="25400" cap="flat" cmpd="sng">
                <a:solidFill>
                  <a:schemeClr val="hlink"/>
                </a:solidFill>
                <a:prstDash val="solid"/>
                <a:headEnd type="none" w="med" len="med"/>
                <a:tailEnd type="triangle" w="med" len="med"/>
              </a:ln>
            </p:spPr>
          </p:sp>
          <p:sp>
            <p:nvSpPr>
              <p:cNvPr id="21529" name="Rectangle 13"/>
              <p:cNvSpPr/>
              <p:nvPr/>
            </p:nvSpPr>
            <p:spPr>
              <a:xfrm>
                <a:off x="2832"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30" name="Line 14"/>
              <p:cNvSpPr/>
              <p:nvPr/>
            </p:nvSpPr>
            <p:spPr>
              <a:xfrm>
                <a:off x="2928" y="3696"/>
                <a:ext cx="0" cy="192"/>
              </a:xfrm>
              <a:prstGeom prst="line">
                <a:avLst/>
              </a:prstGeom>
              <a:ln w="25400" cap="flat" cmpd="sng">
                <a:solidFill>
                  <a:schemeClr val="hlink"/>
                </a:solidFill>
                <a:prstDash val="solid"/>
                <a:headEnd type="none" w="med" len="med"/>
                <a:tailEnd type="triangle" w="med" len="med"/>
              </a:ln>
            </p:spPr>
          </p:sp>
          <p:sp>
            <p:nvSpPr>
              <p:cNvPr id="21531" name="Rectangle 15"/>
              <p:cNvSpPr/>
              <p:nvPr/>
            </p:nvSpPr>
            <p:spPr>
              <a:xfrm>
                <a:off x="3600" y="3648"/>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32" name="Line 16"/>
              <p:cNvSpPr/>
              <p:nvPr/>
            </p:nvSpPr>
            <p:spPr>
              <a:xfrm>
                <a:off x="3696" y="3696"/>
                <a:ext cx="0" cy="192"/>
              </a:xfrm>
              <a:prstGeom prst="line">
                <a:avLst/>
              </a:prstGeom>
              <a:ln w="25400" cap="flat" cmpd="sng">
                <a:solidFill>
                  <a:schemeClr val="hlink"/>
                </a:solidFill>
                <a:prstDash val="solid"/>
                <a:headEnd type="none" w="med" len="med"/>
                <a:tailEnd type="triangle" w="med" len="med"/>
              </a:ln>
            </p:spPr>
          </p:sp>
          <p:sp>
            <p:nvSpPr>
              <p:cNvPr id="21533" name="Rectangle 17"/>
              <p:cNvSpPr/>
              <p:nvPr/>
            </p:nvSpPr>
            <p:spPr>
              <a:xfrm>
                <a:off x="3024" y="3648"/>
                <a:ext cx="576" cy="96"/>
              </a:xfrm>
              <a:prstGeom prst="rect">
                <a:avLst/>
              </a:prstGeom>
              <a:solidFill>
                <a:schemeClr val="hlink"/>
              </a:solidFill>
              <a:ln w="25400" cap="flat" cmpd="sng">
                <a:solidFill>
                  <a:srgbClr val="FFFFFF"/>
                </a:solidFill>
                <a:prstDash val="solid"/>
                <a:miter/>
                <a:headEnd type="none" w="med" len="med"/>
                <a:tailEnd type="none" w="med" len="med"/>
              </a:ln>
            </p:spPr>
            <p:txBody>
              <a:bodyPr wrap="none" bIns="262800"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2400" dirty="0">
                    <a:solidFill>
                      <a:srgbClr val="FFFFFF"/>
                    </a:solidFill>
                  </a:rPr>
                  <a:t>……</a:t>
                </a:r>
                <a:endParaRPr lang="en-US" altLang="zh-CN" sz="2400" dirty="0">
                  <a:solidFill>
                    <a:srgbClr val="FFFFFF"/>
                  </a:solidFill>
                </a:endParaRPr>
              </a:p>
            </p:txBody>
          </p:sp>
        </p:grpSp>
        <p:grpSp>
          <p:nvGrpSpPr>
            <p:cNvPr id="21512" name="Group 34"/>
            <p:cNvGrpSpPr/>
            <p:nvPr/>
          </p:nvGrpSpPr>
          <p:grpSpPr>
            <a:xfrm>
              <a:off x="6934200" y="5425440"/>
              <a:ext cx="1828800" cy="914400"/>
              <a:chOff x="2640" y="3600"/>
              <a:chExt cx="1152" cy="576"/>
            </a:xfrm>
          </p:grpSpPr>
          <p:sp>
            <p:nvSpPr>
              <p:cNvPr id="21513" name="Rectangle 21"/>
              <p:cNvSpPr/>
              <p:nvPr/>
            </p:nvSpPr>
            <p:spPr>
              <a:xfrm>
                <a:off x="2640"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14" name="Rectangle 22"/>
              <p:cNvSpPr/>
              <p:nvPr/>
            </p:nvSpPr>
            <p:spPr>
              <a:xfrm>
                <a:off x="2640"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15" name="Line 23"/>
              <p:cNvSpPr/>
              <p:nvPr/>
            </p:nvSpPr>
            <p:spPr>
              <a:xfrm>
                <a:off x="2736" y="3888"/>
                <a:ext cx="0" cy="192"/>
              </a:xfrm>
              <a:prstGeom prst="line">
                <a:avLst/>
              </a:prstGeom>
              <a:ln w="25400" cap="flat" cmpd="sng">
                <a:solidFill>
                  <a:schemeClr val="hlink"/>
                </a:solidFill>
                <a:prstDash val="solid"/>
                <a:headEnd type="none" w="med" len="med"/>
                <a:tailEnd type="triangle" w="med" len="med"/>
              </a:ln>
            </p:spPr>
          </p:sp>
          <p:sp>
            <p:nvSpPr>
              <p:cNvPr id="21516" name="Oval 24"/>
              <p:cNvSpPr/>
              <p:nvPr/>
            </p:nvSpPr>
            <p:spPr>
              <a:xfrm>
                <a:off x="2688"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17" name="Rectangle 25"/>
              <p:cNvSpPr/>
              <p:nvPr/>
            </p:nvSpPr>
            <p:spPr>
              <a:xfrm>
                <a:off x="2832"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18" name="Rectangle 26"/>
              <p:cNvSpPr/>
              <p:nvPr/>
            </p:nvSpPr>
            <p:spPr>
              <a:xfrm>
                <a:off x="2832"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19" name="Line 27"/>
              <p:cNvSpPr/>
              <p:nvPr/>
            </p:nvSpPr>
            <p:spPr>
              <a:xfrm>
                <a:off x="2928" y="3888"/>
                <a:ext cx="0" cy="192"/>
              </a:xfrm>
              <a:prstGeom prst="line">
                <a:avLst/>
              </a:prstGeom>
              <a:ln w="25400" cap="flat" cmpd="sng">
                <a:solidFill>
                  <a:schemeClr val="hlink"/>
                </a:solidFill>
                <a:prstDash val="solid"/>
                <a:headEnd type="none" w="med" len="med"/>
                <a:tailEnd type="triangle" w="med" len="med"/>
              </a:ln>
            </p:spPr>
          </p:sp>
          <p:sp>
            <p:nvSpPr>
              <p:cNvPr id="21520" name="Oval 28"/>
              <p:cNvSpPr/>
              <p:nvPr/>
            </p:nvSpPr>
            <p:spPr>
              <a:xfrm>
                <a:off x="2880"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21" name="Rectangle 29"/>
              <p:cNvSpPr/>
              <p:nvPr/>
            </p:nvSpPr>
            <p:spPr>
              <a:xfrm>
                <a:off x="3600" y="3696"/>
                <a:ext cx="192" cy="144"/>
              </a:xfrm>
              <a:prstGeom prst="rect">
                <a:avLst/>
              </a:prstGeom>
              <a:noFill/>
              <a:ln w="254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22" name="Rectangle 30"/>
              <p:cNvSpPr/>
              <p:nvPr/>
            </p:nvSpPr>
            <p:spPr>
              <a:xfrm>
                <a:off x="3600" y="3840"/>
                <a:ext cx="192" cy="96"/>
              </a:xfrm>
              <a:prstGeom prst="rect">
                <a:avLst/>
              </a:prstGeom>
              <a:solidFill>
                <a:schemeClr val="hlink"/>
              </a:solidFill>
              <a:ln w="25400" cap="flat" cmpd="sng">
                <a:solidFill>
                  <a:srgbClr val="FF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23" name="Line 31"/>
              <p:cNvSpPr/>
              <p:nvPr/>
            </p:nvSpPr>
            <p:spPr>
              <a:xfrm>
                <a:off x="3696" y="3888"/>
                <a:ext cx="0" cy="192"/>
              </a:xfrm>
              <a:prstGeom prst="line">
                <a:avLst/>
              </a:prstGeom>
              <a:ln w="25400" cap="flat" cmpd="sng">
                <a:solidFill>
                  <a:schemeClr val="hlink"/>
                </a:solidFill>
                <a:prstDash val="solid"/>
                <a:headEnd type="none" w="med" len="med"/>
                <a:tailEnd type="triangle" w="med" len="med"/>
              </a:ln>
            </p:spPr>
          </p:sp>
          <p:sp>
            <p:nvSpPr>
              <p:cNvPr id="21524" name="Oval 32"/>
              <p:cNvSpPr/>
              <p:nvPr/>
            </p:nvSpPr>
            <p:spPr>
              <a:xfrm>
                <a:off x="3648" y="4080"/>
                <a:ext cx="96" cy="96"/>
              </a:xfrm>
              <a:prstGeom prst="ellipse">
                <a:avLst/>
              </a:prstGeom>
              <a:solidFill>
                <a:schemeClr val="tx1"/>
              </a:solidFill>
              <a:ln w="254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2400" dirty="0"/>
              </a:p>
            </p:txBody>
          </p:sp>
          <p:sp>
            <p:nvSpPr>
              <p:cNvPr id="21525" name="Text Box 33"/>
              <p:cNvSpPr txBox="1"/>
              <p:nvPr/>
            </p:nvSpPr>
            <p:spPr>
              <a:xfrm>
                <a:off x="3072" y="3600"/>
                <a:ext cx="528" cy="288"/>
              </a:xfrm>
              <a:prstGeom prst="rect">
                <a:avLst/>
              </a:prstGeom>
              <a:noFill/>
              <a:ln w="25400">
                <a:noFill/>
              </a:ln>
            </p:spPr>
            <p:txBody>
              <a:bodyPr>
                <a:spAutoFit/>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None/>
                </a:pPr>
                <a:r>
                  <a:rPr lang="en-US" altLang="zh-CN" sz="2400" b="1" dirty="0"/>
                  <a:t>……</a:t>
                </a:r>
                <a:endParaRPr lang="en-US" altLang="zh-CN" sz="2400" b="1"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wipe(left)">
                                      <p:cBhvr>
                                        <p:cTn id="7" dur="500"/>
                                        <p:tgtEl>
                                          <p:spTgt spid="5120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wipe(left)">
                                      <p:cBhvr>
                                        <p:cTn id="12" dur="500"/>
                                        <p:tgtEl>
                                          <p:spTgt spid="5120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box(in)">
                                      <p:cBhvr>
                                        <p:cTn id="17" dur="500"/>
                                        <p:tgtEl>
                                          <p:spTgt spid="5120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5" grpId="0"/>
      <p:bldP spid="51206" grpId="0" animBg="1"/>
    </p:bldLst>
  </p:timing>
</p:sld>
</file>

<file path=ppt/tags/tag1.xml><?xml version="1.0" encoding="utf-8"?>
<p:tagLst xmlns:p="http://schemas.openxmlformats.org/presentationml/2006/main">
  <p:tag name="KSO_WPP_MARK_KEY" val="07316eed-bdad-4512-9a4c-f944150aa503"/>
  <p:tag name="COMMONDATA" val="eyJoZGlkIjoiNmU3NDZmNTEwZWQxMDZjMmEwMzM2YjJhNTU0NmYxNDEifQ=="/>
</p:tagLst>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10194</Words>
  <Application>WPS 演示</Application>
  <PresentationFormat>全屏显示(4:3)</PresentationFormat>
  <Paragraphs>836</Paragraphs>
  <Slides>28</Slides>
  <Notes>18</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7</vt:i4>
      </vt:variant>
      <vt:variant>
        <vt:lpstr>幻灯片标题</vt:lpstr>
      </vt:variant>
      <vt:variant>
        <vt:i4>28</vt:i4>
      </vt:variant>
    </vt:vector>
  </HeadingPairs>
  <TitlesOfParts>
    <vt:vector size="55" baseType="lpstr">
      <vt:lpstr>Arial</vt:lpstr>
      <vt:lpstr>宋体</vt:lpstr>
      <vt:lpstr>Wingdings</vt:lpstr>
      <vt:lpstr>Times New Roman</vt:lpstr>
      <vt:lpstr>Monotype Sorts</vt:lpstr>
      <vt:lpstr>Wingdings</vt:lpstr>
      <vt:lpstr>楷体_GB2312</vt:lpstr>
      <vt:lpstr>隶书</vt:lpstr>
      <vt:lpstr>Impact</vt:lpstr>
      <vt:lpstr>Symbol</vt:lpstr>
      <vt:lpstr>Webdings</vt:lpstr>
      <vt:lpstr>MS Hei</vt:lpstr>
      <vt:lpstr>微软雅黑</vt:lpstr>
      <vt:lpstr>Arial Unicode MS</vt:lpstr>
      <vt:lpstr>新宋体</vt:lpstr>
      <vt:lpstr>Times New Roman</vt:lpstr>
      <vt:lpstr>方正中等线简体</vt:lpstr>
      <vt:lpstr>Segoe Print</vt:lpstr>
      <vt:lpstr>默认设计模板</vt:lpstr>
      <vt:lpstr>个人主页 (标准)</vt:lpstr>
      <vt:lpstr>Word.Document.8</vt:lpstr>
      <vt:lpstr>Word.Document.8</vt:lpstr>
      <vt:lpstr>Equation.3</vt:lpstr>
      <vt:lpstr>Equation.3</vt:lpstr>
      <vt:lpstr>Equation.3</vt:lpstr>
      <vt:lpstr>Equation.3</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查找—2005试题</vt:lpstr>
      <vt:lpstr>查找—2006试题</vt:lpstr>
      <vt:lpstr>查找—2007试题</vt:lpstr>
      <vt:lpstr>查找—2008试题</vt:lpstr>
      <vt:lpstr>查找</vt:lpstr>
      <vt:lpstr>Exercises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不负光阴☀</cp:lastModifiedBy>
  <cp:revision>178</cp:revision>
  <dcterms:created xsi:type="dcterms:W3CDTF">2000-07-24T11:13:00Z</dcterms:created>
  <dcterms:modified xsi:type="dcterms:W3CDTF">2022-12-17T09:25:05Z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60FE2F01D116448EBA37CDAD29EBF95A</vt:lpwstr>
  </property>
  <property fmtid="{D5CDD505-2E9C-101B-9397-08002B2CF9AE}" pid="3" name="KSOProductBuildVer">
    <vt:lpwstr>2052-11.1.0.12763</vt:lpwstr>
  </property>
</Properties>
</file>