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5" r:id="rId5"/>
    <p:sldId id="266" r:id="rId6"/>
    <p:sldId id="267" r:id="rId7"/>
    <p:sldId id="269" r:id="rId8"/>
    <p:sldId id="282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1" r:id="rId19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/>
    <p:restoredTop sz="90151"/>
  </p:normalViewPr>
  <p:slideViewPr>
    <p:cSldViewPr showGuides="1">
      <p:cViewPr varScale="1">
        <p:scale>
          <a:sx n="82" d="100"/>
          <a:sy n="82" d="100"/>
        </p:scale>
        <p:origin x="1050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9E5B3B-7E08-4F33-B114-B511E9A707C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0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In chapter 3, We have already learn queue data structure, which is FIFO. Sometime we need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dirty="0"/>
              <a:t>11.1</a:t>
            </a:r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2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Lemma</a:t>
            </a:r>
            <a:r>
              <a:rPr lang="zh-CN" altLang="en-US" dirty="0"/>
              <a:t>：推理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一尺之捶，日取其半，万世不竭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应用了偏序关系的传递性：</a:t>
            </a:r>
            <a:r>
              <a:rPr lang="en-US" altLang="zh-CN" dirty="0"/>
              <a:t>9&lt;10</a:t>
            </a:r>
            <a:r>
              <a:rPr lang="zh-CN" altLang="en-US" dirty="0"/>
              <a:t>且</a:t>
            </a:r>
            <a:r>
              <a:rPr lang="en-US" altLang="zh-CN" dirty="0"/>
              <a:t>10&lt;</a:t>
            </a:r>
            <a:r>
              <a:rPr lang="zh-CN" altLang="en-US" dirty="0"/>
              <a:t>左孩子，则</a:t>
            </a:r>
            <a:r>
              <a:rPr lang="en-US" altLang="zh-CN" dirty="0"/>
              <a:t>9&lt;</a:t>
            </a:r>
            <a:r>
              <a:rPr lang="zh-CN" altLang="en-US" dirty="0"/>
              <a:t>左孩子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11.14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Sentinel</a:t>
            </a:r>
            <a:r>
              <a:rPr lang="zh-CN" altLang="en-US" dirty="0"/>
              <a:t>：哨兵</a:t>
            </a:r>
            <a:endParaRPr lang="zh-CN" altLang="en-US" dirty="0"/>
          </a:p>
          <a:p>
            <a:pPr lvl="0" eaLnBrk="1" hangingPunct="1"/>
            <a:r>
              <a:rPr lang="en-US" altLang="zh-CN" b="1" i="1" dirty="0"/>
              <a:t>Percolate</a:t>
            </a:r>
            <a:r>
              <a:rPr lang="zh-CN" altLang="en-US" b="1" i="1" dirty="0"/>
              <a:t>：过虑</a:t>
            </a:r>
            <a:endParaRPr lang="en-US" altLang="zh-CN" b="1" i="1" dirty="0"/>
          </a:p>
          <a:p>
            <a:pPr lvl="0" eaLnBrk="1" hangingPunct="1"/>
            <a:r>
              <a:rPr lang="en-US" altLang="zh-CN" b="1" i="1" dirty="0"/>
              <a:t>percolate</a:t>
            </a:r>
            <a:r>
              <a:rPr lang="zh-CN" altLang="en-US" b="1" i="1" dirty="0"/>
              <a:t> </a:t>
            </a:r>
            <a:r>
              <a:rPr lang="en-US" altLang="zh-CN" b="1" i="1" dirty="0"/>
              <a:t>up</a:t>
            </a:r>
            <a:r>
              <a:rPr lang="zh-CN" altLang="en-US" b="1" i="1" dirty="0"/>
              <a:t>向上过滤</a:t>
            </a:r>
            <a:endParaRPr lang="zh-CN" altLang="en-US" b="1" i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dirty="0"/>
              <a:t>S=sum(2^i</a:t>
            </a:r>
            <a:r>
              <a:rPr lang="zh-CN" altLang="en-US" dirty="0"/>
              <a:t>*</a:t>
            </a:r>
            <a:r>
              <a:rPr lang="en-US" altLang="zh-CN" dirty="0"/>
              <a:t>(h-i))=2^(h+1)-1-(h+1)</a:t>
            </a:r>
            <a:endParaRPr lang="en-US" altLang="zh-CN" dirty="0"/>
          </a:p>
          <a:p>
            <a:pPr lvl="0"/>
            <a:r>
              <a:rPr lang="zh-CN" altLang="en-US" dirty="0"/>
              <a:t>建堆时间复杂度</a:t>
            </a:r>
            <a:r>
              <a:rPr lang="en-US" altLang="zh-CN" dirty="0"/>
              <a:t>O(N):</a:t>
            </a:r>
            <a:r>
              <a:rPr lang="zh-CN" altLang="en-US" dirty="0"/>
              <a:t>节点的高度（到叶的最长路径长）之和</a:t>
            </a:r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9D97B-BD28-4DB6-8EA2-FB27BB2F798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9D97B-BD28-4DB6-8EA2-FB27BB2F798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9D97B-BD28-4DB6-8EA2-FB27BB2F798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9D97B-BD28-4DB6-8EA2-FB27BB2F798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9D97B-BD28-4DB6-8EA2-FB27BB2F798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9D97B-BD28-4DB6-8EA2-FB27BB2F798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9D97B-BD28-4DB6-8EA2-FB27BB2F798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9D97B-BD28-4DB6-8EA2-FB27BB2F798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9D97B-BD28-4DB6-8EA2-FB27BB2F798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9D97B-BD28-4DB6-8EA2-FB27BB2F798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9D97B-BD28-4DB6-8EA2-FB27BB2F798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9D97B-BD28-4DB6-8EA2-FB27BB2F798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audio" Target="../media/audio9.wav"/><Relationship Id="rId8" Type="http://schemas.openxmlformats.org/officeDocument/2006/relationships/audio" Target="../media/audio2.wav"/><Relationship Id="rId7" Type="http://schemas.openxmlformats.org/officeDocument/2006/relationships/audio" Target="../media/audio6.wav"/><Relationship Id="rId6" Type="http://schemas.openxmlformats.org/officeDocument/2006/relationships/audio" Target="../media/audio1.wav"/><Relationship Id="rId5" Type="http://schemas.openxmlformats.org/officeDocument/2006/relationships/audio" Target="../media/audio4.wav"/><Relationship Id="rId4" Type="http://schemas.openxmlformats.org/officeDocument/2006/relationships/image" Target="../media/image4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audio" Target="../media/audio8.wav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jpeg"/><Relationship Id="rId3" Type="http://schemas.openxmlformats.org/officeDocument/2006/relationships/image" Target="../media/image1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4.wav"/><Relationship Id="rId4" Type="http://schemas.openxmlformats.org/officeDocument/2006/relationships/oleObject" Target="../embeddings/oleObject11.bin"/><Relationship Id="rId3" Type="http://schemas.openxmlformats.org/officeDocument/2006/relationships/image" Target="../media/image5.jpe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0.wav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4.wav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5.wav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3.wav"/><Relationship Id="rId3" Type="http://schemas.openxmlformats.org/officeDocument/2006/relationships/audio" Target="../media/audio6.wav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6.wav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audio" Target="../media/audio7.wav"/><Relationship Id="rId8" Type="http://schemas.openxmlformats.org/officeDocument/2006/relationships/audio" Target="../media/audio2.wav"/><Relationship Id="rId7" Type="http://schemas.openxmlformats.org/officeDocument/2006/relationships/audio" Target="../media/audio4.wav"/><Relationship Id="rId6" Type="http://schemas.openxmlformats.org/officeDocument/2006/relationships/audio" Target="../media/audio6.wav"/><Relationship Id="rId5" Type="http://schemas.openxmlformats.org/officeDocument/2006/relationships/audio" Target="../media/audio1.wav"/><Relationship Id="rId4" Type="http://schemas.openxmlformats.org/officeDocument/2006/relationships/oleObject" Target="../embeddings/oleObject5.bin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4" Type="http://schemas.openxmlformats.org/officeDocument/2006/relationships/notesSlide" Target="../notesSlides/notesSlide5.xml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7.xml"/><Relationship Id="rId11" Type="http://schemas.openxmlformats.org/officeDocument/2006/relationships/audio" Target="../media/audio9.wav"/><Relationship Id="rId10" Type="http://schemas.openxmlformats.org/officeDocument/2006/relationships/audio" Target="../media/audio8.wav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 Box 2"/>
          <p:cNvSpPr txBox="1"/>
          <p:nvPr/>
        </p:nvSpPr>
        <p:spPr>
          <a:xfrm>
            <a:off x="457200" y="76200"/>
            <a:ext cx="52578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u="sng" dirty="0"/>
              <a:t>CHAPTER  </a:t>
            </a:r>
            <a:r>
              <a:rPr lang="en-US" altLang="zh-CN" sz="2400" b="1" u="sng" dirty="0"/>
              <a:t>6</a:t>
            </a:r>
            <a:endParaRPr lang="en-US" altLang="zh-CN" sz="2400" b="1" u="sng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PRIORITY  QUEUES  (HEAPS)</a:t>
            </a:r>
            <a:endParaRPr lang="en-US" altLang="zh-CN" sz="2400" b="1" dirty="0"/>
          </a:p>
        </p:txBody>
      </p:sp>
      <p:sp>
        <p:nvSpPr>
          <p:cNvPr id="2130" name="Text Box 82"/>
          <p:cNvSpPr txBox="1"/>
          <p:nvPr/>
        </p:nvSpPr>
        <p:spPr>
          <a:xfrm>
            <a:off x="457200" y="1676400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ym typeface="Webdings" panose="05030102010509060703" pitchFamily="18" charset="2"/>
              </a:rPr>
              <a:t>§1  ADT Model</a:t>
            </a:r>
            <a:endParaRPr lang="en-US" altLang="zh-CN" sz="2400" b="1" dirty="0"/>
          </a:p>
        </p:txBody>
      </p:sp>
      <p:sp>
        <p:nvSpPr>
          <p:cNvPr id="2131" name="Text Box 83"/>
          <p:cNvSpPr txBox="1"/>
          <p:nvPr/>
        </p:nvSpPr>
        <p:spPr>
          <a:xfrm>
            <a:off x="685800" y="2286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243330" lvl="0" indent="-124333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Objects</a:t>
            </a:r>
            <a:r>
              <a:rPr lang="en-US" altLang="zh-CN" sz="2400" b="1" dirty="0"/>
              <a:t>:  </a:t>
            </a:r>
            <a:r>
              <a:rPr lang="en-US" altLang="zh-CN" sz="2000" b="1" dirty="0">
                <a:latin typeface="Arial" panose="020B0604020202020204" pitchFamily="34" charset="0"/>
              </a:rPr>
              <a:t>A finite ordered list with zero or more elements.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2132" name="Text Box 84"/>
          <p:cNvSpPr txBox="1"/>
          <p:nvPr/>
        </p:nvSpPr>
        <p:spPr>
          <a:xfrm>
            <a:off x="685800" y="2895600"/>
            <a:ext cx="7696200" cy="2913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63880" lvl="0" indent="-56388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Operations</a:t>
            </a:r>
            <a:r>
              <a:rPr lang="en-US" altLang="zh-CN" sz="2400" b="1" dirty="0"/>
              <a:t>:</a:t>
            </a:r>
            <a:endParaRPr lang="en-US" altLang="zh-CN" sz="2400" b="1" dirty="0"/>
          </a:p>
          <a:p>
            <a:pPr marL="563880" lvl="0" indent="-563880" eaLnBrk="1" fontAlgn="ctr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ym typeface="Wingdings" panose="05000000000000000000" pitchFamily="2" charset="2"/>
              </a:rPr>
              <a:t>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PriorityQueue  Initialize( int MaxElements ); 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563880" lvl="0" indent="-563880" eaLnBrk="1" fontAlgn="ctr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ym typeface="Wingdings" panose="05000000000000000000" pitchFamily="2" charset="2"/>
              </a:rPr>
              <a:t>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void  Insert( ElementType X, PriorityQueue H ); 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563880" lvl="0" indent="-563880" eaLnBrk="1" fontAlgn="ctr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ym typeface="Wingdings" panose="05000000000000000000" pitchFamily="2" charset="2"/>
              </a:rPr>
              <a:t>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ElementType  DeleteMin( PriorityQueue H ); 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563880" lvl="0" indent="-563880" eaLnBrk="1" fontAlgn="ctr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ym typeface="Wingdings" panose="05000000000000000000" pitchFamily="2" charset="2"/>
              </a:rPr>
              <a:t>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ElementType  FindMin( PriorityQueue H ); 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133" name="AutoShape 85"/>
          <p:cNvSpPr/>
          <p:nvPr/>
        </p:nvSpPr>
        <p:spPr>
          <a:xfrm>
            <a:off x="1828800" y="3962400"/>
            <a:ext cx="304800" cy="304800"/>
          </a:xfrm>
          <a:prstGeom prst="irregularSeal2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134" name="AutoShape 86"/>
          <p:cNvSpPr/>
          <p:nvPr/>
        </p:nvSpPr>
        <p:spPr>
          <a:xfrm>
            <a:off x="2895600" y="4572000"/>
            <a:ext cx="304800" cy="304800"/>
          </a:xfrm>
          <a:prstGeom prst="irregularSeal2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136" name="Rectangle 88"/>
          <p:cNvSpPr/>
          <p:nvPr/>
        </p:nvSpPr>
        <p:spPr>
          <a:xfrm>
            <a:off x="838200" y="1143000"/>
            <a:ext cx="6513513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—— delete the element with the highest  priority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" grpId="0"/>
      <p:bldP spid="2131" grpId="0"/>
      <p:bldP spid="2132" grpId="0"/>
      <p:bldP spid="2133" grpId="0" animBg="1"/>
      <p:bldP spid="2134" grpId="0" animBg="1"/>
      <p:bldP spid="21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7010400" y="0"/>
            <a:ext cx="2127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ym typeface="Webdings" panose="05030102010509060703" pitchFamily="18" charset="2"/>
              </a:rPr>
              <a:t>§3  Binary Heap</a:t>
            </a:r>
            <a:endParaRPr lang="en-US" altLang="zh-CN" sz="1800" b="1" dirty="0">
              <a:sym typeface="Webdings" panose="05030102010509060703" pitchFamily="18" charset="2"/>
            </a:endParaRPr>
          </a:p>
        </p:txBody>
      </p:sp>
      <p:sp>
        <p:nvSpPr>
          <p:cNvPr id="43011" name="AutoShape 3"/>
          <p:cNvSpPr/>
          <p:nvPr/>
        </p:nvSpPr>
        <p:spPr>
          <a:xfrm>
            <a:off x="533400" y="533400"/>
            <a:ext cx="8153400" cy="47244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26000" tIns="154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/* H-&gt;Element[ 0 ] is a sentinel */ 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 dirty="0">
                <a:latin typeface="Arial" panose="020B0604020202020204" pitchFamily="34" charset="0"/>
              </a:rPr>
              <a:t>  Insert( ElementType  X,  PriorityQueue  H ) </a:t>
            </a:r>
            <a:r>
              <a:rPr lang="en-US" altLang="zh-CN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上滤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 i;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IsFull( H ) ) 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	Error( "Priority queue is full"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 dirty="0">
                <a:latin typeface="Arial" panose="020B0604020202020204" pitchFamily="34" charset="0"/>
              </a:rPr>
              <a:t>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}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1800" b="1" dirty="0">
                <a:latin typeface="Arial" panose="020B0604020202020204" pitchFamily="34" charset="0"/>
              </a:rPr>
              <a:t>( i = ++H-&gt;Size; H-&gt;Elements[ i / 2 ] &gt; X; i /= 2 )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	H-&gt;Elements[ i ] = H-&gt;Elements[ i / 2 ];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H-&gt;Elements[ i ] = X;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43012" name="AutoShape 4"/>
          <p:cNvSpPr/>
          <p:nvPr/>
        </p:nvSpPr>
        <p:spPr>
          <a:xfrm>
            <a:off x="5257800" y="1447800"/>
            <a:ext cx="2819400" cy="1219200"/>
          </a:xfrm>
          <a:prstGeom prst="wedgeEllipseCallout">
            <a:avLst>
              <a:gd name="adj1" fmla="val -87444"/>
              <a:gd name="adj2" fmla="val 117838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Percolate up</a:t>
            </a:r>
            <a:endParaRPr lang="en-US" altLang="zh-CN" sz="2400" b="1" i="1" dirty="0"/>
          </a:p>
        </p:txBody>
      </p:sp>
      <p:sp>
        <p:nvSpPr>
          <p:cNvPr id="43013" name="AutoShape 5"/>
          <p:cNvSpPr/>
          <p:nvPr/>
        </p:nvSpPr>
        <p:spPr>
          <a:xfrm>
            <a:off x="4953000" y="4572000"/>
            <a:ext cx="2819400" cy="1447800"/>
          </a:xfrm>
          <a:prstGeom prst="wedgeEllipseCallout">
            <a:avLst>
              <a:gd name="adj1" fmla="val -102815"/>
              <a:gd name="adj2" fmla="val -9780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Faster than </a:t>
            </a:r>
            <a:r>
              <a:rPr lang="en-US" altLang="zh-CN" sz="2400" b="1" i="1" dirty="0"/>
              <a:t>swap</a:t>
            </a:r>
            <a:endParaRPr lang="en-US" altLang="zh-CN" sz="2400" b="1" i="1" dirty="0"/>
          </a:p>
        </p:txBody>
      </p:sp>
      <p:sp>
        <p:nvSpPr>
          <p:cNvPr id="43014" name="AutoShape 6"/>
          <p:cNvSpPr/>
          <p:nvPr/>
        </p:nvSpPr>
        <p:spPr>
          <a:xfrm>
            <a:off x="4283393" y="1268730"/>
            <a:ext cx="4419600" cy="1752600"/>
          </a:xfrm>
          <a:prstGeom prst="wedgeEllipseCallout">
            <a:avLst>
              <a:gd name="adj1" fmla="val -29130"/>
              <a:gd name="adj2" fmla="val 8242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H-&gt;Element[ 0 ] is a </a:t>
            </a:r>
            <a:r>
              <a:rPr lang="en-US" altLang="zh-CN" sz="2000" b="1" i="1" dirty="0">
                <a:solidFill>
                  <a:schemeClr val="hlink"/>
                </a:solidFill>
              </a:rPr>
              <a:t>sentinel</a:t>
            </a:r>
            <a:r>
              <a:rPr lang="en-US" altLang="zh-CN" sz="2000" b="1" dirty="0">
                <a:latin typeface="Arial" panose="020B0604020202020204" pitchFamily="34" charset="0"/>
              </a:rPr>
              <a:t> that is no larger than the minimum element in the heap.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43015" name="Text Box 7"/>
          <p:cNvSpPr txBox="1"/>
          <p:nvPr/>
        </p:nvSpPr>
        <p:spPr>
          <a:xfrm>
            <a:off x="838200" y="5410200"/>
            <a:ext cx="2895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/>
              <a:t>T</a:t>
            </a:r>
            <a:r>
              <a:rPr lang="en-US" altLang="zh-CN" sz="2400" b="1" dirty="0"/>
              <a:t> 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 = O ( log </a:t>
            </a:r>
            <a:r>
              <a:rPr lang="en-US" altLang="zh-CN" sz="2400" b="1" i="1" dirty="0"/>
              <a:t>N </a:t>
            </a:r>
            <a:r>
              <a:rPr lang="en-US" altLang="zh-CN" sz="2400" b="1" dirty="0"/>
              <a:t>)</a:t>
            </a:r>
            <a:endParaRPr lang="en-US" altLang="zh-CN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12" grpId="0" animBg="1"/>
      <p:bldP spid="43013" grpId="0" animBg="1"/>
      <p:bldP spid="43014" grpId="0" bldLvl="0" animBg="1"/>
      <p:bldP spid="430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7010400" y="0"/>
            <a:ext cx="2127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ym typeface="Webdings" panose="05030102010509060703" pitchFamily="18" charset="2"/>
              </a:rPr>
              <a:t>§3  Binary Heap</a:t>
            </a:r>
            <a:endParaRPr lang="en-US" altLang="zh-CN" sz="1800" b="1" dirty="0">
              <a:sym typeface="Webdings" panose="05030102010509060703" pitchFamily="18" charset="2"/>
            </a:endParaRPr>
          </a:p>
        </p:txBody>
      </p:sp>
      <p:sp>
        <p:nvSpPr>
          <p:cNvPr id="44035" name="Text Box 3"/>
          <p:cNvSpPr txBox="1"/>
          <p:nvPr/>
        </p:nvSpPr>
        <p:spPr>
          <a:xfrm>
            <a:off x="533400" y="304800"/>
            <a:ext cx="22860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 dirty="0">
                <a:sym typeface="Wingdings" panose="05000000000000000000" pitchFamily="2" charset="2"/>
              </a:rPr>
              <a:t>  DeleteMin</a:t>
            </a:r>
            <a:endParaRPr lang="en-US" altLang="zh-CN" sz="2400" b="1" dirty="0"/>
          </a:p>
        </p:txBody>
      </p:sp>
      <p:grpSp>
        <p:nvGrpSpPr>
          <p:cNvPr id="44036" name="Group 4"/>
          <p:cNvGrpSpPr/>
          <p:nvPr/>
        </p:nvGrpSpPr>
        <p:grpSpPr>
          <a:xfrm>
            <a:off x="3124200" y="3733800"/>
            <a:ext cx="2819400" cy="2595563"/>
            <a:chOff x="1680" y="2373"/>
            <a:chExt cx="2038" cy="1758"/>
          </a:xfrm>
        </p:grpSpPr>
        <p:grpSp>
          <p:nvGrpSpPr>
            <p:cNvPr id="19504" name="Group 5"/>
            <p:cNvGrpSpPr/>
            <p:nvPr/>
          </p:nvGrpSpPr>
          <p:grpSpPr>
            <a:xfrm rot="4724383" flipH="1">
              <a:off x="2718" y="2714"/>
              <a:ext cx="256" cy="751"/>
              <a:chOff x="1902" y="2055"/>
              <a:chExt cx="318" cy="912"/>
            </a:xfrm>
          </p:grpSpPr>
          <p:grpSp>
            <p:nvGrpSpPr>
              <p:cNvPr id="19540" name="Group 6"/>
              <p:cNvGrpSpPr/>
              <p:nvPr/>
            </p:nvGrpSpPr>
            <p:grpSpPr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9543" name="Freeform 7"/>
                <p:cNvSpPr/>
                <p:nvPr/>
              </p:nvSpPr>
              <p:spPr>
                <a:xfrm>
                  <a:off x="1902" y="2711"/>
                  <a:ext cx="285" cy="256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0" y="1"/>
                    </a:cxn>
                  </a:cxnLst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>
                    <a:alpha val="100000"/>
                  </a:srgbClr>
                </a:solidFill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544" name="Arc 8"/>
                <p:cNvSpPr/>
                <p:nvPr/>
              </p:nvSpPr>
              <p:spPr>
                <a:xfrm>
                  <a:off x="1945" y="2885"/>
                  <a:ext cx="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584" h="21468" fill="none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9541" name="Rectangle 9"/>
              <p:cNvSpPr/>
              <p:nvPr/>
            </p:nvSpPr>
            <p:spPr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19542" name="Freeform 10"/>
              <p:cNvSpPr/>
              <p:nvPr/>
            </p:nvSpPr>
            <p:spPr>
              <a:xfrm>
                <a:off x="1937" y="2055"/>
                <a:ext cx="283" cy="70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</a:cxnLst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05" name="Group 11"/>
            <p:cNvGrpSpPr/>
            <p:nvPr/>
          </p:nvGrpSpPr>
          <p:grpSpPr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9538" name="Freeform 12"/>
              <p:cNvSpPr/>
              <p:nvPr/>
            </p:nvSpPr>
            <p:spPr>
              <a:xfrm>
                <a:off x="1766" y="3399"/>
                <a:ext cx="456" cy="11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39" name="Freeform 13"/>
              <p:cNvSpPr/>
              <p:nvPr/>
            </p:nvSpPr>
            <p:spPr>
              <a:xfrm>
                <a:off x="1503" y="3426"/>
                <a:ext cx="456" cy="11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06" name="Freeform 14"/>
            <p:cNvSpPr/>
            <p:nvPr/>
          </p:nvSpPr>
          <p:spPr>
            <a:xfrm flipH="1">
              <a:off x="3082" y="3427"/>
              <a:ext cx="352" cy="5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>
                <a:alpha val="100000"/>
              </a:srgbClr>
            </a:solidFill>
            <a:ln w="1111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7" name="Freeform 15"/>
            <p:cNvSpPr/>
            <p:nvPr/>
          </p:nvSpPr>
          <p:spPr>
            <a:xfrm flipH="1">
              <a:off x="3218" y="3397"/>
              <a:ext cx="406" cy="6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>
                <a:alpha val="100000"/>
              </a:srgbClr>
            </a:solidFill>
            <a:ln w="1111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8" name="Freeform 16"/>
            <p:cNvSpPr/>
            <p:nvPr/>
          </p:nvSpPr>
          <p:spPr>
            <a:xfrm flipH="1">
              <a:off x="3000" y="2918"/>
              <a:ext cx="147" cy="4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111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509" name="Group 17"/>
            <p:cNvGrpSpPr/>
            <p:nvPr/>
          </p:nvGrpSpPr>
          <p:grpSpPr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9536" name="Freeform 18"/>
              <p:cNvSpPr/>
              <p:nvPr/>
            </p:nvSpPr>
            <p:spPr>
              <a:xfrm>
                <a:off x="2139" y="2117"/>
                <a:ext cx="81" cy="5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37" name="Arc 19"/>
              <p:cNvSpPr/>
              <p:nvPr/>
            </p:nvSpPr>
            <p:spPr>
              <a:xfrm>
                <a:off x="2131" y="2072"/>
                <a:ext cx="29" cy="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307" h="29828" fill="none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10" name="Freeform 20"/>
            <p:cNvSpPr/>
            <p:nvPr/>
          </p:nvSpPr>
          <p:spPr>
            <a:xfrm flipH="1">
              <a:off x="3024" y="2784"/>
              <a:ext cx="694" cy="7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>
                <a:alpha val="100000"/>
              </a:srgbClr>
            </a:solidFill>
            <a:ln w="1111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1" name="Freeform 21"/>
            <p:cNvSpPr/>
            <p:nvPr/>
          </p:nvSpPr>
          <p:spPr>
            <a:xfrm flipH="1">
              <a:off x="3046" y="2795"/>
              <a:ext cx="148" cy="6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>
                <a:alpha val="100000"/>
              </a:srgbClr>
            </a:solidFill>
            <a:ln w="1111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512" name="Group 22"/>
            <p:cNvGrpSpPr/>
            <p:nvPr/>
          </p:nvGrpSpPr>
          <p:grpSpPr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9521" name="Group 23"/>
              <p:cNvGrpSpPr/>
              <p:nvPr/>
            </p:nvGrpSpPr>
            <p:grpSpPr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9531" name="Group 24"/>
                <p:cNvGrpSpPr/>
                <p:nvPr/>
              </p:nvGrpSpPr>
              <p:grpSpPr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9533" name="Freeform 25"/>
                  <p:cNvSpPr/>
                  <p:nvPr/>
                </p:nvSpPr>
                <p:spPr>
                  <a:xfrm>
                    <a:off x="1899" y="1375"/>
                    <a:ext cx="516" cy="744"/>
                  </a:xfrm>
                  <a:custGeom>
                    <a:avLst/>
                    <a:gdLst/>
                    <a:ahLst/>
                    <a:cxnLst>
                      <a:cxn ang="0">
                        <a:pos x="2" y="1"/>
                      </a:cxn>
                      <a:cxn ang="0">
                        <a:pos x="2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2"/>
                      </a:cxn>
                      <a:cxn ang="0">
                        <a:pos x="1" y="2"/>
                      </a:cxn>
                      <a:cxn ang="0">
                        <a:pos x="1" y="2"/>
                      </a:cxn>
                      <a:cxn ang="0">
                        <a:pos x="1" y="2"/>
                      </a:cxn>
                      <a:cxn ang="0">
                        <a:pos x="1" y="2"/>
                      </a:cxn>
                      <a:cxn ang="0">
                        <a:pos x="1" y="2"/>
                      </a:cxn>
                      <a:cxn ang="0">
                        <a:pos x="1" y="2"/>
                      </a:cxn>
                      <a:cxn ang="0">
                        <a:pos x="1" y="2"/>
                      </a:cxn>
                      <a:cxn ang="0">
                        <a:pos x="1" y="3"/>
                      </a:cxn>
                      <a:cxn ang="0">
                        <a:pos x="2" y="3"/>
                      </a:cxn>
                      <a:cxn ang="0">
                        <a:pos x="2" y="3"/>
                      </a:cxn>
                      <a:cxn ang="0">
                        <a:pos x="2" y="3"/>
                      </a:cxn>
                      <a:cxn ang="0">
                        <a:pos x="2" y="3"/>
                      </a:cxn>
                      <a:cxn ang="0">
                        <a:pos x="2" y="3"/>
                      </a:cxn>
                      <a:cxn ang="0">
                        <a:pos x="2" y="3"/>
                      </a:cxn>
                      <a:cxn ang="0">
                        <a:pos x="2" y="2"/>
                      </a:cxn>
                      <a:cxn ang="0">
                        <a:pos x="2" y="2"/>
                      </a:cxn>
                      <a:cxn ang="0">
                        <a:pos x="2" y="2"/>
                      </a:cxn>
                      <a:cxn ang="0">
                        <a:pos x="2" y="2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2" y="2"/>
                      </a:cxn>
                      <a:cxn ang="0">
                        <a:pos x="2" y="2"/>
                      </a:cxn>
                      <a:cxn ang="0">
                        <a:pos x="2" y="1"/>
                      </a:cxn>
                      <a:cxn ang="0">
                        <a:pos x="2" y="1"/>
                      </a:cxn>
                      <a:cxn ang="0">
                        <a:pos x="2" y="1"/>
                      </a:cxn>
                      <a:cxn ang="0">
                        <a:pos x="2" y="1"/>
                      </a:cxn>
                      <a:cxn ang="0">
                        <a:pos x="2" y="1"/>
                      </a:cxn>
                    </a:cxnLst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>
                      <a:alpha val="100000"/>
                    </a:srgbClr>
                  </a:solidFill>
                  <a:ln w="11113" cap="flat" cmpd="sng">
                    <a:solidFill>
                      <a:srgbClr val="804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9534" name="Freeform 26"/>
                  <p:cNvSpPr/>
                  <p:nvPr/>
                </p:nvSpPr>
                <p:spPr>
                  <a:xfrm>
                    <a:off x="2265" y="1876"/>
                    <a:ext cx="80" cy="14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</a:cxnLst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 cap="flat" cmpd="sng">
                    <a:solidFill>
                      <a:srgbClr val="804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9535" name="Arc 27"/>
                  <p:cNvSpPr/>
                  <p:nvPr/>
                </p:nvSpPr>
                <p:spPr>
                  <a:xfrm>
                    <a:off x="1924" y="1640"/>
                    <a:ext cx="38" cy="5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966" fill="none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 cap="flat" cmpd="sng">
                    <a:solidFill>
                      <a:srgbClr val="804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19532" name="Freeform 28"/>
                <p:cNvSpPr/>
                <p:nvPr/>
              </p:nvSpPr>
              <p:spPr>
                <a:xfrm>
                  <a:off x="1899" y="1375"/>
                  <a:ext cx="387" cy="32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</a:cxnLst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9522" name="Freeform 29"/>
              <p:cNvSpPr/>
              <p:nvPr/>
            </p:nvSpPr>
            <p:spPr>
              <a:xfrm flipH="1">
                <a:off x="3014" y="2796"/>
                <a:ext cx="180" cy="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23" name="Freeform 30"/>
              <p:cNvSpPr/>
              <p:nvPr/>
            </p:nvSpPr>
            <p:spPr>
              <a:xfrm flipH="1">
                <a:off x="3044" y="2795"/>
                <a:ext cx="150" cy="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9524" name="Group 31"/>
              <p:cNvGrpSpPr/>
              <p:nvPr/>
            </p:nvGrpSpPr>
            <p:grpSpPr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9525" name="Freeform 32"/>
                <p:cNvSpPr/>
                <p:nvPr/>
              </p:nvSpPr>
              <p:spPr>
                <a:xfrm>
                  <a:off x="2226" y="1602"/>
                  <a:ext cx="94" cy="1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1"/>
                    </a:cxn>
                  </a:cxnLst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526" name="Oval 33"/>
                <p:cNvSpPr/>
                <p:nvPr/>
              </p:nvSpPr>
              <p:spPr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19527" name="Line 34"/>
                <p:cNvSpPr/>
                <p:nvPr/>
              </p:nvSpPr>
              <p:spPr>
                <a:xfrm>
                  <a:off x="2011" y="1662"/>
                  <a:ext cx="248" cy="1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19528" name="Group 35"/>
                <p:cNvGrpSpPr/>
                <p:nvPr/>
              </p:nvGrpSpPr>
              <p:grpSpPr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9529" name="Oval 36"/>
                  <p:cNvSpPr/>
                  <p:nvPr/>
                </p:nvSpPr>
                <p:spPr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2400" dirty="0"/>
                  </a:p>
                </p:txBody>
              </p:sp>
              <p:sp>
                <p:nvSpPr>
                  <p:cNvPr id="19530" name="Oval 37"/>
                  <p:cNvSpPr/>
                  <p:nvPr/>
                </p:nvSpPr>
                <p:spPr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2400" dirty="0"/>
                  </a:p>
                </p:txBody>
              </p:sp>
            </p:grpSp>
          </p:grpSp>
        </p:grpSp>
        <p:grpSp>
          <p:nvGrpSpPr>
            <p:cNvPr id="19513" name="Group 38"/>
            <p:cNvGrpSpPr/>
            <p:nvPr/>
          </p:nvGrpSpPr>
          <p:grpSpPr>
            <a:xfrm rot="5914597" flipH="1">
              <a:off x="2791" y="2604"/>
              <a:ext cx="239" cy="800"/>
              <a:chOff x="1744" y="2071"/>
              <a:chExt cx="297" cy="971"/>
            </a:xfrm>
          </p:grpSpPr>
          <p:grpSp>
            <p:nvGrpSpPr>
              <p:cNvPr id="19515" name="Group 39"/>
              <p:cNvGrpSpPr/>
              <p:nvPr/>
            </p:nvGrpSpPr>
            <p:grpSpPr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9519" name="Freeform 40"/>
                <p:cNvSpPr/>
                <p:nvPr/>
              </p:nvSpPr>
              <p:spPr>
                <a:xfrm>
                  <a:off x="1744" y="2787"/>
                  <a:ext cx="285" cy="25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0" y="1"/>
                    </a:cxn>
                  </a:cxnLst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>
                    <a:alpha val="100000"/>
                  </a:srgbClr>
                </a:solidFill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520" name="Arc 41"/>
                <p:cNvSpPr/>
                <p:nvPr/>
              </p:nvSpPr>
              <p:spPr>
                <a:xfrm>
                  <a:off x="1786" y="2960"/>
                  <a:ext cx="8" cy="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460" fill="none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9516" name="Group 42"/>
              <p:cNvGrpSpPr/>
              <p:nvPr/>
            </p:nvGrpSpPr>
            <p:grpSpPr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9517" name="Rectangle 43"/>
                <p:cNvSpPr/>
                <p:nvPr/>
              </p:nvSpPr>
              <p:spPr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19518" name="Freeform 44"/>
                <p:cNvSpPr/>
                <p:nvPr/>
              </p:nvSpPr>
              <p:spPr>
                <a:xfrm>
                  <a:off x="1758" y="2071"/>
                  <a:ext cx="283" cy="729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1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>
                    <a:alpha val="100000"/>
                  </a:srgbClr>
                </a:solidFill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aphicFrame>
          <p:nvGraphicFramePr>
            <p:cNvPr id="19514" name="Object 45"/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" imgW="15535275" imgH="14649450" progId="MS_ClipArt_Gallery.2">
                    <p:embed/>
                  </p:oleObj>
                </mc:Choice>
                <mc:Fallback>
                  <p:oleObj name="" r:id="rId1" imgW="15535275" imgH="14649450" progId="MS_ClipArt_Gallery.2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78" name="Rectangle 46"/>
          <p:cNvSpPr/>
          <p:nvPr/>
        </p:nvSpPr>
        <p:spPr>
          <a:xfrm>
            <a:off x="2971800" y="3657600"/>
            <a:ext cx="3048000" cy="2743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4079" name="Text Box 47"/>
          <p:cNvSpPr txBox="1"/>
          <p:nvPr/>
        </p:nvSpPr>
        <p:spPr>
          <a:xfrm>
            <a:off x="609600" y="1143000"/>
            <a:ext cx="3429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zh-CN" sz="2400" b="1" dirty="0">
                <a:latin typeface="Arial" panose="020B0604020202020204" pitchFamily="34" charset="0"/>
              </a:rPr>
              <a:t>Sketch of the idea: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grpSp>
        <p:nvGrpSpPr>
          <p:cNvPr id="44080" name="Group 48"/>
          <p:cNvGrpSpPr/>
          <p:nvPr/>
        </p:nvGrpSpPr>
        <p:grpSpPr>
          <a:xfrm>
            <a:off x="676275" y="1905000"/>
            <a:ext cx="1905000" cy="1905000"/>
            <a:chOff x="480" y="1152"/>
            <a:chExt cx="1200" cy="1200"/>
          </a:xfrm>
        </p:grpSpPr>
        <p:sp>
          <p:nvSpPr>
            <p:cNvPr id="19490" name="Oval 49"/>
            <p:cNvSpPr/>
            <p:nvPr/>
          </p:nvSpPr>
          <p:spPr>
            <a:xfrm>
              <a:off x="1152" y="115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10</a:t>
              </a:r>
              <a:endParaRPr lang="en-US" altLang="zh-CN" sz="2400" b="1" dirty="0"/>
            </a:p>
          </p:txBody>
        </p:sp>
        <p:sp>
          <p:nvSpPr>
            <p:cNvPr id="19491" name="Oval 50"/>
            <p:cNvSpPr/>
            <p:nvPr/>
          </p:nvSpPr>
          <p:spPr>
            <a:xfrm>
              <a:off x="768" y="1536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12</a:t>
              </a:r>
              <a:endParaRPr lang="en-US" altLang="zh-CN" sz="2400" b="1" dirty="0"/>
            </a:p>
          </p:txBody>
        </p:sp>
        <p:sp>
          <p:nvSpPr>
            <p:cNvPr id="19492" name="Oval 51"/>
            <p:cNvSpPr/>
            <p:nvPr/>
          </p:nvSpPr>
          <p:spPr>
            <a:xfrm>
              <a:off x="480" y="1920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15</a:t>
              </a:r>
              <a:endParaRPr lang="en-US" altLang="zh-CN" sz="2400" b="1" dirty="0"/>
            </a:p>
          </p:txBody>
        </p:sp>
        <p:sp>
          <p:nvSpPr>
            <p:cNvPr id="19493" name="Line 52"/>
            <p:cNvSpPr/>
            <p:nvPr/>
          </p:nvSpPr>
          <p:spPr>
            <a:xfrm flipH="1">
              <a:off x="649" y="1754"/>
              <a:ext cx="190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4" name="Line 53"/>
            <p:cNvSpPr/>
            <p:nvPr/>
          </p:nvSpPr>
          <p:spPr>
            <a:xfrm flipH="1">
              <a:off x="934" y="1344"/>
              <a:ext cx="218" cy="21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5" name="Oval 54"/>
            <p:cNvSpPr/>
            <p:nvPr/>
          </p:nvSpPr>
          <p:spPr>
            <a:xfrm flipH="1">
              <a:off x="1440" y="1536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20</a:t>
              </a:r>
              <a:endParaRPr lang="en-US" altLang="zh-CN" sz="2400" b="1" dirty="0"/>
            </a:p>
          </p:txBody>
        </p:sp>
        <p:sp>
          <p:nvSpPr>
            <p:cNvPr id="19496" name="Line 55"/>
            <p:cNvSpPr/>
            <p:nvPr/>
          </p:nvSpPr>
          <p:spPr>
            <a:xfrm>
              <a:off x="1365" y="1344"/>
              <a:ext cx="190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7" name="Rectangle 56"/>
            <p:cNvSpPr/>
            <p:nvPr/>
          </p:nvSpPr>
          <p:spPr>
            <a:xfrm>
              <a:off x="912" y="1200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[1]</a:t>
              </a:r>
              <a:endParaRPr lang="en-US" altLang="zh-CN" sz="1800" b="1" dirty="0"/>
            </a:p>
          </p:txBody>
        </p:sp>
        <p:sp>
          <p:nvSpPr>
            <p:cNvPr id="19498" name="Rectangle 57"/>
            <p:cNvSpPr/>
            <p:nvPr/>
          </p:nvSpPr>
          <p:spPr>
            <a:xfrm>
              <a:off x="528" y="1536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[2]</a:t>
              </a:r>
              <a:endParaRPr lang="en-US" altLang="zh-CN" sz="1800" b="1" dirty="0"/>
            </a:p>
          </p:txBody>
        </p:sp>
        <p:sp>
          <p:nvSpPr>
            <p:cNvPr id="19499" name="Rectangle 58"/>
            <p:cNvSpPr/>
            <p:nvPr/>
          </p:nvSpPr>
          <p:spPr>
            <a:xfrm>
              <a:off x="1200" y="1536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[3]</a:t>
              </a:r>
              <a:endParaRPr lang="en-US" altLang="zh-CN" sz="1800" b="1" dirty="0"/>
            </a:p>
          </p:txBody>
        </p:sp>
        <p:sp>
          <p:nvSpPr>
            <p:cNvPr id="19500" name="Rectangle 59"/>
            <p:cNvSpPr/>
            <p:nvPr/>
          </p:nvSpPr>
          <p:spPr>
            <a:xfrm>
              <a:off x="480" y="2208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[4]</a:t>
              </a:r>
              <a:endParaRPr lang="en-US" altLang="zh-CN" sz="1800" b="1" dirty="0"/>
            </a:p>
          </p:txBody>
        </p:sp>
        <p:sp>
          <p:nvSpPr>
            <p:cNvPr id="19501" name="Oval 60"/>
            <p:cNvSpPr/>
            <p:nvPr/>
          </p:nvSpPr>
          <p:spPr>
            <a:xfrm flipH="1">
              <a:off x="960" y="1920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18</a:t>
              </a:r>
              <a:endParaRPr lang="en-US" altLang="zh-CN" sz="2400" b="1" dirty="0"/>
            </a:p>
          </p:txBody>
        </p:sp>
        <p:sp>
          <p:nvSpPr>
            <p:cNvPr id="19502" name="Line 61"/>
            <p:cNvSpPr/>
            <p:nvPr/>
          </p:nvSpPr>
          <p:spPr>
            <a:xfrm>
              <a:off x="937" y="1754"/>
              <a:ext cx="145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03" name="Rectangle 62"/>
            <p:cNvSpPr/>
            <p:nvPr/>
          </p:nvSpPr>
          <p:spPr>
            <a:xfrm>
              <a:off x="960" y="2208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[5]</a:t>
              </a:r>
              <a:endParaRPr lang="en-US" altLang="zh-CN" sz="1800" b="1" dirty="0"/>
            </a:p>
          </p:txBody>
        </p:sp>
      </p:grpSp>
      <p:sp>
        <p:nvSpPr>
          <p:cNvPr id="44095" name="Oval 63"/>
          <p:cNvSpPr/>
          <p:nvPr/>
        </p:nvSpPr>
        <p:spPr>
          <a:xfrm>
            <a:off x="1447800" y="3124200"/>
            <a:ext cx="381000" cy="381000"/>
          </a:xfrm>
          <a:prstGeom prst="ellipse">
            <a:avLst/>
          </a:prstGeom>
          <a:solidFill>
            <a:srgbClr val="C0C0C0">
              <a:alpha val="50195"/>
            </a:srgbClr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4096" name="AutoShape 64"/>
          <p:cNvSpPr/>
          <p:nvPr/>
        </p:nvSpPr>
        <p:spPr>
          <a:xfrm>
            <a:off x="3429000" y="1752600"/>
            <a:ext cx="3733800" cy="1600200"/>
          </a:xfrm>
          <a:prstGeom prst="wedgeRoundRectCallout">
            <a:avLst>
              <a:gd name="adj1" fmla="val -92644"/>
              <a:gd name="adj2" fmla="val 45537"/>
              <a:gd name="adj3" fmla="val 16667"/>
            </a:avLst>
          </a:prstGeom>
          <a:gradFill rotWithShape="0">
            <a:gsLst>
              <a:gs pos="0">
                <a:srgbClr val="E2E2E2"/>
              </a:gs>
              <a:gs pos="50000">
                <a:srgbClr val="FFFFFF"/>
              </a:gs>
              <a:gs pos="100000">
                <a:srgbClr val="E2E2E2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The node which must be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removed to keep a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complete binary tree.</a:t>
            </a:r>
            <a:endParaRPr lang="en-US" altLang="zh-CN" sz="2400" b="1" dirty="0"/>
          </a:p>
        </p:txBody>
      </p:sp>
      <p:sp>
        <p:nvSpPr>
          <p:cNvPr id="44097" name="Oval 65"/>
          <p:cNvSpPr/>
          <p:nvPr/>
        </p:nvSpPr>
        <p:spPr>
          <a:xfrm>
            <a:off x="1747838" y="19050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4098" name="Oval 66"/>
          <p:cNvSpPr/>
          <p:nvPr/>
        </p:nvSpPr>
        <p:spPr>
          <a:xfrm>
            <a:off x="1747838" y="19050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4099" name="Text Box 67"/>
          <p:cNvSpPr txBox="1"/>
          <p:nvPr/>
        </p:nvSpPr>
        <p:spPr>
          <a:xfrm>
            <a:off x="2895600" y="1828800"/>
            <a:ext cx="3810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ym typeface="Wingdings" panose="05000000000000000000" pitchFamily="2" charset="2"/>
              </a:rPr>
              <a:t>  move 18 up to the root</a:t>
            </a:r>
            <a:endParaRPr lang="en-US" altLang="zh-CN" sz="2400" b="1" dirty="0"/>
          </a:p>
        </p:txBody>
      </p:sp>
      <p:sp>
        <p:nvSpPr>
          <p:cNvPr id="44100" name="Oval 68"/>
          <p:cNvSpPr/>
          <p:nvPr/>
        </p:nvSpPr>
        <p:spPr>
          <a:xfrm>
            <a:off x="1295400" y="2819400"/>
            <a:ext cx="685800" cy="114300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4101" name="Oval 69"/>
          <p:cNvSpPr/>
          <p:nvPr/>
        </p:nvSpPr>
        <p:spPr>
          <a:xfrm>
            <a:off x="1747838" y="1905000"/>
            <a:ext cx="381000" cy="3810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18</a:t>
            </a:r>
            <a:endParaRPr lang="en-US" altLang="zh-CN" sz="2400" b="1" dirty="0"/>
          </a:p>
        </p:txBody>
      </p:sp>
      <p:sp>
        <p:nvSpPr>
          <p:cNvPr id="44102" name="Text Box 70"/>
          <p:cNvSpPr txBox="1"/>
          <p:nvPr/>
        </p:nvSpPr>
        <p:spPr>
          <a:xfrm>
            <a:off x="2895600" y="2590800"/>
            <a:ext cx="4343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ym typeface="Wingdings" panose="05000000000000000000" pitchFamily="2" charset="2"/>
              </a:rPr>
              <a:t>  find the </a:t>
            </a:r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smaller</a:t>
            </a:r>
            <a:r>
              <a:rPr lang="en-US" altLang="zh-CN" sz="2400" b="1" dirty="0">
                <a:sym typeface="Wingdings" panose="05000000000000000000" pitchFamily="2" charset="2"/>
              </a:rPr>
              <a:t> child of 18</a:t>
            </a:r>
            <a:endParaRPr lang="en-US" altLang="zh-CN" sz="2400" b="1" dirty="0"/>
          </a:p>
        </p:txBody>
      </p:sp>
      <p:sp>
        <p:nvSpPr>
          <p:cNvPr id="44103" name="Oval 71"/>
          <p:cNvSpPr/>
          <p:nvPr/>
        </p:nvSpPr>
        <p:spPr>
          <a:xfrm>
            <a:off x="1143000" y="25146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44104" name="Group 72"/>
          <p:cNvGrpSpPr/>
          <p:nvPr/>
        </p:nvGrpSpPr>
        <p:grpSpPr>
          <a:xfrm>
            <a:off x="7010400" y="2514600"/>
            <a:ext cx="1447800" cy="457200"/>
            <a:chOff x="3024" y="2832"/>
            <a:chExt cx="912" cy="288"/>
          </a:xfrm>
        </p:grpSpPr>
        <p:sp>
          <p:nvSpPr>
            <p:cNvPr id="19487" name="Oval 73"/>
            <p:cNvSpPr/>
            <p:nvPr/>
          </p:nvSpPr>
          <p:spPr>
            <a:xfrm>
              <a:off x="3024" y="2880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12</a:t>
              </a:r>
              <a:endParaRPr lang="en-US" altLang="zh-CN" sz="2400" b="1" dirty="0"/>
            </a:p>
          </p:txBody>
        </p:sp>
        <p:sp>
          <p:nvSpPr>
            <p:cNvPr id="19488" name="Oval 74"/>
            <p:cNvSpPr/>
            <p:nvPr/>
          </p:nvSpPr>
          <p:spPr>
            <a:xfrm>
              <a:off x="3696" y="2880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18</a:t>
              </a:r>
              <a:endParaRPr lang="en-US" altLang="zh-CN" sz="2400" b="1" dirty="0">
                <a:solidFill>
                  <a:schemeClr val="hlink"/>
                </a:solidFill>
              </a:endParaRPr>
            </a:p>
          </p:txBody>
        </p:sp>
        <p:sp>
          <p:nvSpPr>
            <p:cNvPr id="19489" name="Text Box 75"/>
            <p:cNvSpPr txBox="1"/>
            <p:nvPr/>
          </p:nvSpPr>
          <p:spPr>
            <a:xfrm>
              <a:off x="3312" y="2832"/>
              <a:ext cx="33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/>
                <a:t>&lt;</a:t>
              </a:r>
              <a:endParaRPr lang="en-US" altLang="zh-CN" sz="2400" b="1" dirty="0"/>
            </a:p>
          </p:txBody>
        </p:sp>
      </p:grpSp>
      <p:sp>
        <p:nvSpPr>
          <p:cNvPr id="44108" name="Oval 76"/>
          <p:cNvSpPr/>
          <p:nvPr/>
        </p:nvSpPr>
        <p:spPr>
          <a:xfrm>
            <a:off x="1143000" y="2514600"/>
            <a:ext cx="381000" cy="3810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18</a:t>
            </a:r>
            <a:endParaRPr lang="en-US" altLang="zh-CN" sz="2400" b="1" dirty="0">
              <a:solidFill>
                <a:schemeClr val="hlink"/>
              </a:solidFill>
            </a:endParaRPr>
          </a:p>
        </p:txBody>
      </p:sp>
      <p:sp>
        <p:nvSpPr>
          <p:cNvPr id="44109" name="Oval 77"/>
          <p:cNvSpPr/>
          <p:nvPr/>
        </p:nvSpPr>
        <p:spPr>
          <a:xfrm>
            <a:off x="1747838" y="1905000"/>
            <a:ext cx="381000" cy="3810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12</a:t>
            </a:r>
            <a:endParaRPr lang="en-US" altLang="zh-CN" sz="2400" b="1" dirty="0"/>
          </a:p>
        </p:txBody>
      </p:sp>
      <p:sp>
        <p:nvSpPr>
          <p:cNvPr id="44110" name="Arc 78"/>
          <p:cNvSpPr/>
          <p:nvPr/>
        </p:nvSpPr>
        <p:spPr>
          <a:xfrm flipV="1">
            <a:off x="2895600" y="2514600"/>
            <a:ext cx="381000" cy="533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3200" h="43200" fill="none">
                <a:moveTo>
                  <a:pt x="31438" y="40828"/>
                </a:moveTo>
                <a:cubicBezTo>
                  <a:pt x="28393" y="42387"/>
                  <a:pt x="2502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797"/>
                  <a:pt x="41977" y="29903"/>
                  <a:pt x="39680" y="33416"/>
                </a:cubicBezTo>
              </a:path>
              <a:path w="43200" h="43200" stroke="0">
                <a:moveTo>
                  <a:pt x="31438" y="40828"/>
                </a:moveTo>
                <a:cubicBezTo>
                  <a:pt x="28393" y="42387"/>
                  <a:pt x="2502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797"/>
                  <a:pt x="41977" y="29903"/>
                  <a:pt x="39680" y="33416"/>
                </a:cubicBezTo>
                <a:lnTo>
                  <a:pt x="21600" y="21600"/>
                </a:lnTo>
                <a:lnTo>
                  <a:pt x="31438" y="40828"/>
                </a:lnTo>
                <a:close/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sm" len="lg"/>
            <a:tailEnd type="none" w="sm" len="lg"/>
          </a:ln>
        </p:spPr>
        <p:txBody>
          <a:bodyPr/>
          <a:p>
            <a:endParaRPr lang="zh-CN" altLang="en-US"/>
          </a:p>
        </p:txBody>
      </p:sp>
      <p:grpSp>
        <p:nvGrpSpPr>
          <p:cNvPr id="44111" name="Group 79"/>
          <p:cNvGrpSpPr/>
          <p:nvPr/>
        </p:nvGrpSpPr>
        <p:grpSpPr>
          <a:xfrm>
            <a:off x="7010400" y="3048000"/>
            <a:ext cx="1447800" cy="457200"/>
            <a:chOff x="3024" y="2832"/>
            <a:chExt cx="912" cy="288"/>
          </a:xfrm>
        </p:grpSpPr>
        <p:sp>
          <p:nvSpPr>
            <p:cNvPr id="19484" name="Oval 80"/>
            <p:cNvSpPr/>
            <p:nvPr/>
          </p:nvSpPr>
          <p:spPr>
            <a:xfrm>
              <a:off x="3024" y="2880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15</a:t>
              </a:r>
              <a:endParaRPr lang="en-US" altLang="zh-CN" sz="2400" b="1" dirty="0"/>
            </a:p>
          </p:txBody>
        </p:sp>
        <p:sp>
          <p:nvSpPr>
            <p:cNvPr id="19485" name="Oval 81"/>
            <p:cNvSpPr/>
            <p:nvPr/>
          </p:nvSpPr>
          <p:spPr>
            <a:xfrm>
              <a:off x="3696" y="2880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18</a:t>
              </a:r>
              <a:endParaRPr lang="en-US" altLang="zh-CN" sz="2400" b="1" dirty="0">
                <a:solidFill>
                  <a:schemeClr val="hlink"/>
                </a:solidFill>
              </a:endParaRPr>
            </a:p>
          </p:txBody>
        </p:sp>
        <p:sp>
          <p:nvSpPr>
            <p:cNvPr id="19486" name="Text Box 82"/>
            <p:cNvSpPr txBox="1"/>
            <p:nvPr/>
          </p:nvSpPr>
          <p:spPr>
            <a:xfrm>
              <a:off x="3312" y="2832"/>
              <a:ext cx="33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/>
                <a:t>&lt;</a:t>
              </a:r>
              <a:endParaRPr lang="en-US" altLang="zh-CN" sz="2400" b="1" dirty="0"/>
            </a:p>
          </p:txBody>
        </p:sp>
      </p:grpSp>
      <p:sp>
        <p:nvSpPr>
          <p:cNvPr id="44115" name="Oval 83"/>
          <p:cNvSpPr/>
          <p:nvPr/>
        </p:nvSpPr>
        <p:spPr>
          <a:xfrm>
            <a:off x="685800" y="3124200"/>
            <a:ext cx="381000" cy="3810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18</a:t>
            </a:r>
            <a:endParaRPr lang="en-US" altLang="zh-CN" sz="2400" b="1" dirty="0">
              <a:solidFill>
                <a:schemeClr val="hlink"/>
              </a:solidFill>
            </a:endParaRPr>
          </a:p>
        </p:txBody>
      </p:sp>
      <p:sp>
        <p:nvSpPr>
          <p:cNvPr id="44116" name="Oval 84"/>
          <p:cNvSpPr/>
          <p:nvPr/>
        </p:nvSpPr>
        <p:spPr>
          <a:xfrm>
            <a:off x="1139825" y="2514600"/>
            <a:ext cx="381000" cy="3810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15</a:t>
            </a:r>
            <a:endParaRPr lang="en-US" altLang="zh-CN" sz="2400" b="1" dirty="0"/>
          </a:p>
        </p:txBody>
      </p:sp>
      <p:graphicFrame>
        <p:nvGraphicFramePr>
          <p:cNvPr id="44117" name="Object 85"/>
          <p:cNvGraphicFramePr>
            <a:graphicFrameLocks noChangeAspect="1"/>
          </p:cNvGraphicFramePr>
          <p:nvPr/>
        </p:nvGraphicFramePr>
        <p:xfrm>
          <a:off x="1676400" y="3048000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9705975" imgH="14287500" progId="MS_ClipArt_Gallery.2">
                  <p:embed/>
                </p:oleObj>
              </mc:Choice>
              <mc:Fallback>
                <p:oleObj name="" r:id="rId3" imgW="9705975" imgH="14287500" progId="MS_ClipArt_Gallery.2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048000"/>
                        <a:ext cx="46672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18" name="AutoShape 86"/>
          <p:cNvSpPr/>
          <p:nvPr/>
        </p:nvSpPr>
        <p:spPr>
          <a:xfrm>
            <a:off x="3810000" y="609600"/>
            <a:ext cx="4800600" cy="1981200"/>
          </a:xfrm>
          <a:prstGeom prst="cloudCallout">
            <a:avLst>
              <a:gd name="adj1" fmla="val -30884"/>
              <a:gd name="adj2" fmla="val 106731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Ah!  That’s simple --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we only have to delete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the root node ...</a:t>
            </a:r>
            <a:endParaRPr lang="en-US" altLang="zh-CN" sz="2400" b="1" dirty="0"/>
          </a:p>
        </p:txBody>
      </p:sp>
      <p:sp>
        <p:nvSpPr>
          <p:cNvPr id="44119" name="AutoShape 87"/>
          <p:cNvSpPr/>
          <p:nvPr/>
        </p:nvSpPr>
        <p:spPr>
          <a:xfrm flipH="1">
            <a:off x="685800" y="1676400"/>
            <a:ext cx="4495800" cy="1905000"/>
          </a:xfrm>
          <a:prstGeom prst="cloudCallout">
            <a:avLst>
              <a:gd name="adj1" fmla="val -13069"/>
              <a:gd name="adj2" fmla="val 107245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And re-arrange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the rest of the tree so that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it’s still a min heap.</a:t>
            </a:r>
            <a:endParaRPr lang="en-US" altLang="zh-CN" sz="2400" b="1" dirty="0"/>
          </a:p>
        </p:txBody>
      </p:sp>
      <p:sp>
        <p:nvSpPr>
          <p:cNvPr id="44120" name="Text Box 88"/>
          <p:cNvSpPr txBox="1"/>
          <p:nvPr/>
        </p:nvSpPr>
        <p:spPr>
          <a:xfrm>
            <a:off x="2895600" y="4572000"/>
            <a:ext cx="2895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/>
              <a:t>T</a:t>
            </a:r>
            <a:r>
              <a:rPr lang="en-US" altLang="zh-CN" sz="2400" b="1" dirty="0"/>
              <a:t> 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 = O ( log </a:t>
            </a:r>
            <a:r>
              <a:rPr lang="en-US" altLang="zh-CN" sz="2400" b="1" i="1" dirty="0"/>
              <a:t>N </a:t>
            </a:r>
            <a:r>
              <a:rPr lang="en-US" altLang="zh-CN" sz="2400" b="1" dirty="0"/>
              <a:t>)</a:t>
            </a:r>
            <a:endParaRPr lang="en-US" altLang="zh-CN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44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44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4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4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78" grpId="0" animBg="1"/>
      <p:bldP spid="44079" grpId="0"/>
      <p:bldP spid="44095" grpId="0" animBg="1"/>
      <p:bldP spid="44096" grpId="0" animBg="1"/>
      <p:bldP spid="44097" grpId="0" animBg="1"/>
      <p:bldP spid="44098" grpId="0" animBg="1"/>
      <p:bldP spid="44099" grpId="0"/>
      <p:bldP spid="44100" grpId="0" animBg="1"/>
      <p:bldP spid="44101" grpId="0" animBg="1"/>
      <p:bldP spid="44102" grpId="0"/>
      <p:bldP spid="44103" grpId="0" animBg="1"/>
      <p:bldP spid="44108" grpId="0" animBg="1"/>
      <p:bldP spid="44109" grpId="0" animBg="1"/>
      <p:bldP spid="44115" grpId="0" animBg="1"/>
      <p:bldP spid="44116" grpId="0" animBg="1"/>
      <p:bldP spid="44118" grpId="0" animBg="1"/>
      <p:bldP spid="44119" grpId="0" animBg="1"/>
      <p:bldP spid="441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2"/>
          <p:cNvSpPr txBox="1"/>
          <p:nvPr/>
        </p:nvSpPr>
        <p:spPr>
          <a:xfrm>
            <a:off x="7010400" y="0"/>
            <a:ext cx="2127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ym typeface="Webdings" panose="05030102010509060703" pitchFamily="18" charset="2"/>
              </a:rPr>
              <a:t>§3  Binary Heap</a:t>
            </a:r>
            <a:endParaRPr lang="en-US" altLang="zh-CN" sz="1800" b="1" dirty="0">
              <a:sym typeface="Webdings" panose="05030102010509060703" pitchFamily="18" charset="2"/>
            </a:endParaRPr>
          </a:p>
        </p:txBody>
      </p:sp>
      <p:sp>
        <p:nvSpPr>
          <p:cNvPr id="45059" name="AutoShape 3"/>
          <p:cNvSpPr/>
          <p:nvPr/>
        </p:nvSpPr>
        <p:spPr>
          <a:xfrm>
            <a:off x="533400" y="381000"/>
            <a:ext cx="8153400" cy="58674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26000" tIns="154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ElementType  DeleteMin( PriorityQueue  H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 i, Child;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ElementType  MinElement, LastElement;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IsEmpty( H ) ) 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  Error( "Priority queue is empty"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 dirty="0">
                <a:latin typeface="Arial" panose="020B0604020202020204" pitchFamily="34" charset="0"/>
              </a:rPr>
              <a:t>  H-&gt;Elements[ 0 ];   }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MinElement = H-&gt;Elements[ 1 ];  </a:t>
            </a: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/* save the min element */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LastElement = H-&gt;Elements[ H-&gt;Size-- ];  </a:t>
            </a: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/* take last and reset size */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 ( i = 1; i * 2 &lt;= H-&gt;Size; i = Child ) {  </a:t>
            </a: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/* Find smaller child */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  Child = i * 2;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(Child != H-&gt;Size &amp;&amp; H-&gt;Elements[Child+1] &lt; H-&gt;Elements[Child])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	       Child++;    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LastElement &gt; H-&gt;Elements[ Child ] )   </a:t>
            </a: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/* Percolate one level */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	       H-&gt;Elements[ i ] = H-&gt;Elements[ Child ];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else     break</a:t>
            </a:r>
            <a:r>
              <a:rPr lang="en-US" altLang="zh-CN" sz="1800" b="1" dirty="0">
                <a:latin typeface="Arial" panose="020B0604020202020204" pitchFamily="34" charset="0"/>
              </a:rPr>
              <a:t>;   </a:t>
            </a: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/* find the proper position */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}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H-&gt;Elements[ i ] = LastElement;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 dirty="0">
                <a:latin typeface="Arial" panose="020B0604020202020204" pitchFamily="34" charset="0"/>
              </a:rPr>
              <a:t>  MinElement;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45060" name="AutoShape 4"/>
          <p:cNvSpPr/>
          <p:nvPr/>
        </p:nvSpPr>
        <p:spPr>
          <a:xfrm>
            <a:off x="5562600" y="1066800"/>
            <a:ext cx="2895600" cy="1143000"/>
          </a:xfrm>
          <a:prstGeom prst="wedgeEllipseCallout">
            <a:avLst>
              <a:gd name="adj1" fmla="val -49727"/>
              <a:gd name="adj2" fmla="val 24513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Percolate down</a:t>
            </a:r>
            <a:endParaRPr lang="en-US" altLang="zh-CN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/>
      <p:bldP spid="450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 Box 2"/>
          <p:cNvSpPr txBox="1"/>
          <p:nvPr/>
        </p:nvSpPr>
        <p:spPr>
          <a:xfrm>
            <a:off x="7010400" y="0"/>
            <a:ext cx="2127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ym typeface="Webdings" panose="05030102010509060703" pitchFamily="18" charset="2"/>
              </a:rPr>
              <a:t>§3  Binary Heap</a:t>
            </a:r>
            <a:endParaRPr lang="en-US" altLang="zh-CN" sz="1800" b="1" dirty="0">
              <a:sym typeface="Webdings" panose="05030102010509060703" pitchFamily="18" charset="2"/>
            </a:endParaRPr>
          </a:p>
        </p:txBody>
      </p:sp>
      <p:sp>
        <p:nvSpPr>
          <p:cNvPr id="46083" name="Text Box 3"/>
          <p:cNvSpPr txBox="1"/>
          <p:nvPr/>
        </p:nvSpPr>
        <p:spPr>
          <a:xfrm>
            <a:off x="609600" y="152400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4. Other Heap Operations:</a:t>
            </a:r>
            <a:endParaRPr lang="en-US" altLang="zh-CN" sz="2400" b="1" dirty="0"/>
          </a:p>
        </p:txBody>
      </p:sp>
      <p:sp>
        <p:nvSpPr>
          <p:cNvPr id="46084" name="AutoShape 4" descr="再生纸"/>
          <p:cNvSpPr/>
          <p:nvPr/>
        </p:nvSpPr>
        <p:spPr>
          <a:xfrm>
            <a:off x="685800" y="685800"/>
            <a:ext cx="7772400" cy="1295400"/>
          </a:xfrm>
          <a:prstGeom prst="roundRect">
            <a:avLst>
              <a:gd name="adj" fmla="val 11681"/>
            </a:avLst>
          </a:prstGeom>
          <a:blipFill rotWithShape="0">
            <a:blip r:embed="rId1"/>
          </a:blipFill>
          <a:ln w="25400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lIns="198000" rIns="1980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67080" lvl="0" indent="-76708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Note:</a:t>
            </a:r>
            <a:r>
              <a:rPr lang="en-US" altLang="zh-CN" sz="2400" b="1" dirty="0"/>
              <a:t> Finding any key except the minimum one will have to take a linear scan through the entire heap.</a:t>
            </a:r>
            <a:endParaRPr lang="en-US" altLang="zh-CN" sz="2400" b="1" dirty="0"/>
          </a:p>
        </p:txBody>
      </p:sp>
      <p:sp>
        <p:nvSpPr>
          <p:cNvPr id="46085" name="Text Box 5"/>
          <p:cNvSpPr txBox="1"/>
          <p:nvPr/>
        </p:nvSpPr>
        <p:spPr>
          <a:xfrm>
            <a:off x="762000" y="2209800"/>
            <a:ext cx="42672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 dirty="0">
                <a:sym typeface="Wingdings" panose="05000000000000000000" pitchFamily="2" charset="2"/>
              </a:rPr>
              <a:t>  DecreaseKey ( </a:t>
            </a:r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P</a:t>
            </a:r>
            <a:r>
              <a:rPr lang="en-US" altLang="zh-CN" sz="2400" b="1" dirty="0">
                <a:sym typeface="Wingdings" panose="05000000000000000000" pitchFamily="2" charset="2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ym typeface="Wingdings" panose="05000000000000000000" pitchFamily="2" charset="2"/>
              </a:rPr>
              <a:t>)</a:t>
            </a:r>
            <a:endParaRPr lang="en-US" altLang="zh-CN" sz="2400" b="1" dirty="0"/>
          </a:p>
        </p:txBody>
      </p:sp>
      <p:sp>
        <p:nvSpPr>
          <p:cNvPr id="46086" name="Text Box 6"/>
          <p:cNvSpPr txBox="1"/>
          <p:nvPr/>
        </p:nvSpPr>
        <p:spPr>
          <a:xfrm>
            <a:off x="2133600" y="2819400"/>
            <a:ext cx="6248400" cy="11874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Lower the value of the key in the heap </a:t>
            </a:r>
            <a:r>
              <a:rPr lang="en-US" altLang="zh-CN" sz="2400" b="1" dirty="0">
                <a:solidFill>
                  <a:schemeClr val="accent1"/>
                </a:solidFill>
              </a:rPr>
              <a:t>H</a:t>
            </a:r>
            <a:r>
              <a:rPr lang="en-US" altLang="zh-CN" sz="2400" b="1" dirty="0"/>
              <a:t> at position </a:t>
            </a:r>
            <a:r>
              <a:rPr lang="en-US" altLang="zh-CN" sz="2400" b="1" dirty="0">
                <a:solidFill>
                  <a:schemeClr val="hlink"/>
                </a:solidFill>
              </a:rPr>
              <a:t>P</a:t>
            </a:r>
            <a:r>
              <a:rPr lang="en-US" altLang="zh-CN" sz="2400" b="1" dirty="0"/>
              <a:t> by a positive amount of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400" b="1" dirty="0"/>
              <a:t>……so my programs can run with highest priority </a:t>
            </a:r>
            <a:r>
              <a:rPr lang="en-US" altLang="zh-CN" sz="2400" b="1" dirty="0">
                <a:sym typeface="Wingdings" panose="05000000000000000000" pitchFamily="2" charset="2"/>
              </a:rPr>
              <a:t>.</a:t>
            </a:r>
            <a:endParaRPr lang="en-US" altLang="zh-CN" sz="2400" b="1" dirty="0"/>
          </a:p>
        </p:txBody>
      </p:sp>
      <p:grpSp>
        <p:nvGrpSpPr>
          <p:cNvPr id="46087" name="Group 7"/>
          <p:cNvGrpSpPr/>
          <p:nvPr/>
        </p:nvGrpSpPr>
        <p:grpSpPr>
          <a:xfrm>
            <a:off x="762000" y="2819400"/>
            <a:ext cx="1371600" cy="1357313"/>
            <a:chOff x="480" y="1776"/>
            <a:chExt cx="864" cy="855"/>
          </a:xfrm>
        </p:grpSpPr>
        <p:graphicFrame>
          <p:nvGraphicFramePr>
            <p:cNvPr id="21519" name="Object 8"/>
            <p:cNvGraphicFramePr>
              <a:graphicFrameLocks noChangeAspect="1"/>
            </p:cNvGraphicFramePr>
            <p:nvPr/>
          </p:nvGraphicFramePr>
          <p:xfrm>
            <a:off x="528" y="1776"/>
            <a:ext cx="672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2" imgW="15535275" imgH="14649450" progId="MS_ClipArt_Gallery.2">
                    <p:embed/>
                  </p:oleObj>
                </mc:Choice>
                <mc:Fallback>
                  <p:oleObj name="" r:id="rId2" imgW="15535275" imgH="14649450" progId="MS_ClipArt_Gallery.2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28" y="1776"/>
                          <a:ext cx="672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0" name="Text Box 9"/>
            <p:cNvSpPr txBox="1"/>
            <p:nvPr/>
          </p:nvSpPr>
          <p:spPr>
            <a:xfrm>
              <a:off x="480" y="2400"/>
              <a:ext cx="864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chemeClr val="hlink"/>
                  </a:solidFill>
                </a:rPr>
                <a:t>sys. admin.</a:t>
              </a:r>
              <a:endParaRPr lang="en-US" altLang="zh-CN" sz="1800" b="1" dirty="0">
                <a:solidFill>
                  <a:schemeClr val="hlink"/>
                </a:solidFill>
              </a:endParaRPr>
            </a:p>
          </p:txBody>
        </p:sp>
      </p:grpSp>
      <p:sp>
        <p:nvSpPr>
          <p:cNvPr id="46090" name="Text Box 10"/>
          <p:cNvSpPr txBox="1"/>
          <p:nvPr/>
        </p:nvSpPr>
        <p:spPr>
          <a:xfrm>
            <a:off x="762000" y="4267200"/>
            <a:ext cx="42672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 dirty="0">
                <a:sym typeface="Wingdings" panose="05000000000000000000" pitchFamily="2" charset="2"/>
              </a:rPr>
              <a:t>  IncreaseKey ( </a:t>
            </a:r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P</a:t>
            </a:r>
            <a:r>
              <a:rPr lang="en-US" altLang="zh-CN" sz="2400" b="1" dirty="0">
                <a:sym typeface="Wingdings" panose="05000000000000000000" pitchFamily="2" charset="2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ym typeface="Wingdings" panose="05000000000000000000" pitchFamily="2" charset="2"/>
              </a:rPr>
              <a:t>)</a:t>
            </a:r>
            <a:endParaRPr lang="en-US" altLang="zh-CN" sz="2400" b="1" dirty="0"/>
          </a:p>
        </p:txBody>
      </p:sp>
      <p:sp>
        <p:nvSpPr>
          <p:cNvPr id="46091" name="Oval 11" descr="羊皮纸"/>
          <p:cNvSpPr/>
          <p:nvPr/>
        </p:nvSpPr>
        <p:spPr>
          <a:xfrm>
            <a:off x="4648200" y="2286000"/>
            <a:ext cx="3276600" cy="457200"/>
          </a:xfrm>
          <a:prstGeom prst="ellipse">
            <a:avLst/>
          </a:prstGeom>
          <a:blipFill rotWithShape="0">
            <a:blip r:embed="rId4"/>
          </a:blipFill>
          <a:ln w="12700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i="1" dirty="0"/>
              <a:t>Percolate up</a:t>
            </a:r>
            <a:endParaRPr lang="en-US" altLang="zh-CN" sz="2000" b="1" i="1" dirty="0"/>
          </a:p>
        </p:txBody>
      </p:sp>
      <p:grpSp>
        <p:nvGrpSpPr>
          <p:cNvPr id="46092" name="Group 12"/>
          <p:cNvGrpSpPr/>
          <p:nvPr/>
        </p:nvGrpSpPr>
        <p:grpSpPr>
          <a:xfrm>
            <a:off x="762000" y="4891088"/>
            <a:ext cx="1371600" cy="1357312"/>
            <a:chOff x="480" y="1776"/>
            <a:chExt cx="864" cy="855"/>
          </a:xfrm>
        </p:grpSpPr>
        <p:graphicFrame>
          <p:nvGraphicFramePr>
            <p:cNvPr id="21517" name="Object 13"/>
            <p:cNvGraphicFramePr>
              <a:graphicFrameLocks noChangeAspect="1"/>
            </p:cNvGraphicFramePr>
            <p:nvPr/>
          </p:nvGraphicFramePr>
          <p:xfrm>
            <a:off x="528" y="1776"/>
            <a:ext cx="672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5" imgW="15535275" imgH="14649450" progId="MS_ClipArt_Gallery.2">
                    <p:embed/>
                  </p:oleObj>
                </mc:Choice>
                <mc:Fallback>
                  <p:oleObj name="" r:id="rId5" imgW="15535275" imgH="14649450" progId="MS_ClipArt_Gallery.2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28" y="1776"/>
                          <a:ext cx="672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8" name="Text Box 14"/>
            <p:cNvSpPr txBox="1"/>
            <p:nvPr/>
          </p:nvSpPr>
          <p:spPr>
            <a:xfrm>
              <a:off x="480" y="2400"/>
              <a:ext cx="864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chemeClr val="hlink"/>
                  </a:solidFill>
                </a:rPr>
                <a:t>sys. admin.</a:t>
              </a:r>
              <a:endParaRPr lang="en-US" altLang="zh-CN" sz="1800" b="1" dirty="0">
                <a:solidFill>
                  <a:schemeClr val="hlink"/>
                </a:solidFill>
              </a:endParaRPr>
            </a:p>
          </p:txBody>
        </p:sp>
      </p:grpSp>
      <p:sp>
        <p:nvSpPr>
          <p:cNvPr id="46095" name="Text Box 15"/>
          <p:cNvSpPr txBox="1"/>
          <p:nvPr/>
        </p:nvSpPr>
        <p:spPr>
          <a:xfrm>
            <a:off x="2133600" y="4724400"/>
            <a:ext cx="6248400" cy="15525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Increases the value of the key in the heap </a:t>
            </a:r>
            <a:r>
              <a:rPr lang="en-US" altLang="zh-CN" sz="2400" b="1" dirty="0">
                <a:solidFill>
                  <a:schemeClr val="accent1"/>
                </a:solidFill>
              </a:rPr>
              <a:t>H</a:t>
            </a:r>
            <a:r>
              <a:rPr lang="en-US" altLang="zh-CN" sz="2400" b="1" dirty="0"/>
              <a:t> at position </a:t>
            </a:r>
            <a:r>
              <a:rPr lang="en-US" altLang="zh-CN" sz="2400" b="1" dirty="0">
                <a:solidFill>
                  <a:schemeClr val="hlink"/>
                </a:solidFill>
              </a:rPr>
              <a:t>P</a:t>
            </a:r>
            <a:r>
              <a:rPr lang="en-US" altLang="zh-CN" sz="2400" b="1" dirty="0"/>
              <a:t> by a positive amount of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400" b="1" dirty="0"/>
              <a:t>……drop the priority of a process that is consuming excessive CPU time</a:t>
            </a:r>
            <a:r>
              <a:rPr lang="en-US" altLang="zh-CN" sz="2400" b="1" dirty="0">
                <a:sym typeface="Wingdings" panose="05000000000000000000" pitchFamily="2" charset="2"/>
              </a:rPr>
              <a:t>.</a:t>
            </a:r>
            <a:endParaRPr lang="en-US" altLang="zh-CN" sz="2400" b="1" dirty="0"/>
          </a:p>
        </p:txBody>
      </p:sp>
      <p:sp>
        <p:nvSpPr>
          <p:cNvPr id="46096" name="Oval 16" descr="羊皮纸"/>
          <p:cNvSpPr/>
          <p:nvPr/>
        </p:nvSpPr>
        <p:spPr>
          <a:xfrm>
            <a:off x="4572000" y="4267200"/>
            <a:ext cx="3276600" cy="457200"/>
          </a:xfrm>
          <a:prstGeom prst="ellipse">
            <a:avLst/>
          </a:prstGeom>
          <a:blipFill rotWithShape="0">
            <a:blip r:embed="rId4"/>
          </a:blipFill>
          <a:ln w="12700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i="1" dirty="0"/>
              <a:t>Percolate down</a:t>
            </a:r>
            <a:endParaRPr lang="en-US" altLang="zh-CN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4" grpId="0" animBg="1"/>
      <p:bldP spid="46085" grpId="0"/>
      <p:bldP spid="46086" grpId="0"/>
      <p:bldP spid="46090" grpId="0"/>
      <p:bldP spid="46091" grpId="0" animBg="1"/>
      <p:bldP spid="46095" grpId="0"/>
      <p:bldP spid="460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7010400" y="0"/>
            <a:ext cx="2127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ym typeface="Webdings" panose="05030102010509060703" pitchFamily="18" charset="2"/>
              </a:rPr>
              <a:t>§3  Binary Heap</a:t>
            </a:r>
            <a:endParaRPr lang="en-US" altLang="zh-CN" sz="1800" b="1" dirty="0">
              <a:sym typeface="Webdings" panose="05030102010509060703" pitchFamily="18" charset="2"/>
            </a:endParaRPr>
          </a:p>
        </p:txBody>
      </p:sp>
      <p:sp>
        <p:nvSpPr>
          <p:cNvPr id="47107" name="Text Box 3"/>
          <p:cNvSpPr txBox="1"/>
          <p:nvPr/>
        </p:nvSpPr>
        <p:spPr>
          <a:xfrm>
            <a:off x="533400" y="304800"/>
            <a:ext cx="28956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 dirty="0">
                <a:sym typeface="Wingdings" panose="05000000000000000000" pitchFamily="2" charset="2"/>
              </a:rPr>
              <a:t>  Delete ( </a:t>
            </a:r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P</a:t>
            </a:r>
            <a:r>
              <a:rPr lang="en-US" altLang="zh-CN" sz="2400" b="1" dirty="0">
                <a:sym typeface="Wingdings" panose="05000000000000000000" pitchFamily="2" charset="2"/>
              </a:rPr>
              <a:t>, </a:t>
            </a:r>
            <a:r>
              <a:rPr lang="en-US" altLang="zh-CN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ym typeface="Wingdings" panose="05000000000000000000" pitchFamily="2" charset="2"/>
              </a:rPr>
              <a:t>)</a:t>
            </a:r>
            <a:endParaRPr lang="en-US" altLang="zh-CN" sz="2400" b="1" dirty="0"/>
          </a:p>
        </p:txBody>
      </p:sp>
      <p:sp>
        <p:nvSpPr>
          <p:cNvPr id="47108" name="Text Box 4"/>
          <p:cNvSpPr txBox="1"/>
          <p:nvPr/>
        </p:nvSpPr>
        <p:spPr>
          <a:xfrm>
            <a:off x="2057400" y="914400"/>
            <a:ext cx="6477000" cy="11874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Remove the node at position </a:t>
            </a:r>
            <a:r>
              <a:rPr lang="en-US" altLang="zh-CN" sz="2400" b="1" dirty="0">
                <a:solidFill>
                  <a:schemeClr val="hlink"/>
                </a:solidFill>
              </a:rPr>
              <a:t>P</a:t>
            </a:r>
            <a:r>
              <a:rPr lang="en-US" altLang="zh-CN" sz="2400" b="1" dirty="0"/>
              <a:t> from the heap </a:t>
            </a:r>
            <a:r>
              <a:rPr lang="en-US" altLang="zh-CN" sz="2400" b="1" dirty="0">
                <a:solidFill>
                  <a:schemeClr val="accent1"/>
                </a:solidFill>
              </a:rPr>
              <a:t>H</a:t>
            </a:r>
            <a:r>
              <a:rPr lang="en-US" altLang="zh-CN" sz="2400" b="1" dirty="0"/>
              <a:t>  …… delete the process that is terminated (abnormally) by a user</a:t>
            </a:r>
            <a:r>
              <a:rPr lang="en-US" altLang="zh-CN" sz="2400" b="1" dirty="0">
                <a:sym typeface="Wingdings" panose="05000000000000000000" pitchFamily="2" charset="2"/>
              </a:rPr>
              <a:t>.</a:t>
            </a:r>
            <a:endParaRPr lang="en-US" altLang="zh-CN" sz="2400" b="1" dirty="0">
              <a:sym typeface="Wingdings" panose="05000000000000000000" pitchFamily="2" charset="2"/>
            </a:endParaRPr>
          </a:p>
        </p:txBody>
      </p:sp>
      <p:grpSp>
        <p:nvGrpSpPr>
          <p:cNvPr id="47109" name="Group 5"/>
          <p:cNvGrpSpPr/>
          <p:nvPr/>
        </p:nvGrpSpPr>
        <p:grpSpPr>
          <a:xfrm>
            <a:off x="685800" y="914400"/>
            <a:ext cx="1371600" cy="1357313"/>
            <a:chOff x="480" y="1776"/>
            <a:chExt cx="864" cy="855"/>
          </a:xfrm>
        </p:grpSpPr>
        <p:graphicFrame>
          <p:nvGraphicFramePr>
            <p:cNvPr id="22619" name="Object 6"/>
            <p:cNvGraphicFramePr>
              <a:graphicFrameLocks noChangeAspect="1"/>
            </p:cNvGraphicFramePr>
            <p:nvPr/>
          </p:nvGraphicFramePr>
          <p:xfrm>
            <a:off x="528" y="1776"/>
            <a:ext cx="672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" imgW="15535275" imgH="14649450" progId="MS_ClipArt_Gallery.2">
                    <p:embed/>
                  </p:oleObj>
                </mc:Choice>
                <mc:Fallback>
                  <p:oleObj name="" r:id="rId1" imgW="15535275" imgH="14649450" progId="MS_ClipArt_Gallery.2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8" y="1776"/>
                          <a:ext cx="672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20" name="Text Box 7"/>
            <p:cNvSpPr txBox="1"/>
            <p:nvPr/>
          </p:nvSpPr>
          <p:spPr>
            <a:xfrm>
              <a:off x="480" y="2400"/>
              <a:ext cx="864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chemeClr val="hlink"/>
                  </a:solidFill>
                </a:rPr>
                <a:t>sys. admin.</a:t>
              </a:r>
              <a:endParaRPr lang="en-US" altLang="zh-CN" sz="1800" b="1" dirty="0">
                <a:solidFill>
                  <a:schemeClr val="hlink"/>
                </a:solidFill>
              </a:endParaRPr>
            </a:p>
          </p:txBody>
        </p:sp>
      </p:grpSp>
      <p:sp>
        <p:nvSpPr>
          <p:cNvPr id="47112" name="Oval 8" descr="羊皮纸"/>
          <p:cNvSpPr/>
          <p:nvPr/>
        </p:nvSpPr>
        <p:spPr>
          <a:xfrm>
            <a:off x="3124200" y="304800"/>
            <a:ext cx="4953000" cy="533400"/>
          </a:xfrm>
          <a:prstGeom prst="ellipse">
            <a:avLst/>
          </a:prstGeom>
          <a:blipFill rotWithShape="0">
            <a:blip r:embed="rId3"/>
          </a:blipFill>
          <a:ln w="12700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DecreaseKey(P, </a:t>
            </a:r>
            <a:r>
              <a:rPr lang="en-US" altLang="zh-CN" sz="2000" b="1" dirty="0">
                <a:sym typeface="Symbol" panose="05050102010706020507" pitchFamily="18" charset="2"/>
              </a:rPr>
              <a:t>, H</a:t>
            </a:r>
            <a:r>
              <a:rPr lang="en-US" altLang="zh-CN" sz="2000" b="1" dirty="0"/>
              <a:t>); DeleteMin(H)</a:t>
            </a:r>
            <a:endParaRPr lang="en-US" altLang="zh-CN" sz="2000" b="1" dirty="0"/>
          </a:p>
        </p:txBody>
      </p:sp>
      <p:sp>
        <p:nvSpPr>
          <p:cNvPr id="47113" name="Text Box 9"/>
          <p:cNvSpPr txBox="1"/>
          <p:nvPr/>
        </p:nvSpPr>
        <p:spPr>
          <a:xfrm>
            <a:off x="533400" y="2438400"/>
            <a:ext cx="29718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 dirty="0">
                <a:sym typeface="Wingdings" panose="05000000000000000000" pitchFamily="2" charset="2"/>
              </a:rPr>
              <a:t>  BuildHeap ( </a:t>
            </a:r>
            <a:r>
              <a:rPr lang="en-US" altLang="zh-CN" sz="2400" b="1" dirty="0">
                <a:solidFill>
                  <a:schemeClr val="accent1"/>
                </a:solidFill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ym typeface="Wingdings" panose="05000000000000000000" pitchFamily="2" charset="2"/>
              </a:rPr>
              <a:t>)</a:t>
            </a:r>
            <a:endParaRPr lang="en-US" altLang="zh-CN" sz="2400" b="1" dirty="0"/>
          </a:p>
        </p:txBody>
      </p:sp>
      <p:sp>
        <p:nvSpPr>
          <p:cNvPr id="47114" name="Text Box 10"/>
          <p:cNvSpPr txBox="1"/>
          <p:nvPr/>
        </p:nvSpPr>
        <p:spPr>
          <a:xfrm>
            <a:off x="2057400" y="3124200"/>
            <a:ext cx="6477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Place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input keys into an empty heap </a:t>
            </a:r>
            <a:r>
              <a:rPr lang="en-US" altLang="zh-CN" sz="2400" b="1" dirty="0">
                <a:solidFill>
                  <a:schemeClr val="accent1"/>
                </a:solidFill>
              </a:rPr>
              <a:t>H</a:t>
            </a:r>
            <a:r>
              <a:rPr lang="en-US" altLang="zh-CN" sz="2400" b="1" dirty="0">
                <a:sym typeface="Wingdings" panose="05000000000000000000" pitchFamily="2" charset="2"/>
              </a:rPr>
              <a:t>.</a:t>
            </a:r>
            <a:endParaRPr lang="en-US" altLang="zh-CN" sz="2400" b="1" dirty="0">
              <a:sym typeface="Wingdings" panose="05000000000000000000" pitchFamily="2" charset="2"/>
            </a:endParaRPr>
          </a:p>
        </p:txBody>
      </p:sp>
      <p:grpSp>
        <p:nvGrpSpPr>
          <p:cNvPr id="47115" name="Group 11"/>
          <p:cNvGrpSpPr/>
          <p:nvPr/>
        </p:nvGrpSpPr>
        <p:grpSpPr>
          <a:xfrm>
            <a:off x="685800" y="3124200"/>
            <a:ext cx="1371600" cy="1357313"/>
            <a:chOff x="480" y="1776"/>
            <a:chExt cx="864" cy="855"/>
          </a:xfrm>
        </p:grpSpPr>
        <p:graphicFrame>
          <p:nvGraphicFramePr>
            <p:cNvPr id="22617" name="Object 12"/>
            <p:cNvGraphicFramePr>
              <a:graphicFrameLocks noChangeAspect="1"/>
            </p:cNvGraphicFramePr>
            <p:nvPr/>
          </p:nvGraphicFramePr>
          <p:xfrm>
            <a:off x="528" y="1776"/>
            <a:ext cx="672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4" imgW="15535275" imgH="14649450" progId="MS_ClipArt_Gallery.2">
                    <p:embed/>
                  </p:oleObj>
                </mc:Choice>
                <mc:Fallback>
                  <p:oleObj name="" r:id="rId4" imgW="15535275" imgH="14649450" progId="MS_ClipArt_Gallery.2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8" y="1776"/>
                          <a:ext cx="672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18" name="Text Box 13"/>
            <p:cNvSpPr txBox="1"/>
            <p:nvPr/>
          </p:nvSpPr>
          <p:spPr>
            <a:xfrm>
              <a:off x="480" y="2400"/>
              <a:ext cx="864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chemeClr val="hlink"/>
                  </a:solidFill>
                </a:rPr>
                <a:t>sys. admin.</a:t>
              </a:r>
              <a:endParaRPr lang="en-US" altLang="zh-CN" sz="1800" b="1" dirty="0">
                <a:solidFill>
                  <a:schemeClr val="hlink"/>
                </a:solidFill>
              </a:endParaRPr>
            </a:p>
          </p:txBody>
        </p:sp>
      </p:grpSp>
      <p:sp>
        <p:nvSpPr>
          <p:cNvPr id="47118" name="Oval 14" descr="羊皮纸"/>
          <p:cNvSpPr/>
          <p:nvPr/>
        </p:nvSpPr>
        <p:spPr>
          <a:xfrm>
            <a:off x="3505200" y="2514600"/>
            <a:ext cx="4191000" cy="457200"/>
          </a:xfrm>
          <a:prstGeom prst="ellipse">
            <a:avLst/>
          </a:prstGeom>
          <a:blipFill rotWithShape="0">
            <a:blip r:embed="rId3"/>
          </a:blipFill>
          <a:ln w="12700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i="1" dirty="0"/>
              <a:t>N </a:t>
            </a:r>
            <a:r>
              <a:rPr lang="en-US" altLang="zh-CN" sz="2000" b="1" dirty="0"/>
              <a:t> successive Insertions ? </a:t>
            </a:r>
            <a:endParaRPr lang="en-US" altLang="zh-CN" sz="2000" b="1" i="1" dirty="0"/>
          </a:p>
        </p:txBody>
      </p:sp>
      <p:sp>
        <p:nvSpPr>
          <p:cNvPr id="47119" name="AutoShape 15"/>
          <p:cNvSpPr/>
          <p:nvPr/>
        </p:nvSpPr>
        <p:spPr>
          <a:xfrm>
            <a:off x="3276600" y="2209800"/>
            <a:ext cx="3962400" cy="914400"/>
          </a:xfrm>
          <a:prstGeom prst="cloudCallout">
            <a:avLst>
              <a:gd name="adj1" fmla="val -94833"/>
              <a:gd name="adj2" fmla="val 5538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              Nehhhhh that would be </a:t>
            </a:r>
            <a:endParaRPr lang="en-US" altLang="zh-CN" sz="20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toooo slow !</a:t>
            </a:r>
            <a:endParaRPr lang="en-US" altLang="zh-CN" sz="2000" b="1" dirty="0"/>
          </a:p>
        </p:txBody>
      </p:sp>
      <p:grpSp>
        <p:nvGrpSpPr>
          <p:cNvPr id="47120" name="Group 16"/>
          <p:cNvGrpSpPr/>
          <p:nvPr/>
        </p:nvGrpSpPr>
        <p:grpSpPr>
          <a:xfrm>
            <a:off x="1828800" y="4114800"/>
            <a:ext cx="4114800" cy="2057400"/>
            <a:chOff x="1344" y="1248"/>
            <a:chExt cx="2592" cy="1296"/>
          </a:xfrm>
        </p:grpSpPr>
        <p:grpSp>
          <p:nvGrpSpPr>
            <p:cNvPr id="22581" name="Group 17"/>
            <p:cNvGrpSpPr/>
            <p:nvPr/>
          </p:nvGrpSpPr>
          <p:grpSpPr>
            <a:xfrm>
              <a:off x="1344" y="1968"/>
              <a:ext cx="576" cy="576"/>
              <a:chOff x="2640" y="2160"/>
              <a:chExt cx="576" cy="576"/>
            </a:xfrm>
          </p:grpSpPr>
          <p:sp>
            <p:nvSpPr>
              <p:cNvPr id="22612" name="Oval 18"/>
              <p:cNvSpPr/>
              <p:nvPr/>
            </p:nvSpPr>
            <p:spPr>
              <a:xfrm>
                <a:off x="2832" y="216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400" b="1" dirty="0"/>
                  <a:t>30</a:t>
                </a:r>
                <a:endParaRPr lang="en-US" altLang="zh-CN" sz="1400" b="1" dirty="0"/>
              </a:p>
            </p:txBody>
          </p:sp>
          <p:sp>
            <p:nvSpPr>
              <p:cNvPr id="22613" name="Oval 19"/>
              <p:cNvSpPr/>
              <p:nvPr/>
            </p:nvSpPr>
            <p:spPr>
              <a:xfrm>
                <a:off x="2640" y="254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400" b="1" dirty="0"/>
                  <a:t>100</a:t>
                </a:r>
                <a:endParaRPr lang="en-US" altLang="zh-CN" sz="1400" b="1" dirty="0"/>
              </a:p>
            </p:txBody>
          </p:sp>
          <p:sp>
            <p:nvSpPr>
              <p:cNvPr id="22614" name="Line 20"/>
              <p:cNvSpPr/>
              <p:nvPr/>
            </p:nvSpPr>
            <p:spPr>
              <a:xfrm flipH="1">
                <a:off x="2784" y="2328"/>
                <a:ext cx="96" cy="21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15" name="Oval 21"/>
              <p:cNvSpPr/>
              <p:nvPr/>
            </p:nvSpPr>
            <p:spPr>
              <a:xfrm flipH="1">
                <a:off x="3024" y="254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400" b="1" dirty="0"/>
                  <a:t>20</a:t>
                </a:r>
                <a:endParaRPr lang="en-US" altLang="zh-CN" sz="1400" b="1" dirty="0"/>
              </a:p>
            </p:txBody>
          </p:sp>
          <p:sp>
            <p:nvSpPr>
              <p:cNvPr id="22616" name="Line 22"/>
              <p:cNvSpPr/>
              <p:nvPr/>
            </p:nvSpPr>
            <p:spPr>
              <a:xfrm>
                <a:off x="2976" y="2328"/>
                <a:ext cx="96" cy="21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582" name="Group 23"/>
            <p:cNvGrpSpPr/>
            <p:nvPr/>
          </p:nvGrpSpPr>
          <p:grpSpPr>
            <a:xfrm>
              <a:off x="2016" y="1968"/>
              <a:ext cx="576" cy="576"/>
              <a:chOff x="2640" y="2160"/>
              <a:chExt cx="576" cy="576"/>
            </a:xfrm>
          </p:grpSpPr>
          <p:sp>
            <p:nvSpPr>
              <p:cNvPr id="22607" name="Oval 24"/>
              <p:cNvSpPr/>
              <p:nvPr/>
            </p:nvSpPr>
            <p:spPr>
              <a:xfrm>
                <a:off x="2832" y="216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400" b="1" dirty="0"/>
                  <a:t>10</a:t>
                </a:r>
                <a:endParaRPr lang="en-US" altLang="zh-CN" sz="1400" b="1" dirty="0"/>
              </a:p>
            </p:txBody>
          </p:sp>
          <p:sp>
            <p:nvSpPr>
              <p:cNvPr id="22608" name="Oval 25"/>
              <p:cNvSpPr/>
              <p:nvPr/>
            </p:nvSpPr>
            <p:spPr>
              <a:xfrm>
                <a:off x="2640" y="254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400" b="1" dirty="0"/>
                  <a:t>90</a:t>
                </a:r>
                <a:endParaRPr lang="en-US" altLang="zh-CN" sz="1400" b="1" dirty="0"/>
              </a:p>
            </p:txBody>
          </p:sp>
          <p:sp>
            <p:nvSpPr>
              <p:cNvPr id="22609" name="Line 26"/>
              <p:cNvSpPr/>
              <p:nvPr/>
            </p:nvSpPr>
            <p:spPr>
              <a:xfrm flipH="1">
                <a:off x="2784" y="2328"/>
                <a:ext cx="96" cy="21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10" name="Oval 27"/>
              <p:cNvSpPr/>
              <p:nvPr/>
            </p:nvSpPr>
            <p:spPr>
              <a:xfrm flipH="1">
                <a:off x="3024" y="254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400" b="1" dirty="0"/>
                  <a:t>60</a:t>
                </a:r>
                <a:endParaRPr lang="en-US" altLang="zh-CN" sz="1400" b="1" dirty="0"/>
              </a:p>
            </p:txBody>
          </p:sp>
          <p:sp>
            <p:nvSpPr>
              <p:cNvPr id="22611" name="Line 28"/>
              <p:cNvSpPr/>
              <p:nvPr/>
            </p:nvSpPr>
            <p:spPr>
              <a:xfrm>
                <a:off x="2976" y="2328"/>
                <a:ext cx="96" cy="21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583" name="Group 29"/>
            <p:cNvGrpSpPr/>
            <p:nvPr/>
          </p:nvGrpSpPr>
          <p:grpSpPr>
            <a:xfrm>
              <a:off x="2688" y="1968"/>
              <a:ext cx="576" cy="576"/>
              <a:chOff x="2640" y="2160"/>
              <a:chExt cx="576" cy="576"/>
            </a:xfrm>
          </p:grpSpPr>
          <p:sp>
            <p:nvSpPr>
              <p:cNvPr id="22602" name="Oval 30"/>
              <p:cNvSpPr/>
              <p:nvPr/>
            </p:nvSpPr>
            <p:spPr>
              <a:xfrm>
                <a:off x="2832" y="216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400" b="1" dirty="0"/>
                  <a:t>70</a:t>
                </a:r>
                <a:endParaRPr lang="en-US" altLang="zh-CN" sz="1400" b="1" dirty="0"/>
              </a:p>
            </p:txBody>
          </p:sp>
          <p:sp>
            <p:nvSpPr>
              <p:cNvPr id="22603" name="Oval 31"/>
              <p:cNvSpPr/>
              <p:nvPr/>
            </p:nvSpPr>
            <p:spPr>
              <a:xfrm>
                <a:off x="2640" y="254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400" b="1" dirty="0"/>
                  <a:t>50</a:t>
                </a:r>
                <a:endParaRPr lang="en-US" altLang="zh-CN" sz="1400" b="1" dirty="0"/>
              </a:p>
            </p:txBody>
          </p:sp>
          <p:sp>
            <p:nvSpPr>
              <p:cNvPr id="22604" name="Line 32"/>
              <p:cNvSpPr/>
              <p:nvPr/>
            </p:nvSpPr>
            <p:spPr>
              <a:xfrm flipH="1">
                <a:off x="2784" y="2328"/>
                <a:ext cx="96" cy="21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05" name="Oval 33"/>
              <p:cNvSpPr/>
              <p:nvPr/>
            </p:nvSpPr>
            <p:spPr>
              <a:xfrm flipH="1">
                <a:off x="3024" y="254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400" b="1" dirty="0"/>
                  <a:t>120</a:t>
                </a:r>
                <a:endParaRPr lang="en-US" altLang="zh-CN" sz="1400" b="1" dirty="0"/>
              </a:p>
            </p:txBody>
          </p:sp>
          <p:sp>
            <p:nvSpPr>
              <p:cNvPr id="22606" name="Line 34"/>
              <p:cNvSpPr/>
              <p:nvPr/>
            </p:nvSpPr>
            <p:spPr>
              <a:xfrm>
                <a:off x="2976" y="2328"/>
                <a:ext cx="96" cy="21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584" name="Group 35"/>
            <p:cNvGrpSpPr/>
            <p:nvPr/>
          </p:nvGrpSpPr>
          <p:grpSpPr>
            <a:xfrm>
              <a:off x="3360" y="1968"/>
              <a:ext cx="576" cy="576"/>
              <a:chOff x="2640" y="2160"/>
              <a:chExt cx="576" cy="576"/>
            </a:xfrm>
          </p:grpSpPr>
          <p:sp>
            <p:nvSpPr>
              <p:cNvPr id="22597" name="Oval 36"/>
              <p:cNvSpPr/>
              <p:nvPr/>
            </p:nvSpPr>
            <p:spPr>
              <a:xfrm>
                <a:off x="2832" y="216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400" b="1" dirty="0"/>
                  <a:t>110</a:t>
                </a:r>
                <a:endParaRPr lang="en-US" altLang="zh-CN" sz="1400" b="1" dirty="0"/>
              </a:p>
            </p:txBody>
          </p:sp>
          <p:sp>
            <p:nvSpPr>
              <p:cNvPr id="22598" name="Oval 37"/>
              <p:cNvSpPr/>
              <p:nvPr/>
            </p:nvSpPr>
            <p:spPr>
              <a:xfrm>
                <a:off x="2640" y="254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400" b="1" dirty="0"/>
                  <a:t>140</a:t>
                </a:r>
                <a:endParaRPr lang="en-US" altLang="zh-CN" sz="1400" b="1" dirty="0"/>
              </a:p>
            </p:txBody>
          </p:sp>
          <p:sp>
            <p:nvSpPr>
              <p:cNvPr id="22599" name="Line 38"/>
              <p:cNvSpPr/>
              <p:nvPr/>
            </p:nvSpPr>
            <p:spPr>
              <a:xfrm flipH="1">
                <a:off x="2784" y="2328"/>
                <a:ext cx="96" cy="21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00" name="Oval 39"/>
              <p:cNvSpPr/>
              <p:nvPr/>
            </p:nvSpPr>
            <p:spPr>
              <a:xfrm flipH="1">
                <a:off x="3024" y="254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400" b="1" dirty="0"/>
                  <a:t>130</a:t>
                </a:r>
                <a:endParaRPr lang="en-US" altLang="zh-CN" sz="1400" b="1" dirty="0"/>
              </a:p>
            </p:txBody>
          </p:sp>
          <p:sp>
            <p:nvSpPr>
              <p:cNvPr id="22601" name="Line 40"/>
              <p:cNvSpPr/>
              <p:nvPr/>
            </p:nvSpPr>
            <p:spPr>
              <a:xfrm>
                <a:off x="2976" y="2328"/>
                <a:ext cx="96" cy="21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585" name="Group 41"/>
            <p:cNvGrpSpPr/>
            <p:nvPr/>
          </p:nvGrpSpPr>
          <p:grpSpPr>
            <a:xfrm>
              <a:off x="1680" y="1632"/>
              <a:ext cx="576" cy="346"/>
              <a:chOff x="1680" y="1632"/>
              <a:chExt cx="576" cy="346"/>
            </a:xfrm>
          </p:grpSpPr>
          <p:sp>
            <p:nvSpPr>
              <p:cNvPr id="22594" name="Oval 42"/>
              <p:cNvSpPr/>
              <p:nvPr/>
            </p:nvSpPr>
            <p:spPr>
              <a:xfrm>
                <a:off x="1872" y="163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400" b="1" dirty="0"/>
                  <a:t>80</a:t>
                </a:r>
                <a:endParaRPr lang="en-US" altLang="zh-CN" sz="1400" b="1" dirty="0"/>
              </a:p>
            </p:txBody>
          </p:sp>
          <p:sp>
            <p:nvSpPr>
              <p:cNvPr id="22595" name="Line 43"/>
              <p:cNvSpPr/>
              <p:nvPr/>
            </p:nvSpPr>
            <p:spPr>
              <a:xfrm flipH="1">
                <a:off x="1680" y="1786"/>
                <a:ext cx="204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96" name="Line 44"/>
              <p:cNvSpPr/>
              <p:nvPr/>
            </p:nvSpPr>
            <p:spPr>
              <a:xfrm>
                <a:off x="2052" y="1786"/>
                <a:ext cx="204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586" name="Group 45"/>
            <p:cNvGrpSpPr/>
            <p:nvPr/>
          </p:nvGrpSpPr>
          <p:grpSpPr>
            <a:xfrm>
              <a:off x="3024" y="1632"/>
              <a:ext cx="576" cy="346"/>
              <a:chOff x="1680" y="1632"/>
              <a:chExt cx="576" cy="346"/>
            </a:xfrm>
          </p:grpSpPr>
          <p:sp>
            <p:nvSpPr>
              <p:cNvPr id="22591" name="Oval 46"/>
              <p:cNvSpPr/>
              <p:nvPr/>
            </p:nvSpPr>
            <p:spPr>
              <a:xfrm>
                <a:off x="1872" y="163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400" b="1" dirty="0"/>
                  <a:t>40</a:t>
                </a:r>
                <a:endParaRPr lang="en-US" altLang="zh-CN" sz="1400" b="1" dirty="0"/>
              </a:p>
            </p:txBody>
          </p:sp>
          <p:sp>
            <p:nvSpPr>
              <p:cNvPr id="22592" name="Line 47"/>
              <p:cNvSpPr/>
              <p:nvPr/>
            </p:nvSpPr>
            <p:spPr>
              <a:xfrm flipH="1">
                <a:off x="1680" y="1786"/>
                <a:ext cx="204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93" name="Line 48"/>
              <p:cNvSpPr/>
              <p:nvPr/>
            </p:nvSpPr>
            <p:spPr>
              <a:xfrm>
                <a:off x="2052" y="1786"/>
                <a:ext cx="204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587" name="Group 49"/>
            <p:cNvGrpSpPr/>
            <p:nvPr/>
          </p:nvGrpSpPr>
          <p:grpSpPr>
            <a:xfrm>
              <a:off x="2006" y="1248"/>
              <a:ext cx="730" cy="404"/>
              <a:chOff x="2006" y="1248"/>
              <a:chExt cx="730" cy="404"/>
            </a:xfrm>
          </p:grpSpPr>
          <p:sp>
            <p:nvSpPr>
              <p:cNvPr id="22589" name="Oval 50"/>
              <p:cNvSpPr/>
              <p:nvPr/>
            </p:nvSpPr>
            <p:spPr>
              <a:xfrm>
                <a:off x="2544" y="124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400" b="1" dirty="0"/>
                  <a:t>150</a:t>
                </a:r>
                <a:endParaRPr lang="en-US" altLang="zh-CN" sz="1400" b="1" dirty="0"/>
              </a:p>
            </p:txBody>
          </p:sp>
          <p:sp>
            <p:nvSpPr>
              <p:cNvPr id="22590" name="Line 51"/>
              <p:cNvSpPr/>
              <p:nvPr/>
            </p:nvSpPr>
            <p:spPr>
              <a:xfrm flipH="1">
                <a:off x="2006" y="1378"/>
                <a:ext cx="540" cy="27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2588" name="Line 52"/>
            <p:cNvSpPr/>
            <p:nvPr/>
          </p:nvSpPr>
          <p:spPr>
            <a:xfrm>
              <a:off x="2734" y="1378"/>
              <a:ext cx="528" cy="2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7157" name="Rectangle 53"/>
          <p:cNvSpPr/>
          <p:nvPr/>
        </p:nvSpPr>
        <p:spPr>
          <a:xfrm>
            <a:off x="2133600" y="3657600"/>
            <a:ext cx="6019800" cy="304800"/>
          </a:xfrm>
          <a:prstGeom prst="rect">
            <a:avLst/>
          </a:prstGeom>
          <a:noFill/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/>
              <a:t>150, 80, 40, 30, 10, 70, 110, 100, 20, 90, 60, 50, 120, 140, 130</a:t>
            </a:r>
            <a:endParaRPr lang="en-US" altLang="zh-CN" sz="1800" b="1" dirty="0"/>
          </a:p>
        </p:txBody>
      </p:sp>
      <p:sp>
        <p:nvSpPr>
          <p:cNvPr id="47158" name="Text Box 54"/>
          <p:cNvSpPr txBox="1"/>
          <p:nvPr/>
        </p:nvSpPr>
        <p:spPr>
          <a:xfrm>
            <a:off x="6096000" y="4038600"/>
            <a:ext cx="2286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PercolateDown (7)</a:t>
            </a:r>
            <a:endParaRPr lang="en-US" altLang="zh-CN" sz="2000" b="1" dirty="0">
              <a:solidFill>
                <a:schemeClr val="hlink"/>
              </a:solidFill>
            </a:endParaRPr>
          </a:p>
        </p:txBody>
      </p:sp>
      <p:sp>
        <p:nvSpPr>
          <p:cNvPr id="47159" name="Line 55"/>
          <p:cNvSpPr/>
          <p:nvPr/>
        </p:nvSpPr>
        <p:spPr>
          <a:xfrm flipH="1">
            <a:off x="5562600" y="4343400"/>
            <a:ext cx="609600" cy="990600"/>
          </a:xfrm>
          <a:prstGeom prst="line">
            <a:avLst/>
          </a:prstGeom>
          <a:ln w="254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60" name="Line 56"/>
          <p:cNvSpPr/>
          <p:nvPr/>
        </p:nvSpPr>
        <p:spPr>
          <a:xfrm>
            <a:off x="5562600" y="5562600"/>
            <a:ext cx="152400" cy="30480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61" name="Text Box 57"/>
          <p:cNvSpPr txBox="1"/>
          <p:nvPr/>
        </p:nvSpPr>
        <p:spPr>
          <a:xfrm>
            <a:off x="6096000" y="4343400"/>
            <a:ext cx="2286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PercolateDown (6)</a:t>
            </a:r>
            <a:endParaRPr lang="en-US" altLang="zh-CN" sz="2000" b="1" dirty="0">
              <a:solidFill>
                <a:schemeClr val="hlink"/>
              </a:solidFill>
            </a:endParaRPr>
          </a:p>
        </p:txBody>
      </p:sp>
      <p:grpSp>
        <p:nvGrpSpPr>
          <p:cNvPr id="47162" name="Group 58"/>
          <p:cNvGrpSpPr/>
          <p:nvPr/>
        </p:nvGrpSpPr>
        <p:grpSpPr>
          <a:xfrm>
            <a:off x="3962400" y="5257800"/>
            <a:ext cx="609600" cy="914400"/>
            <a:chOff x="2496" y="3312"/>
            <a:chExt cx="384" cy="576"/>
          </a:xfrm>
        </p:grpSpPr>
        <p:sp>
          <p:nvSpPr>
            <p:cNvPr id="22578" name="Oval 59"/>
            <p:cNvSpPr/>
            <p:nvPr/>
          </p:nvSpPr>
          <p:spPr>
            <a:xfrm>
              <a:off x="2688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/>
                <a:t>50</a:t>
              </a:r>
              <a:endParaRPr lang="en-US" altLang="zh-CN" sz="1400" b="1" dirty="0"/>
            </a:p>
          </p:txBody>
        </p:sp>
        <p:sp>
          <p:nvSpPr>
            <p:cNvPr id="22579" name="Oval 60"/>
            <p:cNvSpPr/>
            <p:nvPr/>
          </p:nvSpPr>
          <p:spPr>
            <a:xfrm>
              <a:off x="2496" y="3696"/>
              <a:ext cx="192" cy="192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/>
                <a:t>70</a:t>
              </a:r>
              <a:endParaRPr lang="en-US" altLang="zh-CN" sz="1400" b="1" dirty="0"/>
            </a:p>
          </p:txBody>
        </p:sp>
        <p:sp>
          <p:nvSpPr>
            <p:cNvPr id="22580" name="Line 61"/>
            <p:cNvSpPr/>
            <p:nvPr/>
          </p:nvSpPr>
          <p:spPr>
            <a:xfrm flipH="1">
              <a:off x="2640" y="3480"/>
              <a:ext cx="96" cy="215"/>
            </a:xfrm>
            <a:prstGeom prst="line">
              <a:avLst/>
            </a:prstGeom>
            <a:ln w="508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7166" name="Text Box 62"/>
          <p:cNvSpPr txBox="1"/>
          <p:nvPr/>
        </p:nvSpPr>
        <p:spPr>
          <a:xfrm>
            <a:off x="6096000" y="4648200"/>
            <a:ext cx="2286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PercolateDown (5)</a:t>
            </a:r>
            <a:endParaRPr lang="en-US" altLang="zh-CN" sz="2000" b="1" dirty="0">
              <a:solidFill>
                <a:schemeClr val="hlink"/>
              </a:solidFill>
            </a:endParaRPr>
          </a:p>
        </p:txBody>
      </p:sp>
      <p:sp>
        <p:nvSpPr>
          <p:cNvPr id="47167" name="Line 63"/>
          <p:cNvSpPr/>
          <p:nvPr/>
        </p:nvSpPr>
        <p:spPr>
          <a:xfrm>
            <a:off x="3429000" y="5562600"/>
            <a:ext cx="152400" cy="30480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68" name="Text Box 64"/>
          <p:cNvSpPr txBox="1"/>
          <p:nvPr/>
        </p:nvSpPr>
        <p:spPr>
          <a:xfrm>
            <a:off x="6096000" y="4937125"/>
            <a:ext cx="2286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PercolateDown (4)</a:t>
            </a:r>
            <a:endParaRPr lang="en-US" altLang="zh-CN" sz="2000" b="1" dirty="0">
              <a:solidFill>
                <a:schemeClr val="hlink"/>
              </a:solidFill>
            </a:endParaRPr>
          </a:p>
        </p:txBody>
      </p:sp>
      <p:grpSp>
        <p:nvGrpSpPr>
          <p:cNvPr id="47169" name="Group 65"/>
          <p:cNvGrpSpPr/>
          <p:nvPr/>
        </p:nvGrpSpPr>
        <p:grpSpPr>
          <a:xfrm>
            <a:off x="2133600" y="5257800"/>
            <a:ext cx="609600" cy="914400"/>
            <a:chOff x="1344" y="3312"/>
            <a:chExt cx="384" cy="576"/>
          </a:xfrm>
        </p:grpSpPr>
        <p:sp>
          <p:nvSpPr>
            <p:cNvPr id="22575" name="Oval 66"/>
            <p:cNvSpPr/>
            <p:nvPr/>
          </p:nvSpPr>
          <p:spPr>
            <a:xfrm>
              <a:off x="1344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/>
                <a:t>20</a:t>
              </a:r>
              <a:endParaRPr lang="en-US" altLang="zh-CN" sz="1400" b="1" dirty="0"/>
            </a:p>
          </p:txBody>
        </p:sp>
        <p:sp>
          <p:nvSpPr>
            <p:cNvPr id="22576" name="Oval 67"/>
            <p:cNvSpPr/>
            <p:nvPr/>
          </p:nvSpPr>
          <p:spPr>
            <a:xfrm flipH="1">
              <a:off x="1536" y="3696"/>
              <a:ext cx="192" cy="192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/>
                <a:t>30</a:t>
              </a:r>
              <a:endParaRPr lang="en-US" altLang="zh-CN" sz="1400" b="1" dirty="0"/>
            </a:p>
          </p:txBody>
        </p:sp>
        <p:sp>
          <p:nvSpPr>
            <p:cNvPr id="22577" name="Line 68"/>
            <p:cNvSpPr/>
            <p:nvPr/>
          </p:nvSpPr>
          <p:spPr>
            <a:xfrm>
              <a:off x="1488" y="3480"/>
              <a:ext cx="96" cy="215"/>
            </a:xfrm>
            <a:prstGeom prst="line">
              <a:avLst/>
            </a:prstGeom>
            <a:ln w="508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7173" name="Text Box 69"/>
          <p:cNvSpPr txBox="1"/>
          <p:nvPr/>
        </p:nvSpPr>
        <p:spPr>
          <a:xfrm>
            <a:off x="6096000" y="5257800"/>
            <a:ext cx="2286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PercolateDown (3)</a:t>
            </a:r>
            <a:endParaRPr lang="en-US" altLang="zh-CN" sz="2000" b="1" dirty="0">
              <a:solidFill>
                <a:schemeClr val="hlink"/>
              </a:solidFill>
            </a:endParaRPr>
          </a:p>
        </p:txBody>
      </p:sp>
      <p:sp>
        <p:nvSpPr>
          <p:cNvPr id="47174" name="Line 70"/>
          <p:cNvSpPr/>
          <p:nvPr/>
        </p:nvSpPr>
        <p:spPr>
          <a:xfrm flipH="1">
            <a:off x="4495800" y="4968875"/>
            <a:ext cx="323850" cy="30480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75" name="Text Box 71"/>
          <p:cNvSpPr txBox="1"/>
          <p:nvPr/>
        </p:nvSpPr>
        <p:spPr>
          <a:xfrm>
            <a:off x="6096000" y="5546725"/>
            <a:ext cx="2286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PercolateDown (2)</a:t>
            </a:r>
            <a:endParaRPr lang="en-US" altLang="zh-CN" sz="2000" b="1" dirty="0">
              <a:solidFill>
                <a:schemeClr val="hlink"/>
              </a:solidFill>
            </a:endParaRPr>
          </a:p>
        </p:txBody>
      </p:sp>
      <p:grpSp>
        <p:nvGrpSpPr>
          <p:cNvPr id="47176" name="Group 72"/>
          <p:cNvGrpSpPr/>
          <p:nvPr/>
        </p:nvGrpSpPr>
        <p:grpSpPr>
          <a:xfrm>
            <a:off x="2667000" y="4724400"/>
            <a:ext cx="838200" cy="838200"/>
            <a:chOff x="1680" y="2976"/>
            <a:chExt cx="528" cy="528"/>
          </a:xfrm>
        </p:grpSpPr>
        <p:sp>
          <p:nvSpPr>
            <p:cNvPr id="22572" name="Oval 73"/>
            <p:cNvSpPr/>
            <p:nvPr/>
          </p:nvSpPr>
          <p:spPr>
            <a:xfrm>
              <a:off x="2016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/>
                <a:t>80</a:t>
              </a:r>
              <a:endParaRPr lang="en-US" altLang="zh-CN" sz="1400" b="1" dirty="0"/>
            </a:p>
          </p:txBody>
        </p:sp>
        <p:sp>
          <p:nvSpPr>
            <p:cNvPr id="22573" name="Oval 74"/>
            <p:cNvSpPr/>
            <p:nvPr/>
          </p:nvSpPr>
          <p:spPr>
            <a:xfrm>
              <a:off x="1680" y="2976"/>
              <a:ext cx="192" cy="192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/>
                <a:t>10</a:t>
              </a:r>
              <a:endParaRPr lang="en-US" altLang="zh-CN" sz="1400" b="1" dirty="0"/>
            </a:p>
          </p:txBody>
        </p:sp>
        <p:sp>
          <p:nvSpPr>
            <p:cNvPr id="22574" name="Line 75"/>
            <p:cNvSpPr/>
            <p:nvPr/>
          </p:nvSpPr>
          <p:spPr>
            <a:xfrm>
              <a:off x="1860" y="3130"/>
              <a:ext cx="204" cy="192"/>
            </a:xfrm>
            <a:prstGeom prst="line">
              <a:avLst/>
            </a:prstGeom>
            <a:ln w="508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7180" name="Group 76"/>
          <p:cNvGrpSpPr/>
          <p:nvPr/>
        </p:nvGrpSpPr>
        <p:grpSpPr>
          <a:xfrm>
            <a:off x="3200400" y="5257800"/>
            <a:ext cx="609600" cy="914400"/>
            <a:chOff x="2016" y="3312"/>
            <a:chExt cx="384" cy="576"/>
          </a:xfrm>
        </p:grpSpPr>
        <p:sp>
          <p:nvSpPr>
            <p:cNvPr id="22569" name="Oval 77"/>
            <p:cNvSpPr/>
            <p:nvPr/>
          </p:nvSpPr>
          <p:spPr>
            <a:xfrm flipH="1">
              <a:off x="2208" y="3696"/>
              <a:ext cx="192" cy="192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/>
                <a:t>80</a:t>
              </a:r>
              <a:endParaRPr lang="en-US" altLang="zh-CN" sz="1400" b="1" dirty="0"/>
            </a:p>
          </p:txBody>
        </p:sp>
        <p:sp>
          <p:nvSpPr>
            <p:cNvPr id="22570" name="Line 78"/>
            <p:cNvSpPr/>
            <p:nvPr/>
          </p:nvSpPr>
          <p:spPr>
            <a:xfrm>
              <a:off x="2160" y="3480"/>
              <a:ext cx="96" cy="215"/>
            </a:xfrm>
            <a:prstGeom prst="line">
              <a:avLst/>
            </a:prstGeom>
            <a:ln w="635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1" name="Oval 79"/>
            <p:cNvSpPr/>
            <p:nvPr/>
          </p:nvSpPr>
          <p:spPr>
            <a:xfrm>
              <a:off x="2016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/>
                <a:t>60</a:t>
              </a:r>
              <a:endParaRPr lang="en-US" altLang="zh-CN" sz="1400" b="1" dirty="0"/>
            </a:p>
          </p:txBody>
        </p:sp>
      </p:grpSp>
      <p:sp>
        <p:nvSpPr>
          <p:cNvPr id="47184" name="Text Box 80"/>
          <p:cNvSpPr txBox="1"/>
          <p:nvPr/>
        </p:nvSpPr>
        <p:spPr>
          <a:xfrm>
            <a:off x="6096000" y="5851525"/>
            <a:ext cx="2286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PercolateDown (1)</a:t>
            </a:r>
            <a:endParaRPr lang="en-US" altLang="zh-CN" sz="2000" b="1" dirty="0">
              <a:solidFill>
                <a:schemeClr val="hlink"/>
              </a:solidFill>
            </a:endParaRPr>
          </a:p>
        </p:txBody>
      </p:sp>
      <p:grpSp>
        <p:nvGrpSpPr>
          <p:cNvPr id="47185" name="Group 81"/>
          <p:cNvGrpSpPr/>
          <p:nvPr/>
        </p:nvGrpSpPr>
        <p:grpSpPr>
          <a:xfrm>
            <a:off x="2667000" y="4114800"/>
            <a:ext cx="1371600" cy="914400"/>
            <a:chOff x="1680" y="2592"/>
            <a:chExt cx="864" cy="576"/>
          </a:xfrm>
        </p:grpSpPr>
        <p:sp>
          <p:nvSpPr>
            <p:cNvPr id="22566" name="Oval 82"/>
            <p:cNvSpPr/>
            <p:nvPr/>
          </p:nvSpPr>
          <p:spPr>
            <a:xfrm>
              <a:off x="1680" y="2976"/>
              <a:ext cx="192" cy="192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/>
                <a:t>150</a:t>
              </a:r>
              <a:endParaRPr lang="en-US" altLang="zh-CN" sz="1400" b="1" dirty="0"/>
            </a:p>
          </p:txBody>
        </p:sp>
        <p:sp>
          <p:nvSpPr>
            <p:cNvPr id="22567" name="Oval 83"/>
            <p:cNvSpPr/>
            <p:nvPr/>
          </p:nvSpPr>
          <p:spPr>
            <a:xfrm>
              <a:off x="2352" y="2592"/>
              <a:ext cx="192" cy="192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/>
                <a:t>10</a:t>
              </a:r>
              <a:endParaRPr lang="en-US" altLang="zh-CN" sz="1400" b="1" dirty="0"/>
            </a:p>
          </p:txBody>
        </p:sp>
        <p:sp>
          <p:nvSpPr>
            <p:cNvPr id="22568" name="Line 84"/>
            <p:cNvSpPr/>
            <p:nvPr/>
          </p:nvSpPr>
          <p:spPr>
            <a:xfrm flipH="1">
              <a:off x="1814" y="2722"/>
              <a:ext cx="540" cy="274"/>
            </a:xfrm>
            <a:prstGeom prst="line">
              <a:avLst/>
            </a:prstGeom>
            <a:ln w="508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7189" name="Group 85"/>
          <p:cNvGrpSpPr/>
          <p:nvPr/>
        </p:nvGrpSpPr>
        <p:grpSpPr>
          <a:xfrm>
            <a:off x="2133600" y="4724400"/>
            <a:ext cx="838200" cy="838200"/>
            <a:chOff x="1344" y="2976"/>
            <a:chExt cx="528" cy="528"/>
          </a:xfrm>
        </p:grpSpPr>
        <p:sp>
          <p:nvSpPr>
            <p:cNvPr id="22563" name="Oval 86"/>
            <p:cNvSpPr/>
            <p:nvPr/>
          </p:nvSpPr>
          <p:spPr>
            <a:xfrm>
              <a:off x="1344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/>
                <a:t>150</a:t>
              </a:r>
              <a:endParaRPr lang="en-US" altLang="zh-CN" sz="1400" b="1" dirty="0"/>
            </a:p>
          </p:txBody>
        </p:sp>
        <p:sp>
          <p:nvSpPr>
            <p:cNvPr id="22564" name="Line 87"/>
            <p:cNvSpPr/>
            <p:nvPr/>
          </p:nvSpPr>
          <p:spPr>
            <a:xfrm flipH="1">
              <a:off x="1488" y="3130"/>
              <a:ext cx="204" cy="192"/>
            </a:xfrm>
            <a:prstGeom prst="line">
              <a:avLst/>
            </a:prstGeom>
            <a:ln w="508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5" name="Oval 88"/>
            <p:cNvSpPr/>
            <p:nvPr/>
          </p:nvSpPr>
          <p:spPr>
            <a:xfrm>
              <a:off x="1680" y="2976"/>
              <a:ext cx="192" cy="192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/>
                <a:t>20</a:t>
              </a:r>
              <a:endParaRPr lang="en-US" altLang="zh-CN" sz="1400" b="1" dirty="0"/>
            </a:p>
          </p:txBody>
        </p:sp>
      </p:grpSp>
      <p:grpSp>
        <p:nvGrpSpPr>
          <p:cNvPr id="47193" name="Group 89"/>
          <p:cNvGrpSpPr/>
          <p:nvPr/>
        </p:nvGrpSpPr>
        <p:grpSpPr>
          <a:xfrm>
            <a:off x="2133600" y="5257800"/>
            <a:ext cx="609600" cy="914400"/>
            <a:chOff x="1344" y="3312"/>
            <a:chExt cx="384" cy="576"/>
          </a:xfrm>
        </p:grpSpPr>
        <p:sp>
          <p:nvSpPr>
            <p:cNvPr id="22560" name="Oval 90"/>
            <p:cNvSpPr/>
            <p:nvPr/>
          </p:nvSpPr>
          <p:spPr>
            <a:xfrm flipH="1">
              <a:off x="1536" y="3696"/>
              <a:ext cx="192" cy="192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/>
                <a:t>150</a:t>
              </a:r>
              <a:endParaRPr lang="en-US" altLang="zh-CN" sz="1400" b="1" dirty="0"/>
            </a:p>
          </p:txBody>
        </p:sp>
        <p:sp>
          <p:nvSpPr>
            <p:cNvPr id="22561" name="Line 91"/>
            <p:cNvSpPr/>
            <p:nvPr/>
          </p:nvSpPr>
          <p:spPr>
            <a:xfrm>
              <a:off x="1488" y="3480"/>
              <a:ext cx="96" cy="215"/>
            </a:xfrm>
            <a:prstGeom prst="line">
              <a:avLst/>
            </a:prstGeom>
            <a:ln w="635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2" name="Oval 92"/>
            <p:cNvSpPr/>
            <p:nvPr/>
          </p:nvSpPr>
          <p:spPr>
            <a:xfrm>
              <a:off x="1344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/>
                <a:t>30</a:t>
              </a:r>
              <a:endParaRPr lang="en-US" altLang="zh-CN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7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0" dur="500"/>
                                        <p:tgtEl>
                                          <p:spTgt spid="4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500"/>
                                        <p:tgtEl>
                                          <p:spTgt spid="4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0" dur="500"/>
                                        <p:tgtEl>
                                          <p:spTgt spid="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5" dur="500"/>
                                        <p:tgtEl>
                                          <p:spTgt spid="4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5" dur="500"/>
                                        <p:tgtEl>
                                          <p:spTgt spid="4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5" dur="500"/>
                                        <p:tgtEl>
                                          <p:spTgt spid="4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7108" grpId="0"/>
      <p:bldP spid="47112" grpId="0" animBg="1"/>
      <p:bldP spid="47113" grpId="0"/>
      <p:bldP spid="47114" grpId="0"/>
      <p:bldP spid="47118" grpId="0" animBg="1"/>
      <p:bldP spid="47119" grpId="0" animBg="1"/>
      <p:bldP spid="47157" grpId="0" animBg="1"/>
      <p:bldP spid="47158" grpId="0"/>
      <p:bldP spid="47161" grpId="0"/>
      <p:bldP spid="47166" grpId="0"/>
      <p:bldP spid="47168" grpId="0"/>
      <p:bldP spid="47173" grpId="0"/>
      <p:bldP spid="47175" grpId="0"/>
      <p:bldP spid="471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ext Box 2"/>
          <p:cNvSpPr txBox="1"/>
          <p:nvPr/>
        </p:nvSpPr>
        <p:spPr>
          <a:xfrm>
            <a:off x="457200" y="2286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ym typeface="Webdings" panose="05030102010509060703" pitchFamily="18" charset="2"/>
              </a:rPr>
              <a:t>§5  </a:t>
            </a:r>
            <a:r>
              <a:rPr lang="en-US" altLang="zh-CN" sz="2800" b="1" i="1" dirty="0">
                <a:sym typeface="Webdings" panose="05030102010509060703" pitchFamily="18" charset="2"/>
              </a:rPr>
              <a:t>d</a:t>
            </a:r>
            <a:r>
              <a:rPr lang="en-US" altLang="zh-CN" sz="2800" b="1" dirty="0">
                <a:sym typeface="Webdings" panose="05030102010509060703" pitchFamily="18" charset="2"/>
              </a:rPr>
              <a:t>-Heaps</a:t>
            </a:r>
            <a:endParaRPr lang="en-US" altLang="zh-CN" sz="2400" b="1" i="1" dirty="0"/>
          </a:p>
        </p:txBody>
      </p:sp>
      <p:sp>
        <p:nvSpPr>
          <p:cNvPr id="49155" name="Text Box 3"/>
          <p:cNvSpPr txBox="1"/>
          <p:nvPr/>
        </p:nvSpPr>
        <p:spPr>
          <a:xfrm>
            <a:off x="2590800" y="290513"/>
            <a:ext cx="4191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---- All nodes have </a:t>
            </a:r>
            <a:r>
              <a:rPr lang="en-US" altLang="zh-CN" sz="2400" b="1" i="1" dirty="0">
                <a:solidFill>
                  <a:schemeClr val="hlink"/>
                </a:solidFill>
              </a:rPr>
              <a:t>d</a:t>
            </a:r>
            <a:r>
              <a:rPr lang="en-US" altLang="zh-CN" sz="2400" b="1" dirty="0"/>
              <a:t> children</a:t>
            </a:r>
            <a:endParaRPr lang="en-US" altLang="zh-CN" sz="2400" b="1" dirty="0"/>
          </a:p>
        </p:txBody>
      </p:sp>
      <p:grpSp>
        <p:nvGrpSpPr>
          <p:cNvPr id="49156" name="Group 4"/>
          <p:cNvGrpSpPr/>
          <p:nvPr/>
        </p:nvGrpSpPr>
        <p:grpSpPr>
          <a:xfrm>
            <a:off x="1295400" y="838200"/>
            <a:ext cx="6096000" cy="2286000"/>
            <a:chOff x="816" y="720"/>
            <a:chExt cx="3840" cy="1440"/>
          </a:xfrm>
        </p:grpSpPr>
        <p:sp>
          <p:nvSpPr>
            <p:cNvPr id="24583" name="Oval 5"/>
            <p:cNvSpPr/>
            <p:nvPr/>
          </p:nvSpPr>
          <p:spPr>
            <a:xfrm>
              <a:off x="2832" y="11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3</a:t>
              </a:r>
              <a:endParaRPr lang="en-US" altLang="zh-CN" sz="1800" b="1" dirty="0"/>
            </a:p>
          </p:txBody>
        </p:sp>
        <p:sp>
          <p:nvSpPr>
            <p:cNvPr id="24584" name="Oval 6"/>
            <p:cNvSpPr/>
            <p:nvPr/>
          </p:nvSpPr>
          <p:spPr>
            <a:xfrm>
              <a:off x="2832" y="14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15</a:t>
              </a:r>
              <a:endParaRPr lang="en-US" altLang="zh-CN" sz="1800" b="1" dirty="0"/>
            </a:p>
          </p:txBody>
        </p:sp>
        <p:sp>
          <p:nvSpPr>
            <p:cNvPr id="24585" name="Oval 7"/>
            <p:cNvSpPr/>
            <p:nvPr/>
          </p:nvSpPr>
          <p:spPr>
            <a:xfrm>
              <a:off x="2448" y="14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13</a:t>
              </a:r>
              <a:endParaRPr lang="en-US" altLang="zh-CN" sz="1800" b="1" dirty="0"/>
            </a:p>
          </p:txBody>
        </p:sp>
        <p:sp>
          <p:nvSpPr>
            <p:cNvPr id="24586" name="Oval 8"/>
            <p:cNvSpPr/>
            <p:nvPr/>
          </p:nvSpPr>
          <p:spPr>
            <a:xfrm>
              <a:off x="3216" y="14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6</a:t>
              </a:r>
              <a:endParaRPr lang="en-US" altLang="zh-CN" sz="1800" b="1" dirty="0"/>
            </a:p>
          </p:txBody>
        </p:sp>
        <p:sp>
          <p:nvSpPr>
            <p:cNvPr id="24587" name="Line 9"/>
            <p:cNvSpPr/>
            <p:nvPr/>
          </p:nvSpPr>
          <p:spPr>
            <a:xfrm>
              <a:off x="2928" y="1296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8" name="Line 10"/>
            <p:cNvSpPr/>
            <p:nvPr/>
          </p:nvSpPr>
          <p:spPr>
            <a:xfrm flipH="1">
              <a:off x="2544" y="1248"/>
              <a:ext cx="288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9" name="Line 11"/>
            <p:cNvSpPr/>
            <p:nvPr/>
          </p:nvSpPr>
          <p:spPr>
            <a:xfrm>
              <a:off x="3024" y="1248"/>
              <a:ext cx="288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0" name="Oval 12"/>
            <p:cNvSpPr/>
            <p:nvPr/>
          </p:nvSpPr>
          <p:spPr>
            <a:xfrm>
              <a:off x="4080" y="11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5</a:t>
              </a:r>
              <a:endParaRPr lang="en-US" altLang="zh-CN" sz="1800" b="1" dirty="0"/>
            </a:p>
          </p:txBody>
        </p:sp>
        <p:sp>
          <p:nvSpPr>
            <p:cNvPr id="24591" name="Oval 13"/>
            <p:cNvSpPr/>
            <p:nvPr/>
          </p:nvSpPr>
          <p:spPr>
            <a:xfrm>
              <a:off x="4080" y="14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17</a:t>
              </a:r>
              <a:endParaRPr lang="en-US" altLang="zh-CN" sz="1800" b="1" dirty="0"/>
            </a:p>
          </p:txBody>
        </p:sp>
        <p:sp>
          <p:nvSpPr>
            <p:cNvPr id="24592" name="Oval 14"/>
            <p:cNvSpPr/>
            <p:nvPr/>
          </p:nvSpPr>
          <p:spPr>
            <a:xfrm>
              <a:off x="3696" y="14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8</a:t>
              </a:r>
              <a:endParaRPr lang="en-US" altLang="zh-CN" sz="1800" b="1" dirty="0"/>
            </a:p>
          </p:txBody>
        </p:sp>
        <p:sp>
          <p:nvSpPr>
            <p:cNvPr id="24593" name="Oval 15"/>
            <p:cNvSpPr/>
            <p:nvPr/>
          </p:nvSpPr>
          <p:spPr>
            <a:xfrm>
              <a:off x="4464" y="14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9</a:t>
              </a:r>
              <a:endParaRPr lang="en-US" altLang="zh-CN" sz="1800" b="1" dirty="0"/>
            </a:p>
          </p:txBody>
        </p:sp>
        <p:sp>
          <p:nvSpPr>
            <p:cNvPr id="24594" name="Line 16"/>
            <p:cNvSpPr/>
            <p:nvPr/>
          </p:nvSpPr>
          <p:spPr>
            <a:xfrm>
              <a:off x="4176" y="1296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5" name="Line 17"/>
            <p:cNvSpPr/>
            <p:nvPr/>
          </p:nvSpPr>
          <p:spPr>
            <a:xfrm flipH="1">
              <a:off x="3792" y="1248"/>
              <a:ext cx="288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6" name="Line 18"/>
            <p:cNvSpPr/>
            <p:nvPr/>
          </p:nvSpPr>
          <p:spPr>
            <a:xfrm>
              <a:off x="4272" y="1248"/>
              <a:ext cx="288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7" name="Oval 19"/>
            <p:cNvSpPr/>
            <p:nvPr/>
          </p:nvSpPr>
          <p:spPr>
            <a:xfrm>
              <a:off x="1584" y="110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2</a:t>
              </a:r>
              <a:endParaRPr lang="en-US" altLang="zh-CN" sz="1800" b="1" dirty="0"/>
            </a:p>
          </p:txBody>
        </p:sp>
        <p:sp>
          <p:nvSpPr>
            <p:cNvPr id="24598" name="Oval 20"/>
            <p:cNvSpPr/>
            <p:nvPr/>
          </p:nvSpPr>
          <p:spPr>
            <a:xfrm>
              <a:off x="1584" y="14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7</a:t>
              </a:r>
              <a:endParaRPr lang="en-US" altLang="zh-CN" sz="1800" b="1" dirty="0"/>
            </a:p>
          </p:txBody>
        </p:sp>
        <p:sp>
          <p:nvSpPr>
            <p:cNvPr id="24599" name="Oval 21"/>
            <p:cNvSpPr/>
            <p:nvPr/>
          </p:nvSpPr>
          <p:spPr>
            <a:xfrm>
              <a:off x="1200" y="14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4</a:t>
              </a:r>
              <a:endParaRPr lang="en-US" altLang="zh-CN" sz="1800" b="1" dirty="0"/>
            </a:p>
          </p:txBody>
        </p:sp>
        <p:sp>
          <p:nvSpPr>
            <p:cNvPr id="24600" name="Oval 22"/>
            <p:cNvSpPr/>
            <p:nvPr/>
          </p:nvSpPr>
          <p:spPr>
            <a:xfrm>
              <a:off x="1968" y="14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10</a:t>
              </a:r>
              <a:endParaRPr lang="en-US" altLang="zh-CN" sz="1800" b="1" dirty="0"/>
            </a:p>
          </p:txBody>
        </p:sp>
        <p:sp>
          <p:nvSpPr>
            <p:cNvPr id="24601" name="Line 23"/>
            <p:cNvSpPr/>
            <p:nvPr/>
          </p:nvSpPr>
          <p:spPr>
            <a:xfrm>
              <a:off x="1680" y="1296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2" name="Line 24"/>
            <p:cNvSpPr/>
            <p:nvPr/>
          </p:nvSpPr>
          <p:spPr>
            <a:xfrm flipH="1">
              <a:off x="1296" y="1248"/>
              <a:ext cx="288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3" name="Line 25"/>
            <p:cNvSpPr/>
            <p:nvPr/>
          </p:nvSpPr>
          <p:spPr>
            <a:xfrm>
              <a:off x="1776" y="1248"/>
              <a:ext cx="288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4" name="Oval 26"/>
            <p:cNvSpPr/>
            <p:nvPr/>
          </p:nvSpPr>
          <p:spPr>
            <a:xfrm>
              <a:off x="1200" y="18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9</a:t>
              </a:r>
              <a:endParaRPr lang="en-US" altLang="zh-CN" sz="1800" b="1" dirty="0"/>
            </a:p>
          </p:txBody>
        </p:sp>
        <p:sp>
          <p:nvSpPr>
            <p:cNvPr id="24605" name="Oval 27"/>
            <p:cNvSpPr/>
            <p:nvPr/>
          </p:nvSpPr>
          <p:spPr>
            <a:xfrm>
              <a:off x="816" y="18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11</a:t>
              </a:r>
              <a:endParaRPr lang="en-US" altLang="zh-CN" sz="1800" b="1" dirty="0"/>
            </a:p>
          </p:txBody>
        </p:sp>
        <p:sp>
          <p:nvSpPr>
            <p:cNvPr id="24606" name="Line 28"/>
            <p:cNvSpPr/>
            <p:nvPr/>
          </p:nvSpPr>
          <p:spPr>
            <a:xfrm>
              <a:off x="1296" y="1680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7" name="Line 29"/>
            <p:cNvSpPr/>
            <p:nvPr/>
          </p:nvSpPr>
          <p:spPr>
            <a:xfrm flipH="1">
              <a:off x="912" y="1632"/>
              <a:ext cx="288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8" name="Oval 30"/>
            <p:cNvSpPr/>
            <p:nvPr/>
          </p:nvSpPr>
          <p:spPr>
            <a:xfrm>
              <a:off x="2832" y="72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1</a:t>
              </a:r>
              <a:endParaRPr lang="en-US" altLang="zh-CN" sz="1800" b="1" dirty="0"/>
            </a:p>
          </p:txBody>
        </p:sp>
        <p:sp>
          <p:nvSpPr>
            <p:cNvPr id="24609" name="Line 31"/>
            <p:cNvSpPr/>
            <p:nvPr/>
          </p:nvSpPr>
          <p:spPr>
            <a:xfrm>
              <a:off x="2928" y="912"/>
              <a:ext cx="0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0" name="Line 32"/>
            <p:cNvSpPr/>
            <p:nvPr/>
          </p:nvSpPr>
          <p:spPr>
            <a:xfrm flipH="1">
              <a:off x="1776" y="864"/>
              <a:ext cx="105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1" name="Line 33"/>
            <p:cNvSpPr/>
            <p:nvPr/>
          </p:nvSpPr>
          <p:spPr>
            <a:xfrm>
              <a:off x="3024" y="864"/>
              <a:ext cx="1056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2" name="Text Box 34"/>
            <p:cNvSpPr txBox="1"/>
            <p:nvPr/>
          </p:nvSpPr>
          <p:spPr>
            <a:xfrm>
              <a:off x="2112" y="1872"/>
              <a:ext cx="139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3-heap</a:t>
              </a:r>
              <a:endParaRPr lang="en-US" altLang="zh-CN" sz="2400" b="1" dirty="0">
                <a:solidFill>
                  <a:schemeClr val="hlink"/>
                </a:solidFill>
              </a:endParaRPr>
            </a:p>
          </p:txBody>
        </p:sp>
      </p:grpSp>
      <p:sp>
        <p:nvSpPr>
          <p:cNvPr id="49187" name="Oval 35"/>
          <p:cNvSpPr/>
          <p:nvPr/>
        </p:nvSpPr>
        <p:spPr>
          <a:xfrm>
            <a:off x="533400" y="3200400"/>
            <a:ext cx="7848600" cy="9144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Question:</a:t>
            </a:r>
            <a:r>
              <a:rPr lang="en-US" altLang="zh-CN" sz="2400" b="1" dirty="0"/>
              <a:t>  Shall we make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 as large as possible?</a:t>
            </a:r>
            <a:endParaRPr lang="en-US" altLang="zh-CN" sz="2400" b="1" dirty="0"/>
          </a:p>
        </p:txBody>
      </p:sp>
      <p:sp>
        <p:nvSpPr>
          <p:cNvPr id="49188" name="AutoShape 36" descr="再生纸"/>
          <p:cNvSpPr/>
          <p:nvPr/>
        </p:nvSpPr>
        <p:spPr>
          <a:xfrm>
            <a:off x="609600" y="4191000"/>
            <a:ext cx="7772400" cy="1905000"/>
          </a:xfrm>
          <a:prstGeom prst="roundRect">
            <a:avLst>
              <a:gd name="adj" fmla="val 16667"/>
            </a:avLst>
          </a:prstGeom>
          <a:blipFill rotWithShape="0">
            <a:blip r:embed="rId1"/>
          </a:blipFill>
          <a:ln w="25400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lIns="126000" tIns="82800" rIns="126000" bIns="82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62305" lvl="0" indent="-662305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Note: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Wingdings" panose="05000000000000000000" pitchFamily="2" charset="2"/>
              </a:rPr>
              <a:t> DeleteMin will take </a:t>
            </a:r>
            <a:r>
              <a:rPr lang="en-US" altLang="zh-CN" sz="2000" b="1" i="1" dirty="0">
                <a:sym typeface="Wingdings" panose="05000000000000000000" pitchFamily="2" charset="2"/>
              </a:rPr>
              <a:t>d</a:t>
            </a:r>
            <a:r>
              <a:rPr lang="en-US" altLang="zh-CN" sz="2000" b="1" dirty="0"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 1 comparisons to find the smallest child.   Hence the total time complexity would be 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O(</a:t>
            </a:r>
            <a:r>
              <a:rPr lang="en-US" altLang="zh-CN" sz="2000" b="1" i="1" dirty="0">
                <a:solidFill>
                  <a:schemeClr val="hlink"/>
                </a:solidFill>
                <a:sym typeface="Symbol" panose="05050102010706020507" pitchFamily="18" charset="2"/>
              </a:rPr>
              <a:t>d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 log</a:t>
            </a:r>
            <a:r>
              <a:rPr lang="en-US" altLang="zh-CN" sz="2000" b="1" i="1" baseline="-25000" dirty="0">
                <a:solidFill>
                  <a:schemeClr val="hlink"/>
                </a:solidFill>
                <a:sym typeface="Symbol" panose="05050102010706020507" pitchFamily="18" charset="2"/>
              </a:rPr>
              <a:t>d</a:t>
            </a:r>
            <a:r>
              <a:rPr lang="en-US" altLang="zh-CN" sz="2000" b="1" i="1" dirty="0">
                <a:solidFill>
                  <a:schemeClr val="hlink"/>
                </a:solidFill>
                <a:sym typeface="Symbol" panose="05050102010706020507" pitchFamily="18" charset="2"/>
              </a:rPr>
              <a:t> N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)</a:t>
            </a:r>
            <a:r>
              <a:rPr lang="en-US" altLang="zh-CN" sz="2000" b="1" dirty="0">
                <a:sym typeface="Symbol" panose="05050102010706020507" pitchFamily="18" charset="2"/>
              </a:rPr>
              <a:t>.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marL="662305" lvl="0" indent="-662305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ym typeface="Wingdings" panose="05000000000000000000" pitchFamily="2" charset="2"/>
              </a:rPr>
              <a:t>           *2 or /2 is merely </a:t>
            </a:r>
            <a:r>
              <a:rPr lang="en-US" altLang="zh-CN" sz="2000" b="1" dirty="0">
                <a:solidFill>
                  <a:schemeClr val="hlink"/>
                </a:solidFill>
                <a:sym typeface="Wingdings" panose="05000000000000000000" pitchFamily="2" charset="2"/>
              </a:rPr>
              <a:t>a bit shift</a:t>
            </a:r>
            <a:r>
              <a:rPr lang="en-US" altLang="zh-CN" sz="2000" b="1" dirty="0">
                <a:sym typeface="Wingdings" panose="05000000000000000000" pitchFamily="2" charset="2"/>
              </a:rPr>
              <a:t>, but *</a:t>
            </a:r>
            <a:r>
              <a:rPr lang="en-US" altLang="zh-CN" sz="2000" b="1" i="1" dirty="0">
                <a:sym typeface="Wingdings" panose="05000000000000000000" pitchFamily="2" charset="2"/>
              </a:rPr>
              <a:t>d</a:t>
            </a:r>
            <a:r>
              <a:rPr lang="en-US" altLang="zh-CN" sz="2000" b="1" dirty="0">
                <a:sym typeface="Wingdings" panose="05000000000000000000" pitchFamily="2" charset="2"/>
              </a:rPr>
              <a:t> or /</a:t>
            </a:r>
            <a:r>
              <a:rPr lang="en-US" altLang="zh-CN" sz="2000" b="1" i="1" dirty="0">
                <a:sym typeface="Wingdings" panose="05000000000000000000" pitchFamily="2" charset="2"/>
              </a:rPr>
              <a:t>d</a:t>
            </a:r>
            <a:r>
              <a:rPr lang="en-US" altLang="zh-CN" sz="2000" b="1" dirty="0">
                <a:sym typeface="Wingdings" panose="05000000000000000000" pitchFamily="2" charset="2"/>
              </a:rPr>
              <a:t> is </a:t>
            </a:r>
            <a:r>
              <a:rPr lang="en-US" altLang="zh-CN" sz="2000" b="1" dirty="0">
                <a:solidFill>
                  <a:schemeClr val="hlink"/>
                </a:solidFill>
                <a:sym typeface="Wingdings" panose="05000000000000000000" pitchFamily="2" charset="2"/>
              </a:rPr>
              <a:t>not</a:t>
            </a:r>
            <a:r>
              <a:rPr lang="en-US" altLang="zh-CN" sz="2000" b="1" dirty="0">
                <a:sym typeface="Wingdings" panose="05000000000000000000" pitchFamily="2" charset="2"/>
              </a:rPr>
              <a:t>.</a:t>
            </a:r>
            <a:endParaRPr lang="en-US" altLang="zh-CN" sz="2000" b="1" dirty="0">
              <a:sym typeface="Wingdings" panose="05000000000000000000" pitchFamily="2" charset="2"/>
            </a:endParaRPr>
          </a:p>
          <a:p>
            <a:pPr marL="662305" lvl="0" indent="-662305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ym typeface="Wingdings" panose="05000000000000000000" pitchFamily="2" charset="2"/>
              </a:rPr>
              <a:t>           When the priority queue is too large to fit entirely in main memory, a </a:t>
            </a:r>
            <a:r>
              <a:rPr lang="en-US" altLang="zh-CN" sz="2000" b="1" i="1" dirty="0">
                <a:sym typeface="Wingdings" panose="05000000000000000000" pitchFamily="2" charset="2"/>
              </a:rPr>
              <a:t>d</a:t>
            </a:r>
            <a:r>
              <a:rPr lang="en-US" altLang="zh-CN" sz="2000" b="1" dirty="0">
                <a:sym typeface="Wingdings" panose="05000000000000000000" pitchFamily="2" charset="2"/>
              </a:rPr>
              <a:t>-heap will become interesting.</a:t>
            </a:r>
            <a:endParaRPr lang="en-US" altLang="zh-CN" sz="2000" b="1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/>
      <p:bldP spid="49187" grpId="0" animBg="1"/>
      <p:bldP spid="491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Exercises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6.2, 6.4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381000" y="90488"/>
            <a:ext cx="563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ym typeface="Webdings" panose="05030102010509060703" pitchFamily="18" charset="2"/>
              </a:rPr>
              <a:t>§2  Simple Implementations</a:t>
            </a:r>
            <a:endParaRPr lang="en-US" altLang="zh-CN" sz="2400" b="1" dirty="0"/>
          </a:p>
        </p:txBody>
      </p:sp>
      <p:sp>
        <p:nvSpPr>
          <p:cNvPr id="26627" name="Text Box 3"/>
          <p:cNvSpPr txBox="1"/>
          <p:nvPr/>
        </p:nvSpPr>
        <p:spPr>
          <a:xfrm>
            <a:off x="457200" y="609600"/>
            <a:ext cx="3823335" cy="46037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1"/>
                </a:solidFill>
                <a:sym typeface="Wingdings" panose="05000000000000000000" pitchFamily="2" charset="2"/>
              </a:rPr>
              <a:t> 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Array :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（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数组）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6628" name="Text Box 4"/>
          <p:cNvSpPr txBox="1"/>
          <p:nvPr/>
        </p:nvSpPr>
        <p:spPr>
          <a:xfrm>
            <a:off x="1295400" y="946150"/>
            <a:ext cx="6705600" cy="11874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Insertion</a:t>
            </a:r>
            <a:r>
              <a:rPr lang="en-US" altLang="zh-CN" sz="2000" b="1" dirty="0">
                <a:latin typeface="Arial" panose="020B0604020202020204" pitchFamily="34" charset="0"/>
              </a:rPr>
              <a:t> — add one item at the end  ~  </a:t>
            </a:r>
            <a:r>
              <a:rPr lang="en-US" altLang="zh-CN" sz="2400" b="1" dirty="0">
                <a:sym typeface="Symbol" panose="05050102010706020507" pitchFamily="18" charset="2"/>
              </a:rPr>
              <a:t> ( 1 )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Deletion</a:t>
            </a:r>
            <a:r>
              <a:rPr lang="en-US" altLang="zh-CN" sz="2000" b="1" dirty="0">
                <a:latin typeface="Arial" panose="020B0604020202020204" pitchFamily="34" charset="0"/>
              </a:rPr>
              <a:t> — find the largest \ smallest key  ~  </a:t>
            </a:r>
            <a:r>
              <a:rPr lang="en-US" altLang="zh-CN" sz="2400" b="1" dirty="0">
                <a:sym typeface="Symbol" panose="05050102010706020507" pitchFamily="18" charset="2"/>
              </a:rPr>
              <a:t> ( 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 )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                    remove the item and shift array </a:t>
            </a:r>
            <a:r>
              <a:rPr lang="en-US" altLang="zh-CN" sz="2000" b="1" dirty="0">
                <a:latin typeface="Arial" panose="020B0604020202020204" pitchFamily="34" charset="0"/>
              </a:rPr>
              <a:t>~  </a:t>
            </a:r>
            <a:r>
              <a:rPr lang="en-US" altLang="zh-CN" sz="2400" b="1" dirty="0">
                <a:sym typeface="Symbol" panose="05050102010706020507" pitchFamily="18" charset="2"/>
              </a:rPr>
              <a:t>O( 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 )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sp>
        <p:nvSpPr>
          <p:cNvPr id="26629" name="Text Box 5"/>
          <p:cNvSpPr txBox="1"/>
          <p:nvPr/>
        </p:nvSpPr>
        <p:spPr>
          <a:xfrm>
            <a:off x="457200" y="1936750"/>
            <a:ext cx="2133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1"/>
                </a:solidFill>
                <a:sym typeface="Wingdings" panose="05000000000000000000" pitchFamily="2" charset="2"/>
              </a:rPr>
              <a:t> 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Linked List :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26630" name="Text Box 6"/>
          <p:cNvSpPr txBox="1"/>
          <p:nvPr/>
        </p:nvSpPr>
        <p:spPr>
          <a:xfrm>
            <a:off x="1295400" y="2317750"/>
            <a:ext cx="6477000" cy="11874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Insertion</a:t>
            </a:r>
            <a:r>
              <a:rPr lang="en-US" altLang="zh-CN" sz="2000" b="1" dirty="0">
                <a:latin typeface="Arial" panose="020B0604020202020204" pitchFamily="34" charset="0"/>
              </a:rPr>
              <a:t> — add to the front of the chain  ~  </a:t>
            </a:r>
            <a:r>
              <a:rPr lang="en-US" altLang="zh-CN" sz="2400" b="1" dirty="0">
                <a:sym typeface="Symbol" panose="05050102010706020507" pitchFamily="18" charset="2"/>
              </a:rPr>
              <a:t> ( 1 )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Deletion</a:t>
            </a:r>
            <a:r>
              <a:rPr lang="en-US" altLang="zh-CN" sz="2000" b="1" dirty="0">
                <a:latin typeface="Arial" panose="020B0604020202020204" pitchFamily="34" charset="0"/>
              </a:rPr>
              <a:t> — find the largest \ smallest key  ~  </a:t>
            </a:r>
            <a:r>
              <a:rPr lang="en-US" altLang="zh-CN" sz="2400" b="1" dirty="0">
                <a:sym typeface="Symbol" panose="05050102010706020507" pitchFamily="18" charset="2"/>
              </a:rPr>
              <a:t> ( 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 )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                    remove the item  </a:t>
            </a:r>
            <a:r>
              <a:rPr lang="en-US" altLang="zh-CN" sz="2000" b="1" dirty="0">
                <a:latin typeface="Arial" panose="020B0604020202020204" pitchFamily="34" charset="0"/>
              </a:rPr>
              <a:t>~ </a:t>
            </a:r>
            <a:r>
              <a:rPr lang="en-US" altLang="zh-CN" sz="2400" b="1" dirty="0">
                <a:sym typeface="Symbol" panose="05050102010706020507" pitchFamily="18" charset="2"/>
              </a:rPr>
              <a:t>( 1 )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sp>
        <p:nvSpPr>
          <p:cNvPr id="26631" name="Text Box 7"/>
          <p:cNvSpPr txBox="1"/>
          <p:nvPr/>
        </p:nvSpPr>
        <p:spPr>
          <a:xfrm>
            <a:off x="457200" y="3384550"/>
            <a:ext cx="2667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1"/>
                </a:solidFill>
                <a:sym typeface="Wingdings" panose="05000000000000000000" pitchFamily="2" charset="2"/>
              </a:rPr>
              <a:t> 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Ordered Array :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26632" name="Text Box 8"/>
          <p:cNvSpPr txBox="1"/>
          <p:nvPr/>
        </p:nvSpPr>
        <p:spPr>
          <a:xfrm>
            <a:off x="1295400" y="3765550"/>
            <a:ext cx="7391400" cy="11874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Insertion</a:t>
            </a:r>
            <a:r>
              <a:rPr lang="en-US" altLang="zh-CN" sz="2000" b="1" dirty="0">
                <a:latin typeface="Arial" panose="020B0604020202020204" pitchFamily="34" charset="0"/>
              </a:rPr>
              <a:t> — find the proper position  ~  </a:t>
            </a:r>
            <a:r>
              <a:rPr lang="en-US" altLang="zh-CN" sz="2400" b="1" dirty="0">
                <a:sym typeface="Symbol" panose="05050102010706020507" pitchFamily="18" charset="2"/>
              </a:rPr>
              <a:t>O( 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 )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                     shift array and add the item  </a:t>
            </a:r>
            <a:r>
              <a:rPr lang="en-US" altLang="zh-CN" sz="2000" b="1" dirty="0">
                <a:latin typeface="Arial" panose="020B0604020202020204" pitchFamily="34" charset="0"/>
              </a:rPr>
              <a:t>~  </a:t>
            </a:r>
            <a:r>
              <a:rPr lang="en-US" altLang="zh-CN" sz="2400" b="1" dirty="0">
                <a:sym typeface="Symbol" panose="05050102010706020507" pitchFamily="18" charset="2"/>
              </a:rPr>
              <a:t>O( 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 )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Deletion</a:t>
            </a:r>
            <a:r>
              <a:rPr lang="en-US" altLang="zh-CN" sz="2000" b="1" dirty="0">
                <a:latin typeface="Arial" panose="020B0604020202020204" pitchFamily="34" charset="0"/>
              </a:rPr>
              <a:t> —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remove the first \ last item  </a:t>
            </a:r>
            <a:r>
              <a:rPr lang="en-US" altLang="zh-CN" sz="2000" b="1" dirty="0">
                <a:latin typeface="Arial" panose="020B0604020202020204" pitchFamily="34" charset="0"/>
              </a:rPr>
              <a:t>~ </a:t>
            </a:r>
            <a:r>
              <a:rPr lang="en-US" altLang="zh-CN" sz="2400" b="1" dirty="0">
                <a:sym typeface="Symbol" panose="05050102010706020507" pitchFamily="18" charset="2"/>
              </a:rPr>
              <a:t>( 1 )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sp>
        <p:nvSpPr>
          <p:cNvPr id="26633" name="Text Box 9"/>
          <p:cNvSpPr txBox="1"/>
          <p:nvPr/>
        </p:nvSpPr>
        <p:spPr>
          <a:xfrm>
            <a:off x="457200" y="4908550"/>
            <a:ext cx="3200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1"/>
                </a:solidFill>
                <a:sym typeface="Wingdings" panose="05000000000000000000" pitchFamily="2" charset="2"/>
              </a:rPr>
              <a:t> 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Ordered Linked List :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26634" name="Text Box 10"/>
          <p:cNvSpPr txBox="1"/>
          <p:nvPr/>
        </p:nvSpPr>
        <p:spPr>
          <a:xfrm>
            <a:off x="1295400" y="5289550"/>
            <a:ext cx="7391400" cy="11874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Insertion</a:t>
            </a:r>
            <a:r>
              <a:rPr lang="en-US" altLang="zh-CN" sz="2000" b="1" dirty="0">
                <a:latin typeface="Arial" panose="020B0604020202020204" pitchFamily="34" charset="0"/>
              </a:rPr>
              <a:t> — find the proper position  ~  </a:t>
            </a:r>
            <a:r>
              <a:rPr lang="en-US" altLang="zh-CN" sz="2400" b="1" dirty="0">
                <a:sym typeface="Symbol" panose="05050102010706020507" pitchFamily="18" charset="2"/>
              </a:rPr>
              <a:t>O( 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 )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                     add the item  </a:t>
            </a:r>
            <a:r>
              <a:rPr lang="en-US" altLang="zh-CN" sz="2000" b="1" dirty="0">
                <a:latin typeface="Arial" panose="020B0604020202020204" pitchFamily="34" charset="0"/>
              </a:rPr>
              <a:t>~ </a:t>
            </a:r>
            <a:r>
              <a:rPr lang="en-US" altLang="zh-CN" sz="2400" b="1" dirty="0">
                <a:sym typeface="Symbol" panose="05050102010706020507" pitchFamily="18" charset="2"/>
              </a:rPr>
              <a:t>( 1 )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Deletion</a:t>
            </a:r>
            <a:r>
              <a:rPr lang="en-US" altLang="zh-CN" sz="2000" b="1" dirty="0">
                <a:latin typeface="Arial" panose="020B0604020202020204" pitchFamily="34" charset="0"/>
              </a:rPr>
              <a:t> — 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remove the first \ last item  </a:t>
            </a:r>
            <a:r>
              <a:rPr lang="en-US" altLang="zh-CN" sz="2000" b="1" dirty="0">
                <a:latin typeface="Arial" panose="020B0604020202020204" pitchFamily="34" charset="0"/>
              </a:rPr>
              <a:t>~ </a:t>
            </a:r>
            <a:r>
              <a:rPr lang="en-US" altLang="zh-CN" sz="2400" b="1" dirty="0">
                <a:sym typeface="Symbol" panose="05050102010706020507" pitchFamily="18" charset="2"/>
              </a:rPr>
              <a:t>( 1 )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sp>
        <p:nvSpPr>
          <p:cNvPr id="26635" name="AutoShape 11"/>
          <p:cNvSpPr/>
          <p:nvPr/>
        </p:nvSpPr>
        <p:spPr>
          <a:xfrm>
            <a:off x="1143000" y="3962400"/>
            <a:ext cx="6248400" cy="1447800"/>
          </a:xfrm>
          <a:prstGeom prst="wedgeEllipseCallout">
            <a:avLst>
              <a:gd name="adj1" fmla="val -43954"/>
              <a:gd name="adj2" fmla="val -16666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Better since there are never more deletions than insertions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/>
      <p:bldP spid="26628" grpId="0"/>
      <p:bldP spid="26629" grpId="0"/>
      <p:bldP spid="26630" grpId="0"/>
      <p:bldP spid="26631" grpId="0"/>
      <p:bldP spid="26632" grpId="0"/>
      <p:bldP spid="26633" grpId="0"/>
      <p:bldP spid="26634" grpId="0"/>
      <p:bldP spid="266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457200" y="304800"/>
            <a:ext cx="3200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1"/>
                </a:solidFill>
                <a:sym typeface="Wingdings" panose="05000000000000000000" pitchFamily="2" charset="2"/>
              </a:rPr>
              <a:t> 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Binary Search Tree :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6147" name="Text Box 3"/>
          <p:cNvSpPr txBox="1"/>
          <p:nvPr/>
        </p:nvSpPr>
        <p:spPr>
          <a:xfrm>
            <a:off x="5867400" y="0"/>
            <a:ext cx="3270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ym typeface="Webdings" panose="05030102010509060703" pitchFamily="18" charset="2"/>
              </a:rPr>
              <a:t>§2  Simple Implementations</a:t>
            </a:r>
            <a:endParaRPr lang="en-US" altLang="zh-CN" sz="1800" b="1" dirty="0">
              <a:sym typeface="Webdings" panose="05030102010509060703" pitchFamily="18" charset="2"/>
            </a:endParaRPr>
          </a:p>
        </p:txBody>
      </p:sp>
      <p:grpSp>
        <p:nvGrpSpPr>
          <p:cNvPr id="27652" name="Group 4"/>
          <p:cNvGrpSpPr/>
          <p:nvPr/>
        </p:nvGrpSpPr>
        <p:grpSpPr>
          <a:xfrm>
            <a:off x="3200400" y="3810000"/>
            <a:ext cx="2819400" cy="2595563"/>
            <a:chOff x="1680" y="2373"/>
            <a:chExt cx="2038" cy="1758"/>
          </a:xfrm>
        </p:grpSpPr>
        <p:grpSp>
          <p:nvGrpSpPr>
            <p:cNvPr id="6157" name="Group 5"/>
            <p:cNvGrpSpPr/>
            <p:nvPr/>
          </p:nvGrpSpPr>
          <p:grpSpPr>
            <a:xfrm rot="4724383" flipH="1">
              <a:off x="2718" y="2714"/>
              <a:ext cx="256" cy="751"/>
              <a:chOff x="1902" y="2055"/>
              <a:chExt cx="318" cy="912"/>
            </a:xfrm>
          </p:grpSpPr>
          <p:grpSp>
            <p:nvGrpSpPr>
              <p:cNvPr id="6193" name="Group 6"/>
              <p:cNvGrpSpPr/>
              <p:nvPr/>
            </p:nvGrpSpPr>
            <p:grpSpPr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6196" name="Freeform 7"/>
                <p:cNvSpPr/>
                <p:nvPr/>
              </p:nvSpPr>
              <p:spPr>
                <a:xfrm>
                  <a:off x="1902" y="2711"/>
                  <a:ext cx="285" cy="256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0" y="1"/>
                    </a:cxn>
                  </a:cxnLst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>
                    <a:alpha val="100000"/>
                  </a:srgbClr>
                </a:solidFill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97" name="Arc 8"/>
                <p:cNvSpPr/>
                <p:nvPr/>
              </p:nvSpPr>
              <p:spPr>
                <a:xfrm>
                  <a:off x="1945" y="2885"/>
                  <a:ext cx="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584" h="21468" fill="none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6194" name="Rectangle 9"/>
              <p:cNvSpPr/>
              <p:nvPr/>
            </p:nvSpPr>
            <p:spPr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6195" name="Freeform 10"/>
              <p:cNvSpPr/>
              <p:nvPr/>
            </p:nvSpPr>
            <p:spPr>
              <a:xfrm>
                <a:off x="1937" y="2055"/>
                <a:ext cx="283" cy="70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</a:cxnLst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6158" name="Group 11"/>
            <p:cNvGrpSpPr/>
            <p:nvPr/>
          </p:nvGrpSpPr>
          <p:grpSpPr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6191" name="Freeform 12"/>
              <p:cNvSpPr/>
              <p:nvPr/>
            </p:nvSpPr>
            <p:spPr>
              <a:xfrm>
                <a:off x="1766" y="3399"/>
                <a:ext cx="456" cy="11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92" name="Freeform 13"/>
              <p:cNvSpPr/>
              <p:nvPr/>
            </p:nvSpPr>
            <p:spPr>
              <a:xfrm>
                <a:off x="1503" y="3426"/>
                <a:ext cx="456" cy="11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159" name="Freeform 14"/>
            <p:cNvSpPr/>
            <p:nvPr/>
          </p:nvSpPr>
          <p:spPr>
            <a:xfrm flipH="1">
              <a:off x="3082" y="3427"/>
              <a:ext cx="352" cy="5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>
                <a:alpha val="100000"/>
              </a:srgbClr>
            </a:solidFill>
            <a:ln w="1111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0" name="Freeform 15"/>
            <p:cNvSpPr/>
            <p:nvPr/>
          </p:nvSpPr>
          <p:spPr>
            <a:xfrm flipH="1">
              <a:off x="3218" y="3397"/>
              <a:ext cx="406" cy="6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>
                <a:alpha val="100000"/>
              </a:srgbClr>
            </a:solidFill>
            <a:ln w="1111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1" name="Freeform 16"/>
            <p:cNvSpPr/>
            <p:nvPr/>
          </p:nvSpPr>
          <p:spPr>
            <a:xfrm flipH="1">
              <a:off x="3000" y="2918"/>
              <a:ext cx="147" cy="4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111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6162" name="Group 17"/>
            <p:cNvGrpSpPr/>
            <p:nvPr/>
          </p:nvGrpSpPr>
          <p:grpSpPr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6189" name="Freeform 18"/>
              <p:cNvSpPr/>
              <p:nvPr/>
            </p:nvSpPr>
            <p:spPr>
              <a:xfrm>
                <a:off x="2139" y="2117"/>
                <a:ext cx="81" cy="5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90" name="Arc 19"/>
              <p:cNvSpPr/>
              <p:nvPr/>
            </p:nvSpPr>
            <p:spPr>
              <a:xfrm>
                <a:off x="2131" y="2072"/>
                <a:ext cx="29" cy="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307" h="29828" fill="none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163" name="Freeform 20"/>
            <p:cNvSpPr/>
            <p:nvPr/>
          </p:nvSpPr>
          <p:spPr>
            <a:xfrm flipH="1">
              <a:off x="3024" y="2784"/>
              <a:ext cx="694" cy="7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>
                <a:alpha val="100000"/>
              </a:srgbClr>
            </a:solidFill>
            <a:ln w="1111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4" name="Freeform 21"/>
            <p:cNvSpPr/>
            <p:nvPr/>
          </p:nvSpPr>
          <p:spPr>
            <a:xfrm flipH="1">
              <a:off x="3046" y="2795"/>
              <a:ext cx="148" cy="6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>
                <a:alpha val="100000"/>
              </a:srgbClr>
            </a:solidFill>
            <a:ln w="1111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6165" name="Group 22"/>
            <p:cNvGrpSpPr/>
            <p:nvPr/>
          </p:nvGrpSpPr>
          <p:grpSpPr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6174" name="Group 23"/>
              <p:cNvGrpSpPr/>
              <p:nvPr/>
            </p:nvGrpSpPr>
            <p:grpSpPr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6184" name="Group 24"/>
                <p:cNvGrpSpPr/>
                <p:nvPr/>
              </p:nvGrpSpPr>
              <p:grpSpPr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6186" name="Freeform 25"/>
                  <p:cNvSpPr/>
                  <p:nvPr/>
                </p:nvSpPr>
                <p:spPr>
                  <a:xfrm>
                    <a:off x="1899" y="1375"/>
                    <a:ext cx="516" cy="744"/>
                  </a:xfrm>
                  <a:custGeom>
                    <a:avLst/>
                    <a:gdLst/>
                    <a:ahLst/>
                    <a:cxnLst>
                      <a:cxn ang="0">
                        <a:pos x="2" y="1"/>
                      </a:cxn>
                      <a:cxn ang="0">
                        <a:pos x="2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1" y="2"/>
                      </a:cxn>
                      <a:cxn ang="0">
                        <a:pos x="1" y="2"/>
                      </a:cxn>
                      <a:cxn ang="0">
                        <a:pos x="1" y="2"/>
                      </a:cxn>
                      <a:cxn ang="0">
                        <a:pos x="1" y="2"/>
                      </a:cxn>
                      <a:cxn ang="0">
                        <a:pos x="1" y="2"/>
                      </a:cxn>
                      <a:cxn ang="0">
                        <a:pos x="1" y="2"/>
                      </a:cxn>
                      <a:cxn ang="0">
                        <a:pos x="1" y="2"/>
                      </a:cxn>
                      <a:cxn ang="0">
                        <a:pos x="1" y="2"/>
                      </a:cxn>
                      <a:cxn ang="0">
                        <a:pos x="1" y="3"/>
                      </a:cxn>
                      <a:cxn ang="0">
                        <a:pos x="2" y="3"/>
                      </a:cxn>
                      <a:cxn ang="0">
                        <a:pos x="2" y="3"/>
                      </a:cxn>
                      <a:cxn ang="0">
                        <a:pos x="2" y="3"/>
                      </a:cxn>
                      <a:cxn ang="0">
                        <a:pos x="2" y="3"/>
                      </a:cxn>
                      <a:cxn ang="0">
                        <a:pos x="2" y="3"/>
                      </a:cxn>
                      <a:cxn ang="0">
                        <a:pos x="2" y="3"/>
                      </a:cxn>
                      <a:cxn ang="0">
                        <a:pos x="2" y="2"/>
                      </a:cxn>
                      <a:cxn ang="0">
                        <a:pos x="2" y="2"/>
                      </a:cxn>
                      <a:cxn ang="0">
                        <a:pos x="2" y="2"/>
                      </a:cxn>
                      <a:cxn ang="0">
                        <a:pos x="2" y="2"/>
                      </a:cxn>
                      <a:cxn ang="0">
                        <a:pos x="3" y="2"/>
                      </a:cxn>
                      <a:cxn ang="0">
                        <a:pos x="3" y="2"/>
                      </a:cxn>
                      <a:cxn ang="0">
                        <a:pos x="2" y="2"/>
                      </a:cxn>
                      <a:cxn ang="0">
                        <a:pos x="2" y="2"/>
                      </a:cxn>
                      <a:cxn ang="0">
                        <a:pos x="2" y="1"/>
                      </a:cxn>
                      <a:cxn ang="0">
                        <a:pos x="2" y="1"/>
                      </a:cxn>
                      <a:cxn ang="0">
                        <a:pos x="2" y="1"/>
                      </a:cxn>
                      <a:cxn ang="0">
                        <a:pos x="2" y="1"/>
                      </a:cxn>
                      <a:cxn ang="0">
                        <a:pos x="2" y="1"/>
                      </a:cxn>
                    </a:cxnLst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>
                      <a:alpha val="100000"/>
                    </a:srgbClr>
                  </a:solidFill>
                  <a:ln w="11113" cap="flat" cmpd="sng">
                    <a:solidFill>
                      <a:srgbClr val="804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187" name="Freeform 26"/>
                  <p:cNvSpPr/>
                  <p:nvPr/>
                </p:nvSpPr>
                <p:spPr>
                  <a:xfrm>
                    <a:off x="2265" y="1876"/>
                    <a:ext cx="80" cy="14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</a:cxnLst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 cap="flat" cmpd="sng">
                    <a:solidFill>
                      <a:srgbClr val="804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188" name="Arc 27"/>
                  <p:cNvSpPr/>
                  <p:nvPr/>
                </p:nvSpPr>
                <p:spPr>
                  <a:xfrm>
                    <a:off x="1924" y="1640"/>
                    <a:ext cx="38" cy="5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966" fill="none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 cap="flat" cmpd="sng">
                    <a:solidFill>
                      <a:srgbClr val="804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6185" name="Freeform 28"/>
                <p:cNvSpPr/>
                <p:nvPr/>
              </p:nvSpPr>
              <p:spPr>
                <a:xfrm>
                  <a:off x="1899" y="1375"/>
                  <a:ext cx="387" cy="32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</a:cxnLst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6175" name="Freeform 29"/>
              <p:cNvSpPr/>
              <p:nvPr/>
            </p:nvSpPr>
            <p:spPr>
              <a:xfrm flipH="1">
                <a:off x="3014" y="2796"/>
                <a:ext cx="180" cy="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76" name="Freeform 30"/>
              <p:cNvSpPr/>
              <p:nvPr/>
            </p:nvSpPr>
            <p:spPr>
              <a:xfrm flipH="1">
                <a:off x="3044" y="2795"/>
                <a:ext cx="150" cy="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111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6177" name="Group 31"/>
              <p:cNvGrpSpPr/>
              <p:nvPr/>
            </p:nvGrpSpPr>
            <p:grpSpPr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6178" name="Freeform 32"/>
                <p:cNvSpPr/>
                <p:nvPr/>
              </p:nvSpPr>
              <p:spPr>
                <a:xfrm>
                  <a:off x="2226" y="1602"/>
                  <a:ext cx="94" cy="1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1"/>
                    </a:cxn>
                  </a:cxnLst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79" name="Oval 33"/>
                <p:cNvSpPr/>
                <p:nvPr/>
              </p:nvSpPr>
              <p:spPr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6180" name="Line 34"/>
                <p:cNvSpPr/>
                <p:nvPr/>
              </p:nvSpPr>
              <p:spPr>
                <a:xfrm>
                  <a:off x="2011" y="1662"/>
                  <a:ext cx="248" cy="1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6181" name="Group 35"/>
                <p:cNvGrpSpPr/>
                <p:nvPr/>
              </p:nvGrpSpPr>
              <p:grpSpPr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6182" name="Oval 36"/>
                  <p:cNvSpPr/>
                  <p:nvPr/>
                </p:nvSpPr>
                <p:spPr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2400" dirty="0"/>
                  </a:p>
                </p:txBody>
              </p:sp>
              <p:sp>
                <p:nvSpPr>
                  <p:cNvPr id="6183" name="Oval 37"/>
                  <p:cNvSpPr/>
                  <p:nvPr/>
                </p:nvSpPr>
                <p:spPr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2400" dirty="0"/>
                  </a:p>
                </p:txBody>
              </p:sp>
            </p:grpSp>
          </p:grpSp>
        </p:grpSp>
        <p:grpSp>
          <p:nvGrpSpPr>
            <p:cNvPr id="6166" name="Group 38"/>
            <p:cNvGrpSpPr/>
            <p:nvPr/>
          </p:nvGrpSpPr>
          <p:grpSpPr>
            <a:xfrm rot="5914597" flipH="1">
              <a:off x="2791" y="2604"/>
              <a:ext cx="239" cy="800"/>
              <a:chOff x="1744" y="2071"/>
              <a:chExt cx="297" cy="971"/>
            </a:xfrm>
          </p:grpSpPr>
          <p:grpSp>
            <p:nvGrpSpPr>
              <p:cNvPr id="6168" name="Group 39"/>
              <p:cNvGrpSpPr/>
              <p:nvPr/>
            </p:nvGrpSpPr>
            <p:grpSpPr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6172" name="Freeform 40"/>
                <p:cNvSpPr/>
                <p:nvPr/>
              </p:nvSpPr>
              <p:spPr>
                <a:xfrm>
                  <a:off x="1744" y="2787"/>
                  <a:ext cx="285" cy="25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0" y="1"/>
                    </a:cxn>
                  </a:cxnLst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>
                    <a:alpha val="100000"/>
                  </a:srgbClr>
                </a:solidFill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73" name="Arc 41"/>
                <p:cNvSpPr/>
                <p:nvPr/>
              </p:nvSpPr>
              <p:spPr>
                <a:xfrm>
                  <a:off x="1786" y="2960"/>
                  <a:ext cx="8" cy="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460" fill="none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6169" name="Group 42"/>
              <p:cNvGrpSpPr/>
              <p:nvPr/>
            </p:nvGrpSpPr>
            <p:grpSpPr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6170" name="Rectangle 43"/>
                <p:cNvSpPr/>
                <p:nvPr/>
              </p:nvSpPr>
              <p:spPr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6171" name="Freeform 44"/>
                <p:cNvSpPr/>
                <p:nvPr/>
              </p:nvSpPr>
              <p:spPr>
                <a:xfrm>
                  <a:off x="1758" y="2071"/>
                  <a:ext cx="283" cy="729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1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>
                    <a:alpha val="100000"/>
                  </a:srgbClr>
                </a:solidFill>
                <a:ln w="111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aphicFrame>
          <p:nvGraphicFramePr>
            <p:cNvPr id="6167" name="Object 45"/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5535275" imgH="14649450" progId="MS_ClipArt_Gallery.2">
                    <p:embed/>
                  </p:oleObj>
                </mc:Choice>
                <mc:Fallback>
                  <p:oleObj name="" r:id="rId1" imgW="15535275" imgH="14649450" progId="MS_ClipArt_Gallery.2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739" name="AutoShape 91"/>
          <p:cNvSpPr/>
          <p:nvPr/>
        </p:nvSpPr>
        <p:spPr>
          <a:xfrm>
            <a:off x="2895600" y="838200"/>
            <a:ext cx="6096000" cy="2286000"/>
          </a:xfrm>
          <a:prstGeom prst="cloudCallout">
            <a:avLst>
              <a:gd name="adj1" fmla="val -17449"/>
              <a:gd name="adj2" fmla="val 77708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Ah!  That’s a good idea! 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Both insertion and deletion will take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O(log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 only.</a:t>
            </a:r>
            <a:endParaRPr lang="en-US" altLang="zh-CN" sz="2400" b="1" dirty="0"/>
          </a:p>
        </p:txBody>
      </p:sp>
      <p:sp>
        <p:nvSpPr>
          <p:cNvPr id="27740" name="AutoShape 92"/>
          <p:cNvSpPr/>
          <p:nvPr/>
        </p:nvSpPr>
        <p:spPr>
          <a:xfrm flipH="1">
            <a:off x="533400" y="1143000"/>
            <a:ext cx="5334000" cy="2438400"/>
          </a:xfrm>
          <a:prstGeom prst="cloudCallout">
            <a:avLst>
              <a:gd name="adj1" fmla="val -9495"/>
              <a:gd name="adj2" fmla="val 91079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Well, insertions are random,         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but deletions are NOT.       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We are supposed to delete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The minimum element only.</a:t>
            </a:r>
            <a:endParaRPr lang="en-US" altLang="zh-CN" sz="2400" b="1" dirty="0"/>
          </a:p>
        </p:txBody>
      </p:sp>
      <p:sp>
        <p:nvSpPr>
          <p:cNvPr id="27741" name="AutoShape 93"/>
          <p:cNvSpPr/>
          <p:nvPr/>
        </p:nvSpPr>
        <p:spPr>
          <a:xfrm>
            <a:off x="2895600" y="838200"/>
            <a:ext cx="6096000" cy="2286000"/>
          </a:xfrm>
          <a:prstGeom prst="cloudCallout">
            <a:avLst>
              <a:gd name="adj1" fmla="val -17995"/>
              <a:gd name="adj2" fmla="val 79167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Oh, right, then we must always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delete from the left subtrees….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But hey, what if we keep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a balanced tree?</a:t>
            </a:r>
            <a:endParaRPr lang="en-US" altLang="zh-CN" sz="2400" b="1" dirty="0"/>
          </a:p>
        </p:txBody>
      </p:sp>
      <p:sp>
        <p:nvSpPr>
          <p:cNvPr id="27742" name="AutoShape 94"/>
          <p:cNvSpPr/>
          <p:nvPr/>
        </p:nvSpPr>
        <p:spPr>
          <a:xfrm flipH="1">
            <a:off x="533400" y="914400"/>
            <a:ext cx="5867400" cy="2514600"/>
          </a:xfrm>
          <a:prstGeom prst="cloudCallout">
            <a:avLst>
              <a:gd name="adj1" fmla="val -5713"/>
              <a:gd name="adj2" fmla="val 95894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Hey you are getting smarter!           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Yes a balanced tree such as AVL tree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is not a bad idea since only a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constant factor will be added to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the run time.  However…</a:t>
            </a:r>
            <a:endParaRPr lang="en-US" altLang="zh-CN" sz="2400" b="1" dirty="0"/>
          </a:p>
        </p:txBody>
      </p:sp>
      <p:sp>
        <p:nvSpPr>
          <p:cNvPr id="27743" name="AutoShape 95"/>
          <p:cNvSpPr/>
          <p:nvPr/>
        </p:nvSpPr>
        <p:spPr>
          <a:xfrm>
            <a:off x="3505200" y="990600"/>
            <a:ext cx="5257800" cy="1219200"/>
          </a:xfrm>
          <a:prstGeom prst="cloudCallout">
            <a:avLst>
              <a:gd name="adj1" fmla="val -23611"/>
              <a:gd name="adj2" fmla="val 175782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Oh no… what’s wrong?</a:t>
            </a:r>
            <a:endParaRPr lang="en-US" altLang="zh-CN" sz="2400" b="1" dirty="0"/>
          </a:p>
        </p:txBody>
      </p:sp>
      <p:sp>
        <p:nvSpPr>
          <p:cNvPr id="27744" name="AutoShape 96"/>
          <p:cNvSpPr/>
          <p:nvPr/>
        </p:nvSpPr>
        <p:spPr>
          <a:xfrm flipH="1">
            <a:off x="533400" y="838200"/>
            <a:ext cx="6553200" cy="2819400"/>
          </a:xfrm>
          <a:prstGeom prst="cloudCallout">
            <a:avLst>
              <a:gd name="adj1" fmla="val 1185"/>
              <a:gd name="adj2" fmla="val 80741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There are many operations        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related to AVL tree that we don’t really           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need for a priority queue.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Besides, pointers are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always dangerous.</a:t>
            </a:r>
            <a:endParaRPr lang="en-US" altLang="zh-CN" sz="2400" b="1" dirty="0"/>
          </a:p>
        </p:txBody>
      </p:sp>
      <p:sp>
        <p:nvSpPr>
          <p:cNvPr id="27745" name="AutoShape 97"/>
          <p:cNvSpPr/>
          <p:nvPr/>
        </p:nvSpPr>
        <p:spPr>
          <a:xfrm>
            <a:off x="3505200" y="838200"/>
            <a:ext cx="5410200" cy="1600200"/>
          </a:xfrm>
          <a:prstGeom prst="cloudCallout">
            <a:avLst>
              <a:gd name="adj1" fmla="val -24324"/>
              <a:gd name="adj2" fmla="val 131546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I bet you have a better option?</a:t>
            </a:r>
            <a:endParaRPr lang="en-US" altLang="zh-CN" sz="2400" b="1" dirty="0"/>
          </a:p>
        </p:txBody>
      </p:sp>
      <p:sp>
        <p:nvSpPr>
          <p:cNvPr id="27746" name="AutoShape 98"/>
          <p:cNvSpPr/>
          <p:nvPr/>
        </p:nvSpPr>
        <p:spPr>
          <a:xfrm flipH="1">
            <a:off x="685800" y="990600"/>
            <a:ext cx="6019800" cy="1752600"/>
          </a:xfrm>
          <a:prstGeom prst="cloudCallout">
            <a:avLst>
              <a:gd name="adj1" fmla="val -926"/>
              <a:gd name="adj2" fmla="val 153079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Now you begin to know me  </a:t>
            </a:r>
            <a:r>
              <a:rPr lang="en-US" altLang="zh-CN" sz="2400" b="1" dirty="0">
                <a:sym typeface="Wingdings" panose="05000000000000000000" pitchFamily="2" charset="2"/>
              </a:rPr>
              <a:t>            </a:t>
            </a:r>
            <a:endParaRPr lang="en-US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7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27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7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27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0" dur="500"/>
                                        <p:tgtEl>
                                          <p:spTgt spid="27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739" grpId="0" animBg="1"/>
      <p:bldP spid="27740" grpId="0" animBg="1"/>
      <p:bldP spid="27741" grpId="0" animBg="1"/>
      <p:bldP spid="27742" grpId="0" animBg="1"/>
      <p:bldP spid="27743" grpId="0" animBg="1"/>
      <p:bldP spid="27744" grpId="0" animBg="1"/>
      <p:bldP spid="27745" grpId="0" animBg="1"/>
      <p:bldP spid="277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381000" y="7620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ym typeface="Webdings" panose="05030102010509060703" pitchFamily="18" charset="2"/>
              </a:rPr>
              <a:t>§3  Binary Heap</a:t>
            </a:r>
            <a:endParaRPr lang="en-US" altLang="zh-CN" sz="2400" b="1" dirty="0"/>
          </a:p>
        </p:txBody>
      </p:sp>
      <p:sp>
        <p:nvSpPr>
          <p:cNvPr id="28675" name="Text Box 3"/>
          <p:cNvSpPr txBox="1"/>
          <p:nvPr/>
        </p:nvSpPr>
        <p:spPr>
          <a:xfrm>
            <a:off x="609600" y="609600"/>
            <a:ext cx="358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1. Structure Property:</a:t>
            </a:r>
            <a:endParaRPr lang="en-US" altLang="zh-CN" sz="2400" b="1" dirty="0"/>
          </a:p>
        </p:txBody>
      </p:sp>
      <p:sp>
        <p:nvSpPr>
          <p:cNvPr id="28677" name="Text Box 5"/>
          <p:cNvSpPr txBox="1"/>
          <p:nvPr/>
        </p:nvSpPr>
        <p:spPr>
          <a:xfrm>
            <a:off x="457200" y="1066800"/>
            <a:ext cx="81534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92100" lvl="0" indent="-2921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【Definition】</a:t>
            </a:r>
            <a:r>
              <a:rPr lang="en-US" altLang="zh-CN" sz="2400" b="1" dirty="0">
                <a:sym typeface="Wingdings" panose="05000000000000000000" pitchFamily="2" charset="2"/>
              </a:rPr>
              <a:t>A binary tree with </a:t>
            </a:r>
            <a:r>
              <a:rPr lang="en-US" altLang="zh-CN" sz="2400" b="1" i="1" dirty="0">
                <a:sym typeface="Wingdings" panose="05000000000000000000" pitchFamily="2" charset="2"/>
              </a:rPr>
              <a:t>n</a:t>
            </a:r>
            <a:r>
              <a:rPr lang="en-US" altLang="zh-CN" sz="2400" b="1" dirty="0">
                <a:sym typeface="Wingdings" panose="05000000000000000000" pitchFamily="2" charset="2"/>
              </a:rPr>
              <a:t> nodes and height </a:t>
            </a:r>
            <a:r>
              <a:rPr lang="en-US" altLang="zh-CN" sz="2400" b="1" i="1" dirty="0">
                <a:sym typeface="Wingdings" panose="05000000000000000000" pitchFamily="2" charset="2"/>
              </a:rPr>
              <a:t>h</a:t>
            </a:r>
            <a:r>
              <a:rPr lang="en-US" altLang="zh-CN" sz="2400" b="1" dirty="0">
                <a:sym typeface="Wingdings" panose="05000000000000000000" pitchFamily="2" charset="2"/>
              </a:rPr>
              <a:t> is </a:t>
            </a:r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complete</a:t>
            </a:r>
            <a:r>
              <a:rPr lang="en-US" altLang="zh-CN" sz="2400" b="1" dirty="0">
                <a:sym typeface="Wingdings" panose="05000000000000000000" pitchFamily="2" charset="2"/>
              </a:rPr>
              <a:t>  iff  its nodes correspond to the nodes numbered from 1 to </a:t>
            </a:r>
            <a:r>
              <a:rPr lang="en-US" altLang="zh-CN" sz="2400" b="1" i="1" dirty="0">
                <a:sym typeface="Wingdings" panose="05000000000000000000" pitchFamily="2" charset="2"/>
              </a:rPr>
              <a:t>n</a:t>
            </a:r>
            <a:r>
              <a:rPr lang="en-US" altLang="zh-CN" sz="2400" b="1" dirty="0">
                <a:sym typeface="Wingdings" panose="05000000000000000000" pitchFamily="2" charset="2"/>
              </a:rPr>
              <a:t> in the perfect binary tree of height </a:t>
            </a:r>
            <a:r>
              <a:rPr lang="en-US" altLang="zh-CN" sz="2400" b="1" i="1" dirty="0">
                <a:sym typeface="Wingdings" panose="05000000000000000000" pitchFamily="2" charset="2"/>
              </a:rPr>
              <a:t>h</a:t>
            </a:r>
            <a:r>
              <a:rPr lang="en-US" altLang="zh-CN" sz="2400" b="1" dirty="0">
                <a:sym typeface="Wingdings" panose="05000000000000000000" pitchFamily="2" charset="2"/>
              </a:rPr>
              <a:t>.</a:t>
            </a:r>
            <a:endParaRPr lang="en-US" altLang="zh-CN" sz="2400" b="1" dirty="0">
              <a:sym typeface="Wingdings" panose="05000000000000000000" pitchFamily="2" charset="2"/>
            </a:endParaRPr>
          </a:p>
        </p:txBody>
      </p:sp>
      <p:grpSp>
        <p:nvGrpSpPr>
          <p:cNvPr id="28716" name="Group 44"/>
          <p:cNvGrpSpPr/>
          <p:nvPr/>
        </p:nvGrpSpPr>
        <p:grpSpPr>
          <a:xfrm>
            <a:off x="1447800" y="2971800"/>
            <a:ext cx="5105400" cy="3200400"/>
            <a:chOff x="912" y="1920"/>
            <a:chExt cx="3216" cy="2016"/>
          </a:xfrm>
        </p:grpSpPr>
        <p:sp>
          <p:nvSpPr>
            <p:cNvPr id="7240" name="AutoShape 6"/>
            <p:cNvSpPr/>
            <p:nvPr/>
          </p:nvSpPr>
          <p:spPr>
            <a:xfrm>
              <a:off x="912" y="1920"/>
              <a:ext cx="3216" cy="2016"/>
            </a:xfrm>
            <a:prstGeom prst="wedgeEllipseCallout">
              <a:avLst>
                <a:gd name="adj1" fmla="val 16199"/>
                <a:gd name="adj2" fmla="val -72819"/>
              </a:avLst>
            </a:prstGeom>
            <a:gradFill rotWithShape="0">
              <a:gsLst>
                <a:gs pos="0">
                  <a:srgbClr val="D5D5D5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/>
            </a:p>
          </p:txBody>
        </p:sp>
        <p:grpSp>
          <p:nvGrpSpPr>
            <p:cNvPr id="7241" name="Group 7"/>
            <p:cNvGrpSpPr/>
            <p:nvPr/>
          </p:nvGrpSpPr>
          <p:grpSpPr>
            <a:xfrm>
              <a:off x="1248" y="2064"/>
              <a:ext cx="2592" cy="1296"/>
              <a:chOff x="1344" y="1248"/>
              <a:chExt cx="2592" cy="1296"/>
            </a:xfrm>
          </p:grpSpPr>
          <p:grpSp>
            <p:nvGrpSpPr>
              <p:cNvPr id="7242" name="Group 8"/>
              <p:cNvGrpSpPr/>
              <p:nvPr/>
            </p:nvGrpSpPr>
            <p:grpSpPr>
              <a:xfrm>
                <a:off x="1344" y="1968"/>
                <a:ext cx="576" cy="576"/>
                <a:chOff x="2640" y="2160"/>
                <a:chExt cx="576" cy="576"/>
              </a:xfrm>
            </p:grpSpPr>
            <p:sp>
              <p:nvSpPr>
                <p:cNvPr id="7273" name="Oval 9"/>
                <p:cNvSpPr/>
                <p:nvPr/>
              </p:nvSpPr>
              <p:spPr>
                <a:xfrm>
                  <a:off x="2832" y="2160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4</a:t>
                  </a:r>
                  <a:endParaRPr lang="en-US" altLang="zh-CN" sz="2000" b="1" dirty="0"/>
                </a:p>
              </p:txBody>
            </p:sp>
            <p:sp>
              <p:nvSpPr>
                <p:cNvPr id="7274" name="Oval 10"/>
                <p:cNvSpPr/>
                <p:nvPr/>
              </p:nvSpPr>
              <p:spPr>
                <a:xfrm>
                  <a:off x="2640" y="2544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8</a:t>
                  </a:r>
                  <a:endParaRPr lang="en-US" altLang="zh-CN" sz="2000" b="1" dirty="0"/>
                </a:p>
              </p:txBody>
            </p:sp>
            <p:sp>
              <p:nvSpPr>
                <p:cNvPr id="7275" name="Line 11"/>
                <p:cNvSpPr/>
                <p:nvPr/>
              </p:nvSpPr>
              <p:spPr>
                <a:xfrm flipH="1">
                  <a:off x="2784" y="2328"/>
                  <a:ext cx="96" cy="215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76" name="Oval 12"/>
                <p:cNvSpPr/>
                <p:nvPr/>
              </p:nvSpPr>
              <p:spPr>
                <a:xfrm flipH="1">
                  <a:off x="3024" y="2544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9</a:t>
                  </a:r>
                  <a:endParaRPr lang="en-US" altLang="zh-CN" sz="2000" b="1" dirty="0"/>
                </a:p>
              </p:txBody>
            </p:sp>
            <p:sp>
              <p:nvSpPr>
                <p:cNvPr id="7277" name="Line 13"/>
                <p:cNvSpPr/>
                <p:nvPr/>
              </p:nvSpPr>
              <p:spPr>
                <a:xfrm>
                  <a:off x="2976" y="2328"/>
                  <a:ext cx="96" cy="215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243" name="Group 14"/>
              <p:cNvGrpSpPr/>
              <p:nvPr/>
            </p:nvGrpSpPr>
            <p:grpSpPr>
              <a:xfrm>
                <a:off x="2016" y="1968"/>
                <a:ext cx="576" cy="576"/>
                <a:chOff x="2640" y="2160"/>
                <a:chExt cx="576" cy="576"/>
              </a:xfrm>
            </p:grpSpPr>
            <p:sp>
              <p:nvSpPr>
                <p:cNvPr id="7268" name="Oval 15"/>
                <p:cNvSpPr/>
                <p:nvPr/>
              </p:nvSpPr>
              <p:spPr>
                <a:xfrm>
                  <a:off x="2832" y="2160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5</a:t>
                  </a:r>
                  <a:endParaRPr lang="en-US" altLang="zh-CN" sz="2000" b="1" dirty="0"/>
                </a:p>
              </p:txBody>
            </p:sp>
            <p:sp>
              <p:nvSpPr>
                <p:cNvPr id="7269" name="Oval 16"/>
                <p:cNvSpPr/>
                <p:nvPr/>
              </p:nvSpPr>
              <p:spPr>
                <a:xfrm>
                  <a:off x="2640" y="2544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10</a:t>
                  </a:r>
                  <a:endParaRPr lang="en-US" altLang="zh-CN" sz="2000" b="1" dirty="0"/>
                </a:p>
              </p:txBody>
            </p:sp>
            <p:sp>
              <p:nvSpPr>
                <p:cNvPr id="7270" name="Line 17"/>
                <p:cNvSpPr/>
                <p:nvPr/>
              </p:nvSpPr>
              <p:spPr>
                <a:xfrm flipH="1">
                  <a:off x="2784" y="2328"/>
                  <a:ext cx="96" cy="215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71" name="Oval 18"/>
                <p:cNvSpPr/>
                <p:nvPr/>
              </p:nvSpPr>
              <p:spPr>
                <a:xfrm flipH="1">
                  <a:off x="3024" y="2544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11</a:t>
                  </a:r>
                  <a:endParaRPr lang="en-US" altLang="zh-CN" sz="2000" b="1" dirty="0"/>
                </a:p>
              </p:txBody>
            </p:sp>
            <p:sp>
              <p:nvSpPr>
                <p:cNvPr id="7272" name="Line 19"/>
                <p:cNvSpPr/>
                <p:nvPr/>
              </p:nvSpPr>
              <p:spPr>
                <a:xfrm>
                  <a:off x="2976" y="2328"/>
                  <a:ext cx="96" cy="215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244" name="Group 20"/>
              <p:cNvGrpSpPr/>
              <p:nvPr/>
            </p:nvGrpSpPr>
            <p:grpSpPr>
              <a:xfrm>
                <a:off x="2688" y="1968"/>
                <a:ext cx="576" cy="576"/>
                <a:chOff x="2640" y="2160"/>
                <a:chExt cx="576" cy="576"/>
              </a:xfrm>
            </p:grpSpPr>
            <p:sp>
              <p:nvSpPr>
                <p:cNvPr id="7263" name="Oval 21"/>
                <p:cNvSpPr/>
                <p:nvPr/>
              </p:nvSpPr>
              <p:spPr>
                <a:xfrm>
                  <a:off x="2832" y="2160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6</a:t>
                  </a:r>
                  <a:endParaRPr lang="en-US" altLang="zh-CN" sz="2000" b="1" dirty="0"/>
                </a:p>
              </p:txBody>
            </p:sp>
            <p:sp>
              <p:nvSpPr>
                <p:cNvPr id="7264" name="Oval 22"/>
                <p:cNvSpPr/>
                <p:nvPr/>
              </p:nvSpPr>
              <p:spPr>
                <a:xfrm>
                  <a:off x="2640" y="2544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12</a:t>
                  </a:r>
                  <a:endParaRPr lang="en-US" altLang="zh-CN" sz="2000" b="1" dirty="0"/>
                </a:p>
              </p:txBody>
            </p:sp>
            <p:sp>
              <p:nvSpPr>
                <p:cNvPr id="7265" name="Line 23"/>
                <p:cNvSpPr/>
                <p:nvPr/>
              </p:nvSpPr>
              <p:spPr>
                <a:xfrm flipH="1">
                  <a:off x="2784" y="2328"/>
                  <a:ext cx="96" cy="215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66" name="Oval 24"/>
                <p:cNvSpPr/>
                <p:nvPr/>
              </p:nvSpPr>
              <p:spPr>
                <a:xfrm flipH="1">
                  <a:off x="3024" y="2544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13</a:t>
                  </a:r>
                  <a:endParaRPr lang="en-US" altLang="zh-CN" sz="2000" b="1" dirty="0"/>
                </a:p>
              </p:txBody>
            </p:sp>
            <p:sp>
              <p:nvSpPr>
                <p:cNvPr id="7267" name="Line 25"/>
                <p:cNvSpPr/>
                <p:nvPr/>
              </p:nvSpPr>
              <p:spPr>
                <a:xfrm>
                  <a:off x="2976" y="2328"/>
                  <a:ext cx="96" cy="215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245" name="Group 26"/>
              <p:cNvGrpSpPr/>
              <p:nvPr/>
            </p:nvGrpSpPr>
            <p:grpSpPr>
              <a:xfrm>
                <a:off x="3360" y="1968"/>
                <a:ext cx="576" cy="576"/>
                <a:chOff x="2640" y="2160"/>
                <a:chExt cx="576" cy="576"/>
              </a:xfrm>
            </p:grpSpPr>
            <p:sp>
              <p:nvSpPr>
                <p:cNvPr id="7258" name="Oval 27"/>
                <p:cNvSpPr/>
                <p:nvPr/>
              </p:nvSpPr>
              <p:spPr>
                <a:xfrm>
                  <a:off x="2832" y="2160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7</a:t>
                  </a:r>
                  <a:endParaRPr lang="en-US" altLang="zh-CN" sz="2000" b="1" dirty="0"/>
                </a:p>
              </p:txBody>
            </p:sp>
            <p:sp>
              <p:nvSpPr>
                <p:cNvPr id="7259" name="Oval 28"/>
                <p:cNvSpPr/>
                <p:nvPr/>
              </p:nvSpPr>
              <p:spPr>
                <a:xfrm>
                  <a:off x="2640" y="2544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14</a:t>
                  </a:r>
                  <a:endParaRPr lang="en-US" altLang="zh-CN" sz="2000" b="1" dirty="0"/>
                </a:p>
              </p:txBody>
            </p:sp>
            <p:sp>
              <p:nvSpPr>
                <p:cNvPr id="7260" name="Line 29"/>
                <p:cNvSpPr/>
                <p:nvPr/>
              </p:nvSpPr>
              <p:spPr>
                <a:xfrm flipH="1">
                  <a:off x="2784" y="2328"/>
                  <a:ext cx="96" cy="215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61" name="Oval 30"/>
                <p:cNvSpPr/>
                <p:nvPr/>
              </p:nvSpPr>
              <p:spPr>
                <a:xfrm flipH="1">
                  <a:off x="3024" y="2544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15</a:t>
                  </a:r>
                  <a:endParaRPr lang="en-US" altLang="zh-CN" sz="2000" b="1" dirty="0"/>
                </a:p>
              </p:txBody>
            </p:sp>
            <p:sp>
              <p:nvSpPr>
                <p:cNvPr id="7262" name="Line 31"/>
                <p:cNvSpPr/>
                <p:nvPr/>
              </p:nvSpPr>
              <p:spPr>
                <a:xfrm>
                  <a:off x="2976" y="2328"/>
                  <a:ext cx="96" cy="215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246" name="Group 32"/>
              <p:cNvGrpSpPr/>
              <p:nvPr/>
            </p:nvGrpSpPr>
            <p:grpSpPr>
              <a:xfrm>
                <a:off x="1680" y="1632"/>
                <a:ext cx="576" cy="346"/>
                <a:chOff x="1680" y="1632"/>
                <a:chExt cx="576" cy="346"/>
              </a:xfrm>
            </p:grpSpPr>
            <p:sp>
              <p:nvSpPr>
                <p:cNvPr id="7255" name="Oval 33"/>
                <p:cNvSpPr/>
                <p:nvPr/>
              </p:nvSpPr>
              <p:spPr>
                <a:xfrm>
                  <a:off x="1872" y="1632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2</a:t>
                  </a:r>
                  <a:endParaRPr lang="en-US" altLang="zh-CN" sz="2000" b="1" dirty="0"/>
                </a:p>
              </p:txBody>
            </p:sp>
            <p:sp>
              <p:nvSpPr>
                <p:cNvPr id="7256" name="Line 34"/>
                <p:cNvSpPr/>
                <p:nvPr/>
              </p:nvSpPr>
              <p:spPr>
                <a:xfrm flipH="1">
                  <a:off x="1680" y="1786"/>
                  <a:ext cx="204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57" name="Line 35"/>
                <p:cNvSpPr/>
                <p:nvPr/>
              </p:nvSpPr>
              <p:spPr>
                <a:xfrm>
                  <a:off x="2052" y="1786"/>
                  <a:ext cx="204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247" name="Group 36"/>
              <p:cNvGrpSpPr/>
              <p:nvPr/>
            </p:nvGrpSpPr>
            <p:grpSpPr>
              <a:xfrm>
                <a:off x="3024" y="1632"/>
                <a:ext cx="576" cy="346"/>
                <a:chOff x="1680" y="1632"/>
                <a:chExt cx="576" cy="346"/>
              </a:xfrm>
            </p:grpSpPr>
            <p:sp>
              <p:nvSpPr>
                <p:cNvPr id="7252" name="Oval 37"/>
                <p:cNvSpPr/>
                <p:nvPr/>
              </p:nvSpPr>
              <p:spPr>
                <a:xfrm>
                  <a:off x="1872" y="1632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3</a:t>
                  </a:r>
                  <a:endParaRPr lang="en-US" altLang="zh-CN" sz="2000" b="1" dirty="0"/>
                </a:p>
              </p:txBody>
            </p:sp>
            <p:sp>
              <p:nvSpPr>
                <p:cNvPr id="7253" name="Line 38"/>
                <p:cNvSpPr/>
                <p:nvPr/>
              </p:nvSpPr>
              <p:spPr>
                <a:xfrm flipH="1">
                  <a:off x="1680" y="1786"/>
                  <a:ext cx="204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54" name="Line 39"/>
                <p:cNvSpPr/>
                <p:nvPr/>
              </p:nvSpPr>
              <p:spPr>
                <a:xfrm>
                  <a:off x="2052" y="1786"/>
                  <a:ext cx="204" cy="19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248" name="Group 40"/>
              <p:cNvGrpSpPr/>
              <p:nvPr/>
            </p:nvGrpSpPr>
            <p:grpSpPr>
              <a:xfrm>
                <a:off x="2006" y="1248"/>
                <a:ext cx="730" cy="404"/>
                <a:chOff x="2006" y="1248"/>
                <a:chExt cx="730" cy="404"/>
              </a:xfrm>
            </p:grpSpPr>
            <p:sp>
              <p:nvSpPr>
                <p:cNvPr id="7250" name="Oval 41"/>
                <p:cNvSpPr/>
                <p:nvPr/>
              </p:nvSpPr>
              <p:spPr>
                <a:xfrm>
                  <a:off x="2544" y="1248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1</a:t>
                  </a:r>
                  <a:endParaRPr lang="en-US" altLang="zh-CN" sz="2000" b="1" dirty="0"/>
                </a:p>
              </p:txBody>
            </p:sp>
            <p:sp>
              <p:nvSpPr>
                <p:cNvPr id="7251" name="Line 42"/>
                <p:cNvSpPr/>
                <p:nvPr/>
              </p:nvSpPr>
              <p:spPr>
                <a:xfrm flipH="1">
                  <a:off x="2006" y="1378"/>
                  <a:ext cx="540" cy="274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249" name="Line 43"/>
              <p:cNvSpPr/>
              <p:nvPr/>
            </p:nvSpPr>
            <p:spPr>
              <a:xfrm>
                <a:off x="2734" y="1378"/>
                <a:ext cx="528" cy="27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8719" name="Freeform 47"/>
          <p:cNvSpPr/>
          <p:nvPr/>
        </p:nvSpPr>
        <p:spPr>
          <a:xfrm>
            <a:off x="1828800" y="2921000"/>
            <a:ext cx="4419600" cy="2540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784" h="1600">
                <a:moveTo>
                  <a:pt x="1392" y="80"/>
                </a:moveTo>
                <a:cubicBezTo>
                  <a:pt x="1280" y="88"/>
                  <a:pt x="1256" y="64"/>
                  <a:pt x="1056" y="176"/>
                </a:cubicBezTo>
                <a:cubicBezTo>
                  <a:pt x="856" y="288"/>
                  <a:pt x="368" y="552"/>
                  <a:pt x="192" y="752"/>
                </a:cubicBezTo>
                <a:cubicBezTo>
                  <a:pt x="16" y="952"/>
                  <a:pt x="0" y="1240"/>
                  <a:pt x="0" y="1376"/>
                </a:cubicBezTo>
                <a:cubicBezTo>
                  <a:pt x="0" y="1512"/>
                  <a:pt x="56" y="1536"/>
                  <a:pt x="192" y="1568"/>
                </a:cubicBezTo>
                <a:cubicBezTo>
                  <a:pt x="328" y="1600"/>
                  <a:pt x="672" y="1600"/>
                  <a:pt x="816" y="1568"/>
                </a:cubicBezTo>
                <a:cubicBezTo>
                  <a:pt x="960" y="1536"/>
                  <a:pt x="992" y="1448"/>
                  <a:pt x="1056" y="1376"/>
                </a:cubicBezTo>
                <a:cubicBezTo>
                  <a:pt x="1120" y="1304"/>
                  <a:pt x="1024" y="1168"/>
                  <a:pt x="1200" y="1136"/>
                </a:cubicBezTo>
                <a:cubicBezTo>
                  <a:pt x="1376" y="1104"/>
                  <a:pt x="1880" y="1184"/>
                  <a:pt x="2112" y="1184"/>
                </a:cubicBezTo>
                <a:cubicBezTo>
                  <a:pt x="2344" y="1184"/>
                  <a:pt x="2504" y="1192"/>
                  <a:pt x="2592" y="1136"/>
                </a:cubicBezTo>
                <a:cubicBezTo>
                  <a:pt x="2680" y="1080"/>
                  <a:pt x="2784" y="1016"/>
                  <a:pt x="2640" y="848"/>
                </a:cubicBezTo>
                <a:cubicBezTo>
                  <a:pt x="2496" y="680"/>
                  <a:pt x="1936" y="256"/>
                  <a:pt x="1728" y="128"/>
                </a:cubicBezTo>
                <a:cubicBezTo>
                  <a:pt x="1520" y="0"/>
                  <a:pt x="1504" y="72"/>
                  <a:pt x="1392" y="80"/>
                </a:cubicBezTo>
                <a:close/>
              </a:path>
            </a:pathLst>
          </a:custGeom>
          <a:solidFill>
            <a:srgbClr val="CC99FF">
              <a:alpha val="50195"/>
            </a:srgbClr>
          </a:solidFill>
          <a:ln w="25400" cap="flat" cmpd="sng">
            <a:solidFill>
              <a:srgbClr val="CC99FF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8718" name="Rectangle 46"/>
          <p:cNvSpPr/>
          <p:nvPr/>
        </p:nvSpPr>
        <p:spPr>
          <a:xfrm>
            <a:off x="1371600" y="2209800"/>
            <a:ext cx="5257800" cy="4038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28726" name="Group 54"/>
          <p:cNvGrpSpPr/>
          <p:nvPr/>
        </p:nvGrpSpPr>
        <p:grpSpPr>
          <a:xfrm>
            <a:off x="762000" y="2362200"/>
            <a:ext cx="6629400" cy="914400"/>
            <a:chOff x="480" y="1728"/>
            <a:chExt cx="4176" cy="576"/>
          </a:xfrm>
        </p:grpSpPr>
        <p:sp>
          <p:nvSpPr>
            <p:cNvPr id="7237" name="Rectangle 48"/>
            <p:cNvSpPr/>
            <p:nvPr/>
          </p:nvSpPr>
          <p:spPr>
            <a:xfrm>
              <a:off x="480" y="1728"/>
              <a:ext cx="417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ym typeface="Wingdings" panose="05000000000000000000" pitchFamily="2" charset="2"/>
                </a:rPr>
                <a:t>A complete binary tree of height  </a:t>
              </a:r>
              <a:r>
                <a:rPr lang="en-US" altLang="zh-CN" sz="2400" b="1" i="1" dirty="0">
                  <a:sym typeface="Wingdings" panose="05000000000000000000" pitchFamily="2" charset="2"/>
                </a:rPr>
                <a:t>h</a:t>
              </a:r>
              <a:r>
                <a:rPr lang="en-US" altLang="zh-CN" sz="2400" b="1" dirty="0">
                  <a:sym typeface="Wingdings" panose="05000000000000000000" pitchFamily="2" charset="2"/>
                </a:rPr>
                <a:t>  has between</a:t>
              </a:r>
              <a:endParaRPr lang="en-US" altLang="zh-CN" sz="2400" b="1" dirty="0">
                <a:sym typeface="Wingdings" panose="05000000000000000000" pitchFamily="2" charset="2"/>
              </a:endParaRPr>
            </a:p>
          </p:txBody>
        </p:sp>
        <p:sp>
          <p:nvSpPr>
            <p:cNvPr id="7238" name="Rectangle 49"/>
            <p:cNvSpPr/>
            <p:nvPr/>
          </p:nvSpPr>
          <p:spPr>
            <a:xfrm>
              <a:off x="480" y="2016"/>
              <a:ext cx="42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ym typeface="Wingdings" panose="05000000000000000000" pitchFamily="2" charset="2"/>
                </a:rPr>
                <a:t>and</a:t>
              </a:r>
              <a:endParaRPr lang="en-US" altLang="zh-CN" sz="2400" b="1" dirty="0">
                <a:sym typeface="Wingdings" panose="05000000000000000000" pitchFamily="2" charset="2"/>
              </a:endParaRPr>
            </a:p>
          </p:txBody>
        </p:sp>
        <p:sp>
          <p:nvSpPr>
            <p:cNvPr id="7239" name="Rectangle 50"/>
            <p:cNvSpPr/>
            <p:nvPr/>
          </p:nvSpPr>
          <p:spPr>
            <a:xfrm>
              <a:off x="1632" y="2016"/>
              <a:ext cx="720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ym typeface="Wingdings" panose="05000000000000000000" pitchFamily="2" charset="2"/>
                </a:rPr>
                <a:t>nodes.</a:t>
              </a:r>
              <a:endParaRPr lang="en-US" altLang="zh-CN" sz="2400" b="1" dirty="0">
                <a:sym typeface="Wingdings" panose="05000000000000000000" pitchFamily="2" charset="2"/>
              </a:endParaRPr>
            </a:p>
          </p:txBody>
        </p:sp>
      </p:grpSp>
      <p:sp>
        <p:nvSpPr>
          <p:cNvPr id="28724" name="Rectangle 52"/>
          <p:cNvSpPr/>
          <p:nvPr/>
        </p:nvSpPr>
        <p:spPr>
          <a:xfrm>
            <a:off x="7239000" y="2362200"/>
            <a:ext cx="609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b="1" i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h</a:t>
            </a:r>
            <a:endParaRPr lang="en-US" altLang="zh-CN" sz="24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725" name="Rectangle 53"/>
          <p:cNvSpPr/>
          <p:nvPr/>
        </p:nvSpPr>
        <p:spPr>
          <a:xfrm>
            <a:off x="1447800" y="2819400"/>
            <a:ext cx="1371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b="1" i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h</a:t>
            </a:r>
            <a:r>
              <a:rPr lang="en-US" altLang="zh-CN" sz="2400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+1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 1</a:t>
            </a:r>
            <a:endParaRPr lang="en-US" altLang="zh-CN" sz="24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28729" name="Group 57"/>
          <p:cNvGrpSpPr/>
          <p:nvPr/>
        </p:nvGrpSpPr>
        <p:grpSpPr>
          <a:xfrm>
            <a:off x="3962400" y="2819400"/>
            <a:ext cx="2590800" cy="457200"/>
            <a:chOff x="2496" y="2016"/>
            <a:chExt cx="1632" cy="288"/>
          </a:xfrm>
        </p:grpSpPr>
        <p:sp>
          <p:nvSpPr>
            <p:cNvPr id="7235" name="AutoShape 55"/>
            <p:cNvSpPr/>
            <p:nvPr/>
          </p:nvSpPr>
          <p:spPr>
            <a:xfrm>
              <a:off x="2496" y="2112"/>
              <a:ext cx="384" cy="144"/>
            </a:xfrm>
            <a:prstGeom prst="rightArrow">
              <a:avLst>
                <a:gd name="adj1" fmla="val 50000"/>
                <a:gd name="adj2" fmla="val 66666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236" name="Rectangle 56"/>
            <p:cNvSpPr/>
            <p:nvPr/>
          </p:nvSpPr>
          <p:spPr>
            <a:xfrm>
              <a:off x="2880" y="2016"/>
              <a:ext cx="124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ym typeface="Wingdings" panose="05000000000000000000" pitchFamily="2" charset="2"/>
                </a:rPr>
                <a:t>h</a:t>
              </a:r>
              <a:r>
                <a:rPr lang="en-US" altLang="zh-CN" sz="2400" b="1" dirty="0">
                  <a:sym typeface="Wingdings" panose="05000000000000000000" pitchFamily="2" charset="2"/>
                </a:rPr>
                <a:t> = </a:t>
              </a:r>
              <a:r>
                <a:rPr lang="en-US" altLang="zh-CN" sz="2400" b="1" dirty="0">
                  <a:sym typeface="Symbol" panose="05050102010706020507" pitchFamily="18" charset="2"/>
                </a:rPr>
                <a:t> log </a:t>
              </a:r>
              <a:r>
                <a:rPr lang="en-US" altLang="zh-CN" sz="2400" b="1" i="1" dirty="0">
                  <a:sym typeface="Symbol" panose="05050102010706020507" pitchFamily="18" charset="2"/>
                </a:rPr>
                <a:t>N</a:t>
              </a:r>
              <a:r>
                <a:rPr lang="en-US" altLang="zh-CN" sz="2400" b="1" dirty="0">
                  <a:sym typeface="Symbol" panose="05050102010706020507" pitchFamily="18" charset="2"/>
                </a:rPr>
                <a:t> </a:t>
              </a:r>
              <a:endParaRPr lang="en-US" altLang="zh-CN" sz="2400" b="1" i="1" dirty="0">
                <a:sym typeface="Wingdings" panose="05000000000000000000" pitchFamily="2" charset="2"/>
              </a:endParaRPr>
            </a:p>
          </p:txBody>
        </p:sp>
      </p:grpSp>
      <p:sp>
        <p:nvSpPr>
          <p:cNvPr id="28777" name="Text Box 105"/>
          <p:cNvSpPr txBox="1"/>
          <p:nvPr/>
        </p:nvSpPr>
        <p:spPr>
          <a:xfrm>
            <a:off x="533400" y="3505200"/>
            <a:ext cx="8153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ym typeface="Wingdings" panose="05000000000000000000" pitchFamily="2" charset="2"/>
              </a:rPr>
              <a:t>  Array Representation :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BT [ n + 1 ]</a:t>
            </a:r>
            <a:r>
              <a:rPr lang="en-US" altLang="zh-CN" sz="2400" b="1" dirty="0">
                <a:sym typeface="Wingdings" panose="05000000000000000000" pitchFamily="2" charset="2"/>
              </a:rPr>
              <a:t>  ( 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BT [ 0 ]</a:t>
            </a:r>
            <a:r>
              <a:rPr lang="en-US" altLang="zh-CN" sz="2400" b="1" dirty="0">
                <a:sym typeface="Wingdings" panose="05000000000000000000" pitchFamily="2" charset="2"/>
              </a:rPr>
              <a:t> is not used)</a:t>
            </a:r>
            <a:endParaRPr lang="en-US" altLang="zh-CN" sz="2400" b="1" dirty="0"/>
          </a:p>
        </p:txBody>
      </p:sp>
      <p:grpSp>
        <p:nvGrpSpPr>
          <p:cNvPr id="28815" name="Group 143"/>
          <p:cNvGrpSpPr/>
          <p:nvPr/>
        </p:nvGrpSpPr>
        <p:grpSpPr>
          <a:xfrm>
            <a:off x="914400" y="4114800"/>
            <a:ext cx="3810000" cy="2057400"/>
            <a:chOff x="576" y="2592"/>
            <a:chExt cx="2400" cy="1296"/>
          </a:xfrm>
        </p:grpSpPr>
        <p:grpSp>
          <p:nvGrpSpPr>
            <p:cNvPr id="7212" name="Group 144"/>
            <p:cNvGrpSpPr/>
            <p:nvPr/>
          </p:nvGrpSpPr>
          <p:grpSpPr>
            <a:xfrm>
              <a:off x="576" y="3312"/>
              <a:ext cx="576" cy="576"/>
              <a:chOff x="2640" y="2160"/>
              <a:chExt cx="576" cy="576"/>
            </a:xfrm>
          </p:grpSpPr>
          <p:sp>
            <p:nvSpPr>
              <p:cNvPr id="7230" name="Oval 145"/>
              <p:cNvSpPr/>
              <p:nvPr/>
            </p:nvSpPr>
            <p:spPr>
              <a:xfrm>
                <a:off x="2832" y="216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D</a:t>
                </a:r>
                <a:endParaRPr lang="en-US" altLang="zh-CN" sz="1800" b="1" dirty="0"/>
              </a:p>
            </p:txBody>
          </p:sp>
          <p:sp>
            <p:nvSpPr>
              <p:cNvPr id="7231" name="Oval 146"/>
              <p:cNvSpPr/>
              <p:nvPr/>
            </p:nvSpPr>
            <p:spPr>
              <a:xfrm>
                <a:off x="2640" y="254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H</a:t>
                </a:r>
                <a:endParaRPr lang="en-US" altLang="zh-CN" sz="1800" b="1" dirty="0"/>
              </a:p>
            </p:txBody>
          </p:sp>
          <p:sp>
            <p:nvSpPr>
              <p:cNvPr id="7232" name="Line 147"/>
              <p:cNvSpPr/>
              <p:nvPr/>
            </p:nvSpPr>
            <p:spPr>
              <a:xfrm flipH="1">
                <a:off x="2784" y="2328"/>
                <a:ext cx="96" cy="21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33" name="Oval 148"/>
              <p:cNvSpPr/>
              <p:nvPr/>
            </p:nvSpPr>
            <p:spPr>
              <a:xfrm flipH="1">
                <a:off x="3024" y="254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I</a:t>
                </a:r>
                <a:endParaRPr lang="en-US" altLang="zh-CN" sz="1800" b="1" dirty="0"/>
              </a:p>
            </p:txBody>
          </p:sp>
          <p:sp>
            <p:nvSpPr>
              <p:cNvPr id="7234" name="Line 149"/>
              <p:cNvSpPr/>
              <p:nvPr/>
            </p:nvSpPr>
            <p:spPr>
              <a:xfrm>
                <a:off x="2976" y="2328"/>
                <a:ext cx="96" cy="21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213" name="Oval 150"/>
            <p:cNvSpPr/>
            <p:nvPr/>
          </p:nvSpPr>
          <p:spPr>
            <a:xfrm>
              <a:off x="1440" y="331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E</a:t>
              </a:r>
              <a:endParaRPr lang="en-US" altLang="zh-CN" sz="1800" b="1" dirty="0"/>
            </a:p>
          </p:txBody>
        </p:sp>
        <p:sp>
          <p:nvSpPr>
            <p:cNvPr id="7214" name="Oval 151"/>
            <p:cNvSpPr/>
            <p:nvPr/>
          </p:nvSpPr>
          <p:spPr>
            <a:xfrm>
              <a:off x="1248" y="369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J</a:t>
              </a:r>
              <a:endParaRPr lang="en-US" altLang="zh-CN" sz="1800" b="1" dirty="0"/>
            </a:p>
          </p:txBody>
        </p:sp>
        <p:sp>
          <p:nvSpPr>
            <p:cNvPr id="7215" name="Line 152"/>
            <p:cNvSpPr/>
            <p:nvPr/>
          </p:nvSpPr>
          <p:spPr>
            <a:xfrm flipH="1">
              <a:off x="1392" y="3480"/>
              <a:ext cx="96" cy="21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6" name="Oval 153"/>
            <p:cNvSpPr/>
            <p:nvPr/>
          </p:nvSpPr>
          <p:spPr>
            <a:xfrm>
              <a:off x="2112" y="331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F</a:t>
              </a:r>
              <a:endParaRPr lang="en-US" altLang="zh-CN" sz="1800" b="1" dirty="0"/>
            </a:p>
          </p:txBody>
        </p:sp>
        <p:sp>
          <p:nvSpPr>
            <p:cNvPr id="7217" name="Oval 154"/>
            <p:cNvSpPr/>
            <p:nvPr/>
          </p:nvSpPr>
          <p:spPr>
            <a:xfrm>
              <a:off x="2784" y="331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G</a:t>
              </a:r>
              <a:endParaRPr lang="en-US" altLang="zh-CN" sz="1800" b="1" dirty="0"/>
            </a:p>
          </p:txBody>
        </p:sp>
        <p:grpSp>
          <p:nvGrpSpPr>
            <p:cNvPr id="7218" name="Group 155"/>
            <p:cNvGrpSpPr/>
            <p:nvPr/>
          </p:nvGrpSpPr>
          <p:grpSpPr>
            <a:xfrm>
              <a:off x="912" y="2976"/>
              <a:ext cx="576" cy="346"/>
              <a:chOff x="1680" y="1632"/>
              <a:chExt cx="576" cy="346"/>
            </a:xfrm>
          </p:grpSpPr>
          <p:sp>
            <p:nvSpPr>
              <p:cNvPr id="7227" name="Oval 156"/>
              <p:cNvSpPr/>
              <p:nvPr/>
            </p:nvSpPr>
            <p:spPr>
              <a:xfrm>
                <a:off x="1872" y="163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B</a:t>
                </a:r>
                <a:endParaRPr lang="en-US" altLang="zh-CN" sz="1800" b="1" dirty="0"/>
              </a:p>
            </p:txBody>
          </p:sp>
          <p:sp>
            <p:nvSpPr>
              <p:cNvPr id="7228" name="Line 157"/>
              <p:cNvSpPr/>
              <p:nvPr/>
            </p:nvSpPr>
            <p:spPr>
              <a:xfrm flipH="1">
                <a:off x="1680" y="1786"/>
                <a:ext cx="204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29" name="Line 158"/>
              <p:cNvSpPr/>
              <p:nvPr/>
            </p:nvSpPr>
            <p:spPr>
              <a:xfrm>
                <a:off x="2052" y="1786"/>
                <a:ext cx="204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219" name="Group 159"/>
            <p:cNvGrpSpPr/>
            <p:nvPr/>
          </p:nvGrpSpPr>
          <p:grpSpPr>
            <a:xfrm>
              <a:off x="2256" y="2976"/>
              <a:ext cx="576" cy="346"/>
              <a:chOff x="1680" y="1632"/>
              <a:chExt cx="576" cy="346"/>
            </a:xfrm>
          </p:grpSpPr>
          <p:sp>
            <p:nvSpPr>
              <p:cNvPr id="7224" name="Oval 160"/>
              <p:cNvSpPr/>
              <p:nvPr/>
            </p:nvSpPr>
            <p:spPr>
              <a:xfrm>
                <a:off x="1872" y="163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C</a:t>
                </a:r>
                <a:endParaRPr lang="en-US" altLang="zh-CN" sz="1800" b="1" dirty="0"/>
              </a:p>
            </p:txBody>
          </p:sp>
          <p:sp>
            <p:nvSpPr>
              <p:cNvPr id="7225" name="Line 161"/>
              <p:cNvSpPr/>
              <p:nvPr/>
            </p:nvSpPr>
            <p:spPr>
              <a:xfrm flipH="1">
                <a:off x="1680" y="1786"/>
                <a:ext cx="204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26" name="Line 162"/>
              <p:cNvSpPr/>
              <p:nvPr/>
            </p:nvSpPr>
            <p:spPr>
              <a:xfrm>
                <a:off x="2052" y="1786"/>
                <a:ext cx="204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220" name="Group 163"/>
            <p:cNvGrpSpPr/>
            <p:nvPr/>
          </p:nvGrpSpPr>
          <p:grpSpPr>
            <a:xfrm>
              <a:off x="1238" y="2592"/>
              <a:ext cx="730" cy="404"/>
              <a:chOff x="2006" y="1248"/>
              <a:chExt cx="730" cy="404"/>
            </a:xfrm>
          </p:grpSpPr>
          <p:sp>
            <p:nvSpPr>
              <p:cNvPr id="7222" name="Oval 164"/>
              <p:cNvSpPr/>
              <p:nvPr/>
            </p:nvSpPr>
            <p:spPr>
              <a:xfrm>
                <a:off x="2544" y="124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A</a:t>
                </a:r>
                <a:endParaRPr lang="en-US" altLang="zh-CN" sz="1800" b="1" dirty="0"/>
              </a:p>
            </p:txBody>
          </p:sp>
          <p:sp>
            <p:nvSpPr>
              <p:cNvPr id="7223" name="Line 165"/>
              <p:cNvSpPr/>
              <p:nvPr/>
            </p:nvSpPr>
            <p:spPr>
              <a:xfrm flipH="1">
                <a:off x="2006" y="1378"/>
                <a:ext cx="540" cy="27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221" name="Line 166"/>
            <p:cNvSpPr/>
            <p:nvPr/>
          </p:nvSpPr>
          <p:spPr>
            <a:xfrm>
              <a:off x="1966" y="2722"/>
              <a:ext cx="528" cy="2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8840" name="Group 168"/>
          <p:cNvGrpSpPr/>
          <p:nvPr/>
        </p:nvGrpSpPr>
        <p:grpSpPr>
          <a:xfrm>
            <a:off x="4724400" y="4343400"/>
            <a:ext cx="3200400" cy="1371600"/>
            <a:chOff x="2928" y="2592"/>
            <a:chExt cx="2016" cy="864"/>
          </a:xfrm>
        </p:grpSpPr>
        <p:sp>
          <p:nvSpPr>
            <p:cNvPr id="7183" name="Text Box 169"/>
            <p:cNvSpPr txBox="1"/>
            <p:nvPr/>
          </p:nvSpPr>
          <p:spPr>
            <a:xfrm>
              <a:off x="2928" y="2592"/>
              <a:ext cx="33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BT</a:t>
              </a:r>
              <a:endPara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84" name="Rectangle 170"/>
            <p:cNvSpPr/>
            <p:nvPr/>
          </p:nvSpPr>
          <p:spPr>
            <a:xfrm>
              <a:off x="3264" y="2592"/>
              <a:ext cx="240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hlink"/>
                  </a:solidFill>
                </a:rPr>
                <a:t>0</a:t>
              </a:r>
              <a:endParaRPr lang="en-US" altLang="zh-CN" sz="1600" b="1" dirty="0">
                <a:solidFill>
                  <a:schemeClr val="hlink"/>
                </a:solidFill>
              </a:endParaRPr>
            </a:p>
          </p:txBody>
        </p:sp>
        <p:sp>
          <p:nvSpPr>
            <p:cNvPr id="7185" name="Rectangle 171"/>
            <p:cNvSpPr/>
            <p:nvPr/>
          </p:nvSpPr>
          <p:spPr>
            <a:xfrm>
              <a:off x="3264" y="2736"/>
              <a:ext cx="24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600" b="1" dirty="0"/>
            </a:p>
          </p:txBody>
        </p:sp>
        <p:sp>
          <p:nvSpPr>
            <p:cNvPr id="7186" name="Rectangle 172"/>
            <p:cNvSpPr/>
            <p:nvPr/>
          </p:nvSpPr>
          <p:spPr>
            <a:xfrm>
              <a:off x="3504" y="2592"/>
              <a:ext cx="240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hlink"/>
                  </a:solidFill>
                </a:rPr>
                <a:t>1</a:t>
              </a:r>
              <a:endParaRPr lang="en-US" altLang="zh-CN" sz="1600" b="1" dirty="0">
                <a:solidFill>
                  <a:schemeClr val="hlink"/>
                </a:solidFill>
              </a:endParaRPr>
            </a:p>
          </p:txBody>
        </p:sp>
        <p:sp>
          <p:nvSpPr>
            <p:cNvPr id="7187" name="Rectangle 173"/>
            <p:cNvSpPr/>
            <p:nvPr/>
          </p:nvSpPr>
          <p:spPr>
            <a:xfrm>
              <a:off x="3504" y="2736"/>
              <a:ext cx="24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/>
                <a:t>A</a:t>
              </a:r>
              <a:endParaRPr lang="en-US" altLang="zh-CN" sz="1600" b="1" dirty="0"/>
            </a:p>
          </p:txBody>
        </p:sp>
        <p:sp>
          <p:nvSpPr>
            <p:cNvPr id="7188" name="Rectangle 174"/>
            <p:cNvSpPr/>
            <p:nvPr/>
          </p:nvSpPr>
          <p:spPr>
            <a:xfrm>
              <a:off x="3744" y="2592"/>
              <a:ext cx="240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hlink"/>
                  </a:solidFill>
                </a:rPr>
                <a:t>2</a:t>
              </a:r>
              <a:endParaRPr lang="en-US" altLang="zh-CN" sz="1600" b="1" dirty="0">
                <a:solidFill>
                  <a:schemeClr val="hlink"/>
                </a:solidFill>
              </a:endParaRPr>
            </a:p>
          </p:txBody>
        </p:sp>
        <p:sp>
          <p:nvSpPr>
            <p:cNvPr id="7189" name="Rectangle 175"/>
            <p:cNvSpPr/>
            <p:nvPr/>
          </p:nvSpPr>
          <p:spPr>
            <a:xfrm>
              <a:off x="3744" y="2736"/>
              <a:ext cx="24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/>
                <a:t>B</a:t>
              </a:r>
              <a:endParaRPr lang="en-US" altLang="zh-CN" sz="1600" b="1" dirty="0"/>
            </a:p>
          </p:txBody>
        </p:sp>
        <p:sp>
          <p:nvSpPr>
            <p:cNvPr id="7190" name="Rectangle 176"/>
            <p:cNvSpPr/>
            <p:nvPr/>
          </p:nvSpPr>
          <p:spPr>
            <a:xfrm>
              <a:off x="3984" y="2592"/>
              <a:ext cx="240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hlink"/>
                  </a:solidFill>
                </a:rPr>
                <a:t>3</a:t>
              </a:r>
              <a:endParaRPr lang="en-US" altLang="zh-CN" sz="1600" b="1" dirty="0">
                <a:solidFill>
                  <a:schemeClr val="hlink"/>
                </a:solidFill>
              </a:endParaRPr>
            </a:p>
          </p:txBody>
        </p:sp>
        <p:sp>
          <p:nvSpPr>
            <p:cNvPr id="7191" name="Rectangle 177"/>
            <p:cNvSpPr/>
            <p:nvPr/>
          </p:nvSpPr>
          <p:spPr>
            <a:xfrm>
              <a:off x="3984" y="2736"/>
              <a:ext cx="24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/>
                <a:t>C</a:t>
              </a:r>
              <a:endParaRPr lang="en-US" altLang="zh-CN" sz="1600" b="1" dirty="0"/>
            </a:p>
          </p:txBody>
        </p:sp>
        <p:sp>
          <p:nvSpPr>
            <p:cNvPr id="7192" name="Rectangle 178"/>
            <p:cNvSpPr/>
            <p:nvPr/>
          </p:nvSpPr>
          <p:spPr>
            <a:xfrm>
              <a:off x="4224" y="2592"/>
              <a:ext cx="240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hlink"/>
                  </a:solidFill>
                </a:rPr>
                <a:t>4</a:t>
              </a:r>
              <a:endParaRPr lang="en-US" altLang="zh-CN" sz="1600" b="1" dirty="0">
                <a:solidFill>
                  <a:schemeClr val="hlink"/>
                </a:solidFill>
              </a:endParaRPr>
            </a:p>
          </p:txBody>
        </p:sp>
        <p:sp>
          <p:nvSpPr>
            <p:cNvPr id="7193" name="Rectangle 179"/>
            <p:cNvSpPr/>
            <p:nvPr/>
          </p:nvSpPr>
          <p:spPr>
            <a:xfrm>
              <a:off x="4224" y="2736"/>
              <a:ext cx="24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/>
                <a:t>D</a:t>
              </a:r>
              <a:endParaRPr lang="en-US" altLang="zh-CN" sz="1600" b="1" dirty="0"/>
            </a:p>
          </p:txBody>
        </p:sp>
        <p:sp>
          <p:nvSpPr>
            <p:cNvPr id="7194" name="Rectangle 180"/>
            <p:cNvSpPr/>
            <p:nvPr/>
          </p:nvSpPr>
          <p:spPr>
            <a:xfrm>
              <a:off x="4464" y="2592"/>
              <a:ext cx="240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hlink"/>
                  </a:solidFill>
                </a:rPr>
                <a:t>5</a:t>
              </a:r>
              <a:endParaRPr lang="en-US" altLang="zh-CN" sz="1600" b="1" dirty="0">
                <a:solidFill>
                  <a:schemeClr val="hlink"/>
                </a:solidFill>
              </a:endParaRPr>
            </a:p>
          </p:txBody>
        </p:sp>
        <p:sp>
          <p:nvSpPr>
            <p:cNvPr id="7195" name="Rectangle 181"/>
            <p:cNvSpPr/>
            <p:nvPr/>
          </p:nvSpPr>
          <p:spPr>
            <a:xfrm>
              <a:off x="4464" y="2736"/>
              <a:ext cx="24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/>
                <a:t>E</a:t>
              </a:r>
              <a:endParaRPr lang="en-US" altLang="zh-CN" sz="1600" b="1" dirty="0"/>
            </a:p>
          </p:txBody>
        </p:sp>
        <p:sp>
          <p:nvSpPr>
            <p:cNvPr id="7196" name="Rectangle 182"/>
            <p:cNvSpPr/>
            <p:nvPr/>
          </p:nvSpPr>
          <p:spPr>
            <a:xfrm>
              <a:off x="4704" y="2592"/>
              <a:ext cx="240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hlink"/>
                  </a:solidFill>
                </a:rPr>
                <a:t>6</a:t>
              </a:r>
              <a:endParaRPr lang="en-US" altLang="zh-CN" sz="1600" b="1" dirty="0">
                <a:solidFill>
                  <a:schemeClr val="hlink"/>
                </a:solidFill>
              </a:endParaRPr>
            </a:p>
          </p:txBody>
        </p:sp>
        <p:sp>
          <p:nvSpPr>
            <p:cNvPr id="7197" name="Rectangle 183"/>
            <p:cNvSpPr/>
            <p:nvPr/>
          </p:nvSpPr>
          <p:spPr>
            <a:xfrm>
              <a:off x="4704" y="2736"/>
              <a:ext cx="24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/>
                <a:t>F</a:t>
              </a:r>
              <a:endParaRPr lang="en-US" altLang="zh-CN" sz="1600" b="1" dirty="0"/>
            </a:p>
          </p:txBody>
        </p:sp>
        <p:sp>
          <p:nvSpPr>
            <p:cNvPr id="7198" name="Rectangle 184"/>
            <p:cNvSpPr/>
            <p:nvPr/>
          </p:nvSpPr>
          <p:spPr>
            <a:xfrm>
              <a:off x="3264" y="3120"/>
              <a:ext cx="240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hlink"/>
                  </a:solidFill>
                </a:rPr>
                <a:t>7</a:t>
              </a:r>
              <a:endParaRPr lang="en-US" altLang="zh-CN" sz="1600" b="1" dirty="0">
                <a:solidFill>
                  <a:schemeClr val="hlink"/>
                </a:solidFill>
              </a:endParaRPr>
            </a:p>
          </p:txBody>
        </p:sp>
        <p:sp>
          <p:nvSpPr>
            <p:cNvPr id="7199" name="Rectangle 185"/>
            <p:cNvSpPr/>
            <p:nvPr/>
          </p:nvSpPr>
          <p:spPr>
            <a:xfrm>
              <a:off x="3264" y="3264"/>
              <a:ext cx="24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/>
                <a:t>G</a:t>
              </a:r>
              <a:endParaRPr lang="en-US" altLang="zh-CN" sz="1600" b="1" dirty="0"/>
            </a:p>
          </p:txBody>
        </p:sp>
        <p:sp>
          <p:nvSpPr>
            <p:cNvPr id="7200" name="Rectangle 186"/>
            <p:cNvSpPr/>
            <p:nvPr/>
          </p:nvSpPr>
          <p:spPr>
            <a:xfrm>
              <a:off x="3504" y="3120"/>
              <a:ext cx="240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hlink"/>
                  </a:solidFill>
                </a:rPr>
                <a:t>8</a:t>
              </a:r>
              <a:endParaRPr lang="en-US" altLang="zh-CN" sz="1600" b="1" dirty="0">
                <a:solidFill>
                  <a:schemeClr val="hlink"/>
                </a:solidFill>
              </a:endParaRPr>
            </a:p>
          </p:txBody>
        </p:sp>
        <p:sp>
          <p:nvSpPr>
            <p:cNvPr id="7201" name="Rectangle 187"/>
            <p:cNvSpPr/>
            <p:nvPr/>
          </p:nvSpPr>
          <p:spPr>
            <a:xfrm>
              <a:off x="3504" y="3264"/>
              <a:ext cx="24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/>
                <a:t>H</a:t>
              </a:r>
              <a:endParaRPr lang="en-US" altLang="zh-CN" sz="1600" b="1" dirty="0"/>
            </a:p>
          </p:txBody>
        </p:sp>
        <p:sp>
          <p:nvSpPr>
            <p:cNvPr id="7202" name="Rectangle 188"/>
            <p:cNvSpPr/>
            <p:nvPr/>
          </p:nvSpPr>
          <p:spPr>
            <a:xfrm>
              <a:off x="3744" y="3120"/>
              <a:ext cx="240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hlink"/>
                  </a:solidFill>
                </a:rPr>
                <a:t>9</a:t>
              </a:r>
              <a:endParaRPr lang="en-US" altLang="zh-CN" sz="1600" b="1" dirty="0">
                <a:solidFill>
                  <a:schemeClr val="hlink"/>
                </a:solidFill>
              </a:endParaRPr>
            </a:p>
          </p:txBody>
        </p:sp>
        <p:sp>
          <p:nvSpPr>
            <p:cNvPr id="7203" name="Rectangle 189"/>
            <p:cNvSpPr/>
            <p:nvPr/>
          </p:nvSpPr>
          <p:spPr>
            <a:xfrm>
              <a:off x="3744" y="3264"/>
              <a:ext cx="24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/>
                <a:t>I</a:t>
              </a:r>
              <a:endParaRPr lang="en-US" altLang="zh-CN" sz="1600" b="1" dirty="0"/>
            </a:p>
          </p:txBody>
        </p:sp>
        <p:sp>
          <p:nvSpPr>
            <p:cNvPr id="7204" name="Rectangle 190"/>
            <p:cNvSpPr/>
            <p:nvPr/>
          </p:nvSpPr>
          <p:spPr>
            <a:xfrm>
              <a:off x="3984" y="3120"/>
              <a:ext cx="240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hlink"/>
                  </a:solidFill>
                </a:rPr>
                <a:t>10</a:t>
              </a:r>
              <a:endParaRPr lang="en-US" altLang="zh-CN" sz="1600" b="1" dirty="0">
                <a:solidFill>
                  <a:schemeClr val="hlink"/>
                </a:solidFill>
              </a:endParaRPr>
            </a:p>
          </p:txBody>
        </p:sp>
        <p:sp>
          <p:nvSpPr>
            <p:cNvPr id="7205" name="Rectangle 191"/>
            <p:cNvSpPr/>
            <p:nvPr/>
          </p:nvSpPr>
          <p:spPr>
            <a:xfrm>
              <a:off x="3984" y="3264"/>
              <a:ext cx="24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/>
                <a:t>J</a:t>
              </a:r>
              <a:endParaRPr lang="en-US" altLang="zh-CN" sz="1600" b="1" dirty="0"/>
            </a:p>
          </p:txBody>
        </p:sp>
        <p:sp>
          <p:nvSpPr>
            <p:cNvPr id="7206" name="Rectangle 192"/>
            <p:cNvSpPr/>
            <p:nvPr/>
          </p:nvSpPr>
          <p:spPr>
            <a:xfrm>
              <a:off x="4224" y="3120"/>
              <a:ext cx="240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hlink"/>
                  </a:solidFill>
                </a:rPr>
                <a:t>11</a:t>
              </a:r>
              <a:endParaRPr lang="en-US" altLang="zh-CN" sz="1600" b="1" dirty="0">
                <a:solidFill>
                  <a:schemeClr val="hlink"/>
                </a:solidFill>
              </a:endParaRPr>
            </a:p>
          </p:txBody>
        </p:sp>
        <p:sp>
          <p:nvSpPr>
            <p:cNvPr id="7207" name="Rectangle 193"/>
            <p:cNvSpPr/>
            <p:nvPr/>
          </p:nvSpPr>
          <p:spPr>
            <a:xfrm>
              <a:off x="4224" y="3264"/>
              <a:ext cx="24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600" b="1" dirty="0"/>
            </a:p>
          </p:txBody>
        </p:sp>
        <p:sp>
          <p:nvSpPr>
            <p:cNvPr id="7208" name="Rectangle 194"/>
            <p:cNvSpPr/>
            <p:nvPr/>
          </p:nvSpPr>
          <p:spPr>
            <a:xfrm>
              <a:off x="4464" y="3120"/>
              <a:ext cx="240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hlink"/>
                  </a:solidFill>
                </a:rPr>
                <a:t>12</a:t>
              </a:r>
              <a:endParaRPr lang="en-US" altLang="zh-CN" sz="1600" b="1" dirty="0">
                <a:solidFill>
                  <a:schemeClr val="hlink"/>
                </a:solidFill>
              </a:endParaRPr>
            </a:p>
          </p:txBody>
        </p:sp>
        <p:sp>
          <p:nvSpPr>
            <p:cNvPr id="7209" name="Rectangle 195"/>
            <p:cNvSpPr/>
            <p:nvPr/>
          </p:nvSpPr>
          <p:spPr>
            <a:xfrm>
              <a:off x="4464" y="3264"/>
              <a:ext cx="24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600" b="1" dirty="0"/>
            </a:p>
          </p:txBody>
        </p:sp>
        <p:sp>
          <p:nvSpPr>
            <p:cNvPr id="7210" name="Rectangle 196"/>
            <p:cNvSpPr/>
            <p:nvPr/>
          </p:nvSpPr>
          <p:spPr>
            <a:xfrm>
              <a:off x="4704" y="3120"/>
              <a:ext cx="240" cy="1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hlink"/>
                  </a:solidFill>
                </a:rPr>
                <a:t>13</a:t>
              </a:r>
              <a:endParaRPr lang="en-US" altLang="zh-CN" sz="1600" b="1" dirty="0">
                <a:solidFill>
                  <a:schemeClr val="hlink"/>
                </a:solidFill>
              </a:endParaRPr>
            </a:p>
          </p:txBody>
        </p:sp>
        <p:sp>
          <p:nvSpPr>
            <p:cNvPr id="7211" name="Rectangle 197"/>
            <p:cNvSpPr/>
            <p:nvPr/>
          </p:nvSpPr>
          <p:spPr>
            <a:xfrm>
              <a:off x="4704" y="3264"/>
              <a:ext cx="240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  <p:bldP spid="28677" grpId="0"/>
      <p:bldP spid="28718" grpId="0" animBg="1"/>
      <p:bldP spid="28724" grpId="0"/>
      <p:bldP spid="28725" grpId="0"/>
      <p:bldP spid="287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2"/>
          <p:cNvSpPr txBox="1"/>
          <p:nvPr/>
        </p:nvSpPr>
        <p:spPr>
          <a:xfrm>
            <a:off x="7010400" y="0"/>
            <a:ext cx="2127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ym typeface="Webdings" panose="05030102010509060703" pitchFamily="18" charset="2"/>
              </a:rPr>
              <a:t>§3  Binary Heap</a:t>
            </a:r>
            <a:endParaRPr lang="en-US" altLang="zh-CN" sz="1800" b="1" dirty="0">
              <a:sym typeface="Webdings" panose="05030102010509060703" pitchFamily="18" charset="2"/>
            </a:endParaRPr>
          </a:p>
        </p:txBody>
      </p:sp>
      <p:sp>
        <p:nvSpPr>
          <p:cNvPr id="30723" name="Text Box 3"/>
          <p:cNvSpPr txBox="1"/>
          <p:nvPr/>
        </p:nvSpPr>
        <p:spPr>
          <a:xfrm>
            <a:off x="381000" y="838200"/>
            <a:ext cx="80010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89255" lvl="0" indent="-389255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【Lemma】</a:t>
            </a:r>
            <a:r>
              <a:rPr lang="en-US" altLang="zh-CN" sz="2400" b="1" dirty="0"/>
              <a:t>If a complete binary tree with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nodes </a:t>
            </a:r>
            <a:r>
              <a:rPr lang="en-US" altLang="zh-CN" sz="2400" b="1" dirty="0">
                <a:sym typeface="Symbol" panose="05050102010706020507" pitchFamily="18" charset="2"/>
              </a:rPr>
              <a:t>is represented sequentially, then for any node with index </a:t>
            </a:r>
            <a:r>
              <a:rPr lang="en-US" altLang="zh-CN" sz="2400" b="1" i="1" dirty="0"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,  1  </a:t>
            </a:r>
            <a:r>
              <a:rPr lang="en-US" altLang="zh-CN" sz="2400" b="1" i="1" dirty="0"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  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, we have: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990600" y="2286000"/>
          <a:ext cx="601980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6178450" imgH="27212925" progId="Equation.3">
                  <p:embed/>
                </p:oleObj>
              </mc:Choice>
              <mc:Fallback>
                <p:oleObj name="" r:id="rId1" imgW="56178450" imgH="2721292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2286000"/>
                        <a:ext cx="6019800" cy="291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11"/>
          <p:cNvSpPr txBox="1"/>
          <p:nvPr/>
        </p:nvSpPr>
        <p:spPr>
          <a:xfrm>
            <a:off x="0" y="6526213"/>
            <a:ext cx="8382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600" b="1" dirty="0"/>
              <a:t>5/7</a:t>
            </a:r>
            <a:endParaRPr lang="en-US" altLang="zh-C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1266" name="文本框 1"/>
          <p:cNvSpPr txBox="1"/>
          <p:nvPr/>
        </p:nvSpPr>
        <p:spPr>
          <a:xfrm>
            <a:off x="3206750" y="1568450"/>
            <a:ext cx="17811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n=n0+n1+n2</a:t>
            </a:r>
            <a:endParaRPr lang="zh-CN" altLang="en-US" sz="2400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2"/>
          <p:cNvSpPr txBox="1"/>
          <p:nvPr/>
        </p:nvSpPr>
        <p:spPr>
          <a:xfrm>
            <a:off x="7010400" y="0"/>
            <a:ext cx="2127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ym typeface="Webdings" panose="05030102010509060703" pitchFamily="18" charset="2"/>
              </a:rPr>
              <a:t>§3  Binary Heap</a:t>
            </a:r>
            <a:endParaRPr lang="en-US" altLang="zh-CN" sz="1800" b="1" dirty="0">
              <a:sym typeface="Webdings" panose="05030102010509060703" pitchFamily="18" charset="2"/>
            </a:endParaRPr>
          </a:p>
        </p:txBody>
      </p:sp>
      <p:sp>
        <p:nvSpPr>
          <p:cNvPr id="32771" name="Text Box 3"/>
          <p:cNvSpPr txBox="1"/>
          <p:nvPr/>
        </p:nvSpPr>
        <p:spPr>
          <a:xfrm>
            <a:off x="609600" y="152400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2. Heap Order Property:</a:t>
            </a:r>
            <a:endParaRPr lang="en-US" altLang="zh-CN" sz="2400" b="1" dirty="0"/>
          </a:p>
        </p:txBody>
      </p:sp>
      <p:sp>
        <p:nvSpPr>
          <p:cNvPr id="32772" name="Text Box 4"/>
          <p:cNvSpPr txBox="1"/>
          <p:nvPr/>
        </p:nvSpPr>
        <p:spPr>
          <a:xfrm>
            <a:off x="533400" y="685800"/>
            <a:ext cx="76962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92100" lvl="0" indent="-2921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【Definition】</a:t>
            </a:r>
            <a:r>
              <a:rPr lang="en-US" altLang="zh-CN" sz="2400" b="1" dirty="0"/>
              <a:t>A </a:t>
            </a:r>
            <a:r>
              <a:rPr lang="en-US" altLang="zh-CN" sz="2400" b="1" dirty="0">
                <a:solidFill>
                  <a:schemeClr val="hlink"/>
                </a:solidFill>
              </a:rPr>
              <a:t>min tree</a:t>
            </a:r>
            <a:r>
              <a:rPr lang="en-US" altLang="zh-CN" sz="2400" b="1" dirty="0"/>
              <a:t> is a tree in which the key value in each node is no larger than the key values in its children (if any).  A </a:t>
            </a:r>
            <a:r>
              <a:rPr lang="en-US" altLang="zh-CN" sz="2400" b="1" dirty="0">
                <a:solidFill>
                  <a:schemeClr val="hlink"/>
                </a:solidFill>
              </a:rPr>
              <a:t>min heap</a:t>
            </a:r>
            <a:r>
              <a:rPr lang="en-US" altLang="zh-CN" sz="2400" b="1" dirty="0"/>
              <a:t> is a </a:t>
            </a:r>
            <a:r>
              <a:rPr lang="en-US" altLang="zh-CN" sz="2400" b="1" dirty="0">
                <a:solidFill>
                  <a:srgbClr val="FF0000"/>
                </a:solidFill>
              </a:rPr>
              <a:t>complete</a:t>
            </a:r>
            <a:r>
              <a:rPr lang="en-US" altLang="zh-CN" sz="2400" b="1" dirty="0"/>
              <a:t> binary tree that is also a min tree.</a:t>
            </a:r>
            <a:endParaRPr lang="en-US" altLang="zh-CN" sz="2400" b="1" dirty="0"/>
          </a:p>
        </p:txBody>
      </p:sp>
      <p:sp>
        <p:nvSpPr>
          <p:cNvPr id="32773" name="AutoShape 5" descr="再生纸"/>
          <p:cNvSpPr/>
          <p:nvPr/>
        </p:nvSpPr>
        <p:spPr>
          <a:xfrm>
            <a:off x="762000" y="2362200"/>
            <a:ext cx="7467600" cy="1295400"/>
          </a:xfrm>
          <a:prstGeom prst="roundRect">
            <a:avLst>
              <a:gd name="adj" fmla="val 11681"/>
            </a:avLst>
          </a:prstGeom>
          <a:blipFill rotWithShape="0">
            <a:blip r:embed="rId1"/>
          </a:blipFill>
          <a:ln w="25400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lIns="198000" rIns="1980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67080" lvl="0" indent="-76708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Note:</a:t>
            </a:r>
            <a:r>
              <a:rPr lang="en-US" altLang="zh-CN" sz="2400" b="1" dirty="0"/>
              <a:t> Analogously, we can declare a </a:t>
            </a:r>
            <a:r>
              <a:rPr lang="en-US" altLang="zh-CN" sz="2400" b="1" i="1" dirty="0">
                <a:solidFill>
                  <a:schemeClr val="hlink"/>
                </a:solidFill>
              </a:rPr>
              <a:t>max</a:t>
            </a:r>
            <a:r>
              <a:rPr lang="en-US" altLang="zh-CN" sz="2400" b="1" dirty="0"/>
              <a:t> heap by changing the heap order property.</a:t>
            </a:r>
            <a:endParaRPr lang="en-US" altLang="zh-CN" sz="2400" b="1" dirty="0"/>
          </a:p>
        </p:txBody>
      </p:sp>
      <p:grpSp>
        <p:nvGrpSpPr>
          <p:cNvPr id="32774" name="Group 6"/>
          <p:cNvGrpSpPr/>
          <p:nvPr/>
        </p:nvGrpSpPr>
        <p:grpSpPr>
          <a:xfrm>
            <a:off x="1524000" y="4114800"/>
            <a:ext cx="2133600" cy="1600200"/>
            <a:chOff x="144" y="2880"/>
            <a:chExt cx="1344" cy="1008"/>
          </a:xfrm>
        </p:grpSpPr>
        <p:sp>
          <p:nvSpPr>
            <p:cNvPr id="12315" name="Oval 7"/>
            <p:cNvSpPr/>
            <p:nvPr/>
          </p:nvSpPr>
          <p:spPr>
            <a:xfrm>
              <a:off x="960" y="2880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9</a:t>
              </a:r>
              <a:endParaRPr lang="en-US" altLang="zh-CN" sz="2400" b="1" dirty="0"/>
            </a:p>
          </p:txBody>
        </p:sp>
        <p:sp>
          <p:nvSpPr>
            <p:cNvPr id="12316" name="Oval 8"/>
            <p:cNvSpPr/>
            <p:nvPr/>
          </p:nvSpPr>
          <p:spPr>
            <a:xfrm>
              <a:off x="672" y="3264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6</a:t>
              </a:r>
              <a:endParaRPr lang="en-US" altLang="zh-CN" sz="2400" b="1" dirty="0"/>
            </a:p>
          </p:txBody>
        </p:sp>
        <p:sp>
          <p:nvSpPr>
            <p:cNvPr id="12317" name="Oval 9"/>
            <p:cNvSpPr/>
            <p:nvPr/>
          </p:nvSpPr>
          <p:spPr>
            <a:xfrm>
              <a:off x="384" y="3648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5</a:t>
              </a:r>
              <a:endParaRPr lang="en-US" altLang="zh-CN" sz="2400" b="1" dirty="0"/>
            </a:p>
          </p:txBody>
        </p:sp>
        <p:sp>
          <p:nvSpPr>
            <p:cNvPr id="12318" name="Line 10"/>
            <p:cNvSpPr/>
            <p:nvPr/>
          </p:nvSpPr>
          <p:spPr>
            <a:xfrm flipH="1">
              <a:off x="553" y="3482"/>
              <a:ext cx="190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9" name="Line 11"/>
            <p:cNvSpPr/>
            <p:nvPr/>
          </p:nvSpPr>
          <p:spPr>
            <a:xfrm flipH="1">
              <a:off x="838" y="3096"/>
              <a:ext cx="190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0" name="Oval 12"/>
            <p:cNvSpPr/>
            <p:nvPr/>
          </p:nvSpPr>
          <p:spPr>
            <a:xfrm flipH="1">
              <a:off x="1248" y="3264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3</a:t>
              </a:r>
              <a:endParaRPr lang="en-US" altLang="zh-CN" sz="2400" b="1" dirty="0"/>
            </a:p>
          </p:txBody>
        </p:sp>
        <p:sp>
          <p:nvSpPr>
            <p:cNvPr id="12321" name="Line 13"/>
            <p:cNvSpPr/>
            <p:nvPr/>
          </p:nvSpPr>
          <p:spPr>
            <a:xfrm>
              <a:off x="1129" y="3098"/>
              <a:ext cx="190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2" name="Rectangle 14"/>
            <p:cNvSpPr/>
            <p:nvPr/>
          </p:nvSpPr>
          <p:spPr>
            <a:xfrm>
              <a:off x="720" y="2928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[1]</a:t>
              </a:r>
              <a:endParaRPr lang="en-US" altLang="zh-CN" sz="1800" b="1" dirty="0"/>
            </a:p>
          </p:txBody>
        </p:sp>
        <p:sp>
          <p:nvSpPr>
            <p:cNvPr id="12323" name="Rectangle 15"/>
            <p:cNvSpPr/>
            <p:nvPr/>
          </p:nvSpPr>
          <p:spPr>
            <a:xfrm>
              <a:off x="432" y="3264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[2]</a:t>
              </a:r>
              <a:endParaRPr lang="en-US" altLang="zh-CN" sz="1800" b="1" dirty="0"/>
            </a:p>
          </p:txBody>
        </p:sp>
        <p:sp>
          <p:nvSpPr>
            <p:cNvPr id="12324" name="Rectangle 16"/>
            <p:cNvSpPr/>
            <p:nvPr/>
          </p:nvSpPr>
          <p:spPr>
            <a:xfrm>
              <a:off x="1008" y="3264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[3]</a:t>
              </a:r>
              <a:endParaRPr lang="en-US" altLang="zh-CN" sz="1800" b="1" dirty="0"/>
            </a:p>
          </p:txBody>
        </p:sp>
        <p:sp>
          <p:nvSpPr>
            <p:cNvPr id="12325" name="Rectangle 17"/>
            <p:cNvSpPr/>
            <p:nvPr/>
          </p:nvSpPr>
          <p:spPr>
            <a:xfrm>
              <a:off x="144" y="3696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[4]</a:t>
              </a:r>
              <a:endParaRPr lang="en-US" altLang="zh-CN" sz="1800" b="1" dirty="0"/>
            </a:p>
          </p:txBody>
        </p:sp>
      </p:grpSp>
      <p:sp>
        <p:nvSpPr>
          <p:cNvPr id="32786" name="Rectangle 18"/>
          <p:cNvSpPr/>
          <p:nvPr/>
        </p:nvSpPr>
        <p:spPr>
          <a:xfrm>
            <a:off x="1828800" y="5867400"/>
            <a:ext cx="1828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A max heap</a:t>
            </a:r>
            <a:endParaRPr lang="en-US" altLang="zh-CN" sz="2000" b="1" dirty="0"/>
          </a:p>
        </p:txBody>
      </p:sp>
      <p:grpSp>
        <p:nvGrpSpPr>
          <p:cNvPr id="32787" name="Group 19"/>
          <p:cNvGrpSpPr/>
          <p:nvPr/>
        </p:nvGrpSpPr>
        <p:grpSpPr>
          <a:xfrm>
            <a:off x="4876800" y="4114800"/>
            <a:ext cx="2133600" cy="1600200"/>
            <a:chOff x="144" y="2880"/>
            <a:chExt cx="1344" cy="1008"/>
          </a:xfrm>
        </p:grpSpPr>
        <p:sp>
          <p:nvSpPr>
            <p:cNvPr id="12304" name="Oval 20"/>
            <p:cNvSpPr/>
            <p:nvPr/>
          </p:nvSpPr>
          <p:spPr>
            <a:xfrm>
              <a:off x="960" y="2880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10</a:t>
              </a:r>
              <a:endParaRPr lang="en-US" altLang="zh-CN" sz="2400" b="1" dirty="0"/>
            </a:p>
          </p:txBody>
        </p:sp>
        <p:sp>
          <p:nvSpPr>
            <p:cNvPr id="12305" name="Oval 21"/>
            <p:cNvSpPr/>
            <p:nvPr/>
          </p:nvSpPr>
          <p:spPr>
            <a:xfrm>
              <a:off x="672" y="3264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20</a:t>
              </a:r>
              <a:endParaRPr lang="en-US" altLang="zh-CN" sz="2400" b="1" dirty="0"/>
            </a:p>
          </p:txBody>
        </p:sp>
        <p:sp>
          <p:nvSpPr>
            <p:cNvPr id="12306" name="Oval 22"/>
            <p:cNvSpPr/>
            <p:nvPr/>
          </p:nvSpPr>
          <p:spPr>
            <a:xfrm>
              <a:off x="384" y="3648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50</a:t>
              </a:r>
              <a:endParaRPr lang="en-US" altLang="zh-CN" sz="2400" b="1" dirty="0"/>
            </a:p>
          </p:txBody>
        </p:sp>
        <p:sp>
          <p:nvSpPr>
            <p:cNvPr id="12307" name="Line 23"/>
            <p:cNvSpPr/>
            <p:nvPr/>
          </p:nvSpPr>
          <p:spPr>
            <a:xfrm flipH="1">
              <a:off x="553" y="3482"/>
              <a:ext cx="190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8" name="Line 24"/>
            <p:cNvSpPr/>
            <p:nvPr/>
          </p:nvSpPr>
          <p:spPr>
            <a:xfrm flipH="1">
              <a:off x="838" y="3096"/>
              <a:ext cx="190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9" name="Oval 25"/>
            <p:cNvSpPr/>
            <p:nvPr/>
          </p:nvSpPr>
          <p:spPr>
            <a:xfrm flipH="1">
              <a:off x="1248" y="3264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83</a:t>
              </a:r>
              <a:endParaRPr lang="en-US" altLang="zh-CN" sz="2400" b="1" dirty="0"/>
            </a:p>
          </p:txBody>
        </p:sp>
        <p:sp>
          <p:nvSpPr>
            <p:cNvPr id="12310" name="Line 26"/>
            <p:cNvSpPr/>
            <p:nvPr/>
          </p:nvSpPr>
          <p:spPr>
            <a:xfrm>
              <a:off x="1129" y="3098"/>
              <a:ext cx="190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1" name="Rectangle 27"/>
            <p:cNvSpPr/>
            <p:nvPr/>
          </p:nvSpPr>
          <p:spPr>
            <a:xfrm>
              <a:off x="720" y="2928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[1]</a:t>
              </a:r>
              <a:endParaRPr lang="en-US" altLang="zh-CN" sz="1800" b="1" dirty="0"/>
            </a:p>
          </p:txBody>
        </p:sp>
        <p:sp>
          <p:nvSpPr>
            <p:cNvPr id="12312" name="Rectangle 28"/>
            <p:cNvSpPr/>
            <p:nvPr/>
          </p:nvSpPr>
          <p:spPr>
            <a:xfrm>
              <a:off x="432" y="3264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[2]</a:t>
              </a:r>
              <a:endParaRPr lang="en-US" altLang="zh-CN" sz="1800" b="1" dirty="0"/>
            </a:p>
          </p:txBody>
        </p:sp>
        <p:sp>
          <p:nvSpPr>
            <p:cNvPr id="12313" name="Rectangle 29"/>
            <p:cNvSpPr/>
            <p:nvPr/>
          </p:nvSpPr>
          <p:spPr>
            <a:xfrm>
              <a:off x="1008" y="3264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[3]</a:t>
              </a:r>
              <a:endParaRPr lang="en-US" altLang="zh-CN" sz="1800" b="1" dirty="0"/>
            </a:p>
          </p:txBody>
        </p:sp>
        <p:sp>
          <p:nvSpPr>
            <p:cNvPr id="12314" name="Rectangle 30"/>
            <p:cNvSpPr/>
            <p:nvPr/>
          </p:nvSpPr>
          <p:spPr>
            <a:xfrm>
              <a:off x="144" y="3696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[4]</a:t>
              </a:r>
              <a:endParaRPr lang="en-US" altLang="zh-CN" sz="1800" b="1" dirty="0"/>
            </a:p>
          </p:txBody>
        </p:sp>
      </p:grpSp>
      <p:sp>
        <p:nvSpPr>
          <p:cNvPr id="32799" name="Rectangle 31"/>
          <p:cNvSpPr/>
          <p:nvPr/>
        </p:nvSpPr>
        <p:spPr>
          <a:xfrm>
            <a:off x="5181600" y="5867400"/>
            <a:ext cx="1828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A min heap</a:t>
            </a:r>
            <a:endParaRPr lang="en-US" altLang="zh-CN" sz="2000" b="1" dirty="0"/>
          </a:p>
        </p:txBody>
      </p:sp>
      <p:grpSp>
        <p:nvGrpSpPr>
          <p:cNvPr id="32800" name="Group 32"/>
          <p:cNvGrpSpPr/>
          <p:nvPr/>
        </p:nvGrpSpPr>
        <p:grpSpPr>
          <a:xfrm>
            <a:off x="3124200" y="3962400"/>
            <a:ext cx="2133600" cy="381000"/>
            <a:chOff x="1968" y="2688"/>
            <a:chExt cx="1344" cy="240"/>
          </a:xfrm>
        </p:grpSpPr>
        <p:sp>
          <p:nvSpPr>
            <p:cNvPr id="12302" name="Rectangle 33"/>
            <p:cNvSpPr/>
            <p:nvPr/>
          </p:nvSpPr>
          <p:spPr>
            <a:xfrm>
              <a:off x="2160" y="2688"/>
              <a:ext cx="1152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The largest key</a:t>
              </a:r>
              <a:endParaRPr lang="en-US" altLang="zh-CN" sz="2000" b="1" dirty="0"/>
            </a:p>
          </p:txBody>
        </p:sp>
        <p:sp>
          <p:nvSpPr>
            <p:cNvPr id="12303" name="Line 34"/>
            <p:cNvSpPr/>
            <p:nvPr/>
          </p:nvSpPr>
          <p:spPr>
            <a:xfrm flipH="1">
              <a:off x="1968" y="2784"/>
              <a:ext cx="192" cy="96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sm" len="med"/>
            </a:ln>
          </p:spPr>
        </p:sp>
      </p:grpSp>
      <p:grpSp>
        <p:nvGrpSpPr>
          <p:cNvPr id="32803" name="Group 35"/>
          <p:cNvGrpSpPr/>
          <p:nvPr/>
        </p:nvGrpSpPr>
        <p:grpSpPr>
          <a:xfrm>
            <a:off x="6477000" y="3962400"/>
            <a:ext cx="2133600" cy="381000"/>
            <a:chOff x="1968" y="2688"/>
            <a:chExt cx="1344" cy="240"/>
          </a:xfrm>
        </p:grpSpPr>
        <p:sp>
          <p:nvSpPr>
            <p:cNvPr id="12300" name="Rectangle 36"/>
            <p:cNvSpPr/>
            <p:nvPr/>
          </p:nvSpPr>
          <p:spPr>
            <a:xfrm>
              <a:off x="2160" y="2688"/>
              <a:ext cx="1152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The smallest key</a:t>
              </a:r>
              <a:endParaRPr lang="en-US" altLang="zh-CN" sz="2000" b="1" dirty="0"/>
            </a:p>
          </p:txBody>
        </p:sp>
        <p:sp>
          <p:nvSpPr>
            <p:cNvPr id="12301" name="Line 37"/>
            <p:cNvSpPr/>
            <p:nvPr/>
          </p:nvSpPr>
          <p:spPr>
            <a:xfrm flipH="1">
              <a:off x="1968" y="2784"/>
              <a:ext cx="192" cy="96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sm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/>
      <p:bldP spid="32773" grpId="0" animBg="1"/>
      <p:bldP spid="32786" grpId="0"/>
      <p:bldP spid="327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7010400" y="0"/>
            <a:ext cx="2127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ym typeface="Webdings" panose="05030102010509060703" pitchFamily="18" charset="2"/>
              </a:rPr>
              <a:t>§3  Binary Heap</a:t>
            </a:r>
            <a:endParaRPr lang="en-US" altLang="zh-CN" sz="1800" b="1" dirty="0">
              <a:sym typeface="Webdings" panose="05030102010509060703" pitchFamily="18" charset="2"/>
            </a:endParaRPr>
          </a:p>
        </p:txBody>
      </p:sp>
      <p:sp>
        <p:nvSpPr>
          <p:cNvPr id="31747" name="AutoShape 3"/>
          <p:cNvSpPr/>
          <p:nvPr/>
        </p:nvSpPr>
        <p:spPr>
          <a:xfrm>
            <a:off x="323850" y="533400"/>
            <a:ext cx="8362950" cy="606425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26000" tIns="154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</a:rPr>
              <a:t>struct </a:t>
            </a:r>
            <a:r>
              <a:rPr lang="en-US" altLang="zh-CN" sz="1800" b="1" dirty="0">
                <a:latin typeface="Arial" panose="020B0604020202020204" pitchFamily="34" charset="0"/>
              </a:rPr>
              <a:t>HeapStruct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</a:rPr>
              <a:t>      int </a:t>
            </a:r>
            <a:r>
              <a:rPr lang="en-US" altLang="zh-CN" sz="1800" b="1" dirty="0">
                <a:latin typeface="Arial" panose="020B0604020202020204" pitchFamily="34" charset="0"/>
              </a:rPr>
              <a:t>Capacity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  <a:endParaRPr lang="en-US" altLang="zh-CN" sz="18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</a:rPr>
              <a:t>      int </a:t>
            </a:r>
            <a:r>
              <a:rPr lang="en-US" altLang="zh-CN" sz="1800" b="1" dirty="0">
                <a:latin typeface="Arial" panose="020B0604020202020204" pitchFamily="34" charset="0"/>
              </a:rPr>
              <a:t>Size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  <a:endParaRPr lang="en-US" altLang="zh-CN" sz="18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1800" b="1" dirty="0">
                <a:latin typeface="Arial" panose="020B0604020202020204" pitchFamily="34" charset="0"/>
              </a:rPr>
              <a:t>ElementType *Elements;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};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typedef struct HeapStruct *PriorityQueue;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PriorityQueue  Initialize(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 MaxElements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PriorityQueue  H;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H = malloc(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 dirty="0">
                <a:latin typeface="Arial" panose="020B0604020202020204" pitchFamily="34" charset="0"/>
              </a:rPr>
              <a:t> (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 dirty="0">
                <a:latin typeface="Arial" panose="020B0604020202020204" pitchFamily="34" charset="0"/>
              </a:rPr>
              <a:t> HeapStruct )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     /* Allocate the array plus one extra for sentinel */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H-&gt;Elements = malloc(( MaxElements + 1 ) *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 dirty="0">
                <a:latin typeface="Arial" panose="020B0604020202020204" pitchFamily="34" charset="0"/>
              </a:rPr>
              <a:t>( ElementType ));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H-&gt;Capacity = MaxElements;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H-&gt;Size = 0;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H-&gt;Elements[ 0 ] = MinData; //</a:t>
            </a:r>
            <a:r>
              <a:rPr lang="zh-CN" altLang="en-US" sz="1800" b="1" dirty="0">
                <a:latin typeface="Arial" panose="020B0604020202020204" pitchFamily="34" charset="0"/>
              </a:rPr>
              <a:t>比如</a:t>
            </a:r>
            <a:r>
              <a:rPr lang="en-US" altLang="zh-CN" sz="1800" b="1" dirty="0">
                <a:latin typeface="Arial" panose="020B0604020202020204" pitchFamily="34" charset="0"/>
              </a:rPr>
              <a:t>-65536</a:t>
            </a:r>
            <a:r>
              <a:rPr lang="zh-CN" altLang="en-US" sz="1800" b="1" dirty="0">
                <a:latin typeface="Arial" panose="020B0604020202020204" pitchFamily="34" charset="0"/>
              </a:rPr>
              <a:t>之类的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/* set the sentinel */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 </a:t>
            </a:r>
            <a:r>
              <a:rPr lang="en-US" altLang="zh-CN" sz="1800" b="1" dirty="0">
                <a:latin typeface="Arial" panose="020B0604020202020204" pitchFamily="34" charset="0"/>
              </a:rPr>
              <a:t> H;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4"/>
          <p:cNvSpPr txBox="1"/>
          <p:nvPr/>
        </p:nvSpPr>
        <p:spPr>
          <a:xfrm>
            <a:off x="7010400" y="0"/>
            <a:ext cx="2127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ym typeface="Webdings" panose="05030102010509060703" pitchFamily="18" charset="2"/>
              </a:rPr>
              <a:t>§3  Binary Heap</a:t>
            </a:r>
            <a:endParaRPr lang="en-US" altLang="zh-CN" sz="1800" b="1" dirty="0">
              <a:sym typeface="Webdings" panose="05030102010509060703" pitchFamily="18" charset="2"/>
            </a:endParaRPr>
          </a:p>
        </p:txBody>
      </p:sp>
      <p:sp>
        <p:nvSpPr>
          <p:cNvPr id="41989" name="Text Box 5"/>
          <p:cNvSpPr txBox="1"/>
          <p:nvPr/>
        </p:nvSpPr>
        <p:spPr>
          <a:xfrm>
            <a:off x="609600" y="152400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3. Basic Heap Operations:</a:t>
            </a:r>
            <a:endParaRPr lang="en-US" altLang="zh-CN" sz="2400" b="1" dirty="0"/>
          </a:p>
        </p:txBody>
      </p:sp>
      <p:sp>
        <p:nvSpPr>
          <p:cNvPr id="41990" name="Text Box 6"/>
          <p:cNvSpPr txBox="1"/>
          <p:nvPr/>
        </p:nvSpPr>
        <p:spPr>
          <a:xfrm>
            <a:off x="762000" y="609600"/>
            <a:ext cx="21336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 dirty="0">
                <a:sym typeface="Wingdings" panose="05000000000000000000" pitchFamily="2" charset="2"/>
              </a:rPr>
              <a:t>  insertion</a:t>
            </a:r>
            <a:endParaRPr lang="en-US" altLang="zh-CN" sz="2400" b="1" dirty="0"/>
          </a:p>
        </p:txBody>
      </p:sp>
      <p:grpSp>
        <p:nvGrpSpPr>
          <p:cNvPr id="41991" name="Group 7"/>
          <p:cNvGrpSpPr/>
          <p:nvPr/>
        </p:nvGrpSpPr>
        <p:grpSpPr>
          <a:xfrm>
            <a:off x="1060450" y="1905000"/>
            <a:ext cx="1905000" cy="1905000"/>
            <a:chOff x="1200" y="2784"/>
            <a:chExt cx="1200" cy="1200"/>
          </a:xfrm>
        </p:grpSpPr>
        <p:sp>
          <p:nvSpPr>
            <p:cNvPr id="15401" name="Oval 8"/>
            <p:cNvSpPr/>
            <p:nvPr/>
          </p:nvSpPr>
          <p:spPr>
            <a:xfrm>
              <a:off x="1872" y="2784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10</a:t>
              </a:r>
              <a:endParaRPr lang="en-US" altLang="zh-CN" sz="2400" b="1" dirty="0"/>
            </a:p>
          </p:txBody>
        </p:sp>
        <p:sp>
          <p:nvSpPr>
            <p:cNvPr id="15402" name="Oval 9"/>
            <p:cNvSpPr/>
            <p:nvPr/>
          </p:nvSpPr>
          <p:spPr>
            <a:xfrm>
              <a:off x="1488" y="3168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12</a:t>
              </a:r>
              <a:endParaRPr lang="en-US" altLang="zh-CN" sz="2400" b="1" dirty="0"/>
            </a:p>
          </p:txBody>
        </p:sp>
        <p:sp>
          <p:nvSpPr>
            <p:cNvPr id="15403" name="Oval 10"/>
            <p:cNvSpPr/>
            <p:nvPr/>
          </p:nvSpPr>
          <p:spPr>
            <a:xfrm>
              <a:off x="1200" y="355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15</a:t>
              </a:r>
              <a:endParaRPr lang="en-US" altLang="zh-CN" sz="2400" b="1" dirty="0"/>
            </a:p>
          </p:txBody>
        </p:sp>
        <p:sp>
          <p:nvSpPr>
            <p:cNvPr id="15404" name="Line 11"/>
            <p:cNvSpPr/>
            <p:nvPr/>
          </p:nvSpPr>
          <p:spPr>
            <a:xfrm flipH="1">
              <a:off x="1369" y="3386"/>
              <a:ext cx="190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5" name="Line 12"/>
            <p:cNvSpPr/>
            <p:nvPr/>
          </p:nvSpPr>
          <p:spPr>
            <a:xfrm flipH="1">
              <a:off x="1654" y="2976"/>
              <a:ext cx="218" cy="21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6" name="Oval 13"/>
            <p:cNvSpPr/>
            <p:nvPr/>
          </p:nvSpPr>
          <p:spPr>
            <a:xfrm flipH="1">
              <a:off x="2160" y="3168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20</a:t>
              </a:r>
              <a:endParaRPr lang="en-US" altLang="zh-CN" sz="2400" b="1" dirty="0"/>
            </a:p>
          </p:txBody>
        </p:sp>
        <p:sp>
          <p:nvSpPr>
            <p:cNvPr id="15407" name="Line 14"/>
            <p:cNvSpPr/>
            <p:nvPr/>
          </p:nvSpPr>
          <p:spPr>
            <a:xfrm>
              <a:off x="2085" y="2976"/>
              <a:ext cx="190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8" name="Rectangle 15"/>
            <p:cNvSpPr/>
            <p:nvPr/>
          </p:nvSpPr>
          <p:spPr>
            <a:xfrm>
              <a:off x="1632" y="2832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[1]</a:t>
              </a:r>
              <a:endParaRPr lang="en-US" altLang="zh-CN" sz="1800" b="1" dirty="0"/>
            </a:p>
          </p:txBody>
        </p:sp>
        <p:sp>
          <p:nvSpPr>
            <p:cNvPr id="15409" name="Rectangle 16"/>
            <p:cNvSpPr/>
            <p:nvPr/>
          </p:nvSpPr>
          <p:spPr>
            <a:xfrm>
              <a:off x="1248" y="3168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[2]</a:t>
              </a:r>
              <a:endParaRPr lang="en-US" altLang="zh-CN" sz="1800" b="1" dirty="0"/>
            </a:p>
          </p:txBody>
        </p:sp>
        <p:sp>
          <p:nvSpPr>
            <p:cNvPr id="15410" name="Rectangle 17"/>
            <p:cNvSpPr/>
            <p:nvPr/>
          </p:nvSpPr>
          <p:spPr>
            <a:xfrm>
              <a:off x="1920" y="3168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[3]</a:t>
              </a:r>
              <a:endParaRPr lang="en-US" altLang="zh-CN" sz="1800" b="1" dirty="0"/>
            </a:p>
          </p:txBody>
        </p:sp>
        <p:sp>
          <p:nvSpPr>
            <p:cNvPr id="15411" name="Rectangle 18"/>
            <p:cNvSpPr/>
            <p:nvPr/>
          </p:nvSpPr>
          <p:spPr>
            <a:xfrm>
              <a:off x="1200" y="3840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[4]</a:t>
              </a:r>
              <a:endParaRPr lang="en-US" altLang="zh-CN" sz="1800" b="1" dirty="0"/>
            </a:p>
          </p:txBody>
        </p:sp>
        <p:sp>
          <p:nvSpPr>
            <p:cNvPr id="15412" name="Oval 19"/>
            <p:cNvSpPr/>
            <p:nvPr/>
          </p:nvSpPr>
          <p:spPr>
            <a:xfrm flipH="1">
              <a:off x="1680" y="355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18</a:t>
              </a:r>
              <a:endParaRPr lang="en-US" altLang="zh-CN" sz="2400" b="1" dirty="0"/>
            </a:p>
          </p:txBody>
        </p:sp>
        <p:sp>
          <p:nvSpPr>
            <p:cNvPr id="15413" name="Line 20"/>
            <p:cNvSpPr/>
            <p:nvPr/>
          </p:nvSpPr>
          <p:spPr>
            <a:xfrm>
              <a:off x="1657" y="3386"/>
              <a:ext cx="145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4" name="Rectangle 21"/>
            <p:cNvSpPr/>
            <p:nvPr/>
          </p:nvSpPr>
          <p:spPr>
            <a:xfrm>
              <a:off x="1680" y="3840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[5]</a:t>
              </a:r>
              <a:endParaRPr lang="en-US" altLang="zh-CN" sz="1800" b="1" dirty="0"/>
            </a:p>
          </p:txBody>
        </p:sp>
        <p:sp>
          <p:nvSpPr>
            <p:cNvPr id="15415" name="Oval 22"/>
            <p:cNvSpPr/>
            <p:nvPr/>
          </p:nvSpPr>
          <p:spPr>
            <a:xfrm flipH="1">
              <a:off x="1968" y="3552"/>
              <a:ext cx="240" cy="240"/>
            </a:xfrm>
            <a:prstGeom prst="ellipse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/>
            </a:p>
          </p:txBody>
        </p:sp>
        <p:sp>
          <p:nvSpPr>
            <p:cNvPr id="15416" name="Rectangle 23"/>
            <p:cNvSpPr/>
            <p:nvPr/>
          </p:nvSpPr>
          <p:spPr>
            <a:xfrm>
              <a:off x="1968" y="3840"/>
              <a:ext cx="24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[6]</a:t>
              </a:r>
              <a:endParaRPr lang="en-US" altLang="zh-CN" sz="1800" b="1" dirty="0"/>
            </a:p>
          </p:txBody>
        </p:sp>
        <p:sp>
          <p:nvSpPr>
            <p:cNvPr id="15417" name="Line 24"/>
            <p:cNvSpPr/>
            <p:nvPr/>
          </p:nvSpPr>
          <p:spPr>
            <a:xfrm flipH="1">
              <a:off x="2137" y="3408"/>
              <a:ext cx="96" cy="1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2009" name="Text Box 25"/>
          <p:cNvSpPr txBox="1"/>
          <p:nvPr/>
        </p:nvSpPr>
        <p:spPr>
          <a:xfrm>
            <a:off x="762000" y="1219200"/>
            <a:ext cx="3352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zh-CN" sz="2400" b="1" dirty="0">
                <a:latin typeface="Arial" panose="020B0604020202020204" pitchFamily="34" charset="0"/>
              </a:rPr>
              <a:t>Sketch of the idea: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42010" name="AutoShape 26"/>
          <p:cNvSpPr/>
          <p:nvPr/>
        </p:nvSpPr>
        <p:spPr>
          <a:xfrm>
            <a:off x="3810000" y="1828800"/>
            <a:ext cx="4495800" cy="1676400"/>
          </a:xfrm>
          <a:prstGeom prst="wedgeRoundRectCallout">
            <a:avLst>
              <a:gd name="adj1" fmla="val -78144"/>
              <a:gd name="adj2" fmla="val 32574"/>
              <a:gd name="adj3" fmla="val 16667"/>
            </a:avLst>
          </a:prstGeom>
          <a:gradFill rotWithShape="0">
            <a:gsLst>
              <a:gs pos="0">
                <a:srgbClr val="C2C2C2"/>
              </a:gs>
              <a:gs pos="50000">
                <a:srgbClr val="FFFFFF"/>
              </a:gs>
              <a:gs pos="100000">
                <a:srgbClr val="C2C2C2"/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The only possible position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for a new node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since a heap must be 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a complete binary tree.</a:t>
            </a:r>
            <a:endParaRPr lang="en-US" altLang="zh-CN" sz="2400" b="1" dirty="0"/>
          </a:p>
        </p:txBody>
      </p:sp>
      <p:sp>
        <p:nvSpPr>
          <p:cNvPr id="42011" name="Text Box 27"/>
          <p:cNvSpPr txBox="1"/>
          <p:nvPr/>
        </p:nvSpPr>
        <p:spPr>
          <a:xfrm>
            <a:off x="990600" y="4191000"/>
            <a:ext cx="3352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Case 1 :  new_item = 21</a:t>
            </a:r>
            <a:endParaRPr lang="en-US" altLang="zh-CN" sz="2400" b="1" dirty="0"/>
          </a:p>
        </p:txBody>
      </p:sp>
      <p:sp>
        <p:nvSpPr>
          <p:cNvPr id="42012" name="Oval 28"/>
          <p:cNvSpPr/>
          <p:nvPr/>
        </p:nvSpPr>
        <p:spPr>
          <a:xfrm flipH="1">
            <a:off x="2281238" y="3124200"/>
            <a:ext cx="381000" cy="3810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21</a:t>
            </a:r>
            <a:endParaRPr lang="en-US" altLang="zh-CN" sz="2400" b="1" dirty="0"/>
          </a:p>
        </p:txBody>
      </p:sp>
      <p:grpSp>
        <p:nvGrpSpPr>
          <p:cNvPr id="42013" name="Group 29"/>
          <p:cNvGrpSpPr/>
          <p:nvPr/>
        </p:nvGrpSpPr>
        <p:grpSpPr>
          <a:xfrm>
            <a:off x="4267200" y="4191000"/>
            <a:ext cx="1219200" cy="381000"/>
            <a:chOff x="2496" y="2256"/>
            <a:chExt cx="768" cy="240"/>
          </a:xfrm>
        </p:grpSpPr>
        <p:sp>
          <p:nvSpPr>
            <p:cNvPr id="15398" name="Oval 30"/>
            <p:cNvSpPr/>
            <p:nvPr/>
          </p:nvSpPr>
          <p:spPr>
            <a:xfrm flipH="1">
              <a:off x="2496" y="2256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20</a:t>
              </a:r>
              <a:endParaRPr lang="en-US" altLang="zh-CN" sz="2400" b="1" dirty="0"/>
            </a:p>
          </p:txBody>
        </p:sp>
        <p:sp>
          <p:nvSpPr>
            <p:cNvPr id="15399" name="Oval 31"/>
            <p:cNvSpPr/>
            <p:nvPr/>
          </p:nvSpPr>
          <p:spPr>
            <a:xfrm flipH="1">
              <a:off x="3024" y="2256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21</a:t>
              </a:r>
              <a:endParaRPr lang="en-US" altLang="zh-CN" sz="2400" b="1" dirty="0"/>
            </a:p>
          </p:txBody>
        </p:sp>
        <p:sp>
          <p:nvSpPr>
            <p:cNvPr id="15400" name="Rectangle 32"/>
            <p:cNvSpPr/>
            <p:nvPr/>
          </p:nvSpPr>
          <p:spPr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&lt;</a:t>
              </a:r>
              <a:endParaRPr lang="en-US" altLang="zh-CN" sz="2400" b="1" dirty="0"/>
            </a:p>
          </p:txBody>
        </p:sp>
      </p:grpSp>
      <p:graphicFrame>
        <p:nvGraphicFramePr>
          <p:cNvPr id="42017" name="Object 33"/>
          <p:cNvGraphicFramePr>
            <a:graphicFrameLocks noChangeAspect="1"/>
          </p:cNvGraphicFramePr>
          <p:nvPr/>
        </p:nvGraphicFramePr>
        <p:xfrm>
          <a:off x="5715000" y="3962400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9705975" imgH="14287500" progId="MS_ClipArt_Gallery.2">
                  <p:embed/>
                </p:oleObj>
              </mc:Choice>
              <mc:Fallback>
                <p:oleObj name="" r:id="rId1" imgW="9705975" imgH="14287500" progId="MS_ClipArt_Gallery.2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15000" y="3962400"/>
                        <a:ext cx="46672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8" name="Text Box 34"/>
          <p:cNvSpPr txBox="1"/>
          <p:nvPr/>
        </p:nvSpPr>
        <p:spPr>
          <a:xfrm>
            <a:off x="990600" y="4953000"/>
            <a:ext cx="3352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Case 2 :  new_item = 17</a:t>
            </a:r>
            <a:endParaRPr lang="en-US" altLang="zh-CN" sz="2400" b="1" dirty="0"/>
          </a:p>
        </p:txBody>
      </p:sp>
      <p:sp>
        <p:nvSpPr>
          <p:cNvPr id="42019" name="Oval 35"/>
          <p:cNvSpPr/>
          <p:nvPr/>
        </p:nvSpPr>
        <p:spPr>
          <a:xfrm flipH="1">
            <a:off x="2281238" y="3124200"/>
            <a:ext cx="381000" cy="3810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17</a:t>
            </a:r>
            <a:endParaRPr lang="en-US" altLang="zh-CN" sz="2400" b="1" dirty="0"/>
          </a:p>
        </p:txBody>
      </p:sp>
      <p:grpSp>
        <p:nvGrpSpPr>
          <p:cNvPr id="42020" name="Group 36"/>
          <p:cNvGrpSpPr/>
          <p:nvPr/>
        </p:nvGrpSpPr>
        <p:grpSpPr>
          <a:xfrm>
            <a:off x="4267200" y="4953000"/>
            <a:ext cx="1219200" cy="381000"/>
            <a:chOff x="2496" y="2256"/>
            <a:chExt cx="768" cy="240"/>
          </a:xfrm>
        </p:grpSpPr>
        <p:sp>
          <p:nvSpPr>
            <p:cNvPr id="15395" name="Oval 37"/>
            <p:cNvSpPr/>
            <p:nvPr/>
          </p:nvSpPr>
          <p:spPr>
            <a:xfrm flipH="1">
              <a:off x="2496" y="2256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20</a:t>
              </a:r>
              <a:endParaRPr lang="en-US" altLang="zh-CN" sz="2400" b="1" dirty="0"/>
            </a:p>
          </p:txBody>
        </p:sp>
        <p:sp>
          <p:nvSpPr>
            <p:cNvPr id="15396" name="Oval 38"/>
            <p:cNvSpPr/>
            <p:nvPr/>
          </p:nvSpPr>
          <p:spPr>
            <a:xfrm flipH="1">
              <a:off x="3024" y="2256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17</a:t>
              </a:r>
              <a:endParaRPr lang="en-US" altLang="zh-CN" sz="2400" b="1" dirty="0"/>
            </a:p>
          </p:txBody>
        </p:sp>
        <p:sp>
          <p:nvSpPr>
            <p:cNvPr id="15397" name="Rectangle 39"/>
            <p:cNvSpPr/>
            <p:nvPr/>
          </p:nvSpPr>
          <p:spPr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&gt;</a:t>
              </a:r>
              <a:endParaRPr lang="en-US" altLang="zh-CN" sz="2400" b="1" dirty="0"/>
            </a:p>
          </p:txBody>
        </p:sp>
      </p:grpSp>
      <p:sp>
        <p:nvSpPr>
          <p:cNvPr id="42024" name="Oval 40"/>
          <p:cNvSpPr/>
          <p:nvPr/>
        </p:nvSpPr>
        <p:spPr>
          <a:xfrm flipH="1">
            <a:off x="2586038" y="2514600"/>
            <a:ext cx="381000" cy="3810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17</a:t>
            </a:r>
            <a:endParaRPr lang="en-US" altLang="zh-CN" sz="2400" b="1" dirty="0"/>
          </a:p>
        </p:txBody>
      </p:sp>
      <p:sp>
        <p:nvSpPr>
          <p:cNvPr id="42025" name="Oval 41"/>
          <p:cNvSpPr/>
          <p:nvPr/>
        </p:nvSpPr>
        <p:spPr>
          <a:xfrm flipH="1">
            <a:off x="2281238" y="3124200"/>
            <a:ext cx="381000" cy="3810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20</a:t>
            </a:r>
            <a:endParaRPr lang="en-US" altLang="zh-CN" sz="2400" b="1" dirty="0"/>
          </a:p>
        </p:txBody>
      </p:sp>
      <p:grpSp>
        <p:nvGrpSpPr>
          <p:cNvPr id="42026" name="Group 42"/>
          <p:cNvGrpSpPr/>
          <p:nvPr/>
        </p:nvGrpSpPr>
        <p:grpSpPr>
          <a:xfrm>
            <a:off x="5715000" y="4953000"/>
            <a:ext cx="1219200" cy="381000"/>
            <a:chOff x="2496" y="2256"/>
            <a:chExt cx="768" cy="240"/>
          </a:xfrm>
        </p:grpSpPr>
        <p:sp>
          <p:nvSpPr>
            <p:cNvPr id="15392" name="Oval 43"/>
            <p:cNvSpPr/>
            <p:nvPr/>
          </p:nvSpPr>
          <p:spPr>
            <a:xfrm flipH="1">
              <a:off x="2496" y="2256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10</a:t>
              </a:r>
              <a:endParaRPr lang="en-US" altLang="zh-CN" sz="2400" b="1" dirty="0"/>
            </a:p>
          </p:txBody>
        </p:sp>
        <p:sp>
          <p:nvSpPr>
            <p:cNvPr id="15393" name="Oval 44"/>
            <p:cNvSpPr/>
            <p:nvPr/>
          </p:nvSpPr>
          <p:spPr>
            <a:xfrm flipH="1">
              <a:off x="3024" y="2256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17</a:t>
              </a:r>
              <a:endParaRPr lang="en-US" altLang="zh-CN" sz="2400" b="1" dirty="0"/>
            </a:p>
          </p:txBody>
        </p:sp>
        <p:sp>
          <p:nvSpPr>
            <p:cNvPr id="15394" name="Rectangle 45"/>
            <p:cNvSpPr/>
            <p:nvPr/>
          </p:nvSpPr>
          <p:spPr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&lt;</a:t>
              </a:r>
              <a:endParaRPr lang="en-US" altLang="zh-CN" sz="2400" b="1" dirty="0"/>
            </a:p>
          </p:txBody>
        </p:sp>
      </p:grpSp>
      <p:graphicFrame>
        <p:nvGraphicFramePr>
          <p:cNvPr id="42030" name="Object 46"/>
          <p:cNvGraphicFramePr>
            <a:graphicFrameLocks noChangeAspect="1"/>
          </p:cNvGraphicFramePr>
          <p:nvPr/>
        </p:nvGraphicFramePr>
        <p:xfrm>
          <a:off x="7162800" y="4724400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9705975" imgH="14287500" progId="MS_ClipArt_Gallery.2">
                  <p:embed/>
                </p:oleObj>
              </mc:Choice>
              <mc:Fallback>
                <p:oleObj name="" r:id="rId3" imgW="9705975" imgH="14287500" progId="MS_ClipArt_Gallery.2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62800" y="4724400"/>
                        <a:ext cx="46672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1" name="Text Box 47"/>
          <p:cNvSpPr txBox="1"/>
          <p:nvPr/>
        </p:nvSpPr>
        <p:spPr>
          <a:xfrm>
            <a:off x="990600" y="5791200"/>
            <a:ext cx="3352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Case 3 :  new_item = 9</a:t>
            </a:r>
            <a:endParaRPr lang="en-US" altLang="zh-CN" sz="2400" b="1" dirty="0"/>
          </a:p>
        </p:txBody>
      </p:sp>
      <p:grpSp>
        <p:nvGrpSpPr>
          <p:cNvPr id="42032" name="Group 48"/>
          <p:cNvGrpSpPr/>
          <p:nvPr/>
        </p:nvGrpSpPr>
        <p:grpSpPr>
          <a:xfrm>
            <a:off x="4267200" y="5791200"/>
            <a:ext cx="1219200" cy="381000"/>
            <a:chOff x="2496" y="2256"/>
            <a:chExt cx="768" cy="240"/>
          </a:xfrm>
        </p:grpSpPr>
        <p:sp>
          <p:nvSpPr>
            <p:cNvPr id="15389" name="Oval 49"/>
            <p:cNvSpPr/>
            <p:nvPr/>
          </p:nvSpPr>
          <p:spPr>
            <a:xfrm flipH="1">
              <a:off x="2496" y="2256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20</a:t>
              </a:r>
              <a:endParaRPr lang="en-US" altLang="zh-CN" sz="2400" b="1" dirty="0"/>
            </a:p>
          </p:txBody>
        </p:sp>
        <p:sp>
          <p:nvSpPr>
            <p:cNvPr id="15390" name="Oval 50"/>
            <p:cNvSpPr/>
            <p:nvPr/>
          </p:nvSpPr>
          <p:spPr>
            <a:xfrm flipH="1">
              <a:off x="3024" y="2256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9</a:t>
              </a:r>
              <a:endParaRPr lang="en-US" altLang="zh-CN" sz="2400" b="1" dirty="0"/>
            </a:p>
          </p:txBody>
        </p:sp>
        <p:sp>
          <p:nvSpPr>
            <p:cNvPr id="15391" name="Rectangle 51"/>
            <p:cNvSpPr/>
            <p:nvPr/>
          </p:nvSpPr>
          <p:spPr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&gt;</a:t>
              </a:r>
              <a:endParaRPr lang="en-US" altLang="zh-CN" sz="2400" b="1" dirty="0"/>
            </a:p>
          </p:txBody>
        </p:sp>
      </p:grpSp>
      <p:sp>
        <p:nvSpPr>
          <p:cNvPr id="42036" name="Oval 52"/>
          <p:cNvSpPr/>
          <p:nvPr/>
        </p:nvSpPr>
        <p:spPr>
          <a:xfrm flipH="1">
            <a:off x="2586038" y="2514600"/>
            <a:ext cx="381000" cy="3810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9</a:t>
            </a:r>
            <a:endParaRPr lang="en-US" altLang="zh-CN" sz="2400" b="1" dirty="0"/>
          </a:p>
        </p:txBody>
      </p:sp>
      <p:grpSp>
        <p:nvGrpSpPr>
          <p:cNvPr id="42037" name="Group 53"/>
          <p:cNvGrpSpPr/>
          <p:nvPr/>
        </p:nvGrpSpPr>
        <p:grpSpPr>
          <a:xfrm>
            <a:off x="5715000" y="5791200"/>
            <a:ext cx="1219200" cy="381000"/>
            <a:chOff x="2496" y="2256"/>
            <a:chExt cx="768" cy="240"/>
          </a:xfrm>
        </p:grpSpPr>
        <p:sp>
          <p:nvSpPr>
            <p:cNvPr id="15386" name="Oval 54"/>
            <p:cNvSpPr/>
            <p:nvPr/>
          </p:nvSpPr>
          <p:spPr>
            <a:xfrm flipH="1">
              <a:off x="2496" y="2256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10</a:t>
              </a:r>
              <a:endParaRPr lang="en-US" altLang="zh-CN" sz="2400" b="1" dirty="0"/>
            </a:p>
          </p:txBody>
        </p:sp>
        <p:sp>
          <p:nvSpPr>
            <p:cNvPr id="15387" name="Oval 55"/>
            <p:cNvSpPr/>
            <p:nvPr/>
          </p:nvSpPr>
          <p:spPr>
            <a:xfrm flipH="1">
              <a:off x="3024" y="2256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</a:rPr>
                <a:t>9</a:t>
              </a:r>
              <a:endParaRPr lang="en-US" altLang="zh-CN" sz="2400" b="1" dirty="0"/>
            </a:p>
          </p:txBody>
        </p:sp>
        <p:sp>
          <p:nvSpPr>
            <p:cNvPr id="15388" name="Rectangle 56"/>
            <p:cNvSpPr/>
            <p:nvPr/>
          </p:nvSpPr>
          <p:spPr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&gt;</a:t>
              </a:r>
              <a:endParaRPr lang="en-US" altLang="zh-CN" sz="2400" b="1" dirty="0"/>
            </a:p>
          </p:txBody>
        </p:sp>
      </p:grpSp>
      <p:sp>
        <p:nvSpPr>
          <p:cNvPr id="42041" name="Oval 57"/>
          <p:cNvSpPr/>
          <p:nvPr/>
        </p:nvSpPr>
        <p:spPr>
          <a:xfrm flipH="1">
            <a:off x="2133600" y="1905000"/>
            <a:ext cx="381000" cy="3810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9</a:t>
            </a:r>
            <a:endParaRPr lang="en-US" altLang="zh-CN" sz="2400" b="1" dirty="0"/>
          </a:p>
        </p:txBody>
      </p:sp>
      <p:sp>
        <p:nvSpPr>
          <p:cNvPr id="42042" name="Oval 58"/>
          <p:cNvSpPr/>
          <p:nvPr/>
        </p:nvSpPr>
        <p:spPr>
          <a:xfrm flipH="1">
            <a:off x="2586038" y="2514600"/>
            <a:ext cx="381000" cy="3810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10</a:t>
            </a:r>
            <a:endParaRPr lang="en-US" altLang="zh-CN" sz="2400" b="1" dirty="0"/>
          </a:p>
        </p:txBody>
      </p:sp>
      <p:graphicFrame>
        <p:nvGraphicFramePr>
          <p:cNvPr id="42043" name="Object 59"/>
          <p:cNvGraphicFramePr>
            <a:graphicFrameLocks noChangeAspect="1"/>
          </p:cNvGraphicFramePr>
          <p:nvPr/>
        </p:nvGraphicFramePr>
        <p:xfrm>
          <a:off x="7162800" y="5562600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9705975" imgH="14287500" progId="MS_ClipArt_Gallery.2">
                  <p:embed/>
                </p:oleObj>
              </mc:Choice>
              <mc:Fallback>
                <p:oleObj name="" r:id="rId4" imgW="9705975" imgH="14287500" progId="MS_ClipArt_Gallery.2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62800" y="5562600"/>
                        <a:ext cx="46672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1990" grpId="0"/>
      <p:bldP spid="42009" grpId="0"/>
      <p:bldP spid="42010" grpId="0" animBg="1"/>
      <p:bldP spid="42011" grpId="0"/>
      <p:bldP spid="42012" grpId="0" animBg="1"/>
      <p:bldP spid="42018" grpId="0"/>
      <p:bldP spid="42019" grpId="0" animBg="1"/>
      <p:bldP spid="42024" grpId="0" animBg="1"/>
      <p:bldP spid="42025" grpId="0" animBg="1"/>
      <p:bldP spid="42031" grpId="0"/>
      <p:bldP spid="42036" grpId="0" animBg="1"/>
      <p:bldP spid="42041" grpId="0" animBg="1"/>
      <p:bldP spid="42042" grpId="0" animBg="1"/>
    </p:bldLst>
  </p:timing>
</p:sld>
</file>

<file path=ppt/tags/tag1.xml><?xml version="1.0" encoding="utf-8"?>
<p:tagLst xmlns:p="http://schemas.openxmlformats.org/presentationml/2006/main">
  <p:tag name="KSO_WPP_MARK_KEY" val="f1895813-fa54-48c6-840b-2ae29bb99152"/>
  <p:tag name="COMMONDATA" val="eyJoZGlkIjoiNmU3NDZmNTEwZWQxMDZjMmEwMzM2YjJhNTU0NmYxNDE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6884</Words>
  <Application>WPS 演示</Application>
  <PresentationFormat>全屏显示(4:3)</PresentationFormat>
  <Paragraphs>642</Paragraphs>
  <Slides>16</Slides>
  <Notes>8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Webdings</vt:lpstr>
      <vt:lpstr>Symbol</vt:lpstr>
      <vt:lpstr>微软雅黑</vt:lpstr>
      <vt:lpstr>Arial Unicode MS</vt:lpstr>
      <vt:lpstr>默认设计模板</vt:lpstr>
      <vt:lpstr>MS_ClipArt_Gallery.2</vt:lpstr>
      <vt:lpstr>MS_ClipArt_Gallery.2</vt:lpstr>
      <vt:lpstr>MS_ClipArt_Gallery.2</vt:lpstr>
      <vt:lpstr>Equation.3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不负光阴☀</cp:lastModifiedBy>
  <cp:revision>122</cp:revision>
  <dcterms:created xsi:type="dcterms:W3CDTF">2000-07-24T11:13:00Z</dcterms:created>
  <dcterms:modified xsi:type="dcterms:W3CDTF">2022-12-17T11:52:26Z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5FCD87073DC84D168D2BF0CE4EB0E772</vt:lpwstr>
  </property>
  <property fmtid="{D5CDD505-2E9C-101B-9397-08002B2CF9AE}" pid="3" name="KSOProductBuildVer">
    <vt:lpwstr>2052-11.1.0.12763</vt:lpwstr>
  </property>
</Properties>
</file>