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338" r:id="rId3"/>
    <p:sldId id="345" r:id="rId4"/>
    <p:sldId id="349" r:id="rId5"/>
    <p:sldId id="363" r:id="rId7"/>
    <p:sldId id="359" r:id="rId8"/>
    <p:sldId id="360" r:id="rId9"/>
    <p:sldId id="361" r:id="rId10"/>
    <p:sldId id="364" r:id="rId11"/>
    <p:sldId id="365" r:id="rId12"/>
    <p:sldId id="362" r:id="rId13"/>
    <p:sldId id="366" r:id="rId14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1224" autoAdjust="0"/>
  </p:normalViewPr>
  <p:slideViewPr>
    <p:cSldViewPr>
      <p:cViewPr varScale="1">
        <p:scale>
          <a:sx n="83" d="100"/>
          <a:sy n="83" d="100"/>
        </p:scale>
        <p:origin x="102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FEE63E0-FE58-9542-9CCC-501E08DD3B4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889CFC5-16E5-9B42-9593-24B867E077E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EFDA24-06CF-674F-9881-100BA6B8D2B8}" type="slidenum">
              <a:rPr lang="en-US" altLang="zh-CN" sz="1200"/>
            </a:fld>
            <a:endParaRPr lang="en-US" altLang="zh-CN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Question: Given 10,000,000 records of 128 bytes each, and the size of the internal memory is 4MB.  How many passes we have to do?</a:t>
            </a:r>
            <a:endParaRPr lang="en-US" altLang="zh-CN"/>
          </a:p>
          <a:p>
            <a:pPr eaLnBrk="1" hangingPunct="1"/>
            <a:r>
              <a:rPr lang="en-US" altLang="zh-CN"/>
              <a:t>Answer: 1+ log(320 runs) = 1 + 9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DC455B-BEC8-B045-8237-BD96341CD754}" type="slidenum">
              <a:rPr lang="en-US" altLang="zh-CN" sz="1200"/>
            </a:fld>
            <a:endParaRPr lang="en-US" altLang="zh-CN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Question: 320 runs with 10 tapes?</a:t>
            </a:r>
            <a:endParaRPr lang="en-US" altLang="zh-CN"/>
          </a:p>
          <a:p>
            <a:pPr eaLnBrk="1" hangingPunct="1"/>
            <a:r>
              <a:rPr lang="en-US" altLang="zh-CN"/>
              <a:t>Answer: 1 + 4 passes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A9BD46-9236-434D-973A-760A49CAD0FE}" type="slidenum">
              <a:rPr lang="en-US" altLang="zh-CN" sz="1200"/>
            </a:fld>
            <a:endParaRPr lang="en-US" altLang="zh-CN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48F896-B92F-6D42-B350-C7F2DFA95E35}" type="slidenum">
              <a:rPr lang="en-US" altLang="zh-CN" sz="1200"/>
            </a:fld>
            <a:endParaRPr lang="en-US" altLang="zh-CN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>
                <a:sym typeface="Webdings" panose="05030102010509060703" pitchFamily="2" charset="2"/>
              </a:rPr>
              <a:t>For a </a:t>
            </a:r>
            <a:r>
              <a:rPr lang="en-US" altLang="zh-CN" b="1" i="1">
                <a:sym typeface="Webdings" panose="05030102010509060703" pitchFamily="2" charset="2"/>
              </a:rPr>
              <a:t>k-</a:t>
            </a:r>
            <a:r>
              <a:rPr lang="en-US" altLang="zh-CN" b="1">
                <a:sym typeface="Webdings" panose="05030102010509060703" pitchFamily="2" charset="2"/>
              </a:rPr>
              <a:t>way merge, please refer to the paper for details…</a:t>
            </a: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47BC5A-3B6D-FA43-B5CA-3C9B71A0CC0E}" type="slidenum">
              <a:rPr lang="en-US" altLang="zh-CN" sz="1200"/>
            </a:fld>
            <a:endParaRPr lang="en-US" altLang="zh-CN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E80B66-820A-5845-A306-CD06682B8B35}" type="slidenum">
              <a:rPr lang="en-US" altLang="zh-CN" sz="1200"/>
            </a:fld>
            <a:endParaRPr lang="en-US" altLang="zh-CN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Question: What if we swap 35 with 99?</a:t>
            </a:r>
            <a:endParaRPr lang="en-US" altLang="zh-CN"/>
          </a:p>
          <a:p>
            <a:pPr eaLnBrk="1" hangingPunct="1"/>
            <a:r>
              <a:rPr lang="en-US" altLang="zh-CN"/>
              <a:t>Answer: 99 will belong to the 1st run.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75CFD-B053-7549-9444-4CCB3EB493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325709-B534-0247-B872-777134151A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E307AA-F0A2-B847-8BE4-D24A1CE9197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FF96A5-C6F4-B840-AF95-F722C761D8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BD198-0E1D-7D46-AE9B-68A2CC3A694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6ED58-DC9E-5847-A766-D566AFD377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A26FB-D085-FE47-B7D2-EDD9D2A927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6B679-D9D4-B94A-83A3-826ED20586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A50697-99D2-594F-9FD0-67F0F7704F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361CE-5946-1641-8DD7-08A932ABC7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EE289-EB0C-F744-9DE5-B3604C8C1B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A87480A-5B78-B148-94E1-A432B8DB133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10.wmf"/><Relationship Id="rId1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3.wav"/><Relationship Id="rId3" Type="http://schemas.openxmlformats.org/officeDocument/2006/relationships/audio" Target="../media/audio1.wav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2.wav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audio" Target="../media/audio1.wav"/><Relationship Id="rId7" Type="http://schemas.openxmlformats.org/officeDocument/2006/relationships/image" Target="../media/image9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5.v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9BB6B0-6A47-F748-80EB-2328EB647B72}" type="slidenum">
              <a:rPr lang="en-US" altLang="zh-CN" sz="1400"/>
            </a:fld>
            <a:endParaRPr lang="en-US" altLang="zh-CN" sz="1400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755650" y="2227263"/>
            <a:ext cx="77041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5400" b="1">
                <a:solidFill>
                  <a:schemeClr val="hlink"/>
                </a:solidFill>
                <a:sym typeface="Webdings" panose="05030102010509060703" pitchFamily="2" charset="2"/>
              </a:rPr>
              <a:t>External Sorting</a:t>
            </a:r>
            <a:endParaRPr lang="en-US" altLang="zh-CN" sz="5400" b="1">
              <a:solidFill>
                <a:schemeClr val="hlink"/>
              </a:solidFill>
              <a:sym typeface="Webdings" panose="05030102010509060703" pitchFamily="2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DD1AB3-8D2D-BD49-9834-2EF0EBEBB32A}" type="slidenum">
              <a:rPr lang="en-US" altLang="zh-CN" sz="1400"/>
            </a:fld>
            <a:endParaRPr lang="en-US" altLang="zh-CN" sz="1400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6948488" y="0"/>
            <a:ext cx="2189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hlink"/>
                </a:solidFill>
                <a:sym typeface="Webdings" panose="05030102010509060703" pitchFamily="2" charset="2"/>
              </a:rPr>
              <a:t>External Sorting</a:t>
            </a:r>
            <a:endParaRPr lang="en-US" altLang="zh-CN" sz="1800" b="1">
              <a:solidFill>
                <a:schemeClr val="hlink"/>
              </a:solidFill>
              <a:sym typeface="Webdings" panose="05030102010509060703" pitchFamily="2" charset="2"/>
            </a:endParaRP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684213" y="620713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ebdings" panose="05030102010509060703" pitchFamily="2" charset="2"/>
              </a:rPr>
              <a:t>Can we generate a longer run?</a:t>
            </a:r>
            <a:endParaRPr lang="en-US" altLang="zh-CN" b="1">
              <a:sym typeface="Webdings" panose="05030102010509060703" pitchFamily="2" charset="2"/>
            </a:endParaRPr>
          </a:p>
        </p:txBody>
      </p:sp>
      <p:grpSp>
        <p:nvGrpSpPr>
          <p:cNvPr id="2" name="Group 37"/>
          <p:cNvGrpSpPr/>
          <p:nvPr/>
        </p:nvGrpSpPr>
        <p:grpSpPr bwMode="auto">
          <a:xfrm>
            <a:off x="1042988" y="1412875"/>
            <a:ext cx="4678362" cy="358775"/>
            <a:chOff x="1203" y="1192"/>
            <a:chExt cx="2947" cy="226"/>
          </a:xfrm>
        </p:grpSpPr>
        <p:sp>
          <p:nvSpPr>
            <p:cNvPr id="6257" name="Rectangle 14"/>
            <p:cNvSpPr>
              <a:spLocks noChangeArrowheads="1"/>
            </p:cNvSpPr>
            <p:nvPr/>
          </p:nvSpPr>
          <p:spPr bwMode="auto">
            <a:xfrm>
              <a:off x="1203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81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58" name="Rectangle 15"/>
            <p:cNvSpPr>
              <a:spLocks noChangeArrowheads="1"/>
            </p:cNvSpPr>
            <p:nvPr/>
          </p:nvSpPr>
          <p:spPr bwMode="auto">
            <a:xfrm>
              <a:off x="1429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94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59" name="Rectangle 16"/>
            <p:cNvSpPr>
              <a:spLocks noChangeArrowheads="1"/>
            </p:cNvSpPr>
            <p:nvPr/>
          </p:nvSpPr>
          <p:spPr bwMode="auto">
            <a:xfrm>
              <a:off x="1656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60" name="Rectangle 17"/>
            <p:cNvSpPr>
              <a:spLocks noChangeArrowheads="1"/>
            </p:cNvSpPr>
            <p:nvPr/>
          </p:nvSpPr>
          <p:spPr bwMode="auto">
            <a:xfrm>
              <a:off x="1881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96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61" name="Rectangle 18"/>
            <p:cNvSpPr>
              <a:spLocks noChangeArrowheads="1"/>
            </p:cNvSpPr>
            <p:nvPr/>
          </p:nvSpPr>
          <p:spPr bwMode="auto">
            <a:xfrm>
              <a:off x="2107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12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62" name="Rectangle 19"/>
            <p:cNvSpPr>
              <a:spLocks noChangeArrowheads="1"/>
            </p:cNvSpPr>
            <p:nvPr/>
          </p:nvSpPr>
          <p:spPr bwMode="auto">
            <a:xfrm>
              <a:off x="2334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35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63" name="Rectangle 20"/>
            <p:cNvSpPr>
              <a:spLocks noChangeArrowheads="1"/>
            </p:cNvSpPr>
            <p:nvPr/>
          </p:nvSpPr>
          <p:spPr bwMode="auto">
            <a:xfrm>
              <a:off x="2564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17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64" name="Rectangle 21"/>
            <p:cNvSpPr>
              <a:spLocks noChangeArrowheads="1"/>
            </p:cNvSpPr>
            <p:nvPr/>
          </p:nvSpPr>
          <p:spPr bwMode="auto">
            <a:xfrm>
              <a:off x="2789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99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65" name="Rectangle 22"/>
            <p:cNvSpPr>
              <a:spLocks noChangeArrowheads="1"/>
            </p:cNvSpPr>
            <p:nvPr/>
          </p:nvSpPr>
          <p:spPr bwMode="auto">
            <a:xfrm>
              <a:off x="3016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28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66" name="Rectangle 23"/>
            <p:cNvSpPr>
              <a:spLocks noChangeArrowheads="1"/>
            </p:cNvSpPr>
            <p:nvPr/>
          </p:nvSpPr>
          <p:spPr bwMode="auto">
            <a:xfrm>
              <a:off x="3244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58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67" name="Rectangle 24"/>
            <p:cNvSpPr>
              <a:spLocks noChangeArrowheads="1"/>
            </p:cNvSpPr>
            <p:nvPr/>
          </p:nvSpPr>
          <p:spPr bwMode="auto">
            <a:xfrm>
              <a:off x="3470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41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68" name="Rectangle 25"/>
            <p:cNvSpPr>
              <a:spLocks noChangeArrowheads="1"/>
            </p:cNvSpPr>
            <p:nvPr/>
          </p:nvSpPr>
          <p:spPr bwMode="auto">
            <a:xfrm>
              <a:off x="3697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75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69" name="Rectangle 26"/>
            <p:cNvSpPr>
              <a:spLocks noChangeArrowheads="1"/>
            </p:cNvSpPr>
            <p:nvPr/>
          </p:nvSpPr>
          <p:spPr bwMode="auto">
            <a:xfrm>
              <a:off x="3924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31"/>
          <p:cNvGrpSpPr/>
          <p:nvPr/>
        </p:nvGrpSpPr>
        <p:grpSpPr bwMode="auto"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52" name="Rectangle 32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53" name="Rectangle 33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94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54" name="Rectangle 34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81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55" name="Line 35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6" name="Line 36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807" name="Rectangle 39"/>
          <p:cNvSpPr>
            <a:spLocks noChangeArrowheads="1"/>
          </p:cNvSpPr>
          <p:nvPr/>
        </p:nvSpPr>
        <p:spPr bwMode="auto">
          <a:xfrm>
            <a:off x="1116013" y="3284538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11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60808" name="Rectangle 40"/>
          <p:cNvSpPr>
            <a:spLocks noChangeArrowheads="1"/>
          </p:cNvSpPr>
          <p:nvPr/>
        </p:nvSpPr>
        <p:spPr bwMode="auto">
          <a:xfrm>
            <a:off x="1835150" y="3284538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94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60809" name="Rectangle 41"/>
          <p:cNvSpPr>
            <a:spLocks noChangeArrowheads="1"/>
          </p:cNvSpPr>
          <p:nvPr/>
        </p:nvSpPr>
        <p:spPr bwMode="auto">
          <a:xfrm>
            <a:off x="1476375" y="3284538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81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60810" name="Rectangle 42"/>
          <p:cNvSpPr>
            <a:spLocks noChangeArrowheads="1"/>
          </p:cNvSpPr>
          <p:nvPr/>
        </p:nvSpPr>
        <p:spPr bwMode="auto">
          <a:xfrm>
            <a:off x="2195513" y="3284538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96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60811" name="Rectangle 43"/>
          <p:cNvSpPr>
            <a:spLocks noChangeArrowheads="1"/>
          </p:cNvSpPr>
          <p:nvPr/>
        </p:nvSpPr>
        <p:spPr bwMode="auto">
          <a:xfrm>
            <a:off x="1116013" y="3789363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12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60812" name="Rectangle 44"/>
          <p:cNvSpPr>
            <a:spLocks noChangeArrowheads="1"/>
          </p:cNvSpPr>
          <p:nvPr/>
        </p:nvSpPr>
        <p:spPr bwMode="auto">
          <a:xfrm>
            <a:off x="2195513" y="3789363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35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60813" name="Rectangle 45"/>
          <p:cNvSpPr>
            <a:spLocks noChangeArrowheads="1"/>
          </p:cNvSpPr>
          <p:nvPr/>
        </p:nvSpPr>
        <p:spPr bwMode="auto">
          <a:xfrm>
            <a:off x="1476375" y="3789363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17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60814" name="Rectangle 46"/>
          <p:cNvSpPr>
            <a:spLocks noChangeArrowheads="1"/>
          </p:cNvSpPr>
          <p:nvPr/>
        </p:nvSpPr>
        <p:spPr bwMode="auto">
          <a:xfrm>
            <a:off x="3635375" y="3789363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99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60815" name="Rectangle 47"/>
          <p:cNvSpPr>
            <a:spLocks noChangeArrowheads="1"/>
          </p:cNvSpPr>
          <p:nvPr/>
        </p:nvSpPr>
        <p:spPr bwMode="auto">
          <a:xfrm>
            <a:off x="1835150" y="3789363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28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60816" name="Rectangle 48"/>
          <p:cNvSpPr>
            <a:spLocks noChangeArrowheads="1"/>
          </p:cNvSpPr>
          <p:nvPr/>
        </p:nvSpPr>
        <p:spPr bwMode="auto">
          <a:xfrm>
            <a:off x="2916238" y="3789363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58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60817" name="Rectangle 49"/>
          <p:cNvSpPr>
            <a:spLocks noChangeArrowheads="1"/>
          </p:cNvSpPr>
          <p:nvPr/>
        </p:nvSpPr>
        <p:spPr bwMode="auto">
          <a:xfrm>
            <a:off x="2555875" y="3789363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41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60818" name="Rectangle 50"/>
          <p:cNvSpPr>
            <a:spLocks noChangeArrowheads="1"/>
          </p:cNvSpPr>
          <p:nvPr/>
        </p:nvSpPr>
        <p:spPr bwMode="auto">
          <a:xfrm>
            <a:off x="3276600" y="3789363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75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60819" name="Rectangle 51"/>
          <p:cNvSpPr>
            <a:spLocks noChangeArrowheads="1"/>
          </p:cNvSpPr>
          <p:nvPr/>
        </p:nvSpPr>
        <p:spPr bwMode="auto">
          <a:xfrm>
            <a:off x="1116013" y="4292600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15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grpSp>
        <p:nvGrpSpPr>
          <p:cNvPr id="4" name="Group 52"/>
          <p:cNvGrpSpPr/>
          <p:nvPr/>
        </p:nvGrpSpPr>
        <p:grpSpPr bwMode="auto"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47" name="Rectangle 53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81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48" name="Rectangle 54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94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49" name="Rectangle 55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96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50" name="Line 56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" name="Line 57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58"/>
          <p:cNvGrpSpPr/>
          <p:nvPr/>
        </p:nvGrpSpPr>
        <p:grpSpPr bwMode="auto"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42" name="Rectangle 59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94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43" name="Rectangle 60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96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44" name="Rectangle 61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45" name="Line 62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6" name="Line 63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832" name="Rectangle 64"/>
          <p:cNvSpPr>
            <a:spLocks noChangeArrowheads="1"/>
          </p:cNvSpPr>
          <p:nvPr/>
        </p:nvSpPr>
        <p:spPr bwMode="auto">
          <a:xfrm>
            <a:off x="3132138" y="2636838"/>
            <a:ext cx="360362" cy="360362"/>
          </a:xfrm>
          <a:prstGeom prst="rect">
            <a:avLst/>
          </a:prstGeom>
          <a:solidFill>
            <a:srgbClr val="006600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12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pSp>
        <p:nvGrpSpPr>
          <p:cNvPr id="6" name="Group 65"/>
          <p:cNvGrpSpPr/>
          <p:nvPr/>
        </p:nvGrpSpPr>
        <p:grpSpPr bwMode="auto"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37" name="Rectangle 66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96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38" name="Rectangle 67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35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6239" name="Rectangle 68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12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6240" name="Line 69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1" name="Line 70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1"/>
          <p:cNvGrpSpPr/>
          <p:nvPr/>
        </p:nvGrpSpPr>
        <p:grpSpPr bwMode="auto"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32" name="Rectangle 72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17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6233" name="Rectangle 73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35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6234" name="Rectangle 74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12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6235" name="Line 75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6" name="Line 76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77"/>
          <p:cNvGrpSpPr/>
          <p:nvPr/>
        </p:nvGrpSpPr>
        <p:grpSpPr bwMode="auto"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27" name="Rectangle 78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12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28" name="Rectangle 79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35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29" name="Rectangle 80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17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30" name="Line 81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1" name="Line 82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83"/>
          <p:cNvGrpSpPr/>
          <p:nvPr/>
        </p:nvGrpSpPr>
        <p:grpSpPr bwMode="auto"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22" name="Rectangle 84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17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23" name="Rectangle 85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35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24" name="Rectangle 86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99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25" name="Line 87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6" name="Line 88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89"/>
          <p:cNvGrpSpPr/>
          <p:nvPr/>
        </p:nvGrpSpPr>
        <p:grpSpPr bwMode="auto"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17" name="Rectangle 90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28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18" name="Rectangle 91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99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19" name="Rectangle 92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35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20" name="Line 93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1" name="Line 94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95"/>
          <p:cNvGrpSpPr/>
          <p:nvPr/>
        </p:nvGrpSpPr>
        <p:grpSpPr bwMode="auto"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12" name="Rectangle 96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35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13" name="Rectangle 97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99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14" name="Rectangle 98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58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15" name="Line 99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" name="Line 100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101"/>
          <p:cNvGrpSpPr/>
          <p:nvPr/>
        </p:nvGrpSpPr>
        <p:grpSpPr bwMode="auto"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07" name="Rectangle 102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41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08" name="Rectangle 103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99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09" name="Rectangle 104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58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10" name="Line 105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1" name="Line 106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07"/>
          <p:cNvGrpSpPr/>
          <p:nvPr/>
        </p:nvGrpSpPr>
        <p:grpSpPr bwMode="auto"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02" name="Rectangle 108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58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03" name="Rectangle 109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99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04" name="Rectangle 110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75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205" name="Line 111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6" name="Line 112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113"/>
          <p:cNvGrpSpPr/>
          <p:nvPr/>
        </p:nvGrpSpPr>
        <p:grpSpPr bwMode="auto"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197" name="Rectangle 114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75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198" name="Rectangle 115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99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199" name="Rectangle 116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15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6200" name="Line 117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1" name="Line 118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19"/>
          <p:cNvGrpSpPr/>
          <p:nvPr/>
        </p:nvGrpSpPr>
        <p:grpSpPr bwMode="auto"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192" name="Rectangle 120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99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193" name="Rectangle 121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194" name="Rectangle 122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15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6195" name="Line 123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Line 124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125"/>
          <p:cNvGrpSpPr/>
          <p:nvPr/>
        </p:nvGrpSpPr>
        <p:grpSpPr bwMode="auto"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187" name="Rectangle 126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188" name="Rectangle 127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189" name="Rectangle 128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15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6190" name="Line 129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1" name="Line 130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31"/>
          <p:cNvGrpSpPr/>
          <p:nvPr/>
        </p:nvGrpSpPr>
        <p:grpSpPr bwMode="auto"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182" name="Rectangle 132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183" name="Rectangle 133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6184" name="Rectangle 134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6185" name="Line 135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6" name="Line 136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905" name="Text Box 137"/>
          <p:cNvSpPr txBox="1">
            <a:spLocks noChangeArrowheads="1"/>
          </p:cNvSpPr>
          <p:nvPr/>
        </p:nvSpPr>
        <p:spPr bwMode="auto">
          <a:xfrm>
            <a:off x="5148263" y="2420938"/>
            <a:ext cx="26654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>
                <a:solidFill>
                  <a:schemeClr val="hlink"/>
                </a:solidFill>
              </a:rPr>
              <a:t>Replacement selection</a:t>
            </a:r>
            <a:endParaRPr lang="en-US" altLang="zh-CN" b="1" i="1">
              <a:solidFill>
                <a:schemeClr val="hlink"/>
              </a:solidFill>
            </a:endParaRPr>
          </a:p>
        </p:txBody>
      </p:sp>
      <p:graphicFrame>
        <p:nvGraphicFramePr>
          <p:cNvPr id="160906" name="Object 138"/>
          <p:cNvGraphicFramePr>
            <a:graphicFrameLocks noChangeAspect="1"/>
          </p:cNvGraphicFramePr>
          <p:nvPr/>
        </p:nvGraphicFramePr>
        <p:xfrm>
          <a:off x="4356100" y="3716338"/>
          <a:ext cx="14224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1" imgW="16459200" imgH="5791200" progId="Equation.3">
                  <p:embed/>
                </p:oleObj>
              </mc:Choice>
              <mc:Fallback>
                <p:oleObj name="公式" r:id="rId1" imgW="16459200" imgH="5791200" progId="Equation.3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716338"/>
                        <a:ext cx="14224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907" name="Text Box 139"/>
          <p:cNvSpPr txBox="1">
            <a:spLocks noChangeArrowheads="1"/>
          </p:cNvSpPr>
          <p:nvPr/>
        </p:nvSpPr>
        <p:spPr bwMode="auto">
          <a:xfrm>
            <a:off x="1042988" y="4941888"/>
            <a:ext cx="741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ym typeface="Wingdings" panose="05000000000000000000" pitchFamily="2" charset="2"/>
              </a:rPr>
              <a:t> </a:t>
            </a:r>
            <a:r>
              <a:rPr lang="en-US" altLang="zh-CN" b="1">
                <a:sym typeface="Wingdings" panose="05000000000000000000" pitchFamily="2" charset="2"/>
              </a:rPr>
              <a:t>Powerful when input is often </a:t>
            </a:r>
            <a:r>
              <a:rPr lang="en-US" altLang="zh-CN" b="1" i="1">
                <a:sym typeface="Wingdings" panose="05000000000000000000" pitchFamily="2" charset="2"/>
              </a:rPr>
              <a:t>nearly sorted</a:t>
            </a:r>
            <a:r>
              <a:rPr lang="en-US" altLang="zh-CN" b="1">
                <a:sym typeface="Wingdings" panose="05000000000000000000" pitchFamily="2" charset="2"/>
              </a:rPr>
              <a:t> for external sorting.</a:t>
            </a:r>
            <a:endParaRPr lang="en-US" altLang="zh-CN" b="1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0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6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6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6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6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6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60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60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6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9" grpId="0" autoUpdateAnimBg="0"/>
      <p:bldP spid="160807" grpId="0" animBg="1"/>
      <p:bldP spid="160808" grpId="0" animBg="1"/>
      <p:bldP spid="160809" grpId="0" animBg="1"/>
      <p:bldP spid="160810" grpId="0" animBg="1"/>
      <p:bldP spid="160811" grpId="0" animBg="1"/>
      <p:bldP spid="160812" grpId="0" animBg="1"/>
      <p:bldP spid="160813" grpId="0" animBg="1"/>
      <p:bldP spid="160814" grpId="0" animBg="1"/>
      <p:bldP spid="160815" grpId="0" animBg="1"/>
      <p:bldP spid="160816" grpId="0" animBg="1"/>
      <p:bldP spid="160817" grpId="0" animBg="1"/>
      <p:bldP spid="160818" grpId="0" animBg="1"/>
      <p:bldP spid="160819" grpId="0" animBg="1"/>
      <p:bldP spid="160832" grpId="0" animBg="1"/>
      <p:bldP spid="160905" grpId="0"/>
      <p:bldP spid="1609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05F9FE-E3B2-304B-8D27-140B0F918AE9}" type="slidenum">
              <a:rPr lang="en-US" altLang="zh-CN" sz="1400"/>
            </a:fld>
            <a:endParaRPr lang="en-US" altLang="zh-CN" sz="140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48488" y="0"/>
            <a:ext cx="2189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hlink"/>
                </a:solidFill>
                <a:sym typeface="Webdings" panose="05030102010509060703" pitchFamily="2" charset="2"/>
              </a:rPr>
              <a:t>External Sorting</a:t>
            </a:r>
            <a:endParaRPr lang="en-US" altLang="zh-CN" sz="1800" b="1">
              <a:solidFill>
                <a:schemeClr val="hlink"/>
              </a:solidFill>
              <a:sym typeface="Webdings" panose="05030102010509060703" pitchFamily="2" charset="2"/>
            </a:endParaRP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684213" y="620713"/>
            <a:ext cx="712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ebdings" panose="05030102010509060703" pitchFamily="2" charset="2"/>
              </a:rPr>
              <a:t>How to minimize the merge time?</a:t>
            </a:r>
            <a:endParaRPr lang="en-US" altLang="zh-CN" b="1">
              <a:sym typeface="Webdings" panose="05030102010509060703" pitchFamily="2" charset="2"/>
            </a:endParaRP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679450" y="1209675"/>
            <a:ext cx="7708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Example</a:t>
            </a:r>
            <a:r>
              <a:rPr lang="en-US" altLang="zh-CN" b="1">
                <a:ea typeface="MS Hei" pitchFamily="49" charset="-122"/>
              </a:rPr>
              <a:t>〗 Suppose we have 4 runs of length 2, 4, 5, and 15, respectively.    How can we arrange the merging to obtain </a:t>
            </a:r>
            <a:r>
              <a:rPr lang="en-US" altLang="zh-CN" b="1">
                <a:solidFill>
                  <a:schemeClr val="hlink"/>
                </a:solidFill>
                <a:ea typeface="MS Hei" pitchFamily="49" charset="-122"/>
              </a:rPr>
              <a:t>minimum merge times</a:t>
            </a:r>
            <a:r>
              <a:rPr lang="en-US" altLang="zh-CN" b="1">
                <a:ea typeface="MS Hei" pitchFamily="49" charset="-122"/>
              </a:rPr>
              <a:t>?</a:t>
            </a:r>
            <a:endParaRPr lang="en-US" altLang="zh-CN" b="1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1046163" y="2636838"/>
            <a:ext cx="5181600" cy="457200"/>
            <a:chOff x="432" y="720"/>
            <a:chExt cx="3264" cy="288"/>
          </a:xfrm>
        </p:grpSpPr>
        <p:grpSp>
          <p:nvGrpSpPr>
            <p:cNvPr id="7197" name="Group 8"/>
            <p:cNvGrpSpPr/>
            <p:nvPr/>
          </p:nvGrpSpPr>
          <p:grpSpPr bwMode="auto">
            <a:xfrm rot="-5400000">
              <a:off x="538" y="614"/>
              <a:ext cx="268" cy="480"/>
              <a:chOff x="2439" y="2303"/>
              <a:chExt cx="364" cy="694"/>
            </a:xfrm>
          </p:grpSpPr>
          <p:sp>
            <p:nvSpPr>
              <p:cNvPr id="7199" name="Freeform 9"/>
              <p:cNvSpPr/>
              <p:nvPr/>
            </p:nvSpPr>
            <p:spPr bwMode="auto">
              <a:xfrm>
                <a:off x="2439" y="2303"/>
                <a:ext cx="355" cy="689"/>
              </a:xfrm>
              <a:custGeom>
                <a:avLst/>
                <a:gdLst>
                  <a:gd name="T0" fmla="*/ 383 w 1066"/>
                  <a:gd name="T1" fmla="*/ 0 h 2069"/>
                  <a:gd name="T2" fmla="*/ 705 w 1066"/>
                  <a:gd name="T3" fmla="*/ 0 h 2069"/>
                  <a:gd name="T4" fmla="*/ 644 w 1066"/>
                  <a:gd name="T5" fmla="*/ 80 h 2069"/>
                  <a:gd name="T6" fmla="*/ 456 w 1066"/>
                  <a:gd name="T7" fmla="*/ 80 h 2069"/>
                  <a:gd name="T8" fmla="*/ 385 w 1066"/>
                  <a:gd name="T9" fmla="*/ 206 h 2069"/>
                  <a:gd name="T10" fmla="*/ 708 w 1066"/>
                  <a:gd name="T11" fmla="*/ 206 h 2069"/>
                  <a:gd name="T12" fmla="*/ 643 w 1066"/>
                  <a:gd name="T13" fmla="*/ 81 h 2069"/>
                  <a:gd name="T14" fmla="*/ 705 w 1066"/>
                  <a:gd name="T15" fmla="*/ 2 h 2069"/>
                  <a:gd name="T16" fmla="*/ 818 w 1066"/>
                  <a:gd name="T17" fmla="*/ 198 h 2069"/>
                  <a:gd name="T18" fmla="*/ 879 w 1066"/>
                  <a:gd name="T19" fmla="*/ 199 h 2069"/>
                  <a:gd name="T20" fmla="*/ 900 w 1066"/>
                  <a:gd name="T21" fmla="*/ 266 h 2069"/>
                  <a:gd name="T22" fmla="*/ 995 w 1066"/>
                  <a:gd name="T23" fmla="*/ 266 h 2069"/>
                  <a:gd name="T24" fmla="*/ 997 w 1066"/>
                  <a:gd name="T25" fmla="*/ 313 h 2069"/>
                  <a:gd name="T26" fmla="*/ 1033 w 1066"/>
                  <a:gd name="T27" fmla="*/ 314 h 2069"/>
                  <a:gd name="T28" fmla="*/ 1066 w 1066"/>
                  <a:gd name="T29" fmla="*/ 314 h 2069"/>
                  <a:gd name="T30" fmla="*/ 1066 w 1066"/>
                  <a:gd name="T31" fmla="*/ 603 h 2069"/>
                  <a:gd name="T32" fmla="*/ 995 w 1066"/>
                  <a:gd name="T33" fmla="*/ 605 h 2069"/>
                  <a:gd name="T34" fmla="*/ 994 w 1066"/>
                  <a:gd name="T35" fmla="*/ 666 h 2069"/>
                  <a:gd name="T36" fmla="*/ 903 w 1066"/>
                  <a:gd name="T37" fmla="*/ 666 h 2069"/>
                  <a:gd name="T38" fmla="*/ 877 w 1066"/>
                  <a:gd name="T39" fmla="*/ 738 h 2069"/>
                  <a:gd name="T40" fmla="*/ 828 w 1066"/>
                  <a:gd name="T41" fmla="*/ 739 h 2069"/>
                  <a:gd name="T42" fmla="*/ 824 w 1066"/>
                  <a:gd name="T43" fmla="*/ 885 h 2069"/>
                  <a:gd name="T44" fmla="*/ 790 w 1066"/>
                  <a:gd name="T45" fmla="*/ 885 h 2069"/>
                  <a:gd name="T46" fmla="*/ 779 w 1066"/>
                  <a:gd name="T47" fmla="*/ 908 h 2069"/>
                  <a:gd name="T48" fmla="*/ 779 w 1066"/>
                  <a:gd name="T49" fmla="*/ 1054 h 2069"/>
                  <a:gd name="T50" fmla="*/ 720 w 1066"/>
                  <a:gd name="T51" fmla="*/ 1055 h 2069"/>
                  <a:gd name="T52" fmla="*/ 723 w 1066"/>
                  <a:gd name="T53" fmla="*/ 1937 h 2069"/>
                  <a:gd name="T54" fmla="*/ 582 w 1066"/>
                  <a:gd name="T55" fmla="*/ 2069 h 2069"/>
                  <a:gd name="T56" fmla="*/ 400 w 1066"/>
                  <a:gd name="T57" fmla="*/ 1917 h 2069"/>
                  <a:gd name="T58" fmla="*/ 465 w 1066"/>
                  <a:gd name="T59" fmla="*/ 1873 h 2069"/>
                  <a:gd name="T60" fmla="*/ 465 w 1066"/>
                  <a:gd name="T61" fmla="*/ 1822 h 2069"/>
                  <a:gd name="T62" fmla="*/ 400 w 1066"/>
                  <a:gd name="T63" fmla="*/ 1776 h 2069"/>
                  <a:gd name="T64" fmla="*/ 465 w 1066"/>
                  <a:gd name="T65" fmla="*/ 1737 h 2069"/>
                  <a:gd name="T66" fmla="*/ 455 w 1066"/>
                  <a:gd name="T67" fmla="*/ 1721 h 2069"/>
                  <a:gd name="T68" fmla="*/ 399 w 1066"/>
                  <a:gd name="T69" fmla="*/ 1685 h 2069"/>
                  <a:gd name="T70" fmla="*/ 389 w 1066"/>
                  <a:gd name="T71" fmla="*/ 1570 h 2069"/>
                  <a:gd name="T72" fmla="*/ 382 w 1066"/>
                  <a:gd name="T73" fmla="*/ 1559 h 2069"/>
                  <a:gd name="T74" fmla="*/ 466 w 1066"/>
                  <a:gd name="T75" fmla="*/ 1493 h 2069"/>
                  <a:gd name="T76" fmla="*/ 466 w 1066"/>
                  <a:gd name="T77" fmla="*/ 1436 h 2069"/>
                  <a:gd name="T78" fmla="*/ 399 w 1066"/>
                  <a:gd name="T79" fmla="*/ 1369 h 2069"/>
                  <a:gd name="T80" fmla="*/ 465 w 1066"/>
                  <a:gd name="T81" fmla="*/ 1310 h 2069"/>
                  <a:gd name="T82" fmla="*/ 465 w 1066"/>
                  <a:gd name="T83" fmla="*/ 1250 h 2069"/>
                  <a:gd name="T84" fmla="*/ 400 w 1066"/>
                  <a:gd name="T85" fmla="*/ 1173 h 2069"/>
                  <a:gd name="T86" fmla="*/ 388 w 1066"/>
                  <a:gd name="T87" fmla="*/ 1048 h 2069"/>
                  <a:gd name="T88" fmla="*/ 310 w 1066"/>
                  <a:gd name="T89" fmla="*/ 1048 h 2069"/>
                  <a:gd name="T90" fmla="*/ 310 w 1066"/>
                  <a:gd name="T91" fmla="*/ 879 h 2069"/>
                  <a:gd name="T92" fmla="*/ 262 w 1066"/>
                  <a:gd name="T93" fmla="*/ 879 h 2069"/>
                  <a:gd name="T94" fmla="*/ 262 w 1066"/>
                  <a:gd name="T95" fmla="*/ 731 h 2069"/>
                  <a:gd name="T96" fmla="*/ 210 w 1066"/>
                  <a:gd name="T97" fmla="*/ 731 h 2069"/>
                  <a:gd name="T98" fmla="*/ 187 w 1066"/>
                  <a:gd name="T99" fmla="*/ 661 h 2069"/>
                  <a:gd name="T100" fmla="*/ 81 w 1066"/>
                  <a:gd name="T101" fmla="*/ 661 h 2069"/>
                  <a:gd name="T102" fmla="*/ 81 w 1066"/>
                  <a:gd name="T103" fmla="*/ 599 h 2069"/>
                  <a:gd name="T104" fmla="*/ 0 w 1066"/>
                  <a:gd name="T105" fmla="*/ 599 h 2069"/>
                  <a:gd name="T106" fmla="*/ 0 w 1066"/>
                  <a:gd name="T107" fmla="*/ 307 h 2069"/>
                  <a:gd name="T108" fmla="*/ 80 w 1066"/>
                  <a:gd name="T109" fmla="*/ 307 h 2069"/>
                  <a:gd name="T110" fmla="*/ 80 w 1066"/>
                  <a:gd name="T111" fmla="*/ 265 h 2069"/>
                  <a:gd name="T112" fmla="*/ 169 w 1066"/>
                  <a:gd name="T113" fmla="*/ 265 h 2069"/>
                  <a:gd name="T114" fmla="*/ 190 w 1066"/>
                  <a:gd name="T115" fmla="*/ 246 h 2069"/>
                  <a:gd name="T116" fmla="*/ 211 w 1066"/>
                  <a:gd name="T117" fmla="*/ 199 h 2069"/>
                  <a:gd name="T118" fmla="*/ 262 w 1066"/>
                  <a:gd name="T119" fmla="*/ 199 h 2069"/>
                  <a:gd name="T120" fmla="*/ 383 w 1066"/>
                  <a:gd name="T121" fmla="*/ 0 h 206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66"/>
                  <a:gd name="T184" fmla="*/ 0 h 2069"/>
                  <a:gd name="T185" fmla="*/ 1066 w 1066"/>
                  <a:gd name="T186" fmla="*/ 2069 h 206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66" h="2069">
                    <a:moveTo>
                      <a:pt x="383" y="0"/>
                    </a:moveTo>
                    <a:lnTo>
                      <a:pt x="705" y="0"/>
                    </a:lnTo>
                    <a:lnTo>
                      <a:pt x="644" y="80"/>
                    </a:lnTo>
                    <a:lnTo>
                      <a:pt x="456" y="80"/>
                    </a:lnTo>
                    <a:lnTo>
                      <a:pt x="385" y="206"/>
                    </a:lnTo>
                    <a:lnTo>
                      <a:pt x="708" y="206"/>
                    </a:lnTo>
                    <a:lnTo>
                      <a:pt x="643" y="81"/>
                    </a:lnTo>
                    <a:lnTo>
                      <a:pt x="705" y="2"/>
                    </a:lnTo>
                    <a:lnTo>
                      <a:pt x="818" y="198"/>
                    </a:lnTo>
                    <a:lnTo>
                      <a:pt x="879" y="199"/>
                    </a:lnTo>
                    <a:lnTo>
                      <a:pt x="900" y="266"/>
                    </a:lnTo>
                    <a:lnTo>
                      <a:pt x="995" y="266"/>
                    </a:lnTo>
                    <a:lnTo>
                      <a:pt x="997" y="313"/>
                    </a:lnTo>
                    <a:lnTo>
                      <a:pt x="1033" y="314"/>
                    </a:lnTo>
                    <a:lnTo>
                      <a:pt x="1066" y="314"/>
                    </a:lnTo>
                    <a:lnTo>
                      <a:pt x="1066" y="603"/>
                    </a:lnTo>
                    <a:lnTo>
                      <a:pt x="995" y="605"/>
                    </a:lnTo>
                    <a:lnTo>
                      <a:pt x="994" y="666"/>
                    </a:lnTo>
                    <a:lnTo>
                      <a:pt x="903" y="666"/>
                    </a:lnTo>
                    <a:lnTo>
                      <a:pt x="877" y="738"/>
                    </a:lnTo>
                    <a:lnTo>
                      <a:pt x="828" y="739"/>
                    </a:lnTo>
                    <a:lnTo>
                      <a:pt x="824" y="885"/>
                    </a:lnTo>
                    <a:lnTo>
                      <a:pt x="790" y="885"/>
                    </a:lnTo>
                    <a:lnTo>
                      <a:pt x="779" y="908"/>
                    </a:lnTo>
                    <a:lnTo>
                      <a:pt x="779" y="1054"/>
                    </a:lnTo>
                    <a:lnTo>
                      <a:pt x="720" y="1055"/>
                    </a:lnTo>
                    <a:lnTo>
                      <a:pt x="723" y="1937"/>
                    </a:lnTo>
                    <a:lnTo>
                      <a:pt x="582" y="2069"/>
                    </a:lnTo>
                    <a:lnTo>
                      <a:pt x="400" y="1917"/>
                    </a:lnTo>
                    <a:lnTo>
                      <a:pt x="465" y="1873"/>
                    </a:lnTo>
                    <a:lnTo>
                      <a:pt x="465" y="1822"/>
                    </a:lnTo>
                    <a:lnTo>
                      <a:pt x="400" y="1776"/>
                    </a:lnTo>
                    <a:lnTo>
                      <a:pt x="465" y="1737"/>
                    </a:lnTo>
                    <a:lnTo>
                      <a:pt x="455" y="1721"/>
                    </a:lnTo>
                    <a:lnTo>
                      <a:pt x="399" y="1685"/>
                    </a:lnTo>
                    <a:lnTo>
                      <a:pt x="389" y="1570"/>
                    </a:lnTo>
                    <a:lnTo>
                      <a:pt x="382" y="1559"/>
                    </a:lnTo>
                    <a:lnTo>
                      <a:pt x="466" y="1493"/>
                    </a:lnTo>
                    <a:lnTo>
                      <a:pt x="466" y="1436"/>
                    </a:lnTo>
                    <a:lnTo>
                      <a:pt x="399" y="1369"/>
                    </a:lnTo>
                    <a:lnTo>
                      <a:pt x="465" y="1310"/>
                    </a:lnTo>
                    <a:lnTo>
                      <a:pt x="465" y="1250"/>
                    </a:lnTo>
                    <a:lnTo>
                      <a:pt x="400" y="1173"/>
                    </a:lnTo>
                    <a:lnTo>
                      <a:pt x="388" y="1048"/>
                    </a:lnTo>
                    <a:lnTo>
                      <a:pt x="310" y="1048"/>
                    </a:lnTo>
                    <a:lnTo>
                      <a:pt x="310" y="879"/>
                    </a:lnTo>
                    <a:lnTo>
                      <a:pt x="262" y="879"/>
                    </a:lnTo>
                    <a:lnTo>
                      <a:pt x="262" y="731"/>
                    </a:lnTo>
                    <a:lnTo>
                      <a:pt x="210" y="731"/>
                    </a:lnTo>
                    <a:lnTo>
                      <a:pt x="187" y="661"/>
                    </a:lnTo>
                    <a:lnTo>
                      <a:pt x="81" y="661"/>
                    </a:lnTo>
                    <a:lnTo>
                      <a:pt x="81" y="599"/>
                    </a:lnTo>
                    <a:lnTo>
                      <a:pt x="0" y="599"/>
                    </a:lnTo>
                    <a:lnTo>
                      <a:pt x="0" y="307"/>
                    </a:lnTo>
                    <a:lnTo>
                      <a:pt x="80" y="307"/>
                    </a:lnTo>
                    <a:lnTo>
                      <a:pt x="80" y="265"/>
                    </a:lnTo>
                    <a:lnTo>
                      <a:pt x="169" y="265"/>
                    </a:lnTo>
                    <a:lnTo>
                      <a:pt x="190" y="246"/>
                    </a:lnTo>
                    <a:lnTo>
                      <a:pt x="211" y="199"/>
                    </a:lnTo>
                    <a:lnTo>
                      <a:pt x="262" y="199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00" name="Freeform 10"/>
              <p:cNvSpPr/>
              <p:nvPr/>
            </p:nvSpPr>
            <p:spPr bwMode="auto">
              <a:xfrm>
                <a:off x="2447" y="2306"/>
                <a:ext cx="356" cy="691"/>
              </a:xfrm>
              <a:custGeom>
                <a:avLst/>
                <a:gdLst>
                  <a:gd name="T0" fmla="*/ 383 w 1068"/>
                  <a:gd name="T1" fmla="*/ 0 h 2071"/>
                  <a:gd name="T2" fmla="*/ 705 w 1068"/>
                  <a:gd name="T3" fmla="*/ 0 h 2071"/>
                  <a:gd name="T4" fmla="*/ 644 w 1068"/>
                  <a:gd name="T5" fmla="*/ 80 h 2071"/>
                  <a:gd name="T6" fmla="*/ 456 w 1068"/>
                  <a:gd name="T7" fmla="*/ 80 h 2071"/>
                  <a:gd name="T8" fmla="*/ 385 w 1068"/>
                  <a:gd name="T9" fmla="*/ 206 h 2071"/>
                  <a:gd name="T10" fmla="*/ 708 w 1068"/>
                  <a:gd name="T11" fmla="*/ 206 h 2071"/>
                  <a:gd name="T12" fmla="*/ 643 w 1068"/>
                  <a:gd name="T13" fmla="*/ 81 h 2071"/>
                  <a:gd name="T14" fmla="*/ 705 w 1068"/>
                  <a:gd name="T15" fmla="*/ 2 h 2071"/>
                  <a:gd name="T16" fmla="*/ 819 w 1068"/>
                  <a:gd name="T17" fmla="*/ 198 h 2071"/>
                  <a:gd name="T18" fmla="*/ 879 w 1068"/>
                  <a:gd name="T19" fmla="*/ 199 h 2071"/>
                  <a:gd name="T20" fmla="*/ 900 w 1068"/>
                  <a:gd name="T21" fmla="*/ 266 h 2071"/>
                  <a:gd name="T22" fmla="*/ 995 w 1068"/>
                  <a:gd name="T23" fmla="*/ 266 h 2071"/>
                  <a:gd name="T24" fmla="*/ 997 w 1068"/>
                  <a:gd name="T25" fmla="*/ 313 h 2071"/>
                  <a:gd name="T26" fmla="*/ 1033 w 1068"/>
                  <a:gd name="T27" fmla="*/ 314 h 2071"/>
                  <a:gd name="T28" fmla="*/ 1068 w 1068"/>
                  <a:gd name="T29" fmla="*/ 314 h 2071"/>
                  <a:gd name="T30" fmla="*/ 1068 w 1068"/>
                  <a:gd name="T31" fmla="*/ 604 h 2071"/>
                  <a:gd name="T32" fmla="*/ 995 w 1068"/>
                  <a:gd name="T33" fmla="*/ 605 h 2071"/>
                  <a:gd name="T34" fmla="*/ 994 w 1068"/>
                  <a:gd name="T35" fmla="*/ 666 h 2071"/>
                  <a:gd name="T36" fmla="*/ 904 w 1068"/>
                  <a:gd name="T37" fmla="*/ 666 h 2071"/>
                  <a:gd name="T38" fmla="*/ 877 w 1068"/>
                  <a:gd name="T39" fmla="*/ 738 h 2071"/>
                  <a:gd name="T40" fmla="*/ 828 w 1068"/>
                  <a:gd name="T41" fmla="*/ 739 h 2071"/>
                  <a:gd name="T42" fmla="*/ 824 w 1068"/>
                  <a:gd name="T43" fmla="*/ 885 h 2071"/>
                  <a:gd name="T44" fmla="*/ 790 w 1068"/>
                  <a:gd name="T45" fmla="*/ 885 h 2071"/>
                  <a:gd name="T46" fmla="*/ 782 w 1068"/>
                  <a:gd name="T47" fmla="*/ 898 h 2071"/>
                  <a:gd name="T48" fmla="*/ 782 w 1068"/>
                  <a:gd name="T49" fmla="*/ 1055 h 2071"/>
                  <a:gd name="T50" fmla="*/ 720 w 1068"/>
                  <a:gd name="T51" fmla="*/ 1055 h 2071"/>
                  <a:gd name="T52" fmla="*/ 723 w 1068"/>
                  <a:gd name="T53" fmla="*/ 1937 h 2071"/>
                  <a:gd name="T54" fmla="*/ 582 w 1068"/>
                  <a:gd name="T55" fmla="*/ 2071 h 2071"/>
                  <a:gd name="T56" fmla="*/ 400 w 1068"/>
                  <a:gd name="T57" fmla="*/ 1917 h 2071"/>
                  <a:gd name="T58" fmla="*/ 465 w 1068"/>
                  <a:gd name="T59" fmla="*/ 1873 h 2071"/>
                  <a:gd name="T60" fmla="*/ 465 w 1068"/>
                  <a:gd name="T61" fmla="*/ 1823 h 2071"/>
                  <a:gd name="T62" fmla="*/ 400 w 1068"/>
                  <a:gd name="T63" fmla="*/ 1777 h 2071"/>
                  <a:gd name="T64" fmla="*/ 465 w 1068"/>
                  <a:gd name="T65" fmla="*/ 1737 h 2071"/>
                  <a:gd name="T66" fmla="*/ 455 w 1068"/>
                  <a:gd name="T67" fmla="*/ 1721 h 2071"/>
                  <a:gd name="T68" fmla="*/ 399 w 1068"/>
                  <a:gd name="T69" fmla="*/ 1685 h 2071"/>
                  <a:gd name="T70" fmla="*/ 389 w 1068"/>
                  <a:gd name="T71" fmla="*/ 1571 h 2071"/>
                  <a:gd name="T72" fmla="*/ 382 w 1068"/>
                  <a:gd name="T73" fmla="*/ 1561 h 2071"/>
                  <a:gd name="T74" fmla="*/ 466 w 1068"/>
                  <a:gd name="T75" fmla="*/ 1494 h 2071"/>
                  <a:gd name="T76" fmla="*/ 466 w 1068"/>
                  <a:gd name="T77" fmla="*/ 1437 h 2071"/>
                  <a:gd name="T78" fmla="*/ 399 w 1068"/>
                  <a:gd name="T79" fmla="*/ 1369 h 2071"/>
                  <a:gd name="T80" fmla="*/ 465 w 1068"/>
                  <a:gd name="T81" fmla="*/ 1310 h 2071"/>
                  <a:gd name="T82" fmla="*/ 465 w 1068"/>
                  <a:gd name="T83" fmla="*/ 1250 h 2071"/>
                  <a:gd name="T84" fmla="*/ 400 w 1068"/>
                  <a:gd name="T85" fmla="*/ 1173 h 2071"/>
                  <a:gd name="T86" fmla="*/ 388 w 1068"/>
                  <a:gd name="T87" fmla="*/ 1048 h 2071"/>
                  <a:gd name="T88" fmla="*/ 310 w 1068"/>
                  <a:gd name="T89" fmla="*/ 1048 h 2071"/>
                  <a:gd name="T90" fmla="*/ 310 w 1068"/>
                  <a:gd name="T91" fmla="*/ 879 h 2071"/>
                  <a:gd name="T92" fmla="*/ 264 w 1068"/>
                  <a:gd name="T93" fmla="*/ 879 h 2071"/>
                  <a:gd name="T94" fmla="*/ 264 w 1068"/>
                  <a:gd name="T95" fmla="*/ 732 h 2071"/>
                  <a:gd name="T96" fmla="*/ 210 w 1068"/>
                  <a:gd name="T97" fmla="*/ 732 h 2071"/>
                  <a:gd name="T98" fmla="*/ 187 w 1068"/>
                  <a:gd name="T99" fmla="*/ 661 h 2071"/>
                  <a:gd name="T100" fmla="*/ 81 w 1068"/>
                  <a:gd name="T101" fmla="*/ 661 h 2071"/>
                  <a:gd name="T102" fmla="*/ 81 w 1068"/>
                  <a:gd name="T103" fmla="*/ 599 h 2071"/>
                  <a:gd name="T104" fmla="*/ 0 w 1068"/>
                  <a:gd name="T105" fmla="*/ 599 h 2071"/>
                  <a:gd name="T106" fmla="*/ 0 w 1068"/>
                  <a:gd name="T107" fmla="*/ 307 h 2071"/>
                  <a:gd name="T108" fmla="*/ 80 w 1068"/>
                  <a:gd name="T109" fmla="*/ 307 h 2071"/>
                  <a:gd name="T110" fmla="*/ 80 w 1068"/>
                  <a:gd name="T111" fmla="*/ 265 h 2071"/>
                  <a:gd name="T112" fmla="*/ 169 w 1068"/>
                  <a:gd name="T113" fmla="*/ 265 h 2071"/>
                  <a:gd name="T114" fmla="*/ 190 w 1068"/>
                  <a:gd name="T115" fmla="*/ 246 h 2071"/>
                  <a:gd name="T116" fmla="*/ 212 w 1068"/>
                  <a:gd name="T117" fmla="*/ 199 h 2071"/>
                  <a:gd name="T118" fmla="*/ 264 w 1068"/>
                  <a:gd name="T119" fmla="*/ 199 h 2071"/>
                  <a:gd name="T120" fmla="*/ 383 w 1068"/>
                  <a:gd name="T121" fmla="*/ 0 h 207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68"/>
                  <a:gd name="T184" fmla="*/ 0 h 2071"/>
                  <a:gd name="T185" fmla="*/ 1068 w 1068"/>
                  <a:gd name="T186" fmla="*/ 2071 h 207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68" h="2071">
                    <a:moveTo>
                      <a:pt x="383" y="0"/>
                    </a:moveTo>
                    <a:lnTo>
                      <a:pt x="705" y="0"/>
                    </a:lnTo>
                    <a:lnTo>
                      <a:pt x="644" y="80"/>
                    </a:lnTo>
                    <a:lnTo>
                      <a:pt x="456" y="80"/>
                    </a:lnTo>
                    <a:lnTo>
                      <a:pt x="385" y="206"/>
                    </a:lnTo>
                    <a:lnTo>
                      <a:pt x="708" y="206"/>
                    </a:lnTo>
                    <a:lnTo>
                      <a:pt x="643" y="81"/>
                    </a:lnTo>
                    <a:lnTo>
                      <a:pt x="705" y="2"/>
                    </a:lnTo>
                    <a:lnTo>
                      <a:pt x="819" y="198"/>
                    </a:lnTo>
                    <a:lnTo>
                      <a:pt x="879" y="199"/>
                    </a:lnTo>
                    <a:lnTo>
                      <a:pt x="900" y="266"/>
                    </a:lnTo>
                    <a:lnTo>
                      <a:pt x="995" y="266"/>
                    </a:lnTo>
                    <a:lnTo>
                      <a:pt x="997" y="313"/>
                    </a:lnTo>
                    <a:lnTo>
                      <a:pt x="1033" y="314"/>
                    </a:lnTo>
                    <a:lnTo>
                      <a:pt x="1068" y="314"/>
                    </a:lnTo>
                    <a:lnTo>
                      <a:pt x="1068" y="604"/>
                    </a:lnTo>
                    <a:lnTo>
                      <a:pt x="995" y="605"/>
                    </a:lnTo>
                    <a:lnTo>
                      <a:pt x="994" y="666"/>
                    </a:lnTo>
                    <a:lnTo>
                      <a:pt x="904" y="666"/>
                    </a:lnTo>
                    <a:lnTo>
                      <a:pt x="877" y="738"/>
                    </a:lnTo>
                    <a:lnTo>
                      <a:pt x="828" y="739"/>
                    </a:lnTo>
                    <a:lnTo>
                      <a:pt x="824" y="885"/>
                    </a:lnTo>
                    <a:lnTo>
                      <a:pt x="790" y="885"/>
                    </a:lnTo>
                    <a:lnTo>
                      <a:pt x="782" y="898"/>
                    </a:lnTo>
                    <a:lnTo>
                      <a:pt x="782" y="1055"/>
                    </a:lnTo>
                    <a:lnTo>
                      <a:pt x="720" y="1055"/>
                    </a:lnTo>
                    <a:lnTo>
                      <a:pt x="723" y="1937"/>
                    </a:lnTo>
                    <a:lnTo>
                      <a:pt x="582" y="2071"/>
                    </a:lnTo>
                    <a:lnTo>
                      <a:pt x="400" y="1917"/>
                    </a:lnTo>
                    <a:lnTo>
                      <a:pt x="465" y="1873"/>
                    </a:lnTo>
                    <a:lnTo>
                      <a:pt x="465" y="1823"/>
                    </a:lnTo>
                    <a:lnTo>
                      <a:pt x="400" y="1777"/>
                    </a:lnTo>
                    <a:lnTo>
                      <a:pt x="465" y="1737"/>
                    </a:lnTo>
                    <a:lnTo>
                      <a:pt x="455" y="1721"/>
                    </a:lnTo>
                    <a:lnTo>
                      <a:pt x="399" y="1685"/>
                    </a:lnTo>
                    <a:lnTo>
                      <a:pt x="389" y="1571"/>
                    </a:lnTo>
                    <a:lnTo>
                      <a:pt x="382" y="1561"/>
                    </a:lnTo>
                    <a:lnTo>
                      <a:pt x="466" y="1494"/>
                    </a:lnTo>
                    <a:lnTo>
                      <a:pt x="466" y="1437"/>
                    </a:lnTo>
                    <a:lnTo>
                      <a:pt x="399" y="1369"/>
                    </a:lnTo>
                    <a:lnTo>
                      <a:pt x="465" y="1310"/>
                    </a:lnTo>
                    <a:lnTo>
                      <a:pt x="465" y="1250"/>
                    </a:lnTo>
                    <a:lnTo>
                      <a:pt x="400" y="1173"/>
                    </a:lnTo>
                    <a:lnTo>
                      <a:pt x="388" y="1048"/>
                    </a:lnTo>
                    <a:lnTo>
                      <a:pt x="310" y="1048"/>
                    </a:lnTo>
                    <a:lnTo>
                      <a:pt x="310" y="879"/>
                    </a:lnTo>
                    <a:lnTo>
                      <a:pt x="264" y="879"/>
                    </a:lnTo>
                    <a:lnTo>
                      <a:pt x="264" y="732"/>
                    </a:lnTo>
                    <a:lnTo>
                      <a:pt x="210" y="732"/>
                    </a:lnTo>
                    <a:lnTo>
                      <a:pt x="187" y="661"/>
                    </a:lnTo>
                    <a:lnTo>
                      <a:pt x="81" y="661"/>
                    </a:lnTo>
                    <a:lnTo>
                      <a:pt x="81" y="599"/>
                    </a:lnTo>
                    <a:lnTo>
                      <a:pt x="0" y="599"/>
                    </a:lnTo>
                    <a:lnTo>
                      <a:pt x="0" y="307"/>
                    </a:lnTo>
                    <a:lnTo>
                      <a:pt x="80" y="307"/>
                    </a:lnTo>
                    <a:lnTo>
                      <a:pt x="80" y="265"/>
                    </a:lnTo>
                    <a:lnTo>
                      <a:pt x="169" y="265"/>
                    </a:lnTo>
                    <a:lnTo>
                      <a:pt x="190" y="246"/>
                    </a:lnTo>
                    <a:lnTo>
                      <a:pt x="212" y="199"/>
                    </a:lnTo>
                    <a:lnTo>
                      <a:pt x="264" y="199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B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7201" name="Group 11"/>
              <p:cNvGrpSpPr/>
              <p:nvPr/>
            </p:nvGrpSpPr>
            <p:grpSpPr bwMode="auto">
              <a:xfrm>
                <a:off x="2497" y="2417"/>
                <a:ext cx="271" cy="79"/>
                <a:chOff x="2497" y="2417"/>
                <a:chExt cx="271" cy="79"/>
              </a:xfrm>
            </p:grpSpPr>
            <p:sp>
              <p:nvSpPr>
                <p:cNvPr id="7213" name="Freeform 12"/>
                <p:cNvSpPr/>
                <p:nvPr/>
              </p:nvSpPr>
              <p:spPr bwMode="auto">
                <a:xfrm>
                  <a:off x="2497" y="2417"/>
                  <a:ext cx="252" cy="79"/>
                </a:xfrm>
                <a:custGeom>
                  <a:avLst/>
                  <a:gdLst>
                    <a:gd name="T0" fmla="*/ 0 w 755"/>
                    <a:gd name="T1" fmla="*/ 123 h 237"/>
                    <a:gd name="T2" fmla="*/ 66 w 755"/>
                    <a:gd name="T3" fmla="*/ 0 h 237"/>
                    <a:gd name="T4" fmla="*/ 755 w 755"/>
                    <a:gd name="T5" fmla="*/ 0 h 237"/>
                    <a:gd name="T6" fmla="*/ 748 w 755"/>
                    <a:gd name="T7" fmla="*/ 9 h 237"/>
                    <a:gd name="T8" fmla="*/ 74 w 755"/>
                    <a:gd name="T9" fmla="*/ 9 h 237"/>
                    <a:gd name="T10" fmla="*/ 13 w 755"/>
                    <a:gd name="T11" fmla="*/ 123 h 237"/>
                    <a:gd name="T12" fmla="*/ 72 w 755"/>
                    <a:gd name="T13" fmla="*/ 230 h 237"/>
                    <a:gd name="T14" fmla="*/ 61 w 755"/>
                    <a:gd name="T15" fmla="*/ 237 h 237"/>
                    <a:gd name="T16" fmla="*/ 0 w 755"/>
                    <a:gd name="T17" fmla="*/ 123 h 23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5"/>
                    <a:gd name="T28" fmla="*/ 0 h 237"/>
                    <a:gd name="T29" fmla="*/ 755 w 755"/>
                    <a:gd name="T30" fmla="*/ 237 h 23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5" h="237">
                      <a:moveTo>
                        <a:pt x="0" y="123"/>
                      </a:moveTo>
                      <a:lnTo>
                        <a:pt x="66" y="0"/>
                      </a:lnTo>
                      <a:lnTo>
                        <a:pt x="755" y="0"/>
                      </a:lnTo>
                      <a:lnTo>
                        <a:pt x="748" y="9"/>
                      </a:lnTo>
                      <a:lnTo>
                        <a:pt x="74" y="9"/>
                      </a:lnTo>
                      <a:lnTo>
                        <a:pt x="13" y="123"/>
                      </a:lnTo>
                      <a:lnTo>
                        <a:pt x="72" y="230"/>
                      </a:lnTo>
                      <a:lnTo>
                        <a:pt x="61" y="237"/>
                      </a:lnTo>
                      <a:lnTo>
                        <a:pt x="0" y="123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14" name="Freeform 13"/>
                <p:cNvSpPr/>
                <p:nvPr/>
              </p:nvSpPr>
              <p:spPr bwMode="auto">
                <a:xfrm>
                  <a:off x="2517" y="2417"/>
                  <a:ext cx="251" cy="79"/>
                </a:xfrm>
                <a:custGeom>
                  <a:avLst/>
                  <a:gdLst>
                    <a:gd name="T0" fmla="*/ 754 w 754"/>
                    <a:gd name="T1" fmla="*/ 113 h 237"/>
                    <a:gd name="T2" fmla="*/ 688 w 754"/>
                    <a:gd name="T3" fmla="*/ 237 h 237"/>
                    <a:gd name="T4" fmla="*/ 0 w 754"/>
                    <a:gd name="T5" fmla="*/ 237 h 237"/>
                    <a:gd name="T6" fmla="*/ 6 w 754"/>
                    <a:gd name="T7" fmla="*/ 228 h 237"/>
                    <a:gd name="T8" fmla="*/ 681 w 754"/>
                    <a:gd name="T9" fmla="*/ 228 h 237"/>
                    <a:gd name="T10" fmla="*/ 742 w 754"/>
                    <a:gd name="T11" fmla="*/ 113 h 237"/>
                    <a:gd name="T12" fmla="*/ 682 w 754"/>
                    <a:gd name="T13" fmla="*/ 7 h 237"/>
                    <a:gd name="T14" fmla="*/ 693 w 754"/>
                    <a:gd name="T15" fmla="*/ 0 h 237"/>
                    <a:gd name="T16" fmla="*/ 754 w 754"/>
                    <a:gd name="T17" fmla="*/ 113 h 23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4"/>
                    <a:gd name="T28" fmla="*/ 0 h 237"/>
                    <a:gd name="T29" fmla="*/ 754 w 754"/>
                    <a:gd name="T30" fmla="*/ 237 h 23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4" h="237">
                      <a:moveTo>
                        <a:pt x="754" y="113"/>
                      </a:moveTo>
                      <a:lnTo>
                        <a:pt x="688" y="237"/>
                      </a:lnTo>
                      <a:lnTo>
                        <a:pt x="0" y="237"/>
                      </a:lnTo>
                      <a:lnTo>
                        <a:pt x="6" y="228"/>
                      </a:lnTo>
                      <a:lnTo>
                        <a:pt x="681" y="228"/>
                      </a:lnTo>
                      <a:lnTo>
                        <a:pt x="742" y="113"/>
                      </a:lnTo>
                      <a:lnTo>
                        <a:pt x="682" y="7"/>
                      </a:lnTo>
                      <a:lnTo>
                        <a:pt x="693" y="0"/>
                      </a:lnTo>
                      <a:lnTo>
                        <a:pt x="754" y="113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7202" name="Rectangle 14"/>
              <p:cNvSpPr>
                <a:spLocks noChangeArrowheads="1"/>
              </p:cNvSpPr>
              <p:nvPr/>
            </p:nvSpPr>
            <p:spPr bwMode="auto">
              <a:xfrm>
                <a:off x="2476" y="2405"/>
                <a:ext cx="301" cy="4"/>
              </a:xfrm>
              <a:prstGeom prst="rect">
                <a:avLst/>
              </a:pr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03" name="Rectangle 15"/>
              <p:cNvSpPr>
                <a:spLocks noChangeArrowheads="1"/>
              </p:cNvSpPr>
              <p:nvPr/>
            </p:nvSpPr>
            <p:spPr bwMode="auto">
              <a:xfrm>
                <a:off x="2505" y="2390"/>
                <a:ext cx="236" cy="4"/>
              </a:xfrm>
              <a:prstGeom prst="rect">
                <a:avLst/>
              </a:pr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7204" name="Group 16"/>
              <p:cNvGrpSpPr/>
              <p:nvPr/>
            </p:nvGrpSpPr>
            <p:grpSpPr bwMode="auto">
              <a:xfrm>
                <a:off x="2475" y="2507"/>
                <a:ext cx="304" cy="489"/>
                <a:chOff x="2475" y="2507"/>
                <a:chExt cx="304" cy="489"/>
              </a:xfrm>
            </p:grpSpPr>
            <p:sp>
              <p:nvSpPr>
                <p:cNvPr id="7205" name="Freeform 17"/>
                <p:cNvSpPr/>
                <p:nvPr/>
              </p:nvSpPr>
              <p:spPr bwMode="auto">
                <a:xfrm>
                  <a:off x="2614" y="2602"/>
                  <a:ext cx="7" cy="377"/>
                </a:xfrm>
                <a:custGeom>
                  <a:avLst/>
                  <a:gdLst>
                    <a:gd name="T0" fmla="*/ 23 w 23"/>
                    <a:gd name="T1" fmla="*/ 0 h 1131"/>
                    <a:gd name="T2" fmla="*/ 22 w 23"/>
                    <a:gd name="T3" fmla="*/ 1131 h 1131"/>
                    <a:gd name="T4" fmla="*/ 2 w 23"/>
                    <a:gd name="T5" fmla="*/ 1113 h 1131"/>
                    <a:gd name="T6" fmla="*/ 0 w 23"/>
                    <a:gd name="T7" fmla="*/ 35 h 1131"/>
                    <a:gd name="T8" fmla="*/ 23 w 23"/>
                    <a:gd name="T9" fmla="*/ 0 h 11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1131"/>
                    <a:gd name="T17" fmla="*/ 23 w 23"/>
                    <a:gd name="T18" fmla="*/ 1131 h 11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1131">
                      <a:moveTo>
                        <a:pt x="23" y="0"/>
                      </a:moveTo>
                      <a:lnTo>
                        <a:pt x="22" y="1131"/>
                      </a:lnTo>
                      <a:lnTo>
                        <a:pt x="2" y="1113"/>
                      </a:lnTo>
                      <a:lnTo>
                        <a:pt x="0" y="3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06" name="Freeform 18"/>
                <p:cNvSpPr/>
                <p:nvPr/>
              </p:nvSpPr>
              <p:spPr bwMode="auto">
                <a:xfrm>
                  <a:off x="2657" y="2612"/>
                  <a:ext cx="7" cy="368"/>
                </a:xfrm>
                <a:custGeom>
                  <a:avLst/>
                  <a:gdLst>
                    <a:gd name="T0" fmla="*/ 17 w 21"/>
                    <a:gd name="T1" fmla="*/ 0 h 1103"/>
                    <a:gd name="T2" fmla="*/ 21 w 21"/>
                    <a:gd name="T3" fmla="*/ 1084 h 1103"/>
                    <a:gd name="T4" fmla="*/ 2 w 21"/>
                    <a:gd name="T5" fmla="*/ 1103 h 1103"/>
                    <a:gd name="T6" fmla="*/ 0 w 21"/>
                    <a:gd name="T7" fmla="*/ 89 h 1103"/>
                    <a:gd name="T8" fmla="*/ 17 w 21"/>
                    <a:gd name="T9" fmla="*/ 0 h 110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"/>
                    <a:gd name="T16" fmla="*/ 0 h 1103"/>
                    <a:gd name="T17" fmla="*/ 21 w 21"/>
                    <a:gd name="T18" fmla="*/ 1103 h 110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" h="1103">
                      <a:moveTo>
                        <a:pt x="17" y="0"/>
                      </a:moveTo>
                      <a:lnTo>
                        <a:pt x="21" y="1084"/>
                      </a:lnTo>
                      <a:lnTo>
                        <a:pt x="2" y="1103"/>
                      </a:lnTo>
                      <a:lnTo>
                        <a:pt x="0" y="89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7207" name="Group 19"/>
                <p:cNvGrpSpPr/>
                <p:nvPr/>
              </p:nvGrpSpPr>
              <p:grpSpPr bwMode="auto">
                <a:xfrm>
                  <a:off x="2475" y="2507"/>
                  <a:ext cx="304" cy="489"/>
                  <a:chOff x="2475" y="2507"/>
                  <a:chExt cx="304" cy="489"/>
                </a:xfrm>
              </p:grpSpPr>
              <p:sp>
                <p:nvSpPr>
                  <p:cNvPr id="720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475" y="2507"/>
                    <a:ext cx="304" cy="9"/>
                  </a:xfrm>
                  <a:prstGeom prst="rect">
                    <a:avLst/>
                  </a:pr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720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537" y="2552"/>
                    <a:ext cx="186" cy="9"/>
                  </a:xfrm>
                  <a:prstGeom prst="rect">
                    <a:avLst/>
                  </a:pr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7210" name="Freeform 22"/>
                  <p:cNvSpPr/>
                  <p:nvPr/>
                </p:nvSpPr>
                <p:spPr bwMode="auto">
                  <a:xfrm>
                    <a:off x="2640" y="2613"/>
                    <a:ext cx="23" cy="383"/>
                  </a:xfrm>
                  <a:custGeom>
                    <a:avLst/>
                    <a:gdLst>
                      <a:gd name="T0" fmla="*/ 69 w 69"/>
                      <a:gd name="T1" fmla="*/ 0 h 1148"/>
                      <a:gd name="T2" fmla="*/ 53 w 69"/>
                      <a:gd name="T3" fmla="*/ 75 h 1148"/>
                      <a:gd name="T4" fmla="*/ 26 w 69"/>
                      <a:gd name="T5" fmla="*/ 139 h 1148"/>
                      <a:gd name="T6" fmla="*/ 26 w 69"/>
                      <a:gd name="T7" fmla="*/ 1127 h 1148"/>
                      <a:gd name="T8" fmla="*/ 5 w 69"/>
                      <a:gd name="T9" fmla="*/ 1148 h 1148"/>
                      <a:gd name="T10" fmla="*/ 0 w 69"/>
                      <a:gd name="T11" fmla="*/ 121 h 1148"/>
                      <a:gd name="T12" fmla="*/ 69 w 69"/>
                      <a:gd name="T13" fmla="*/ 0 h 114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9"/>
                      <a:gd name="T22" fmla="*/ 0 h 1148"/>
                      <a:gd name="T23" fmla="*/ 69 w 69"/>
                      <a:gd name="T24" fmla="*/ 1148 h 114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9" h="1148">
                        <a:moveTo>
                          <a:pt x="69" y="0"/>
                        </a:moveTo>
                        <a:lnTo>
                          <a:pt x="53" y="75"/>
                        </a:lnTo>
                        <a:lnTo>
                          <a:pt x="26" y="139"/>
                        </a:lnTo>
                        <a:lnTo>
                          <a:pt x="26" y="1127"/>
                        </a:lnTo>
                        <a:lnTo>
                          <a:pt x="5" y="1148"/>
                        </a:lnTo>
                        <a:lnTo>
                          <a:pt x="0" y="121"/>
                        </a:lnTo>
                        <a:lnTo>
                          <a:pt x="69" y="0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7211" name="Freeform 23"/>
                  <p:cNvSpPr/>
                  <p:nvPr/>
                </p:nvSpPr>
                <p:spPr bwMode="auto">
                  <a:xfrm>
                    <a:off x="2551" y="2599"/>
                    <a:ext cx="161" cy="57"/>
                  </a:xfrm>
                  <a:custGeom>
                    <a:avLst/>
                    <a:gdLst>
                      <a:gd name="T0" fmla="*/ 82 w 485"/>
                      <a:gd name="T1" fmla="*/ 172 h 172"/>
                      <a:gd name="T2" fmla="*/ 49 w 485"/>
                      <a:gd name="T3" fmla="*/ 134 h 172"/>
                      <a:gd name="T4" fmla="*/ 49 w 485"/>
                      <a:gd name="T5" fmla="*/ 20 h 172"/>
                      <a:gd name="T6" fmla="*/ 0 w 485"/>
                      <a:gd name="T7" fmla="*/ 20 h 172"/>
                      <a:gd name="T8" fmla="*/ 0 w 485"/>
                      <a:gd name="T9" fmla="*/ 0 h 172"/>
                      <a:gd name="T10" fmla="*/ 485 w 485"/>
                      <a:gd name="T11" fmla="*/ 0 h 172"/>
                      <a:gd name="T12" fmla="*/ 473 w 485"/>
                      <a:gd name="T13" fmla="*/ 20 h 172"/>
                      <a:gd name="T14" fmla="*/ 211 w 485"/>
                      <a:gd name="T15" fmla="*/ 20 h 172"/>
                      <a:gd name="T16" fmla="*/ 189 w 485"/>
                      <a:gd name="T17" fmla="*/ 52 h 172"/>
                      <a:gd name="T18" fmla="*/ 92 w 485"/>
                      <a:gd name="T19" fmla="*/ 52 h 172"/>
                      <a:gd name="T20" fmla="*/ 82 w 485"/>
                      <a:gd name="T21" fmla="*/ 172 h 172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85"/>
                      <a:gd name="T34" fmla="*/ 0 h 172"/>
                      <a:gd name="T35" fmla="*/ 485 w 485"/>
                      <a:gd name="T36" fmla="*/ 172 h 172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85" h="172">
                        <a:moveTo>
                          <a:pt x="82" y="172"/>
                        </a:moveTo>
                        <a:lnTo>
                          <a:pt x="49" y="134"/>
                        </a:lnTo>
                        <a:lnTo>
                          <a:pt x="49" y="20"/>
                        </a:lnTo>
                        <a:lnTo>
                          <a:pt x="0" y="20"/>
                        </a:lnTo>
                        <a:lnTo>
                          <a:pt x="0" y="0"/>
                        </a:lnTo>
                        <a:lnTo>
                          <a:pt x="485" y="0"/>
                        </a:lnTo>
                        <a:lnTo>
                          <a:pt x="473" y="20"/>
                        </a:lnTo>
                        <a:lnTo>
                          <a:pt x="211" y="20"/>
                        </a:lnTo>
                        <a:lnTo>
                          <a:pt x="189" y="52"/>
                        </a:lnTo>
                        <a:lnTo>
                          <a:pt x="92" y="52"/>
                        </a:lnTo>
                        <a:lnTo>
                          <a:pt x="82" y="172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7212" name="Freeform 24"/>
                  <p:cNvSpPr/>
                  <p:nvPr/>
                </p:nvSpPr>
                <p:spPr bwMode="auto">
                  <a:xfrm>
                    <a:off x="2510" y="2526"/>
                    <a:ext cx="239" cy="8"/>
                  </a:xfrm>
                  <a:custGeom>
                    <a:avLst/>
                    <a:gdLst>
                      <a:gd name="T0" fmla="*/ 0 w 718"/>
                      <a:gd name="T1" fmla="*/ 2 h 24"/>
                      <a:gd name="T2" fmla="*/ 718 w 718"/>
                      <a:gd name="T3" fmla="*/ 0 h 24"/>
                      <a:gd name="T4" fmla="*/ 711 w 718"/>
                      <a:gd name="T5" fmla="*/ 23 h 24"/>
                      <a:gd name="T6" fmla="*/ 6 w 718"/>
                      <a:gd name="T7" fmla="*/ 24 h 24"/>
                      <a:gd name="T8" fmla="*/ 0 w 718"/>
                      <a:gd name="T9" fmla="*/ 2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18"/>
                      <a:gd name="T16" fmla="*/ 0 h 24"/>
                      <a:gd name="T17" fmla="*/ 718 w 718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18" h="24">
                        <a:moveTo>
                          <a:pt x="0" y="2"/>
                        </a:moveTo>
                        <a:lnTo>
                          <a:pt x="718" y="0"/>
                        </a:lnTo>
                        <a:lnTo>
                          <a:pt x="711" y="23"/>
                        </a:lnTo>
                        <a:lnTo>
                          <a:pt x="6" y="24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sp>
          <p:nvSpPr>
            <p:cNvPr id="7198" name="Text Box 25"/>
            <p:cNvSpPr txBox="1">
              <a:spLocks noChangeArrowheads="1"/>
            </p:cNvSpPr>
            <p:nvPr/>
          </p:nvSpPr>
          <p:spPr bwMode="auto">
            <a:xfrm>
              <a:off x="960" y="720"/>
              <a:ext cx="2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Huffman Tree!</a:t>
              </a:r>
              <a:endParaRPr lang="en-US" altLang="zh-CN" b="1"/>
            </a:p>
          </p:txBody>
        </p:sp>
      </p:grpSp>
      <p:grpSp>
        <p:nvGrpSpPr>
          <p:cNvPr id="7" name="Group 26"/>
          <p:cNvGrpSpPr/>
          <p:nvPr/>
        </p:nvGrpSpPr>
        <p:grpSpPr bwMode="auto">
          <a:xfrm>
            <a:off x="4167188" y="2565400"/>
            <a:ext cx="2133600" cy="2133600"/>
            <a:chOff x="672" y="1776"/>
            <a:chExt cx="1344" cy="1344"/>
          </a:xfrm>
        </p:grpSpPr>
        <p:grpSp>
          <p:nvGrpSpPr>
            <p:cNvPr id="7178" name="Group 27"/>
            <p:cNvGrpSpPr/>
            <p:nvPr/>
          </p:nvGrpSpPr>
          <p:grpSpPr bwMode="auto">
            <a:xfrm>
              <a:off x="1392" y="1776"/>
              <a:ext cx="336" cy="384"/>
              <a:chOff x="1392" y="1776"/>
              <a:chExt cx="336" cy="384"/>
            </a:xfrm>
          </p:grpSpPr>
          <p:sp>
            <p:nvSpPr>
              <p:cNvPr id="7195" name="Oval 28"/>
              <p:cNvSpPr>
                <a:spLocks noChangeArrowheads="1"/>
              </p:cNvSpPr>
              <p:nvPr/>
            </p:nvSpPr>
            <p:spPr bwMode="auto">
              <a:xfrm>
                <a:off x="1536" y="177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26</a:t>
                </a:r>
                <a:endParaRPr lang="en-US" altLang="zh-CN" sz="2000" b="1"/>
              </a:p>
            </p:txBody>
          </p:sp>
          <p:sp>
            <p:nvSpPr>
              <p:cNvPr id="7196" name="Line 29"/>
              <p:cNvSpPr>
                <a:spLocks noChangeShapeType="1"/>
              </p:cNvSpPr>
              <p:nvPr/>
            </p:nvSpPr>
            <p:spPr bwMode="auto">
              <a:xfrm flipH="1">
                <a:off x="1392" y="1968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79" name="Group 30"/>
            <p:cNvGrpSpPr/>
            <p:nvPr/>
          </p:nvGrpSpPr>
          <p:grpSpPr bwMode="auto">
            <a:xfrm>
              <a:off x="1104" y="2160"/>
              <a:ext cx="336" cy="384"/>
              <a:chOff x="1392" y="1776"/>
              <a:chExt cx="336" cy="384"/>
            </a:xfrm>
          </p:grpSpPr>
          <p:sp>
            <p:nvSpPr>
              <p:cNvPr id="7193" name="Oval 31"/>
              <p:cNvSpPr>
                <a:spLocks noChangeArrowheads="1"/>
              </p:cNvSpPr>
              <p:nvPr/>
            </p:nvSpPr>
            <p:spPr bwMode="auto">
              <a:xfrm>
                <a:off x="1536" y="177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11</a:t>
                </a:r>
                <a:endParaRPr lang="en-US" altLang="zh-CN" sz="2000" b="1"/>
              </a:p>
            </p:txBody>
          </p:sp>
          <p:sp>
            <p:nvSpPr>
              <p:cNvPr id="7194" name="Line 32"/>
              <p:cNvSpPr>
                <a:spLocks noChangeShapeType="1"/>
              </p:cNvSpPr>
              <p:nvPr/>
            </p:nvSpPr>
            <p:spPr bwMode="auto">
              <a:xfrm flipH="1">
                <a:off x="1392" y="1968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80" name="Group 33"/>
            <p:cNvGrpSpPr/>
            <p:nvPr/>
          </p:nvGrpSpPr>
          <p:grpSpPr bwMode="auto">
            <a:xfrm>
              <a:off x="816" y="2544"/>
              <a:ext cx="336" cy="384"/>
              <a:chOff x="1392" y="1776"/>
              <a:chExt cx="336" cy="384"/>
            </a:xfrm>
          </p:grpSpPr>
          <p:sp>
            <p:nvSpPr>
              <p:cNvPr id="7191" name="Oval 34"/>
              <p:cNvSpPr>
                <a:spLocks noChangeArrowheads="1"/>
              </p:cNvSpPr>
              <p:nvPr/>
            </p:nvSpPr>
            <p:spPr bwMode="auto">
              <a:xfrm>
                <a:off x="1536" y="177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6</a:t>
                </a:r>
                <a:endParaRPr lang="en-US" altLang="zh-CN" sz="2000" b="1"/>
              </a:p>
            </p:txBody>
          </p:sp>
          <p:sp>
            <p:nvSpPr>
              <p:cNvPr id="7192" name="Line 35"/>
              <p:cNvSpPr>
                <a:spLocks noChangeShapeType="1"/>
              </p:cNvSpPr>
              <p:nvPr/>
            </p:nvSpPr>
            <p:spPr bwMode="auto">
              <a:xfrm flipH="1">
                <a:off x="1392" y="1968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81" name="Group 36"/>
            <p:cNvGrpSpPr/>
            <p:nvPr/>
          </p:nvGrpSpPr>
          <p:grpSpPr bwMode="auto">
            <a:xfrm>
              <a:off x="1680" y="1968"/>
              <a:ext cx="336" cy="384"/>
              <a:chOff x="1680" y="1968"/>
              <a:chExt cx="336" cy="384"/>
            </a:xfrm>
          </p:grpSpPr>
          <p:sp>
            <p:nvSpPr>
              <p:cNvPr id="7189" name="Line 37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0" name="Rectangle 38"/>
              <p:cNvSpPr>
                <a:spLocks noChangeArrowheads="1"/>
              </p:cNvSpPr>
              <p:nvPr/>
            </p:nvSpPr>
            <p:spPr bwMode="auto">
              <a:xfrm>
                <a:off x="1776" y="2160"/>
                <a:ext cx="240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CC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>
                    <a:solidFill>
                      <a:schemeClr val="bg1"/>
                    </a:solidFill>
                  </a:rPr>
                  <a:t>15</a:t>
                </a:r>
                <a:endParaRPr lang="en-US" altLang="zh-CN" sz="18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182" name="Group 39"/>
            <p:cNvGrpSpPr/>
            <p:nvPr/>
          </p:nvGrpSpPr>
          <p:grpSpPr bwMode="auto">
            <a:xfrm>
              <a:off x="1392" y="2352"/>
              <a:ext cx="336" cy="384"/>
              <a:chOff x="1680" y="1968"/>
              <a:chExt cx="336" cy="384"/>
            </a:xfrm>
          </p:grpSpPr>
          <p:sp>
            <p:nvSpPr>
              <p:cNvPr id="7187" name="Line 4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8" name="Rectangle 41"/>
              <p:cNvSpPr>
                <a:spLocks noChangeArrowheads="1"/>
              </p:cNvSpPr>
              <p:nvPr/>
            </p:nvSpPr>
            <p:spPr bwMode="auto">
              <a:xfrm>
                <a:off x="1776" y="2160"/>
                <a:ext cx="240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CC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>
                    <a:solidFill>
                      <a:schemeClr val="bg1"/>
                    </a:solidFill>
                  </a:rPr>
                  <a:t>5</a:t>
                </a:r>
                <a:endParaRPr lang="en-US" altLang="zh-CN" sz="18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183" name="Group 42"/>
            <p:cNvGrpSpPr/>
            <p:nvPr/>
          </p:nvGrpSpPr>
          <p:grpSpPr bwMode="auto">
            <a:xfrm>
              <a:off x="1104" y="2736"/>
              <a:ext cx="336" cy="384"/>
              <a:chOff x="1680" y="1968"/>
              <a:chExt cx="336" cy="384"/>
            </a:xfrm>
          </p:grpSpPr>
          <p:sp>
            <p:nvSpPr>
              <p:cNvPr id="7185" name="Line 43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6" name="Rectangle 44"/>
              <p:cNvSpPr>
                <a:spLocks noChangeArrowheads="1"/>
              </p:cNvSpPr>
              <p:nvPr/>
            </p:nvSpPr>
            <p:spPr bwMode="auto">
              <a:xfrm>
                <a:off x="1776" y="2160"/>
                <a:ext cx="240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CC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>
                    <a:solidFill>
                      <a:schemeClr val="bg1"/>
                    </a:solidFill>
                  </a:rPr>
                  <a:t>4</a:t>
                </a:r>
                <a:endParaRPr lang="en-US" altLang="zh-CN" sz="18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184" name="Rectangle 45"/>
            <p:cNvSpPr>
              <a:spLocks noChangeArrowheads="1"/>
            </p:cNvSpPr>
            <p:nvPr/>
          </p:nvSpPr>
          <p:spPr bwMode="auto">
            <a:xfrm flipH="1">
              <a:off x="672" y="2928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CC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chemeClr val="bg1"/>
                  </a:solidFill>
                </a:rPr>
                <a:t>2</a:t>
              </a:r>
              <a:endParaRPr lang="en-US" altLang="zh-CN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167982" name="Text Box 46"/>
          <p:cNvSpPr txBox="1">
            <a:spLocks noChangeArrowheads="1"/>
          </p:cNvSpPr>
          <p:nvPr/>
        </p:nvSpPr>
        <p:spPr bwMode="auto">
          <a:xfrm>
            <a:off x="755650" y="527685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Total merge time = O ( </a:t>
            </a:r>
            <a:r>
              <a:rPr lang="en-US" altLang="zh-CN" b="1" i="1">
                <a:solidFill>
                  <a:schemeClr val="hlink"/>
                </a:solidFill>
              </a:rPr>
              <a:t>the weighted external path length</a:t>
            </a:r>
            <a:r>
              <a:rPr lang="en-US" altLang="zh-CN" b="1" i="1">
                <a:solidFill>
                  <a:schemeClr val="accent2"/>
                </a:solidFill>
              </a:rPr>
              <a:t> </a:t>
            </a:r>
            <a:r>
              <a:rPr lang="en-US" altLang="zh-CN" b="1"/>
              <a:t>)</a:t>
            </a:r>
            <a:endParaRPr lang="en-US" altLang="zh-CN" b="1"/>
          </a:p>
        </p:txBody>
      </p:sp>
      <p:graphicFrame>
        <p:nvGraphicFramePr>
          <p:cNvPr id="167983" name="Object 47"/>
          <p:cNvGraphicFramePr>
            <a:graphicFrameLocks noChangeAspect="1"/>
          </p:cNvGraphicFramePr>
          <p:nvPr/>
        </p:nvGraphicFramePr>
        <p:xfrm>
          <a:off x="3635375" y="4868863"/>
          <a:ext cx="3429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1" imgW="43281600" imgH="3962400" progId="Equation.3">
                  <p:embed/>
                </p:oleObj>
              </mc:Choice>
              <mc:Fallback>
                <p:oleObj name="公式" r:id="rId1" imgW="43281600" imgH="39624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868863"/>
                        <a:ext cx="3429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9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" grpId="0" autoUpdateAnimBg="0"/>
      <p:bldP spid="167942" grpId="0" autoUpdateAnimBg="0"/>
      <p:bldP spid="16798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2DEA12-0A04-7C40-9D01-81DA9D4D5779}" type="slidenum">
              <a:rPr lang="en-US" altLang="zh-CN" sz="1400"/>
            </a:fld>
            <a:endParaRPr lang="en-US" altLang="zh-CN" sz="1400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6948488" y="0"/>
            <a:ext cx="2189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hlink"/>
                </a:solidFill>
                <a:sym typeface="Webdings" panose="05030102010509060703" pitchFamily="2" charset="2"/>
              </a:rPr>
              <a:t>External Sorting</a:t>
            </a:r>
            <a:endParaRPr lang="en-US" altLang="zh-CN" sz="1800" b="1">
              <a:solidFill>
                <a:schemeClr val="hlink"/>
              </a:solidFill>
              <a:sym typeface="Webdings" panose="05030102010509060703" pitchFamily="2" charset="2"/>
            </a:endParaRP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684213" y="620713"/>
            <a:ext cx="691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ebdings" panose="05030102010509060703" pitchFamily="2" charset="2"/>
              </a:rPr>
              <a:t>Why can’t we simply do quicksort on a disk?</a:t>
            </a:r>
            <a:endParaRPr lang="en-US" altLang="zh-CN" b="1">
              <a:sym typeface="Webdings" panose="05030102010509060703" pitchFamily="2" charset="2"/>
            </a:endParaRP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1547813" y="1700213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 </a:t>
            </a:r>
            <a:r>
              <a:rPr lang="en-US" altLang="zh-CN" b="1">
                <a:sym typeface="Webdings" panose="05030102010509060703" pitchFamily="2" charset="2"/>
              </a:rPr>
              <a:t>internal memory – O(1)</a:t>
            </a:r>
            <a:endParaRPr lang="en-US" altLang="zh-CN" b="1">
              <a:sym typeface="Webdings" panose="05030102010509060703" pitchFamily="2" charset="2"/>
            </a:endParaRPr>
          </a:p>
        </p:txBody>
      </p:sp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1979613" y="2457450"/>
            <a:ext cx="41052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zh-CN" b="1">
                <a:sym typeface="Webdings" panose="05030102010509060703" pitchFamily="2" charset="2"/>
              </a:rPr>
              <a:t>find the track; </a:t>
            </a:r>
            <a:endParaRPr lang="en-US" altLang="zh-CN" b="1">
              <a:sym typeface="Webdings" panose="05030102010509060703" pitchFamily="2" charset="2"/>
            </a:endParaRP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zh-CN" b="1">
                <a:sym typeface="Webdings" panose="05030102010509060703" pitchFamily="2" charset="2"/>
              </a:rPr>
              <a:t>find the sector; </a:t>
            </a:r>
            <a:endParaRPr lang="en-US" altLang="zh-CN" b="1">
              <a:sym typeface="Webdings" panose="05030102010509060703" pitchFamily="2" charset="2"/>
            </a:endParaRP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zh-CN" b="1">
                <a:sym typeface="Webdings" panose="05030102010509060703" pitchFamily="2" charset="2"/>
              </a:rPr>
              <a:t>find a[i] and transmit.</a:t>
            </a:r>
            <a:endParaRPr lang="en-US" altLang="zh-CN" b="1">
              <a:sym typeface="Webdings" panose="05030102010509060703" pitchFamily="2" charset="2"/>
            </a:endParaRPr>
          </a:p>
        </p:txBody>
      </p:sp>
      <p:sp>
        <p:nvSpPr>
          <p:cNvPr id="132117" name="Rectangle 21"/>
          <p:cNvSpPr>
            <a:spLocks noChangeArrowheads="1"/>
          </p:cNvSpPr>
          <p:nvPr/>
        </p:nvSpPr>
        <p:spPr bwMode="auto">
          <a:xfrm>
            <a:off x="1187450" y="1196975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ym typeface="Webdings" panose="05030102010509060703" pitchFamily="2" charset="2"/>
              </a:rPr>
              <a:t>To get a[i] on</a:t>
            </a:r>
            <a:endParaRPr lang="en-US" altLang="zh-CN" b="1">
              <a:sym typeface="Webdings" panose="05030102010509060703" pitchFamily="2" charset="2"/>
            </a:endParaRPr>
          </a:p>
        </p:txBody>
      </p:sp>
      <p:sp>
        <p:nvSpPr>
          <p:cNvPr id="132118" name="Rectangle 22"/>
          <p:cNvSpPr>
            <a:spLocks noChangeArrowheads="1"/>
          </p:cNvSpPr>
          <p:nvPr/>
        </p:nvSpPr>
        <p:spPr bwMode="auto">
          <a:xfrm>
            <a:off x="1547813" y="2060575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ym typeface="Wingdings" panose="05000000000000000000" pitchFamily="2" charset="2"/>
              </a:rPr>
              <a:t>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b="1">
                <a:sym typeface="Webdings" panose="05030102010509060703" pitchFamily="2" charset="2"/>
              </a:rPr>
              <a:t>hard disk</a:t>
            </a:r>
            <a:endParaRPr lang="en-US" altLang="zh-CN" b="1">
              <a:sym typeface="Webdings" panose="05030102010509060703" pitchFamily="2" charset="2"/>
            </a:endParaRPr>
          </a:p>
        </p:txBody>
      </p:sp>
      <p:sp>
        <p:nvSpPr>
          <p:cNvPr id="132119" name="Rectangle 23"/>
          <p:cNvSpPr>
            <a:spLocks noChangeArrowheads="1"/>
          </p:cNvSpPr>
          <p:nvPr/>
        </p:nvSpPr>
        <p:spPr bwMode="auto">
          <a:xfrm>
            <a:off x="5364163" y="2565400"/>
            <a:ext cx="2347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0000"/>
                </a:solidFill>
              </a:rPr>
              <a:t>device-dependent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132121" name="Object 16"/>
          <p:cNvGraphicFramePr>
            <a:graphicFrameLocks noChangeAspect="1"/>
          </p:cNvGraphicFramePr>
          <p:nvPr/>
        </p:nvGraphicFramePr>
        <p:xfrm>
          <a:off x="1187450" y="2452688"/>
          <a:ext cx="608013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剪辑" r:id="rId1" imgW="8229600" imgH="21897975" progId="MS_ClipArt_Gallery.2">
                  <p:embed/>
                </p:oleObj>
              </mc:Choice>
              <mc:Fallback>
                <p:oleObj name="剪辑" r:id="rId1" imgW="8229600" imgH="21897975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52688"/>
                        <a:ext cx="608013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23" name="Text Box 27"/>
          <p:cNvSpPr txBox="1">
            <a:spLocks noChangeArrowheads="1"/>
          </p:cNvSpPr>
          <p:nvPr/>
        </p:nvSpPr>
        <p:spPr bwMode="auto">
          <a:xfrm>
            <a:off x="1547813" y="5203825"/>
            <a:ext cx="734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 </a:t>
            </a:r>
            <a:r>
              <a:rPr lang="en-US" altLang="zh-CN" b="1">
                <a:sym typeface="Webdings" panose="05030102010509060703" pitchFamily="2" charset="2"/>
              </a:rPr>
              <a:t>Store data on tapes </a:t>
            </a:r>
            <a:r>
              <a:rPr lang="en-US" altLang="zh-CN" sz="2000" b="1">
                <a:sym typeface="Webdings" panose="05030102010509060703" pitchFamily="2" charset="2"/>
              </a:rPr>
              <a:t>(can only be accessed sequentially)</a:t>
            </a:r>
            <a:endParaRPr lang="en-US" altLang="zh-CN" sz="2000" b="1">
              <a:sym typeface="Webdings" panose="05030102010509060703" pitchFamily="2" charset="2"/>
            </a:endParaRPr>
          </a:p>
        </p:txBody>
      </p:sp>
      <p:sp>
        <p:nvSpPr>
          <p:cNvPr id="132124" name="Rectangle 28"/>
          <p:cNvSpPr>
            <a:spLocks noChangeArrowheads="1"/>
          </p:cNvSpPr>
          <p:nvPr/>
        </p:nvSpPr>
        <p:spPr bwMode="auto">
          <a:xfrm>
            <a:off x="1187450" y="4772025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ym typeface="Webdings" panose="05030102010509060703" pitchFamily="2" charset="2"/>
              </a:rPr>
              <a:t>To simplify – </a:t>
            </a:r>
            <a:endParaRPr lang="en-US" altLang="zh-CN" b="1">
              <a:sym typeface="Webdings" panose="05030102010509060703" pitchFamily="2" charset="2"/>
            </a:endParaRPr>
          </a:p>
        </p:txBody>
      </p:sp>
      <p:sp>
        <p:nvSpPr>
          <p:cNvPr id="132125" name="Rectangle 29"/>
          <p:cNvSpPr>
            <a:spLocks noChangeArrowheads="1"/>
          </p:cNvSpPr>
          <p:nvPr/>
        </p:nvSpPr>
        <p:spPr bwMode="auto">
          <a:xfrm>
            <a:off x="1547813" y="5588000"/>
            <a:ext cx="496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ym typeface="Wingdings" panose="05000000000000000000" pitchFamily="2" charset="2"/>
              </a:rPr>
              <a:t>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b="1">
                <a:sym typeface="Webdings" panose="05030102010509060703" pitchFamily="2" charset="2"/>
              </a:rPr>
              <a:t>Can use at least </a:t>
            </a:r>
            <a:r>
              <a:rPr lang="en-US" altLang="zh-CN" b="1">
                <a:solidFill>
                  <a:schemeClr val="hlink"/>
                </a:solidFill>
                <a:sym typeface="Webdings" panose="05030102010509060703" pitchFamily="2" charset="2"/>
              </a:rPr>
              <a:t>3</a:t>
            </a:r>
            <a:r>
              <a:rPr lang="en-US" altLang="zh-CN" b="1">
                <a:sym typeface="Webdings" panose="05030102010509060703" pitchFamily="2" charset="2"/>
              </a:rPr>
              <a:t> tape drives</a:t>
            </a:r>
            <a:endParaRPr lang="en-US" altLang="zh-CN" b="1">
              <a:sym typeface="Webdings" panose="05030102010509060703" pitchFamily="2" charset="2"/>
            </a:endParaRPr>
          </a:p>
        </p:txBody>
      </p:sp>
      <p:grpSp>
        <p:nvGrpSpPr>
          <p:cNvPr id="2" name="Group 35"/>
          <p:cNvGrpSpPr/>
          <p:nvPr/>
        </p:nvGrpSpPr>
        <p:grpSpPr bwMode="auto">
          <a:xfrm>
            <a:off x="827088" y="4113213"/>
            <a:ext cx="3313112" cy="539750"/>
            <a:chOff x="612" y="2568"/>
            <a:chExt cx="2087" cy="340"/>
          </a:xfrm>
        </p:grpSpPr>
        <p:graphicFrame>
          <p:nvGraphicFramePr>
            <p:cNvPr id="1027" name="Object 7"/>
            <p:cNvGraphicFramePr>
              <a:graphicFrameLocks noChangeAspect="1"/>
            </p:cNvGraphicFramePr>
            <p:nvPr/>
          </p:nvGraphicFramePr>
          <p:xfrm>
            <a:off x="612" y="2590"/>
            <a:ext cx="40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剪辑" r:id="rId3" imgW="19592925" imgH="16335375" progId="MS_ClipArt_Gallery.2">
                    <p:embed/>
                  </p:oleObj>
                </mc:Choice>
                <mc:Fallback>
                  <p:oleObj name="剪辑" r:id="rId3" imgW="19592925" imgH="16335375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590"/>
                          <a:ext cx="40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7" name="Text Box 8"/>
            <p:cNvSpPr txBox="1">
              <a:spLocks noChangeArrowheads="1"/>
            </p:cNvSpPr>
            <p:nvPr/>
          </p:nvSpPr>
          <p:spPr bwMode="auto">
            <a:xfrm>
              <a:off x="1020" y="2568"/>
              <a:ext cx="16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Impact" panose="020B0806030902050204" pitchFamily="34" charset="0"/>
                </a:rPr>
                <a:t>Tool :</a:t>
              </a:r>
              <a:r>
                <a:rPr lang="en-US" altLang="zh-CN" b="1"/>
                <a:t>  </a:t>
              </a:r>
              <a:r>
                <a:rPr lang="en-US" altLang="zh-CN" sz="2800">
                  <a:latin typeface="Impact" panose="020B0806030902050204" pitchFamily="34" charset="0"/>
                </a:rPr>
                <a:t>Mergesort </a:t>
              </a:r>
              <a:endParaRPr lang="en-US" altLang="zh-CN" sz="2800">
                <a:latin typeface="Impact" panose="020B0806030902050204" pitchFamily="34" charset="0"/>
              </a:endParaRPr>
            </a:p>
          </p:txBody>
        </p:sp>
      </p:grpSp>
      <p:grpSp>
        <p:nvGrpSpPr>
          <p:cNvPr id="4" name="Group 42"/>
          <p:cNvGrpSpPr/>
          <p:nvPr/>
        </p:nvGrpSpPr>
        <p:grpSpPr bwMode="auto">
          <a:xfrm>
            <a:off x="4500563" y="4149725"/>
            <a:ext cx="2159000" cy="501650"/>
            <a:chOff x="2835" y="2614"/>
            <a:chExt cx="1360" cy="316"/>
          </a:xfrm>
        </p:grpSpPr>
        <p:sp>
          <p:nvSpPr>
            <p:cNvPr id="1041" name="Rectangle 36"/>
            <p:cNvSpPr>
              <a:spLocks noChangeArrowheads="1"/>
            </p:cNvSpPr>
            <p:nvPr/>
          </p:nvSpPr>
          <p:spPr bwMode="auto">
            <a:xfrm>
              <a:off x="2835" y="2614"/>
              <a:ext cx="725" cy="90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2" name="Rectangle 37"/>
            <p:cNvSpPr>
              <a:spLocks noChangeArrowheads="1"/>
            </p:cNvSpPr>
            <p:nvPr/>
          </p:nvSpPr>
          <p:spPr bwMode="auto">
            <a:xfrm>
              <a:off x="3696" y="2614"/>
              <a:ext cx="499" cy="90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3" name="Rectangle 38"/>
            <p:cNvSpPr>
              <a:spLocks noChangeArrowheads="1"/>
            </p:cNvSpPr>
            <p:nvPr/>
          </p:nvSpPr>
          <p:spPr bwMode="auto">
            <a:xfrm>
              <a:off x="2880" y="2840"/>
              <a:ext cx="725" cy="90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" name="Rectangle 39"/>
            <p:cNvSpPr>
              <a:spLocks noChangeArrowheads="1"/>
            </p:cNvSpPr>
            <p:nvPr/>
          </p:nvSpPr>
          <p:spPr bwMode="auto">
            <a:xfrm>
              <a:off x="3606" y="2840"/>
              <a:ext cx="499" cy="90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" name="Line 40"/>
            <p:cNvSpPr>
              <a:spLocks noChangeShapeType="1"/>
            </p:cNvSpPr>
            <p:nvPr/>
          </p:nvSpPr>
          <p:spPr bwMode="auto">
            <a:xfrm>
              <a:off x="3198" y="2704"/>
              <a:ext cx="90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41"/>
            <p:cNvSpPr>
              <a:spLocks noChangeShapeType="1"/>
            </p:cNvSpPr>
            <p:nvPr/>
          </p:nvSpPr>
          <p:spPr bwMode="auto">
            <a:xfrm flipH="1">
              <a:off x="3833" y="2704"/>
              <a:ext cx="136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2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2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2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2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 autoUpdateAnimBg="0"/>
      <p:bldP spid="132115" grpId="0" autoUpdateAnimBg="0"/>
      <p:bldP spid="132117" grpId="0"/>
      <p:bldP spid="132118" grpId="0"/>
      <p:bldP spid="132119" grpId="0"/>
      <p:bldP spid="132123" grpId="0" autoUpdateAnimBg="0"/>
      <p:bldP spid="132124" grpId="0"/>
      <p:bldP spid="1321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6C6458-04D5-2044-BD68-005257B1379E}" type="slidenum">
              <a:rPr lang="en-US" altLang="zh-CN" sz="1400"/>
            </a:fld>
            <a:endParaRPr lang="en-US" altLang="zh-CN" sz="1400"/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468313" y="620713"/>
            <a:ext cx="8280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4480" indent="-28448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宋体" panose="02010600030101010101" pitchFamily="2" charset="-122"/>
              </a:rPr>
              <a:t>〖</a:t>
            </a:r>
            <a:r>
              <a:rPr lang="en-US" altLang="zh-CN" b="1">
                <a:latin typeface="Arial" panose="020B0604020202020204" pitchFamily="34" charset="0"/>
              </a:rPr>
              <a:t>Example</a:t>
            </a:r>
            <a:r>
              <a:rPr lang="en-US" altLang="zh-CN" b="1">
                <a:latin typeface="宋体" panose="02010600030101010101" pitchFamily="2" charset="-122"/>
              </a:rPr>
              <a:t>〗 </a:t>
            </a:r>
            <a:r>
              <a:rPr lang="en-US" altLang="zh-CN" b="1"/>
              <a:t>Suppose that the internal memory can handle </a:t>
            </a:r>
            <a:r>
              <a:rPr lang="en-US" altLang="zh-CN" b="1" i="1"/>
              <a:t>M</a:t>
            </a:r>
            <a:r>
              <a:rPr lang="en-US" altLang="zh-CN" b="1"/>
              <a:t> = 3 records at a time.</a:t>
            </a:r>
            <a:endParaRPr lang="en-US" altLang="zh-CN" b="1">
              <a:sym typeface="Wingdings" panose="05000000000000000000" pitchFamily="2" charset="2"/>
            </a:endParaRPr>
          </a:p>
        </p:txBody>
      </p:sp>
      <p:sp>
        <p:nvSpPr>
          <p:cNvPr id="2053" name="Text Box 17"/>
          <p:cNvSpPr txBox="1">
            <a:spLocks noChangeArrowheads="1"/>
          </p:cNvSpPr>
          <p:nvPr/>
        </p:nvSpPr>
        <p:spPr bwMode="auto">
          <a:xfrm>
            <a:off x="6948488" y="0"/>
            <a:ext cx="2189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hlink"/>
                </a:solidFill>
                <a:sym typeface="Webdings" panose="05030102010509060703" pitchFamily="2" charset="2"/>
              </a:rPr>
              <a:t>External Sorting</a:t>
            </a:r>
            <a:endParaRPr lang="en-US" altLang="zh-CN" sz="1800" b="1">
              <a:solidFill>
                <a:schemeClr val="hlink"/>
              </a:solidFill>
              <a:sym typeface="Webdings" panose="05030102010509060703" pitchFamily="2" charset="2"/>
            </a:endParaRPr>
          </a:p>
        </p:txBody>
      </p:sp>
      <p:sp>
        <p:nvSpPr>
          <p:cNvPr id="136210" name="Text Box 18"/>
          <p:cNvSpPr txBox="1">
            <a:spLocks noChangeArrowheads="1"/>
          </p:cNvSpPr>
          <p:nvPr/>
        </p:nvSpPr>
        <p:spPr bwMode="auto">
          <a:xfrm>
            <a:off x="1260475" y="1627188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T</a:t>
            </a:r>
            <a:r>
              <a:rPr lang="en-US" altLang="zh-CN" b="1" baseline="-25000"/>
              <a:t>1</a:t>
            </a:r>
            <a:endParaRPr lang="en-US" altLang="zh-CN" b="1"/>
          </a:p>
        </p:txBody>
      </p:sp>
      <p:grpSp>
        <p:nvGrpSpPr>
          <p:cNvPr id="2" name="Group 38"/>
          <p:cNvGrpSpPr/>
          <p:nvPr/>
        </p:nvGrpSpPr>
        <p:grpSpPr bwMode="auto">
          <a:xfrm>
            <a:off x="2052638" y="1700213"/>
            <a:ext cx="4967287" cy="358775"/>
            <a:chOff x="930" y="1979"/>
            <a:chExt cx="3129" cy="226"/>
          </a:xfrm>
        </p:grpSpPr>
        <p:sp>
          <p:nvSpPr>
            <p:cNvPr id="2137" name="Rectangle 20"/>
            <p:cNvSpPr>
              <a:spLocks noChangeArrowheads="1"/>
            </p:cNvSpPr>
            <p:nvPr/>
          </p:nvSpPr>
          <p:spPr bwMode="auto">
            <a:xfrm>
              <a:off x="930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81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38" name="Rectangle 21"/>
            <p:cNvSpPr>
              <a:spLocks noChangeArrowheads="1"/>
            </p:cNvSpPr>
            <p:nvPr/>
          </p:nvSpPr>
          <p:spPr bwMode="auto">
            <a:xfrm>
              <a:off x="1156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94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39" name="Rectangle 22"/>
            <p:cNvSpPr>
              <a:spLocks noChangeArrowheads="1"/>
            </p:cNvSpPr>
            <p:nvPr/>
          </p:nvSpPr>
          <p:spPr bwMode="auto">
            <a:xfrm>
              <a:off x="1383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40" name="Rectangle 23"/>
            <p:cNvSpPr>
              <a:spLocks noChangeArrowheads="1"/>
            </p:cNvSpPr>
            <p:nvPr/>
          </p:nvSpPr>
          <p:spPr bwMode="auto">
            <a:xfrm>
              <a:off x="1655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96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41" name="Rectangle 24"/>
            <p:cNvSpPr>
              <a:spLocks noChangeArrowheads="1"/>
            </p:cNvSpPr>
            <p:nvPr/>
          </p:nvSpPr>
          <p:spPr bwMode="auto">
            <a:xfrm>
              <a:off x="1881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12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42" name="Rectangle 25"/>
            <p:cNvSpPr>
              <a:spLocks noChangeArrowheads="1"/>
            </p:cNvSpPr>
            <p:nvPr/>
          </p:nvSpPr>
          <p:spPr bwMode="auto">
            <a:xfrm>
              <a:off x="2108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35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43" name="Rectangle 26"/>
            <p:cNvSpPr>
              <a:spLocks noChangeArrowheads="1"/>
            </p:cNvSpPr>
            <p:nvPr/>
          </p:nvSpPr>
          <p:spPr bwMode="auto">
            <a:xfrm>
              <a:off x="2382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17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44" name="Rectangle 27"/>
            <p:cNvSpPr>
              <a:spLocks noChangeArrowheads="1"/>
            </p:cNvSpPr>
            <p:nvPr/>
          </p:nvSpPr>
          <p:spPr bwMode="auto">
            <a:xfrm>
              <a:off x="2608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99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45" name="Rectangle 28"/>
            <p:cNvSpPr>
              <a:spLocks noChangeArrowheads="1"/>
            </p:cNvSpPr>
            <p:nvPr/>
          </p:nvSpPr>
          <p:spPr bwMode="auto">
            <a:xfrm>
              <a:off x="2835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28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46" name="Rectangle 29"/>
            <p:cNvSpPr>
              <a:spLocks noChangeArrowheads="1"/>
            </p:cNvSpPr>
            <p:nvPr/>
          </p:nvSpPr>
          <p:spPr bwMode="auto">
            <a:xfrm>
              <a:off x="3107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58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47" name="Rectangle 30"/>
            <p:cNvSpPr>
              <a:spLocks noChangeArrowheads="1"/>
            </p:cNvSpPr>
            <p:nvPr/>
          </p:nvSpPr>
          <p:spPr bwMode="auto">
            <a:xfrm>
              <a:off x="3333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41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48" name="Rectangle 31"/>
            <p:cNvSpPr>
              <a:spLocks noChangeArrowheads="1"/>
            </p:cNvSpPr>
            <p:nvPr/>
          </p:nvSpPr>
          <p:spPr bwMode="auto">
            <a:xfrm>
              <a:off x="3560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75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49" name="Rectangle 32"/>
            <p:cNvSpPr>
              <a:spLocks noChangeArrowheads="1"/>
            </p:cNvSpPr>
            <p:nvPr/>
          </p:nvSpPr>
          <p:spPr bwMode="auto">
            <a:xfrm>
              <a:off x="3833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50" name="AutoShape 34"/>
            <p:cNvSpPr>
              <a:spLocks noChangeArrowheads="1"/>
            </p:cNvSpPr>
            <p:nvPr/>
          </p:nvSpPr>
          <p:spPr bwMode="auto">
            <a:xfrm>
              <a:off x="1610" y="1979"/>
              <a:ext cx="45" cy="226"/>
            </a:xfrm>
            <a:prstGeom prst="can">
              <a:avLst>
                <a:gd name="adj" fmla="val 66521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" name="AutoShape 35"/>
            <p:cNvSpPr>
              <a:spLocks noChangeArrowheads="1"/>
            </p:cNvSpPr>
            <p:nvPr/>
          </p:nvSpPr>
          <p:spPr bwMode="auto">
            <a:xfrm>
              <a:off x="2336" y="1979"/>
              <a:ext cx="45" cy="226"/>
            </a:xfrm>
            <a:prstGeom prst="can">
              <a:avLst>
                <a:gd name="adj" fmla="val 66521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" name="AutoShape 36"/>
            <p:cNvSpPr>
              <a:spLocks noChangeArrowheads="1"/>
            </p:cNvSpPr>
            <p:nvPr/>
          </p:nvSpPr>
          <p:spPr bwMode="auto">
            <a:xfrm>
              <a:off x="3061" y="1979"/>
              <a:ext cx="45" cy="226"/>
            </a:xfrm>
            <a:prstGeom prst="can">
              <a:avLst>
                <a:gd name="adj" fmla="val 66521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" name="AutoShape 37"/>
            <p:cNvSpPr>
              <a:spLocks noChangeArrowheads="1"/>
            </p:cNvSpPr>
            <p:nvPr/>
          </p:nvSpPr>
          <p:spPr bwMode="auto">
            <a:xfrm>
              <a:off x="3787" y="1979"/>
              <a:ext cx="45" cy="226"/>
            </a:xfrm>
            <a:prstGeom prst="can">
              <a:avLst>
                <a:gd name="adj" fmla="val 66521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6245" name="Rectangle 53"/>
          <p:cNvSpPr>
            <a:spLocks noChangeArrowheads="1"/>
          </p:cNvSpPr>
          <p:nvPr/>
        </p:nvSpPr>
        <p:spPr bwMode="auto">
          <a:xfrm>
            <a:off x="4356100" y="3165475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15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grpSp>
        <p:nvGrpSpPr>
          <p:cNvPr id="3" name="Group 65"/>
          <p:cNvGrpSpPr/>
          <p:nvPr/>
        </p:nvGrpSpPr>
        <p:grpSpPr bwMode="auto">
          <a:xfrm>
            <a:off x="1187450" y="2276475"/>
            <a:ext cx="3886200" cy="457200"/>
            <a:chOff x="748" y="1706"/>
            <a:chExt cx="2448" cy="288"/>
          </a:xfrm>
        </p:grpSpPr>
        <p:sp>
          <p:nvSpPr>
            <p:cNvPr id="2133" name="Text Box 61"/>
            <p:cNvSpPr txBox="1">
              <a:spLocks noChangeArrowheads="1"/>
            </p:cNvSpPr>
            <p:nvPr/>
          </p:nvSpPr>
          <p:spPr bwMode="auto">
            <a:xfrm>
              <a:off x="748" y="1706"/>
              <a:ext cx="17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6600"/>
                  </a:solidFill>
                </a:rPr>
                <a:t>Internal memory</a:t>
              </a:r>
              <a:endParaRPr lang="en-US" altLang="zh-CN" b="1">
                <a:solidFill>
                  <a:srgbClr val="006600"/>
                </a:solidFill>
              </a:endParaRPr>
            </a:p>
          </p:txBody>
        </p:sp>
        <p:sp>
          <p:nvSpPr>
            <p:cNvPr id="2134" name="Rectangle 62"/>
            <p:cNvSpPr>
              <a:spLocks noChangeArrowheads="1"/>
            </p:cNvSpPr>
            <p:nvPr/>
          </p:nvSpPr>
          <p:spPr bwMode="auto">
            <a:xfrm>
              <a:off x="2517" y="1752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35" name="Rectangle 63"/>
            <p:cNvSpPr>
              <a:spLocks noChangeArrowheads="1"/>
            </p:cNvSpPr>
            <p:nvPr/>
          </p:nvSpPr>
          <p:spPr bwMode="auto">
            <a:xfrm>
              <a:off x="2743" y="1752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36" name="Rectangle 64"/>
            <p:cNvSpPr>
              <a:spLocks noChangeArrowheads="1"/>
            </p:cNvSpPr>
            <p:nvPr/>
          </p:nvSpPr>
          <p:spPr bwMode="auto">
            <a:xfrm>
              <a:off x="2970" y="1752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67"/>
          <p:cNvGrpSpPr/>
          <p:nvPr/>
        </p:nvGrpSpPr>
        <p:grpSpPr bwMode="auto">
          <a:xfrm>
            <a:off x="3995738" y="2349500"/>
            <a:ext cx="1077912" cy="358775"/>
            <a:chOff x="4014" y="2296"/>
            <a:chExt cx="679" cy="226"/>
          </a:xfrm>
        </p:grpSpPr>
        <p:sp>
          <p:nvSpPr>
            <p:cNvPr id="2130" name="Rectangle 68"/>
            <p:cNvSpPr>
              <a:spLocks noChangeArrowheads="1"/>
            </p:cNvSpPr>
            <p:nvPr/>
          </p:nvSpPr>
          <p:spPr bwMode="auto">
            <a:xfrm>
              <a:off x="4014" y="229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31" name="Rectangle 69"/>
            <p:cNvSpPr>
              <a:spLocks noChangeArrowheads="1"/>
            </p:cNvSpPr>
            <p:nvPr/>
          </p:nvSpPr>
          <p:spPr bwMode="auto">
            <a:xfrm>
              <a:off x="4240" y="229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81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32" name="Rectangle 70"/>
            <p:cNvSpPr>
              <a:spLocks noChangeArrowheads="1"/>
            </p:cNvSpPr>
            <p:nvPr/>
          </p:nvSpPr>
          <p:spPr bwMode="auto">
            <a:xfrm>
              <a:off x="4467" y="229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94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</p:grpSp>
      <p:sp>
        <p:nvSpPr>
          <p:cNvPr id="136263" name="Text Box 71"/>
          <p:cNvSpPr txBox="1">
            <a:spLocks noChangeArrowheads="1"/>
          </p:cNvSpPr>
          <p:nvPr/>
        </p:nvSpPr>
        <p:spPr bwMode="auto">
          <a:xfrm>
            <a:off x="1258888" y="3068638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T</a:t>
            </a:r>
            <a:r>
              <a:rPr lang="en-US" altLang="zh-CN" b="1" baseline="-25000"/>
              <a:t>2</a:t>
            </a:r>
            <a:endParaRPr lang="en-US" altLang="zh-CN" b="1"/>
          </a:p>
        </p:txBody>
      </p:sp>
      <p:grpSp>
        <p:nvGrpSpPr>
          <p:cNvPr id="5" name="Group 77"/>
          <p:cNvGrpSpPr/>
          <p:nvPr/>
        </p:nvGrpSpPr>
        <p:grpSpPr bwMode="auto">
          <a:xfrm>
            <a:off x="2051050" y="3165475"/>
            <a:ext cx="1150938" cy="358775"/>
            <a:chOff x="1292" y="2387"/>
            <a:chExt cx="725" cy="226"/>
          </a:xfrm>
        </p:grpSpPr>
        <p:sp>
          <p:nvSpPr>
            <p:cNvPr id="2126" name="Rectangle 72"/>
            <p:cNvSpPr>
              <a:spLocks noChangeArrowheads="1"/>
            </p:cNvSpPr>
            <p:nvPr/>
          </p:nvSpPr>
          <p:spPr bwMode="auto">
            <a:xfrm>
              <a:off x="1519" y="2387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81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27" name="Rectangle 73"/>
            <p:cNvSpPr>
              <a:spLocks noChangeArrowheads="1"/>
            </p:cNvSpPr>
            <p:nvPr/>
          </p:nvSpPr>
          <p:spPr bwMode="auto">
            <a:xfrm>
              <a:off x="1746" y="2387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94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28" name="Rectangle 74"/>
            <p:cNvSpPr>
              <a:spLocks noChangeArrowheads="1"/>
            </p:cNvSpPr>
            <p:nvPr/>
          </p:nvSpPr>
          <p:spPr bwMode="auto">
            <a:xfrm>
              <a:off x="1292" y="2387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29" name="AutoShape 75"/>
            <p:cNvSpPr>
              <a:spLocks noChangeArrowheads="1"/>
            </p:cNvSpPr>
            <p:nvPr/>
          </p:nvSpPr>
          <p:spPr bwMode="auto">
            <a:xfrm>
              <a:off x="1972" y="2387"/>
              <a:ext cx="45" cy="226"/>
            </a:xfrm>
            <a:prstGeom prst="can">
              <a:avLst>
                <a:gd name="adj" fmla="val 66521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6268" name="Text Box 76"/>
          <p:cNvSpPr txBox="1">
            <a:spLocks noChangeArrowheads="1"/>
          </p:cNvSpPr>
          <p:nvPr/>
        </p:nvSpPr>
        <p:spPr bwMode="auto">
          <a:xfrm>
            <a:off x="1258888" y="3597275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T</a:t>
            </a:r>
            <a:r>
              <a:rPr lang="en-US" altLang="zh-CN" b="1" baseline="-25000"/>
              <a:t>3</a:t>
            </a:r>
            <a:endParaRPr lang="en-US" altLang="zh-CN" b="1"/>
          </a:p>
        </p:txBody>
      </p:sp>
      <p:grpSp>
        <p:nvGrpSpPr>
          <p:cNvPr id="6" name="Group 78"/>
          <p:cNvGrpSpPr/>
          <p:nvPr/>
        </p:nvGrpSpPr>
        <p:grpSpPr bwMode="auto">
          <a:xfrm>
            <a:off x="3995738" y="2349500"/>
            <a:ext cx="1077912" cy="358775"/>
            <a:chOff x="4014" y="2296"/>
            <a:chExt cx="679" cy="226"/>
          </a:xfrm>
        </p:grpSpPr>
        <p:sp>
          <p:nvSpPr>
            <p:cNvPr id="2123" name="Rectangle 79"/>
            <p:cNvSpPr>
              <a:spLocks noChangeArrowheads="1"/>
            </p:cNvSpPr>
            <p:nvPr/>
          </p:nvSpPr>
          <p:spPr bwMode="auto">
            <a:xfrm>
              <a:off x="4014" y="229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12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24" name="Rectangle 80"/>
            <p:cNvSpPr>
              <a:spLocks noChangeArrowheads="1"/>
            </p:cNvSpPr>
            <p:nvPr/>
          </p:nvSpPr>
          <p:spPr bwMode="auto">
            <a:xfrm>
              <a:off x="4240" y="229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35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25" name="Rectangle 81"/>
            <p:cNvSpPr>
              <a:spLocks noChangeArrowheads="1"/>
            </p:cNvSpPr>
            <p:nvPr/>
          </p:nvSpPr>
          <p:spPr bwMode="auto">
            <a:xfrm>
              <a:off x="4467" y="229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96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oup 87"/>
          <p:cNvGrpSpPr/>
          <p:nvPr/>
        </p:nvGrpSpPr>
        <p:grpSpPr bwMode="auto">
          <a:xfrm>
            <a:off x="2051050" y="3668713"/>
            <a:ext cx="1152525" cy="358775"/>
            <a:chOff x="1292" y="2704"/>
            <a:chExt cx="726" cy="226"/>
          </a:xfrm>
        </p:grpSpPr>
        <p:sp>
          <p:nvSpPr>
            <p:cNvPr id="2119" name="Rectangle 82"/>
            <p:cNvSpPr>
              <a:spLocks noChangeArrowheads="1"/>
            </p:cNvSpPr>
            <p:nvPr/>
          </p:nvSpPr>
          <p:spPr bwMode="auto">
            <a:xfrm>
              <a:off x="1746" y="2704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96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20" name="Rectangle 83"/>
            <p:cNvSpPr>
              <a:spLocks noChangeArrowheads="1"/>
            </p:cNvSpPr>
            <p:nvPr/>
          </p:nvSpPr>
          <p:spPr bwMode="auto">
            <a:xfrm>
              <a:off x="1292" y="2704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12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21" name="Rectangle 84"/>
            <p:cNvSpPr>
              <a:spLocks noChangeArrowheads="1"/>
            </p:cNvSpPr>
            <p:nvPr/>
          </p:nvSpPr>
          <p:spPr bwMode="auto">
            <a:xfrm>
              <a:off x="1519" y="2704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35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22" name="AutoShape 86"/>
            <p:cNvSpPr>
              <a:spLocks noChangeArrowheads="1"/>
            </p:cNvSpPr>
            <p:nvPr/>
          </p:nvSpPr>
          <p:spPr bwMode="auto">
            <a:xfrm>
              <a:off x="1973" y="2704"/>
              <a:ext cx="45" cy="226"/>
            </a:xfrm>
            <a:prstGeom prst="can">
              <a:avLst>
                <a:gd name="adj" fmla="val 66521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6280" name="Text Box 88"/>
          <p:cNvSpPr txBox="1">
            <a:spLocks noChangeArrowheads="1"/>
          </p:cNvSpPr>
          <p:nvPr/>
        </p:nvSpPr>
        <p:spPr bwMode="auto">
          <a:xfrm>
            <a:off x="4067175" y="26717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chemeClr val="hlink"/>
                </a:solidFill>
              </a:rPr>
              <a:t>Run</a:t>
            </a:r>
            <a:endParaRPr lang="en-US" altLang="zh-CN" sz="2000" b="1" i="1">
              <a:solidFill>
                <a:schemeClr val="hlink"/>
              </a:solidFill>
            </a:endParaRPr>
          </a:p>
        </p:txBody>
      </p:sp>
      <p:grpSp>
        <p:nvGrpSpPr>
          <p:cNvPr id="8" name="Group 98"/>
          <p:cNvGrpSpPr/>
          <p:nvPr/>
        </p:nvGrpSpPr>
        <p:grpSpPr bwMode="auto">
          <a:xfrm>
            <a:off x="3203575" y="3165475"/>
            <a:ext cx="1149350" cy="358775"/>
            <a:chOff x="2381" y="2432"/>
            <a:chExt cx="724" cy="226"/>
          </a:xfrm>
        </p:grpSpPr>
        <p:sp>
          <p:nvSpPr>
            <p:cNvPr id="2115" name="Rectangle 93"/>
            <p:cNvSpPr>
              <a:spLocks noChangeArrowheads="1"/>
            </p:cNvSpPr>
            <p:nvPr/>
          </p:nvSpPr>
          <p:spPr bwMode="auto">
            <a:xfrm>
              <a:off x="2381" y="2432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17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16" name="Rectangle 94"/>
            <p:cNvSpPr>
              <a:spLocks noChangeArrowheads="1"/>
            </p:cNvSpPr>
            <p:nvPr/>
          </p:nvSpPr>
          <p:spPr bwMode="auto">
            <a:xfrm>
              <a:off x="2607" y="2432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28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17" name="Rectangle 95"/>
            <p:cNvSpPr>
              <a:spLocks noChangeArrowheads="1"/>
            </p:cNvSpPr>
            <p:nvPr/>
          </p:nvSpPr>
          <p:spPr bwMode="auto">
            <a:xfrm>
              <a:off x="2834" y="2432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99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18" name="AutoShape 97"/>
            <p:cNvSpPr>
              <a:spLocks noChangeArrowheads="1"/>
            </p:cNvSpPr>
            <p:nvPr/>
          </p:nvSpPr>
          <p:spPr bwMode="auto">
            <a:xfrm>
              <a:off x="3060" y="2432"/>
              <a:ext cx="45" cy="226"/>
            </a:xfrm>
            <a:prstGeom prst="can">
              <a:avLst>
                <a:gd name="adj" fmla="val 66521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" name="Group 103"/>
          <p:cNvGrpSpPr/>
          <p:nvPr/>
        </p:nvGrpSpPr>
        <p:grpSpPr bwMode="auto">
          <a:xfrm>
            <a:off x="3203575" y="3668713"/>
            <a:ext cx="1150938" cy="358775"/>
            <a:chOff x="2018" y="2704"/>
            <a:chExt cx="725" cy="226"/>
          </a:xfrm>
        </p:grpSpPr>
        <p:sp>
          <p:nvSpPr>
            <p:cNvPr id="2111" name="Rectangle 99"/>
            <p:cNvSpPr>
              <a:spLocks noChangeArrowheads="1"/>
            </p:cNvSpPr>
            <p:nvPr/>
          </p:nvSpPr>
          <p:spPr bwMode="auto">
            <a:xfrm>
              <a:off x="2018" y="2704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41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12" name="Rectangle 100"/>
            <p:cNvSpPr>
              <a:spLocks noChangeArrowheads="1"/>
            </p:cNvSpPr>
            <p:nvPr/>
          </p:nvSpPr>
          <p:spPr bwMode="auto">
            <a:xfrm>
              <a:off x="2244" y="2704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58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13" name="Rectangle 101"/>
            <p:cNvSpPr>
              <a:spLocks noChangeArrowheads="1"/>
            </p:cNvSpPr>
            <p:nvPr/>
          </p:nvSpPr>
          <p:spPr bwMode="auto">
            <a:xfrm>
              <a:off x="2471" y="2704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75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14" name="AutoShape 102"/>
            <p:cNvSpPr>
              <a:spLocks noChangeArrowheads="1"/>
            </p:cNvSpPr>
            <p:nvPr/>
          </p:nvSpPr>
          <p:spPr bwMode="auto">
            <a:xfrm>
              <a:off x="2698" y="2704"/>
              <a:ext cx="45" cy="226"/>
            </a:xfrm>
            <a:prstGeom prst="can">
              <a:avLst>
                <a:gd name="adj" fmla="val 66521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6296" name="Text Box 104"/>
          <p:cNvSpPr txBox="1">
            <a:spLocks noChangeArrowheads="1"/>
          </p:cNvSpPr>
          <p:nvPr/>
        </p:nvSpPr>
        <p:spPr bwMode="auto">
          <a:xfrm>
            <a:off x="1258888" y="4221163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T</a:t>
            </a:r>
            <a:r>
              <a:rPr lang="en-US" altLang="zh-CN" b="1" baseline="-25000"/>
              <a:t>1</a:t>
            </a:r>
            <a:endParaRPr lang="en-US" altLang="zh-CN" b="1"/>
          </a:p>
        </p:txBody>
      </p:sp>
      <p:grpSp>
        <p:nvGrpSpPr>
          <p:cNvPr id="10" name="Group 115"/>
          <p:cNvGrpSpPr/>
          <p:nvPr/>
        </p:nvGrpSpPr>
        <p:grpSpPr bwMode="auto">
          <a:xfrm>
            <a:off x="2051050" y="4294188"/>
            <a:ext cx="2233613" cy="360362"/>
            <a:chOff x="1655" y="3203"/>
            <a:chExt cx="1407" cy="227"/>
          </a:xfrm>
        </p:grpSpPr>
        <p:sp>
          <p:nvSpPr>
            <p:cNvPr id="2103" name="Rectangle 106"/>
            <p:cNvSpPr>
              <a:spLocks noChangeArrowheads="1"/>
            </p:cNvSpPr>
            <p:nvPr/>
          </p:nvSpPr>
          <p:spPr bwMode="auto">
            <a:xfrm>
              <a:off x="1882" y="3204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12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04" name="Rectangle 107"/>
            <p:cNvSpPr>
              <a:spLocks noChangeArrowheads="1"/>
            </p:cNvSpPr>
            <p:nvPr/>
          </p:nvSpPr>
          <p:spPr bwMode="auto">
            <a:xfrm>
              <a:off x="2109" y="3204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35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105" name="Rectangle 108"/>
            <p:cNvSpPr>
              <a:spLocks noChangeArrowheads="1"/>
            </p:cNvSpPr>
            <p:nvPr/>
          </p:nvSpPr>
          <p:spPr bwMode="auto">
            <a:xfrm>
              <a:off x="1655" y="3204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grpSp>
          <p:nvGrpSpPr>
            <p:cNvPr id="2106" name="Group 110"/>
            <p:cNvGrpSpPr/>
            <p:nvPr/>
          </p:nvGrpSpPr>
          <p:grpSpPr bwMode="auto">
            <a:xfrm>
              <a:off x="2336" y="3203"/>
              <a:ext cx="726" cy="226"/>
              <a:chOff x="1292" y="2704"/>
              <a:chExt cx="726" cy="226"/>
            </a:xfrm>
          </p:grpSpPr>
          <p:sp>
            <p:nvSpPr>
              <p:cNvPr id="2107" name="Rectangle 111"/>
              <p:cNvSpPr>
                <a:spLocks noChangeArrowheads="1"/>
              </p:cNvSpPr>
              <p:nvPr/>
            </p:nvSpPr>
            <p:spPr bwMode="auto">
              <a:xfrm>
                <a:off x="1746" y="2704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rgbClr val="FFFFFF"/>
                    </a:solidFill>
                  </a:rPr>
                  <a:t>96</a:t>
                </a:r>
                <a:endParaRPr lang="en-US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108" name="Rectangle 112"/>
              <p:cNvSpPr>
                <a:spLocks noChangeArrowheads="1"/>
              </p:cNvSpPr>
              <p:nvPr/>
            </p:nvSpPr>
            <p:spPr bwMode="auto">
              <a:xfrm>
                <a:off x="1292" y="2704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rgbClr val="FFFFFF"/>
                    </a:solidFill>
                  </a:rPr>
                  <a:t>81</a:t>
                </a:r>
                <a:endParaRPr lang="en-US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109" name="Rectangle 113"/>
              <p:cNvSpPr>
                <a:spLocks noChangeArrowheads="1"/>
              </p:cNvSpPr>
              <p:nvPr/>
            </p:nvSpPr>
            <p:spPr bwMode="auto">
              <a:xfrm>
                <a:off x="1519" y="2704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rgbClr val="FFFFFF"/>
                    </a:solidFill>
                  </a:rPr>
                  <a:t>94</a:t>
                </a:r>
                <a:endParaRPr lang="en-US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110" name="AutoShape 114"/>
              <p:cNvSpPr>
                <a:spLocks noChangeArrowheads="1"/>
              </p:cNvSpPr>
              <p:nvPr/>
            </p:nvSpPr>
            <p:spPr bwMode="auto">
              <a:xfrm>
                <a:off x="1973" y="2704"/>
                <a:ext cx="45" cy="226"/>
              </a:xfrm>
              <a:prstGeom prst="can">
                <a:avLst>
                  <a:gd name="adj" fmla="val 66521"/>
                </a:avLst>
              </a:pr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36308" name="Text Box 116"/>
          <p:cNvSpPr txBox="1">
            <a:spLocks noChangeArrowheads="1"/>
          </p:cNvSpPr>
          <p:nvPr/>
        </p:nvSpPr>
        <p:spPr bwMode="auto">
          <a:xfrm>
            <a:off x="1258888" y="4725988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T</a:t>
            </a:r>
            <a:r>
              <a:rPr lang="en-US" altLang="zh-CN" b="1" baseline="-25000"/>
              <a:t>4</a:t>
            </a:r>
            <a:endParaRPr lang="en-US" altLang="zh-CN" b="1"/>
          </a:p>
        </p:txBody>
      </p:sp>
      <p:grpSp>
        <p:nvGrpSpPr>
          <p:cNvPr id="12" name="Group 117"/>
          <p:cNvGrpSpPr/>
          <p:nvPr/>
        </p:nvGrpSpPr>
        <p:grpSpPr bwMode="auto">
          <a:xfrm>
            <a:off x="2051050" y="4797425"/>
            <a:ext cx="2233613" cy="360363"/>
            <a:chOff x="1655" y="3203"/>
            <a:chExt cx="1407" cy="227"/>
          </a:xfrm>
        </p:grpSpPr>
        <p:sp>
          <p:nvSpPr>
            <p:cNvPr id="2095" name="Rectangle 118"/>
            <p:cNvSpPr>
              <a:spLocks noChangeArrowheads="1"/>
            </p:cNvSpPr>
            <p:nvPr/>
          </p:nvSpPr>
          <p:spPr bwMode="auto">
            <a:xfrm>
              <a:off x="1882" y="3204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28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096" name="Rectangle 119"/>
            <p:cNvSpPr>
              <a:spLocks noChangeArrowheads="1"/>
            </p:cNvSpPr>
            <p:nvPr/>
          </p:nvSpPr>
          <p:spPr bwMode="auto">
            <a:xfrm>
              <a:off x="2109" y="3204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41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097" name="Rectangle 120"/>
            <p:cNvSpPr>
              <a:spLocks noChangeArrowheads="1"/>
            </p:cNvSpPr>
            <p:nvPr/>
          </p:nvSpPr>
          <p:spPr bwMode="auto">
            <a:xfrm>
              <a:off x="1655" y="3204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17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grpSp>
          <p:nvGrpSpPr>
            <p:cNvPr id="2098" name="Group 121"/>
            <p:cNvGrpSpPr/>
            <p:nvPr/>
          </p:nvGrpSpPr>
          <p:grpSpPr bwMode="auto">
            <a:xfrm>
              <a:off x="2336" y="3203"/>
              <a:ext cx="726" cy="226"/>
              <a:chOff x="1292" y="2704"/>
              <a:chExt cx="726" cy="226"/>
            </a:xfrm>
          </p:grpSpPr>
          <p:sp>
            <p:nvSpPr>
              <p:cNvPr id="2099" name="Rectangle 122"/>
              <p:cNvSpPr>
                <a:spLocks noChangeArrowheads="1"/>
              </p:cNvSpPr>
              <p:nvPr/>
            </p:nvSpPr>
            <p:spPr bwMode="auto">
              <a:xfrm>
                <a:off x="1746" y="2704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rgbClr val="FFFFFF"/>
                    </a:solidFill>
                  </a:rPr>
                  <a:t>99</a:t>
                </a:r>
                <a:endParaRPr lang="en-US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100" name="Rectangle 123"/>
              <p:cNvSpPr>
                <a:spLocks noChangeArrowheads="1"/>
              </p:cNvSpPr>
              <p:nvPr/>
            </p:nvSpPr>
            <p:spPr bwMode="auto">
              <a:xfrm>
                <a:off x="1292" y="2704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rgbClr val="FFFFFF"/>
                    </a:solidFill>
                  </a:rPr>
                  <a:t>58</a:t>
                </a:r>
                <a:endParaRPr lang="en-US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101" name="Rectangle 124"/>
              <p:cNvSpPr>
                <a:spLocks noChangeArrowheads="1"/>
              </p:cNvSpPr>
              <p:nvPr/>
            </p:nvSpPr>
            <p:spPr bwMode="auto">
              <a:xfrm>
                <a:off x="1519" y="2704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rgbClr val="FFFFFF"/>
                    </a:solidFill>
                  </a:rPr>
                  <a:t>75</a:t>
                </a:r>
                <a:endParaRPr lang="en-US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102" name="AutoShape 125"/>
              <p:cNvSpPr>
                <a:spLocks noChangeArrowheads="1"/>
              </p:cNvSpPr>
              <p:nvPr/>
            </p:nvSpPr>
            <p:spPr bwMode="auto">
              <a:xfrm>
                <a:off x="1973" y="2704"/>
                <a:ext cx="45" cy="226"/>
              </a:xfrm>
              <a:prstGeom prst="can">
                <a:avLst>
                  <a:gd name="adj" fmla="val 66521"/>
                </a:avLst>
              </a:pr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36318" name="Rectangle 126"/>
          <p:cNvSpPr>
            <a:spLocks noChangeArrowheads="1"/>
          </p:cNvSpPr>
          <p:nvPr/>
        </p:nvSpPr>
        <p:spPr bwMode="auto">
          <a:xfrm>
            <a:off x="4284663" y="4294188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15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36319" name="Text Box 127"/>
          <p:cNvSpPr txBox="1">
            <a:spLocks noChangeArrowheads="1"/>
          </p:cNvSpPr>
          <p:nvPr/>
        </p:nvSpPr>
        <p:spPr bwMode="auto">
          <a:xfrm>
            <a:off x="1258888" y="5348288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T</a:t>
            </a:r>
            <a:r>
              <a:rPr lang="en-US" altLang="zh-CN" b="1" baseline="-25000"/>
              <a:t>2</a:t>
            </a:r>
            <a:endParaRPr lang="en-US" altLang="zh-CN" b="1"/>
          </a:p>
        </p:txBody>
      </p:sp>
      <p:sp>
        <p:nvSpPr>
          <p:cNvPr id="136320" name="Text Box 128"/>
          <p:cNvSpPr txBox="1">
            <a:spLocks noChangeArrowheads="1"/>
          </p:cNvSpPr>
          <p:nvPr/>
        </p:nvSpPr>
        <p:spPr bwMode="auto">
          <a:xfrm>
            <a:off x="1258888" y="5853113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T</a:t>
            </a:r>
            <a:r>
              <a:rPr lang="en-US" altLang="zh-CN" b="1" baseline="-25000"/>
              <a:t>3</a:t>
            </a:r>
            <a:endParaRPr lang="en-US" altLang="zh-CN" b="1"/>
          </a:p>
        </p:txBody>
      </p:sp>
      <p:grpSp>
        <p:nvGrpSpPr>
          <p:cNvPr id="14" name="Group 147"/>
          <p:cNvGrpSpPr/>
          <p:nvPr/>
        </p:nvGrpSpPr>
        <p:grpSpPr bwMode="auto">
          <a:xfrm>
            <a:off x="2051050" y="5445125"/>
            <a:ext cx="4394200" cy="361950"/>
            <a:chOff x="1292" y="3475"/>
            <a:chExt cx="2768" cy="228"/>
          </a:xfrm>
        </p:grpSpPr>
        <p:sp>
          <p:nvSpPr>
            <p:cNvPr id="2080" name="Rectangle 130"/>
            <p:cNvSpPr>
              <a:spLocks noChangeArrowheads="1"/>
            </p:cNvSpPr>
            <p:nvPr/>
          </p:nvSpPr>
          <p:spPr bwMode="auto">
            <a:xfrm>
              <a:off x="1519" y="3477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12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081" name="Rectangle 131"/>
            <p:cNvSpPr>
              <a:spLocks noChangeArrowheads="1"/>
            </p:cNvSpPr>
            <p:nvPr/>
          </p:nvSpPr>
          <p:spPr bwMode="auto">
            <a:xfrm>
              <a:off x="1746" y="3477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17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082" name="Rectangle 132"/>
            <p:cNvSpPr>
              <a:spLocks noChangeArrowheads="1"/>
            </p:cNvSpPr>
            <p:nvPr/>
          </p:nvSpPr>
          <p:spPr bwMode="auto">
            <a:xfrm>
              <a:off x="1292" y="3477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083" name="Rectangle 134"/>
            <p:cNvSpPr>
              <a:spLocks noChangeArrowheads="1"/>
            </p:cNvSpPr>
            <p:nvPr/>
          </p:nvSpPr>
          <p:spPr bwMode="auto">
            <a:xfrm>
              <a:off x="2427" y="3476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41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084" name="Rectangle 135"/>
            <p:cNvSpPr>
              <a:spLocks noChangeArrowheads="1"/>
            </p:cNvSpPr>
            <p:nvPr/>
          </p:nvSpPr>
          <p:spPr bwMode="auto">
            <a:xfrm>
              <a:off x="1973" y="3476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28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2085" name="Rectangle 136"/>
            <p:cNvSpPr>
              <a:spLocks noChangeArrowheads="1"/>
            </p:cNvSpPr>
            <p:nvPr/>
          </p:nvSpPr>
          <p:spPr bwMode="auto">
            <a:xfrm>
              <a:off x="2200" y="3476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35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grpSp>
          <p:nvGrpSpPr>
            <p:cNvPr id="2086" name="Group 138"/>
            <p:cNvGrpSpPr/>
            <p:nvPr/>
          </p:nvGrpSpPr>
          <p:grpSpPr bwMode="auto">
            <a:xfrm>
              <a:off x="2653" y="3475"/>
              <a:ext cx="1407" cy="227"/>
              <a:chOff x="1655" y="3203"/>
              <a:chExt cx="1407" cy="227"/>
            </a:xfrm>
          </p:grpSpPr>
          <p:sp>
            <p:nvSpPr>
              <p:cNvPr id="2087" name="Rectangle 139"/>
              <p:cNvSpPr>
                <a:spLocks noChangeArrowheads="1"/>
              </p:cNvSpPr>
              <p:nvPr/>
            </p:nvSpPr>
            <p:spPr bwMode="auto">
              <a:xfrm>
                <a:off x="1882" y="3204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rgbClr val="FFFFFF"/>
                    </a:solidFill>
                  </a:rPr>
                  <a:t>75</a:t>
                </a:r>
                <a:endParaRPr lang="en-US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088" name="Rectangle 140"/>
              <p:cNvSpPr>
                <a:spLocks noChangeArrowheads="1"/>
              </p:cNvSpPr>
              <p:nvPr/>
            </p:nvSpPr>
            <p:spPr bwMode="auto">
              <a:xfrm>
                <a:off x="2109" y="3204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rgbClr val="FFFFFF"/>
                    </a:solidFill>
                  </a:rPr>
                  <a:t>81</a:t>
                </a:r>
                <a:endParaRPr lang="en-US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089" name="Rectangle 141"/>
              <p:cNvSpPr>
                <a:spLocks noChangeArrowheads="1"/>
              </p:cNvSpPr>
              <p:nvPr/>
            </p:nvSpPr>
            <p:spPr bwMode="auto">
              <a:xfrm>
                <a:off x="1655" y="3204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rgbClr val="FFFFFF"/>
                    </a:solidFill>
                  </a:rPr>
                  <a:t>58</a:t>
                </a:r>
                <a:endParaRPr lang="en-US" altLang="zh-CN" sz="2000" b="1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090" name="Group 142"/>
              <p:cNvGrpSpPr/>
              <p:nvPr/>
            </p:nvGrpSpPr>
            <p:grpSpPr bwMode="auto">
              <a:xfrm>
                <a:off x="2336" y="3203"/>
                <a:ext cx="726" cy="226"/>
                <a:chOff x="1292" y="2704"/>
                <a:chExt cx="726" cy="226"/>
              </a:xfrm>
            </p:grpSpPr>
            <p:sp>
              <p:nvSpPr>
                <p:cNvPr id="2091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6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rgbClr val="FFFFFF"/>
                      </a:solidFill>
                    </a:rPr>
                    <a:t>99</a:t>
                  </a:r>
                  <a:endParaRPr lang="en-US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92" name="Rectangle 144"/>
                <p:cNvSpPr>
                  <a:spLocks noChangeArrowheads="1"/>
                </p:cNvSpPr>
                <p:nvPr/>
              </p:nvSpPr>
              <p:spPr bwMode="auto">
                <a:xfrm>
                  <a:off x="1292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rgbClr val="FFFFFF"/>
                      </a:solidFill>
                    </a:rPr>
                    <a:t>94</a:t>
                  </a:r>
                  <a:endParaRPr lang="en-US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93" name="Rectangle 145"/>
                <p:cNvSpPr>
                  <a:spLocks noChangeArrowheads="1"/>
                </p:cNvSpPr>
                <p:nvPr/>
              </p:nvSpPr>
              <p:spPr bwMode="auto">
                <a:xfrm>
                  <a:off x="1519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rgbClr val="FFFFFF"/>
                      </a:solidFill>
                    </a:rPr>
                    <a:t>96</a:t>
                  </a:r>
                  <a:endParaRPr lang="en-US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94" name="AutoShape 146"/>
                <p:cNvSpPr>
                  <a:spLocks noChangeArrowheads="1"/>
                </p:cNvSpPr>
                <p:nvPr/>
              </p:nvSpPr>
              <p:spPr bwMode="auto">
                <a:xfrm>
                  <a:off x="1973" y="2704"/>
                  <a:ext cx="45" cy="226"/>
                </a:xfrm>
                <a:prstGeom prst="can">
                  <a:avLst>
                    <a:gd name="adj" fmla="val 66521"/>
                  </a:avLst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sp>
        <p:nvSpPr>
          <p:cNvPr id="136340" name="Rectangle 148"/>
          <p:cNvSpPr>
            <a:spLocks noChangeArrowheads="1"/>
          </p:cNvSpPr>
          <p:nvPr/>
        </p:nvSpPr>
        <p:spPr bwMode="auto">
          <a:xfrm>
            <a:off x="2051050" y="5926138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15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36341" name="Text Box 149"/>
          <p:cNvSpPr txBox="1">
            <a:spLocks noChangeArrowheads="1"/>
          </p:cNvSpPr>
          <p:nvPr/>
        </p:nvSpPr>
        <p:spPr bwMode="auto">
          <a:xfrm>
            <a:off x="5364163" y="3141663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Number of passes </a:t>
            </a:r>
            <a:r>
              <a:rPr lang="en-US" altLang="zh-CN" b="1"/>
              <a:t>= 1+</a:t>
            </a:r>
            <a:r>
              <a:rPr lang="en-US" altLang="zh-CN" b="1">
                <a:solidFill>
                  <a:schemeClr val="hlink"/>
                </a:solidFill>
              </a:rPr>
              <a:t>3</a:t>
            </a:r>
            <a:endParaRPr lang="en-US" altLang="zh-CN" b="1" i="1">
              <a:solidFill>
                <a:schemeClr val="hlink"/>
              </a:solidFill>
            </a:endParaRPr>
          </a:p>
        </p:txBody>
      </p:sp>
      <p:sp>
        <p:nvSpPr>
          <p:cNvPr id="136342" name="AutoShape 150"/>
          <p:cNvSpPr/>
          <p:nvPr/>
        </p:nvSpPr>
        <p:spPr bwMode="auto">
          <a:xfrm>
            <a:off x="1116013" y="3286125"/>
            <a:ext cx="142875" cy="576263"/>
          </a:xfrm>
          <a:prstGeom prst="leftBrace">
            <a:avLst>
              <a:gd name="adj1" fmla="val 33611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6343" name="AutoShape 151"/>
          <p:cNvSpPr/>
          <p:nvPr/>
        </p:nvSpPr>
        <p:spPr bwMode="auto">
          <a:xfrm>
            <a:off x="1116013" y="4437063"/>
            <a:ext cx="142875" cy="576262"/>
          </a:xfrm>
          <a:prstGeom prst="leftBrace">
            <a:avLst>
              <a:gd name="adj1" fmla="val 33611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6344" name="AutoShape 152"/>
          <p:cNvSpPr/>
          <p:nvPr/>
        </p:nvSpPr>
        <p:spPr bwMode="auto">
          <a:xfrm>
            <a:off x="1116013" y="5589588"/>
            <a:ext cx="142875" cy="576262"/>
          </a:xfrm>
          <a:prstGeom prst="leftBrace">
            <a:avLst>
              <a:gd name="adj1" fmla="val 33611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6347" name="Object 13"/>
          <p:cNvGraphicFramePr>
            <a:graphicFrameLocks noChangeAspect="1"/>
          </p:cNvGraphicFramePr>
          <p:nvPr/>
        </p:nvGraphicFramePr>
        <p:xfrm>
          <a:off x="5724525" y="3789363"/>
          <a:ext cx="21431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1" imgW="27432000" imgH="5181600" progId="Equation.3">
                  <p:embed/>
                </p:oleObj>
              </mc:Choice>
              <mc:Fallback>
                <p:oleObj name="公式" r:id="rId1" imgW="27432000" imgH="5181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789363"/>
                        <a:ext cx="21431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3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3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3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3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3" grpId="0" autoUpdateAnimBg="0"/>
      <p:bldP spid="136210" grpId="0"/>
      <p:bldP spid="136245" grpId="0" animBg="1"/>
      <p:bldP spid="136263" grpId="0"/>
      <p:bldP spid="136268" grpId="0"/>
      <p:bldP spid="136280" grpId="0"/>
      <p:bldP spid="136296" grpId="0"/>
      <p:bldP spid="136308" grpId="0"/>
      <p:bldP spid="136318" grpId="0" animBg="1"/>
      <p:bldP spid="136319" grpId="0"/>
      <p:bldP spid="136320" grpId="0"/>
      <p:bldP spid="136340" grpId="0" animBg="1"/>
      <p:bldP spid="136341" grpId="0"/>
      <p:bldP spid="136342" grpId="0" animBg="1"/>
      <p:bldP spid="136343" grpId="0" animBg="1"/>
      <p:bldP spid="1363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6A41D4-FFB8-7245-A91D-A80398E896EC}" type="slidenum">
              <a:rPr lang="en-US" altLang="zh-CN" sz="1400"/>
            </a:fld>
            <a:endParaRPr lang="en-US" altLang="zh-CN" sz="1400"/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948488" y="0"/>
            <a:ext cx="2189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hlink"/>
                </a:solidFill>
                <a:sym typeface="Webdings" panose="05030102010509060703" pitchFamily="2" charset="2"/>
              </a:rPr>
              <a:t>External Sorting</a:t>
            </a:r>
            <a:endParaRPr lang="en-US" altLang="zh-CN" sz="1800" b="1">
              <a:solidFill>
                <a:schemeClr val="hlink"/>
              </a:solidFill>
              <a:sym typeface="Webdings" panose="05030102010509060703" pitchFamily="2" charset="2"/>
            </a:endParaRP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684213" y="620713"/>
            <a:ext cx="691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ebdings" panose="05030102010509060703" pitchFamily="2" charset="2"/>
              </a:rPr>
              <a:t>What are the concerns?</a:t>
            </a:r>
            <a:endParaRPr lang="en-US" altLang="zh-CN" b="1">
              <a:sym typeface="Webdings" panose="05030102010509060703" pitchFamily="2" charset="2"/>
            </a:endParaRPr>
          </a:p>
        </p:txBody>
      </p:sp>
      <p:sp>
        <p:nvSpPr>
          <p:cNvPr id="163863" name="Text Box 23"/>
          <p:cNvSpPr txBox="1">
            <a:spLocks noChangeArrowheads="1"/>
          </p:cNvSpPr>
          <p:nvPr/>
        </p:nvSpPr>
        <p:spPr bwMode="auto">
          <a:xfrm>
            <a:off x="1042988" y="1196975"/>
            <a:ext cx="194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 </a:t>
            </a:r>
            <a:r>
              <a:rPr lang="en-US" altLang="zh-CN" b="1">
                <a:solidFill>
                  <a:schemeClr val="hlink"/>
                </a:solidFill>
                <a:sym typeface="Webdings" panose="05030102010509060703" pitchFamily="2" charset="2"/>
              </a:rPr>
              <a:t>Seek</a:t>
            </a:r>
            <a:r>
              <a:rPr lang="en-US" altLang="zh-CN" b="1">
                <a:sym typeface="Webdings" panose="05030102010509060703" pitchFamily="2" charset="2"/>
              </a:rPr>
              <a:t> time</a:t>
            </a:r>
            <a:endParaRPr lang="en-US" altLang="zh-CN" b="1">
              <a:sym typeface="Webdings" panose="05030102010509060703" pitchFamily="2" charset="2"/>
            </a:endParaRPr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2843213" y="1196975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— </a:t>
            </a:r>
            <a:r>
              <a:rPr lang="en-US" altLang="zh-CN" b="1" i="1">
                <a:sym typeface="Wingdings" panose="05000000000000000000" pitchFamily="2" charset="2"/>
              </a:rPr>
              <a:t>O</a:t>
            </a:r>
            <a:r>
              <a:rPr lang="en-US" altLang="zh-CN" b="1">
                <a:sym typeface="Wingdings" panose="05000000000000000000" pitchFamily="2" charset="2"/>
              </a:rPr>
              <a:t>( </a:t>
            </a:r>
            <a:r>
              <a:rPr lang="en-US" altLang="zh-CN" b="1" i="1">
                <a:sym typeface="Wingdings" panose="05000000000000000000" pitchFamily="2" charset="2"/>
              </a:rPr>
              <a:t>number of passes</a:t>
            </a:r>
            <a:r>
              <a:rPr lang="en-US" altLang="zh-CN" b="1">
                <a:sym typeface="Wingdings" panose="05000000000000000000" pitchFamily="2" charset="2"/>
              </a:rPr>
              <a:t> )</a:t>
            </a:r>
            <a:endParaRPr lang="en-US" altLang="zh-CN" b="1">
              <a:sym typeface="Webdings" panose="05030102010509060703" pitchFamily="2" charset="2"/>
            </a:endParaRP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1042988" y="1603375"/>
            <a:ext cx="633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</a:t>
            </a:r>
            <a:r>
              <a:rPr lang="en-US" altLang="zh-CN" b="1">
                <a:sym typeface="Wingdings" panose="05000000000000000000" pitchFamily="2" charset="2"/>
              </a:rPr>
              <a:t> Time to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read or write</a:t>
            </a:r>
            <a:r>
              <a:rPr lang="en-US" altLang="zh-CN" b="1">
                <a:sym typeface="Wingdings" panose="05000000000000000000" pitchFamily="2" charset="2"/>
              </a:rPr>
              <a:t> one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block</a:t>
            </a:r>
            <a:r>
              <a:rPr lang="en-US" altLang="zh-CN" b="1">
                <a:sym typeface="Wingdings" panose="05000000000000000000" pitchFamily="2" charset="2"/>
              </a:rPr>
              <a:t> of records</a:t>
            </a:r>
            <a:endParaRPr lang="en-US" altLang="zh-CN" b="1">
              <a:sym typeface="Wingdings" panose="05000000000000000000" pitchFamily="2" charset="2"/>
            </a:endParaRPr>
          </a:p>
        </p:txBody>
      </p:sp>
      <p:sp>
        <p:nvSpPr>
          <p:cNvPr id="163866" name="Text Box 26"/>
          <p:cNvSpPr txBox="1">
            <a:spLocks noChangeArrowheads="1"/>
          </p:cNvSpPr>
          <p:nvPr/>
        </p:nvSpPr>
        <p:spPr bwMode="auto">
          <a:xfrm>
            <a:off x="1042988" y="1989138"/>
            <a:ext cx="5329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</a:t>
            </a:r>
            <a:r>
              <a:rPr lang="en-US" altLang="zh-CN" b="1">
                <a:sym typeface="Wingdings" panose="05000000000000000000" pitchFamily="2" charset="2"/>
              </a:rPr>
              <a:t> Time to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internally sort</a:t>
            </a:r>
            <a:r>
              <a:rPr lang="en-US" altLang="zh-CN" b="1">
                <a:sym typeface="Wingdings" panose="05000000000000000000" pitchFamily="2" charset="2"/>
              </a:rPr>
              <a:t> </a:t>
            </a:r>
            <a:r>
              <a:rPr lang="en-US" altLang="zh-CN" b="1" i="1">
                <a:sym typeface="Wingdings" panose="05000000000000000000" pitchFamily="2" charset="2"/>
              </a:rPr>
              <a:t>M</a:t>
            </a:r>
            <a:r>
              <a:rPr lang="en-US" altLang="zh-CN" b="1">
                <a:sym typeface="Wingdings" panose="05000000000000000000" pitchFamily="2" charset="2"/>
              </a:rPr>
              <a:t> records</a:t>
            </a:r>
            <a:endParaRPr lang="en-US" altLang="zh-CN" b="1">
              <a:sym typeface="Wingdings" panose="05000000000000000000" pitchFamily="2" charset="2"/>
            </a:endParaRPr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1042988" y="2395538"/>
            <a:ext cx="7632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</a:t>
            </a:r>
            <a:r>
              <a:rPr lang="en-US" altLang="zh-CN" b="1">
                <a:sym typeface="Wingdings" panose="05000000000000000000" pitchFamily="2" charset="2"/>
              </a:rPr>
              <a:t> Time to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merge</a:t>
            </a:r>
            <a:r>
              <a:rPr lang="en-US" altLang="zh-CN" b="1">
                <a:sym typeface="Wingdings" panose="05000000000000000000" pitchFamily="2" charset="2"/>
              </a:rPr>
              <a:t> </a:t>
            </a:r>
            <a:r>
              <a:rPr lang="en-US" altLang="zh-CN" b="1" i="1">
                <a:sym typeface="Wingdings" panose="05000000000000000000" pitchFamily="2" charset="2"/>
              </a:rPr>
              <a:t>N</a:t>
            </a:r>
            <a:r>
              <a:rPr lang="en-US" altLang="zh-CN" b="1">
                <a:sym typeface="Wingdings" panose="05000000000000000000" pitchFamily="2" charset="2"/>
              </a:rPr>
              <a:t> records from input buffers to the output buffer</a:t>
            </a:r>
            <a:endParaRPr lang="en-US" altLang="zh-CN" b="1">
              <a:sym typeface="Wingdings" panose="05000000000000000000" pitchFamily="2" charset="2"/>
            </a:endParaRPr>
          </a:p>
        </p:txBody>
      </p:sp>
      <p:sp>
        <p:nvSpPr>
          <p:cNvPr id="163868" name="Rectangle 28"/>
          <p:cNvSpPr>
            <a:spLocks noChangeArrowheads="1"/>
          </p:cNvSpPr>
          <p:nvPr/>
        </p:nvSpPr>
        <p:spPr bwMode="auto">
          <a:xfrm>
            <a:off x="468313" y="32004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ym typeface="Wingdings" panose="05000000000000000000" pitchFamily="2" charset="2"/>
              </a:rPr>
              <a:t> </a:t>
            </a:r>
            <a:r>
              <a:rPr lang="en-US" altLang="zh-CN" b="1"/>
              <a:t>Computer can carry out I\O and CPU processing in </a:t>
            </a:r>
            <a:r>
              <a:rPr lang="en-US" altLang="zh-CN" b="1">
                <a:solidFill>
                  <a:schemeClr val="hlink"/>
                </a:solidFill>
              </a:rPr>
              <a:t>parallel</a:t>
            </a:r>
            <a:endParaRPr lang="en-US" altLang="zh-CN" b="1">
              <a:solidFill>
                <a:schemeClr val="hlink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 bwMode="auto">
          <a:xfrm>
            <a:off x="827088" y="3787775"/>
            <a:ext cx="2170112" cy="649288"/>
            <a:chOff x="521" y="2340"/>
            <a:chExt cx="1367" cy="409"/>
          </a:xfrm>
        </p:grpSpPr>
        <p:graphicFrame>
          <p:nvGraphicFramePr>
            <p:cNvPr id="3074" name="Object 30"/>
            <p:cNvGraphicFramePr>
              <a:graphicFrameLocks noChangeAspect="1"/>
            </p:cNvGraphicFramePr>
            <p:nvPr/>
          </p:nvGraphicFramePr>
          <p:xfrm>
            <a:off x="521" y="2340"/>
            <a:ext cx="409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剪辑" r:id="rId1" imgW="20840700" imgH="20840700" progId="MS_ClipArt_Gallery.2">
                    <p:embed/>
                  </p:oleObj>
                </mc:Choice>
                <mc:Fallback>
                  <p:oleObj name="剪辑" r:id="rId1" imgW="20840700" imgH="20840700" progId="MS_ClipArt_Gallery.2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340"/>
                          <a:ext cx="409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6" name="Text Box 31"/>
            <p:cNvSpPr txBox="1">
              <a:spLocks noChangeArrowheads="1"/>
            </p:cNvSpPr>
            <p:nvPr/>
          </p:nvSpPr>
          <p:spPr bwMode="auto">
            <a:xfrm>
              <a:off x="930" y="2387"/>
              <a:ext cx="9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44600" indent="-1244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Impact" panose="020B0806030902050204" pitchFamily="34" charset="0"/>
                </a:rPr>
                <a:t>Targets:</a:t>
              </a:r>
              <a:endParaRPr lang="en-US" altLang="zh-CN" b="1"/>
            </a:p>
          </p:txBody>
        </p:sp>
      </p:grpSp>
      <p:sp>
        <p:nvSpPr>
          <p:cNvPr id="163873" name="Rectangle 33"/>
          <p:cNvSpPr>
            <a:spLocks noChangeArrowheads="1"/>
          </p:cNvSpPr>
          <p:nvPr/>
        </p:nvSpPr>
        <p:spPr bwMode="auto">
          <a:xfrm>
            <a:off x="1116013" y="4508500"/>
            <a:ext cx="56880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b="1" i="1"/>
              <a:t> Reduction of the number of passes</a:t>
            </a:r>
            <a:endParaRPr lang="en-US" altLang="zh-CN" b="1" i="1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b="1" i="1"/>
              <a:t> Run merging</a:t>
            </a:r>
            <a:endParaRPr lang="en-US" altLang="zh-CN" b="1" i="1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b="1" i="1"/>
              <a:t> Buffer handling for parallel operation</a:t>
            </a:r>
            <a:endParaRPr lang="en-US" altLang="zh-CN" b="1" i="1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b="1" i="1"/>
              <a:t> Run generation</a:t>
            </a:r>
            <a:endParaRPr lang="en-US" altLang="zh-CN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autoUpdateAnimBg="0"/>
      <p:bldP spid="163863" grpId="0" autoUpdateAnimBg="0"/>
      <p:bldP spid="163864" grpId="0" autoUpdateAnimBg="0"/>
      <p:bldP spid="163865" grpId="0" autoUpdateAnimBg="0"/>
      <p:bldP spid="163866" grpId="0" autoUpdateAnimBg="0"/>
      <p:bldP spid="163867" grpId="0" autoUpdateAnimBg="0"/>
      <p:bldP spid="163868" grpId="0"/>
      <p:bldP spid="1638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7213F9-3288-C940-A894-DE33E21DAFC3}" type="slidenum">
              <a:rPr lang="en-US" altLang="zh-CN" sz="1400"/>
            </a:fld>
            <a:endParaRPr lang="en-US" altLang="zh-CN" sz="1400"/>
          </a:p>
        </p:txBody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6948488" y="0"/>
            <a:ext cx="2189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hlink"/>
                </a:solidFill>
                <a:sym typeface="Webdings" panose="05030102010509060703" pitchFamily="2" charset="2"/>
              </a:rPr>
              <a:t>External Sorting</a:t>
            </a:r>
            <a:endParaRPr lang="en-US" altLang="zh-CN" sz="1800" b="1">
              <a:solidFill>
                <a:schemeClr val="hlink"/>
              </a:solidFill>
              <a:sym typeface="Webdings" panose="05030102010509060703" pitchFamily="2" charset="2"/>
            </a:endParaRP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684213" y="620713"/>
            <a:ext cx="554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ebdings" panose="05030102010509060703" pitchFamily="2" charset="2"/>
              </a:rPr>
              <a:t>How to reduce the number of passes?</a:t>
            </a:r>
            <a:endParaRPr lang="en-US" altLang="zh-CN" b="1">
              <a:sym typeface="Webdings" panose="05030102010509060703" pitchFamily="2" charset="2"/>
            </a:endParaRP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1116013" y="1196975"/>
            <a:ext cx="5181600" cy="457200"/>
            <a:chOff x="432" y="720"/>
            <a:chExt cx="3264" cy="288"/>
          </a:xfrm>
        </p:grpSpPr>
        <p:grpSp>
          <p:nvGrpSpPr>
            <p:cNvPr id="4234" name="Group 24"/>
            <p:cNvGrpSpPr/>
            <p:nvPr/>
          </p:nvGrpSpPr>
          <p:grpSpPr bwMode="auto">
            <a:xfrm rot="-5400000">
              <a:off x="538" y="614"/>
              <a:ext cx="268" cy="480"/>
              <a:chOff x="2439" y="2303"/>
              <a:chExt cx="364" cy="694"/>
            </a:xfrm>
          </p:grpSpPr>
          <p:sp>
            <p:nvSpPr>
              <p:cNvPr id="4236" name="Freeform 25"/>
              <p:cNvSpPr/>
              <p:nvPr/>
            </p:nvSpPr>
            <p:spPr bwMode="auto">
              <a:xfrm>
                <a:off x="2439" y="2303"/>
                <a:ext cx="355" cy="689"/>
              </a:xfrm>
              <a:custGeom>
                <a:avLst/>
                <a:gdLst>
                  <a:gd name="T0" fmla="*/ 383 w 1066"/>
                  <a:gd name="T1" fmla="*/ 0 h 2069"/>
                  <a:gd name="T2" fmla="*/ 705 w 1066"/>
                  <a:gd name="T3" fmla="*/ 0 h 2069"/>
                  <a:gd name="T4" fmla="*/ 644 w 1066"/>
                  <a:gd name="T5" fmla="*/ 80 h 2069"/>
                  <a:gd name="T6" fmla="*/ 456 w 1066"/>
                  <a:gd name="T7" fmla="*/ 80 h 2069"/>
                  <a:gd name="T8" fmla="*/ 385 w 1066"/>
                  <a:gd name="T9" fmla="*/ 206 h 2069"/>
                  <a:gd name="T10" fmla="*/ 708 w 1066"/>
                  <a:gd name="T11" fmla="*/ 206 h 2069"/>
                  <a:gd name="T12" fmla="*/ 643 w 1066"/>
                  <a:gd name="T13" fmla="*/ 81 h 2069"/>
                  <a:gd name="T14" fmla="*/ 705 w 1066"/>
                  <a:gd name="T15" fmla="*/ 2 h 2069"/>
                  <a:gd name="T16" fmla="*/ 818 w 1066"/>
                  <a:gd name="T17" fmla="*/ 198 h 2069"/>
                  <a:gd name="T18" fmla="*/ 879 w 1066"/>
                  <a:gd name="T19" fmla="*/ 199 h 2069"/>
                  <a:gd name="T20" fmla="*/ 900 w 1066"/>
                  <a:gd name="T21" fmla="*/ 266 h 2069"/>
                  <a:gd name="T22" fmla="*/ 995 w 1066"/>
                  <a:gd name="T23" fmla="*/ 266 h 2069"/>
                  <a:gd name="T24" fmla="*/ 997 w 1066"/>
                  <a:gd name="T25" fmla="*/ 313 h 2069"/>
                  <a:gd name="T26" fmla="*/ 1033 w 1066"/>
                  <a:gd name="T27" fmla="*/ 314 h 2069"/>
                  <a:gd name="T28" fmla="*/ 1066 w 1066"/>
                  <a:gd name="T29" fmla="*/ 314 h 2069"/>
                  <a:gd name="T30" fmla="*/ 1066 w 1066"/>
                  <a:gd name="T31" fmla="*/ 603 h 2069"/>
                  <a:gd name="T32" fmla="*/ 995 w 1066"/>
                  <a:gd name="T33" fmla="*/ 605 h 2069"/>
                  <a:gd name="T34" fmla="*/ 994 w 1066"/>
                  <a:gd name="T35" fmla="*/ 666 h 2069"/>
                  <a:gd name="T36" fmla="*/ 903 w 1066"/>
                  <a:gd name="T37" fmla="*/ 666 h 2069"/>
                  <a:gd name="T38" fmla="*/ 877 w 1066"/>
                  <a:gd name="T39" fmla="*/ 738 h 2069"/>
                  <a:gd name="T40" fmla="*/ 828 w 1066"/>
                  <a:gd name="T41" fmla="*/ 739 h 2069"/>
                  <a:gd name="T42" fmla="*/ 824 w 1066"/>
                  <a:gd name="T43" fmla="*/ 885 h 2069"/>
                  <a:gd name="T44" fmla="*/ 790 w 1066"/>
                  <a:gd name="T45" fmla="*/ 885 h 2069"/>
                  <a:gd name="T46" fmla="*/ 779 w 1066"/>
                  <a:gd name="T47" fmla="*/ 908 h 2069"/>
                  <a:gd name="T48" fmla="*/ 779 w 1066"/>
                  <a:gd name="T49" fmla="*/ 1054 h 2069"/>
                  <a:gd name="T50" fmla="*/ 720 w 1066"/>
                  <a:gd name="T51" fmla="*/ 1055 h 2069"/>
                  <a:gd name="T52" fmla="*/ 723 w 1066"/>
                  <a:gd name="T53" fmla="*/ 1937 h 2069"/>
                  <a:gd name="T54" fmla="*/ 582 w 1066"/>
                  <a:gd name="T55" fmla="*/ 2069 h 2069"/>
                  <a:gd name="T56" fmla="*/ 400 w 1066"/>
                  <a:gd name="T57" fmla="*/ 1917 h 2069"/>
                  <a:gd name="T58" fmla="*/ 465 w 1066"/>
                  <a:gd name="T59" fmla="*/ 1873 h 2069"/>
                  <a:gd name="T60" fmla="*/ 465 w 1066"/>
                  <a:gd name="T61" fmla="*/ 1822 h 2069"/>
                  <a:gd name="T62" fmla="*/ 400 w 1066"/>
                  <a:gd name="T63" fmla="*/ 1776 h 2069"/>
                  <a:gd name="T64" fmla="*/ 465 w 1066"/>
                  <a:gd name="T65" fmla="*/ 1737 h 2069"/>
                  <a:gd name="T66" fmla="*/ 455 w 1066"/>
                  <a:gd name="T67" fmla="*/ 1721 h 2069"/>
                  <a:gd name="T68" fmla="*/ 399 w 1066"/>
                  <a:gd name="T69" fmla="*/ 1685 h 2069"/>
                  <a:gd name="T70" fmla="*/ 389 w 1066"/>
                  <a:gd name="T71" fmla="*/ 1570 h 2069"/>
                  <a:gd name="T72" fmla="*/ 382 w 1066"/>
                  <a:gd name="T73" fmla="*/ 1559 h 2069"/>
                  <a:gd name="T74" fmla="*/ 466 w 1066"/>
                  <a:gd name="T75" fmla="*/ 1493 h 2069"/>
                  <a:gd name="T76" fmla="*/ 466 w 1066"/>
                  <a:gd name="T77" fmla="*/ 1436 h 2069"/>
                  <a:gd name="T78" fmla="*/ 399 w 1066"/>
                  <a:gd name="T79" fmla="*/ 1369 h 2069"/>
                  <a:gd name="T80" fmla="*/ 465 w 1066"/>
                  <a:gd name="T81" fmla="*/ 1310 h 2069"/>
                  <a:gd name="T82" fmla="*/ 465 w 1066"/>
                  <a:gd name="T83" fmla="*/ 1250 h 2069"/>
                  <a:gd name="T84" fmla="*/ 400 w 1066"/>
                  <a:gd name="T85" fmla="*/ 1173 h 2069"/>
                  <a:gd name="T86" fmla="*/ 388 w 1066"/>
                  <a:gd name="T87" fmla="*/ 1048 h 2069"/>
                  <a:gd name="T88" fmla="*/ 310 w 1066"/>
                  <a:gd name="T89" fmla="*/ 1048 h 2069"/>
                  <a:gd name="T90" fmla="*/ 310 w 1066"/>
                  <a:gd name="T91" fmla="*/ 879 h 2069"/>
                  <a:gd name="T92" fmla="*/ 262 w 1066"/>
                  <a:gd name="T93" fmla="*/ 879 h 2069"/>
                  <a:gd name="T94" fmla="*/ 262 w 1066"/>
                  <a:gd name="T95" fmla="*/ 731 h 2069"/>
                  <a:gd name="T96" fmla="*/ 210 w 1066"/>
                  <a:gd name="T97" fmla="*/ 731 h 2069"/>
                  <a:gd name="T98" fmla="*/ 187 w 1066"/>
                  <a:gd name="T99" fmla="*/ 661 h 2069"/>
                  <a:gd name="T100" fmla="*/ 81 w 1066"/>
                  <a:gd name="T101" fmla="*/ 661 h 2069"/>
                  <a:gd name="T102" fmla="*/ 81 w 1066"/>
                  <a:gd name="T103" fmla="*/ 599 h 2069"/>
                  <a:gd name="T104" fmla="*/ 0 w 1066"/>
                  <a:gd name="T105" fmla="*/ 599 h 2069"/>
                  <a:gd name="T106" fmla="*/ 0 w 1066"/>
                  <a:gd name="T107" fmla="*/ 307 h 2069"/>
                  <a:gd name="T108" fmla="*/ 80 w 1066"/>
                  <a:gd name="T109" fmla="*/ 307 h 2069"/>
                  <a:gd name="T110" fmla="*/ 80 w 1066"/>
                  <a:gd name="T111" fmla="*/ 265 h 2069"/>
                  <a:gd name="T112" fmla="*/ 169 w 1066"/>
                  <a:gd name="T113" fmla="*/ 265 h 2069"/>
                  <a:gd name="T114" fmla="*/ 190 w 1066"/>
                  <a:gd name="T115" fmla="*/ 246 h 2069"/>
                  <a:gd name="T116" fmla="*/ 211 w 1066"/>
                  <a:gd name="T117" fmla="*/ 199 h 2069"/>
                  <a:gd name="T118" fmla="*/ 262 w 1066"/>
                  <a:gd name="T119" fmla="*/ 199 h 2069"/>
                  <a:gd name="T120" fmla="*/ 383 w 1066"/>
                  <a:gd name="T121" fmla="*/ 0 h 206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66"/>
                  <a:gd name="T184" fmla="*/ 0 h 2069"/>
                  <a:gd name="T185" fmla="*/ 1066 w 1066"/>
                  <a:gd name="T186" fmla="*/ 2069 h 206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66" h="2069">
                    <a:moveTo>
                      <a:pt x="383" y="0"/>
                    </a:moveTo>
                    <a:lnTo>
                      <a:pt x="705" y="0"/>
                    </a:lnTo>
                    <a:lnTo>
                      <a:pt x="644" y="80"/>
                    </a:lnTo>
                    <a:lnTo>
                      <a:pt x="456" y="80"/>
                    </a:lnTo>
                    <a:lnTo>
                      <a:pt x="385" y="206"/>
                    </a:lnTo>
                    <a:lnTo>
                      <a:pt x="708" y="206"/>
                    </a:lnTo>
                    <a:lnTo>
                      <a:pt x="643" y="81"/>
                    </a:lnTo>
                    <a:lnTo>
                      <a:pt x="705" y="2"/>
                    </a:lnTo>
                    <a:lnTo>
                      <a:pt x="818" y="198"/>
                    </a:lnTo>
                    <a:lnTo>
                      <a:pt x="879" y="199"/>
                    </a:lnTo>
                    <a:lnTo>
                      <a:pt x="900" y="266"/>
                    </a:lnTo>
                    <a:lnTo>
                      <a:pt x="995" y="266"/>
                    </a:lnTo>
                    <a:lnTo>
                      <a:pt x="997" y="313"/>
                    </a:lnTo>
                    <a:lnTo>
                      <a:pt x="1033" y="314"/>
                    </a:lnTo>
                    <a:lnTo>
                      <a:pt x="1066" y="314"/>
                    </a:lnTo>
                    <a:lnTo>
                      <a:pt x="1066" y="603"/>
                    </a:lnTo>
                    <a:lnTo>
                      <a:pt x="995" y="605"/>
                    </a:lnTo>
                    <a:lnTo>
                      <a:pt x="994" y="666"/>
                    </a:lnTo>
                    <a:lnTo>
                      <a:pt x="903" y="666"/>
                    </a:lnTo>
                    <a:lnTo>
                      <a:pt x="877" y="738"/>
                    </a:lnTo>
                    <a:lnTo>
                      <a:pt x="828" y="739"/>
                    </a:lnTo>
                    <a:lnTo>
                      <a:pt x="824" y="885"/>
                    </a:lnTo>
                    <a:lnTo>
                      <a:pt x="790" y="885"/>
                    </a:lnTo>
                    <a:lnTo>
                      <a:pt x="779" y="908"/>
                    </a:lnTo>
                    <a:lnTo>
                      <a:pt x="779" y="1054"/>
                    </a:lnTo>
                    <a:lnTo>
                      <a:pt x="720" y="1055"/>
                    </a:lnTo>
                    <a:lnTo>
                      <a:pt x="723" y="1937"/>
                    </a:lnTo>
                    <a:lnTo>
                      <a:pt x="582" y="2069"/>
                    </a:lnTo>
                    <a:lnTo>
                      <a:pt x="400" y="1917"/>
                    </a:lnTo>
                    <a:lnTo>
                      <a:pt x="465" y="1873"/>
                    </a:lnTo>
                    <a:lnTo>
                      <a:pt x="465" y="1822"/>
                    </a:lnTo>
                    <a:lnTo>
                      <a:pt x="400" y="1776"/>
                    </a:lnTo>
                    <a:lnTo>
                      <a:pt x="465" y="1737"/>
                    </a:lnTo>
                    <a:lnTo>
                      <a:pt x="455" y="1721"/>
                    </a:lnTo>
                    <a:lnTo>
                      <a:pt x="399" y="1685"/>
                    </a:lnTo>
                    <a:lnTo>
                      <a:pt x="389" y="1570"/>
                    </a:lnTo>
                    <a:lnTo>
                      <a:pt x="382" y="1559"/>
                    </a:lnTo>
                    <a:lnTo>
                      <a:pt x="466" y="1493"/>
                    </a:lnTo>
                    <a:lnTo>
                      <a:pt x="466" y="1436"/>
                    </a:lnTo>
                    <a:lnTo>
                      <a:pt x="399" y="1369"/>
                    </a:lnTo>
                    <a:lnTo>
                      <a:pt x="465" y="1310"/>
                    </a:lnTo>
                    <a:lnTo>
                      <a:pt x="465" y="1250"/>
                    </a:lnTo>
                    <a:lnTo>
                      <a:pt x="400" y="1173"/>
                    </a:lnTo>
                    <a:lnTo>
                      <a:pt x="388" y="1048"/>
                    </a:lnTo>
                    <a:lnTo>
                      <a:pt x="310" y="1048"/>
                    </a:lnTo>
                    <a:lnTo>
                      <a:pt x="310" y="879"/>
                    </a:lnTo>
                    <a:lnTo>
                      <a:pt x="262" y="879"/>
                    </a:lnTo>
                    <a:lnTo>
                      <a:pt x="262" y="731"/>
                    </a:lnTo>
                    <a:lnTo>
                      <a:pt x="210" y="731"/>
                    </a:lnTo>
                    <a:lnTo>
                      <a:pt x="187" y="661"/>
                    </a:lnTo>
                    <a:lnTo>
                      <a:pt x="81" y="661"/>
                    </a:lnTo>
                    <a:lnTo>
                      <a:pt x="81" y="599"/>
                    </a:lnTo>
                    <a:lnTo>
                      <a:pt x="0" y="599"/>
                    </a:lnTo>
                    <a:lnTo>
                      <a:pt x="0" y="307"/>
                    </a:lnTo>
                    <a:lnTo>
                      <a:pt x="80" y="307"/>
                    </a:lnTo>
                    <a:lnTo>
                      <a:pt x="80" y="265"/>
                    </a:lnTo>
                    <a:lnTo>
                      <a:pt x="169" y="265"/>
                    </a:lnTo>
                    <a:lnTo>
                      <a:pt x="190" y="246"/>
                    </a:lnTo>
                    <a:lnTo>
                      <a:pt x="211" y="199"/>
                    </a:lnTo>
                    <a:lnTo>
                      <a:pt x="262" y="199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37" name="Freeform 26"/>
              <p:cNvSpPr/>
              <p:nvPr/>
            </p:nvSpPr>
            <p:spPr bwMode="auto">
              <a:xfrm>
                <a:off x="2447" y="2306"/>
                <a:ext cx="356" cy="691"/>
              </a:xfrm>
              <a:custGeom>
                <a:avLst/>
                <a:gdLst>
                  <a:gd name="T0" fmla="*/ 383 w 1068"/>
                  <a:gd name="T1" fmla="*/ 0 h 2071"/>
                  <a:gd name="T2" fmla="*/ 705 w 1068"/>
                  <a:gd name="T3" fmla="*/ 0 h 2071"/>
                  <a:gd name="T4" fmla="*/ 644 w 1068"/>
                  <a:gd name="T5" fmla="*/ 80 h 2071"/>
                  <a:gd name="T6" fmla="*/ 456 w 1068"/>
                  <a:gd name="T7" fmla="*/ 80 h 2071"/>
                  <a:gd name="T8" fmla="*/ 385 w 1068"/>
                  <a:gd name="T9" fmla="*/ 206 h 2071"/>
                  <a:gd name="T10" fmla="*/ 708 w 1068"/>
                  <a:gd name="T11" fmla="*/ 206 h 2071"/>
                  <a:gd name="T12" fmla="*/ 643 w 1068"/>
                  <a:gd name="T13" fmla="*/ 81 h 2071"/>
                  <a:gd name="T14" fmla="*/ 705 w 1068"/>
                  <a:gd name="T15" fmla="*/ 2 h 2071"/>
                  <a:gd name="T16" fmla="*/ 819 w 1068"/>
                  <a:gd name="T17" fmla="*/ 198 h 2071"/>
                  <a:gd name="T18" fmla="*/ 879 w 1068"/>
                  <a:gd name="T19" fmla="*/ 199 h 2071"/>
                  <a:gd name="T20" fmla="*/ 900 w 1068"/>
                  <a:gd name="T21" fmla="*/ 266 h 2071"/>
                  <a:gd name="T22" fmla="*/ 995 w 1068"/>
                  <a:gd name="T23" fmla="*/ 266 h 2071"/>
                  <a:gd name="T24" fmla="*/ 997 w 1068"/>
                  <a:gd name="T25" fmla="*/ 313 h 2071"/>
                  <a:gd name="T26" fmla="*/ 1033 w 1068"/>
                  <a:gd name="T27" fmla="*/ 314 h 2071"/>
                  <a:gd name="T28" fmla="*/ 1068 w 1068"/>
                  <a:gd name="T29" fmla="*/ 314 h 2071"/>
                  <a:gd name="T30" fmla="*/ 1068 w 1068"/>
                  <a:gd name="T31" fmla="*/ 604 h 2071"/>
                  <a:gd name="T32" fmla="*/ 995 w 1068"/>
                  <a:gd name="T33" fmla="*/ 605 h 2071"/>
                  <a:gd name="T34" fmla="*/ 994 w 1068"/>
                  <a:gd name="T35" fmla="*/ 666 h 2071"/>
                  <a:gd name="T36" fmla="*/ 904 w 1068"/>
                  <a:gd name="T37" fmla="*/ 666 h 2071"/>
                  <a:gd name="T38" fmla="*/ 877 w 1068"/>
                  <a:gd name="T39" fmla="*/ 738 h 2071"/>
                  <a:gd name="T40" fmla="*/ 828 w 1068"/>
                  <a:gd name="T41" fmla="*/ 739 h 2071"/>
                  <a:gd name="T42" fmla="*/ 824 w 1068"/>
                  <a:gd name="T43" fmla="*/ 885 h 2071"/>
                  <a:gd name="T44" fmla="*/ 790 w 1068"/>
                  <a:gd name="T45" fmla="*/ 885 h 2071"/>
                  <a:gd name="T46" fmla="*/ 782 w 1068"/>
                  <a:gd name="T47" fmla="*/ 898 h 2071"/>
                  <a:gd name="T48" fmla="*/ 782 w 1068"/>
                  <a:gd name="T49" fmla="*/ 1055 h 2071"/>
                  <a:gd name="T50" fmla="*/ 720 w 1068"/>
                  <a:gd name="T51" fmla="*/ 1055 h 2071"/>
                  <a:gd name="T52" fmla="*/ 723 w 1068"/>
                  <a:gd name="T53" fmla="*/ 1937 h 2071"/>
                  <a:gd name="T54" fmla="*/ 582 w 1068"/>
                  <a:gd name="T55" fmla="*/ 2071 h 2071"/>
                  <a:gd name="T56" fmla="*/ 400 w 1068"/>
                  <a:gd name="T57" fmla="*/ 1917 h 2071"/>
                  <a:gd name="T58" fmla="*/ 465 w 1068"/>
                  <a:gd name="T59" fmla="*/ 1873 h 2071"/>
                  <a:gd name="T60" fmla="*/ 465 w 1068"/>
                  <a:gd name="T61" fmla="*/ 1823 h 2071"/>
                  <a:gd name="T62" fmla="*/ 400 w 1068"/>
                  <a:gd name="T63" fmla="*/ 1777 h 2071"/>
                  <a:gd name="T64" fmla="*/ 465 w 1068"/>
                  <a:gd name="T65" fmla="*/ 1737 h 2071"/>
                  <a:gd name="T66" fmla="*/ 455 w 1068"/>
                  <a:gd name="T67" fmla="*/ 1721 h 2071"/>
                  <a:gd name="T68" fmla="*/ 399 w 1068"/>
                  <a:gd name="T69" fmla="*/ 1685 h 2071"/>
                  <a:gd name="T70" fmla="*/ 389 w 1068"/>
                  <a:gd name="T71" fmla="*/ 1571 h 2071"/>
                  <a:gd name="T72" fmla="*/ 382 w 1068"/>
                  <a:gd name="T73" fmla="*/ 1561 h 2071"/>
                  <a:gd name="T74" fmla="*/ 466 w 1068"/>
                  <a:gd name="T75" fmla="*/ 1494 h 2071"/>
                  <a:gd name="T76" fmla="*/ 466 w 1068"/>
                  <a:gd name="T77" fmla="*/ 1437 h 2071"/>
                  <a:gd name="T78" fmla="*/ 399 w 1068"/>
                  <a:gd name="T79" fmla="*/ 1369 h 2071"/>
                  <a:gd name="T80" fmla="*/ 465 w 1068"/>
                  <a:gd name="T81" fmla="*/ 1310 h 2071"/>
                  <a:gd name="T82" fmla="*/ 465 w 1068"/>
                  <a:gd name="T83" fmla="*/ 1250 h 2071"/>
                  <a:gd name="T84" fmla="*/ 400 w 1068"/>
                  <a:gd name="T85" fmla="*/ 1173 h 2071"/>
                  <a:gd name="T86" fmla="*/ 388 w 1068"/>
                  <a:gd name="T87" fmla="*/ 1048 h 2071"/>
                  <a:gd name="T88" fmla="*/ 310 w 1068"/>
                  <a:gd name="T89" fmla="*/ 1048 h 2071"/>
                  <a:gd name="T90" fmla="*/ 310 w 1068"/>
                  <a:gd name="T91" fmla="*/ 879 h 2071"/>
                  <a:gd name="T92" fmla="*/ 264 w 1068"/>
                  <a:gd name="T93" fmla="*/ 879 h 2071"/>
                  <a:gd name="T94" fmla="*/ 264 w 1068"/>
                  <a:gd name="T95" fmla="*/ 732 h 2071"/>
                  <a:gd name="T96" fmla="*/ 210 w 1068"/>
                  <a:gd name="T97" fmla="*/ 732 h 2071"/>
                  <a:gd name="T98" fmla="*/ 187 w 1068"/>
                  <a:gd name="T99" fmla="*/ 661 h 2071"/>
                  <a:gd name="T100" fmla="*/ 81 w 1068"/>
                  <a:gd name="T101" fmla="*/ 661 h 2071"/>
                  <a:gd name="T102" fmla="*/ 81 w 1068"/>
                  <a:gd name="T103" fmla="*/ 599 h 2071"/>
                  <a:gd name="T104" fmla="*/ 0 w 1068"/>
                  <a:gd name="T105" fmla="*/ 599 h 2071"/>
                  <a:gd name="T106" fmla="*/ 0 w 1068"/>
                  <a:gd name="T107" fmla="*/ 307 h 2071"/>
                  <a:gd name="T108" fmla="*/ 80 w 1068"/>
                  <a:gd name="T109" fmla="*/ 307 h 2071"/>
                  <a:gd name="T110" fmla="*/ 80 w 1068"/>
                  <a:gd name="T111" fmla="*/ 265 h 2071"/>
                  <a:gd name="T112" fmla="*/ 169 w 1068"/>
                  <a:gd name="T113" fmla="*/ 265 h 2071"/>
                  <a:gd name="T114" fmla="*/ 190 w 1068"/>
                  <a:gd name="T115" fmla="*/ 246 h 2071"/>
                  <a:gd name="T116" fmla="*/ 212 w 1068"/>
                  <a:gd name="T117" fmla="*/ 199 h 2071"/>
                  <a:gd name="T118" fmla="*/ 264 w 1068"/>
                  <a:gd name="T119" fmla="*/ 199 h 2071"/>
                  <a:gd name="T120" fmla="*/ 383 w 1068"/>
                  <a:gd name="T121" fmla="*/ 0 h 207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68"/>
                  <a:gd name="T184" fmla="*/ 0 h 2071"/>
                  <a:gd name="T185" fmla="*/ 1068 w 1068"/>
                  <a:gd name="T186" fmla="*/ 2071 h 207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68" h="2071">
                    <a:moveTo>
                      <a:pt x="383" y="0"/>
                    </a:moveTo>
                    <a:lnTo>
                      <a:pt x="705" y="0"/>
                    </a:lnTo>
                    <a:lnTo>
                      <a:pt x="644" y="80"/>
                    </a:lnTo>
                    <a:lnTo>
                      <a:pt x="456" y="80"/>
                    </a:lnTo>
                    <a:lnTo>
                      <a:pt x="385" y="206"/>
                    </a:lnTo>
                    <a:lnTo>
                      <a:pt x="708" y="206"/>
                    </a:lnTo>
                    <a:lnTo>
                      <a:pt x="643" y="81"/>
                    </a:lnTo>
                    <a:lnTo>
                      <a:pt x="705" y="2"/>
                    </a:lnTo>
                    <a:lnTo>
                      <a:pt x="819" y="198"/>
                    </a:lnTo>
                    <a:lnTo>
                      <a:pt x="879" y="199"/>
                    </a:lnTo>
                    <a:lnTo>
                      <a:pt x="900" y="266"/>
                    </a:lnTo>
                    <a:lnTo>
                      <a:pt x="995" y="266"/>
                    </a:lnTo>
                    <a:lnTo>
                      <a:pt x="997" y="313"/>
                    </a:lnTo>
                    <a:lnTo>
                      <a:pt x="1033" y="314"/>
                    </a:lnTo>
                    <a:lnTo>
                      <a:pt x="1068" y="314"/>
                    </a:lnTo>
                    <a:lnTo>
                      <a:pt x="1068" y="604"/>
                    </a:lnTo>
                    <a:lnTo>
                      <a:pt x="995" y="605"/>
                    </a:lnTo>
                    <a:lnTo>
                      <a:pt x="994" y="666"/>
                    </a:lnTo>
                    <a:lnTo>
                      <a:pt x="904" y="666"/>
                    </a:lnTo>
                    <a:lnTo>
                      <a:pt x="877" y="738"/>
                    </a:lnTo>
                    <a:lnTo>
                      <a:pt x="828" y="739"/>
                    </a:lnTo>
                    <a:lnTo>
                      <a:pt x="824" y="885"/>
                    </a:lnTo>
                    <a:lnTo>
                      <a:pt x="790" y="885"/>
                    </a:lnTo>
                    <a:lnTo>
                      <a:pt x="782" y="898"/>
                    </a:lnTo>
                    <a:lnTo>
                      <a:pt x="782" y="1055"/>
                    </a:lnTo>
                    <a:lnTo>
                      <a:pt x="720" y="1055"/>
                    </a:lnTo>
                    <a:lnTo>
                      <a:pt x="723" y="1937"/>
                    </a:lnTo>
                    <a:lnTo>
                      <a:pt x="582" y="2071"/>
                    </a:lnTo>
                    <a:lnTo>
                      <a:pt x="400" y="1917"/>
                    </a:lnTo>
                    <a:lnTo>
                      <a:pt x="465" y="1873"/>
                    </a:lnTo>
                    <a:lnTo>
                      <a:pt x="465" y="1823"/>
                    </a:lnTo>
                    <a:lnTo>
                      <a:pt x="400" y="1777"/>
                    </a:lnTo>
                    <a:lnTo>
                      <a:pt x="465" y="1737"/>
                    </a:lnTo>
                    <a:lnTo>
                      <a:pt x="455" y="1721"/>
                    </a:lnTo>
                    <a:lnTo>
                      <a:pt x="399" y="1685"/>
                    </a:lnTo>
                    <a:lnTo>
                      <a:pt x="389" y="1571"/>
                    </a:lnTo>
                    <a:lnTo>
                      <a:pt x="382" y="1561"/>
                    </a:lnTo>
                    <a:lnTo>
                      <a:pt x="466" y="1494"/>
                    </a:lnTo>
                    <a:lnTo>
                      <a:pt x="466" y="1437"/>
                    </a:lnTo>
                    <a:lnTo>
                      <a:pt x="399" y="1369"/>
                    </a:lnTo>
                    <a:lnTo>
                      <a:pt x="465" y="1310"/>
                    </a:lnTo>
                    <a:lnTo>
                      <a:pt x="465" y="1250"/>
                    </a:lnTo>
                    <a:lnTo>
                      <a:pt x="400" y="1173"/>
                    </a:lnTo>
                    <a:lnTo>
                      <a:pt x="388" y="1048"/>
                    </a:lnTo>
                    <a:lnTo>
                      <a:pt x="310" y="1048"/>
                    </a:lnTo>
                    <a:lnTo>
                      <a:pt x="310" y="879"/>
                    </a:lnTo>
                    <a:lnTo>
                      <a:pt x="264" y="879"/>
                    </a:lnTo>
                    <a:lnTo>
                      <a:pt x="264" y="732"/>
                    </a:lnTo>
                    <a:lnTo>
                      <a:pt x="210" y="732"/>
                    </a:lnTo>
                    <a:lnTo>
                      <a:pt x="187" y="661"/>
                    </a:lnTo>
                    <a:lnTo>
                      <a:pt x="81" y="661"/>
                    </a:lnTo>
                    <a:lnTo>
                      <a:pt x="81" y="599"/>
                    </a:lnTo>
                    <a:lnTo>
                      <a:pt x="0" y="599"/>
                    </a:lnTo>
                    <a:lnTo>
                      <a:pt x="0" y="307"/>
                    </a:lnTo>
                    <a:lnTo>
                      <a:pt x="80" y="307"/>
                    </a:lnTo>
                    <a:lnTo>
                      <a:pt x="80" y="265"/>
                    </a:lnTo>
                    <a:lnTo>
                      <a:pt x="169" y="265"/>
                    </a:lnTo>
                    <a:lnTo>
                      <a:pt x="190" y="246"/>
                    </a:lnTo>
                    <a:lnTo>
                      <a:pt x="212" y="199"/>
                    </a:lnTo>
                    <a:lnTo>
                      <a:pt x="264" y="199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B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238" name="Group 27"/>
              <p:cNvGrpSpPr/>
              <p:nvPr/>
            </p:nvGrpSpPr>
            <p:grpSpPr bwMode="auto">
              <a:xfrm>
                <a:off x="2497" y="2417"/>
                <a:ext cx="271" cy="79"/>
                <a:chOff x="2497" y="2417"/>
                <a:chExt cx="271" cy="79"/>
              </a:xfrm>
            </p:grpSpPr>
            <p:sp>
              <p:nvSpPr>
                <p:cNvPr id="4250" name="Freeform 28"/>
                <p:cNvSpPr/>
                <p:nvPr/>
              </p:nvSpPr>
              <p:spPr bwMode="auto">
                <a:xfrm>
                  <a:off x="2497" y="2417"/>
                  <a:ext cx="252" cy="79"/>
                </a:xfrm>
                <a:custGeom>
                  <a:avLst/>
                  <a:gdLst>
                    <a:gd name="T0" fmla="*/ 0 w 755"/>
                    <a:gd name="T1" fmla="*/ 123 h 237"/>
                    <a:gd name="T2" fmla="*/ 66 w 755"/>
                    <a:gd name="T3" fmla="*/ 0 h 237"/>
                    <a:gd name="T4" fmla="*/ 755 w 755"/>
                    <a:gd name="T5" fmla="*/ 0 h 237"/>
                    <a:gd name="T6" fmla="*/ 748 w 755"/>
                    <a:gd name="T7" fmla="*/ 9 h 237"/>
                    <a:gd name="T8" fmla="*/ 74 w 755"/>
                    <a:gd name="T9" fmla="*/ 9 h 237"/>
                    <a:gd name="T10" fmla="*/ 13 w 755"/>
                    <a:gd name="T11" fmla="*/ 123 h 237"/>
                    <a:gd name="T12" fmla="*/ 72 w 755"/>
                    <a:gd name="T13" fmla="*/ 230 h 237"/>
                    <a:gd name="T14" fmla="*/ 61 w 755"/>
                    <a:gd name="T15" fmla="*/ 237 h 237"/>
                    <a:gd name="T16" fmla="*/ 0 w 755"/>
                    <a:gd name="T17" fmla="*/ 123 h 23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5"/>
                    <a:gd name="T28" fmla="*/ 0 h 237"/>
                    <a:gd name="T29" fmla="*/ 755 w 755"/>
                    <a:gd name="T30" fmla="*/ 237 h 23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5" h="237">
                      <a:moveTo>
                        <a:pt x="0" y="123"/>
                      </a:moveTo>
                      <a:lnTo>
                        <a:pt x="66" y="0"/>
                      </a:lnTo>
                      <a:lnTo>
                        <a:pt x="755" y="0"/>
                      </a:lnTo>
                      <a:lnTo>
                        <a:pt x="748" y="9"/>
                      </a:lnTo>
                      <a:lnTo>
                        <a:pt x="74" y="9"/>
                      </a:lnTo>
                      <a:lnTo>
                        <a:pt x="13" y="123"/>
                      </a:lnTo>
                      <a:lnTo>
                        <a:pt x="72" y="230"/>
                      </a:lnTo>
                      <a:lnTo>
                        <a:pt x="61" y="237"/>
                      </a:lnTo>
                      <a:lnTo>
                        <a:pt x="0" y="123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51" name="Freeform 29"/>
                <p:cNvSpPr/>
                <p:nvPr/>
              </p:nvSpPr>
              <p:spPr bwMode="auto">
                <a:xfrm>
                  <a:off x="2517" y="2417"/>
                  <a:ext cx="251" cy="79"/>
                </a:xfrm>
                <a:custGeom>
                  <a:avLst/>
                  <a:gdLst>
                    <a:gd name="T0" fmla="*/ 754 w 754"/>
                    <a:gd name="T1" fmla="*/ 113 h 237"/>
                    <a:gd name="T2" fmla="*/ 688 w 754"/>
                    <a:gd name="T3" fmla="*/ 237 h 237"/>
                    <a:gd name="T4" fmla="*/ 0 w 754"/>
                    <a:gd name="T5" fmla="*/ 237 h 237"/>
                    <a:gd name="T6" fmla="*/ 6 w 754"/>
                    <a:gd name="T7" fmla="*/ 228 h 237"/>
                    <a:gd name="T8" fmla="*/ 681 w 754"/>
                    <a:gd name="T9" fmla="*/ 228 h 237"/>
                    <a:gd name="T10" fmla="*/ 742 w 754"/>
                    <a:gd name="T11" fmla="*/ 113 h 237"/>
                    <a:gd name="T12" fmla="*/ 682 w 754"/>
                    <a:gd name="T13" fmla="*/ 7 h 237"/>
                    <a:gd name="T14" fmla="*/ 693 w 754"/>
                    <a:gd name="T15" fmla="*/ 0 h 237"/>
                    <a:gd name="T16" fmla="*/ 754 w 754"/>
                    <a:gd name="T17" fmla="*/ 113 h 23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4"/>
                    <a:gd name="T28" fmla="*/ 0 h 237"/>
                    <a:gd name="T29" fmla="*/ 754 w 754"/>
                    <a:gd name="T30" fmla="*/ 237 h 23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4" h="237">
                      <a:moveTo>
                        <a:pt x="754" y="113"/>
                      </a:moveTo>
                      <a:lnTo>
                        <a:pt x="688" y="237"/>
                      </a:lnTo>
                      <a:lnTo>
                        <a:pt x="0" y="237"/>
                      </a:lnTo>
                      <a:lnTo>
                        <a:pt x="6" y="228"/>
                      </a:lnTo>
                      <a:lnTo>
                        <a:pt x="681" y="228"/>
                      </a:lnTo>
                      <a:lnTo>
                        <a:pt x="742" y="113"/>
                      </a:lnTo>
                      <a:lnTo>
                        <a:pt x="682" y="7"/>
                      </a:lnTo>
                      <a:lnTo>
                        <a:pt x="693" y="0"/>
                      </a:lnTo>
                      <a:lnTo>
                        <a:pt x="754" y="113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4239" name="Rectangle 30"/>
              <p:cNvSpPr>
                <a:spLocks noChangeArrowheads="1"/>
              </p:cNvSpPr>
              <p:nvPr/>
            </p:nvSpPr>
            <p:spPr bwMode="auto">
              <a:xfrm>
                <a:off x="2476" y="2405"/>
                <a:ext cx="301" cy="4"/>
              </a:xfrm>
              <a:prstGeom prst="rect">
                <a:avLst/>
              </a:pr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40" name="Rectangle 31"/>
              <p:cNvSpPr>
                <a:spLocks noChangeArrowheads="1"/>
              </p:cNvSpPr>
              <p:nvPr/>
            </p:nvSpPr>
            <p:spPr bwMode="auto">
              <a:xfrm>
                <a:off x="2505" y="2390"/>
                <a:ext cx="236" cy="4"/>
              </a:xfrm>
              <a:prstGeom prst="rect">
                <a:avLst/>
              </a:pr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241" name="Group 32"/>
              <p:cNvGrpSpPr/>
              <p:nvPr/>
            </p:nvGrpSpPr>
            <p:grpSpPr bwMode="auto">
              <a:xfrm>
                <a:off x="2475" y="2507"/>
                <a:ext cx="304" cy="489"/>
                <a:chOff x="2475" y="2507"/>
                <a:chExt cx="304" cy="489"/>
              </a:xfrm>
            </p:grpSpPr>
            <p:sp>
              <p:nvSpPr>
                <p:cNvPr id="4242" name="Freeform 33"/>
                <p:cNvSpPr/>
                <p:nvPr/>
              </p:nvSpPr>
              <p:spPr bwMode="auto">
                <a:xfrm>
                  <a:off x="2614" y="2602"/>
                  <a:ext cx="7" cy="377"/>
                </a:xfrm>
                <a:custGeom>
                  <a:avLst/>
                  <a:gdLst>
                    <a:gd name="T0" fmla="*/ 23 w 23"/>
                    <a:gd name="T1" fmla="*/ 0 h 1131"/>
                    <a:gd name="T2" fmla="*/ 22 w 23"/>
                    <a:gd name="T3" fmla="*/ 1131 h 1131"/>
                    <a:gd name="T4" fmla="*/ 2 w 23"/>
                    <a:gd name="T5" fmla="*/ 1113 h 1131"/>
                    <a:gd name="T6" fmla="*/ 0 w 23"/>
                    <a:gd name="T7" fmla="*/ 35 h 1131"/>
                    <a:gd name="T8" fmla="*/ 23 w 23"/>
                    <a:gd name="T9" fmla="*/ 0 h 11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1131"/>
                    <a:gd name="T17" fmla="*/ 23 w 23"/>
                    <a:gd name="T18" fmla="*/ 1131 h 11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1131">
                      <a:moveTo>
                        <a:pt x="23" y="0"/>
                      </a:moveTo>
                      <a:lnTo>
                        <a:pt x="22" y="1131"/>
                      </a:lnTo>
                      <a:lnTo>
                        <a:pt x="2" y="1113"/>
                      </a:lnTo>
                      <a:lnTo>
                        <a:pt x="0" y="3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43" name="Freeform 34"/>
                <p:cNvSpPr/>
                <p:nvPr/>
              </p:nvSpPr>
              <p:spPr bwMode="auto">
                <a:xfrm>
                  <a:off x="2657" y="2612"/>
                  <a:ext cx="7" cy="368"/>
                </a:xfrm>
                <a:custGeom>
                  <a:avLst/>
                  <a:gdLst>
                    <a:gd name="T0" fmla="*/ 17 w 21"/>
                    <a:gd name="T1" fmla="*/ 0 h 1103"/>
                    <a:gd name="T2" fmla="*/ 21 w 21"/>
                    <a:gd name="T3" fmla="*/ 1084 h 1103"/>
                    <a:gd name="T4" fmla="*/ 2 w 21"/>
                    <a:gd name="T5" fmla="*/ 1103 h 1103"/>
                    <a:gd name="T6" fmla="*/ 0 w 21"/>
                    <a:gd name="T7" fmla="*/ 89 h 1103"/>
                    <a:gd name="T8" fmla="*/ 17 w 21"/>
                    <a:gd name="T9" fmla="*/ 0 h 110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"/>
                    <a:gd name="T16" fmla="*/ 0 h 1103"/>
                    <a:gd name="T17" fmla="*/ 21 w 21"/>
                    <a:gd name="T18" fmla="*/ 1103 h 110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" h="1103">
                      <a:moveTo>
                        <a:pt x="17" y="0"/>
                      </a:moveTo>
                      <a:lnTo>
                        <a:pt x="21" y="1084"/>
                      </a:lnTo>
                      <a:lnTo>
                        <a:pt x="2" y="1103"/>
                      </a:lnTo>
                      <a:lnTo>
                        <a:pt x="0" y="89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4244" name="Group 35"/>
                <p:cNvGrpSpPr/>
                <p:nvPr/>
              </p:nvGrpSpPr>
              <p:grpSpPr bwMode="auto">
                <a:xfrm>
                  <a:off x="2475" y="2507"/>
                  <a:ext cx="304" cy="489"/>
                  <a:chOff x="2475" y="2507"/>
                  <a:chExt cx="304" cy="489"/>
                </a:xfrm>
              </p:grpSpPr>
              <p:sp>
                <p:nvSpPr>
                  <p:cNvPr id="4245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475" y="2507"/>
                    <a:ext cx="304" cy="9"/>
                  </a:xfrm>
                  <a:prstGeom prst="rect">
                    <a:avLst/>
                  </a:pr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246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537" y="2552"/>
                    <a:ext cx="186" cy="9"/>
                  </a:xfrm>
                  <a:prstGeom prst="rect">
                    <a:avLst/>
                  </a:pr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247" name="Freeform 38"/>
                  <p:cNvSpPr/>
                  <p:nvPr/>
                </p:nvSpPr>
                <p:spPr bwMode="auto">
                  <a:xfrm>
                    <a:off x="2640" y="2613"/>
                    <a:ext cx="23" cy="383"/>
                  </a:xfrm>
                  <a:custGeom>
                    <a:avLst/>
                    <a:gdLst>
                      <a:gd name="T0" fmla="*/ 69 w 69"/>
                      <a:gd name="T1" fmla="*/ 0 h 1148"/>
                      <a:gd name="T2" fmla="*/ 53 w 69"/>
                      <a:gd name="T3" fmla="*/ 75 h 1148"/>
                      <a:gd name="T4" fmla="*/ 26 w 69"/>
                      <a:gd name="T5" fmla="*/ 139 h 1148"/>
                      <a:gd name="T6" fmla="*/ 26 w 69"/>
                      <a:gd name="T7" fmla="*/ 1127 h 1148"/>
                      <a:gd name="T8" fmla="*/ 5 w 69"/>
                      <a:gd name="T9" fmla="*/ 1148 h 1148"/>
                      <a:gd name="T10" fmla="*/ 0 w 69"/>
                      <a:gd name="T11" fmla="*/ 121 h 1148"/>
                      <a:gd name="T12" fmla="*/ 69 w 69"/>
                      <a:gd name="T13" fmla="*/ 0 h 114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9"/>
                      <a:gd name="T22" fmla="*/ 0 h 1148"/>
                      <a:gd name="T23" fmla="*/ 69 w 69"/>
                      <a:gd name="T24" fmla="*/ 1148 h 114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9" h="1148">
                        <a:moveTo>
                          <a:pt x="69" y="0"/>
                        </a:moveTo>
                        <a:lnTo>
                          <a:pt x="53" y="75"/>
                        </a:lnTo>
                        <a:lnTo>
                          <a:pt x="26" y="139"/>
                        </a:lnTo>
                        <a:lnTo>
                          <a:pt x="26" y="1127"/>
                        </a:lnTo>
                        <a:lnTo>
                          <a:pt x="5" y="1148"/>
                        </a:lnTo>
                        <a:lnTo>
                          <a:pt x="0" y="121"/>
                        </a:lnTo>
                        <a:lnTo>
                          <a:pt x="69" y="0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248" name="Freeform 39"/>
                  <p:cNvSpPr/>
                  <p:nvPr/>
                </p:nvSpPr>
                <p:spPr bwMode="auto">
                  <a:xfrm>
                    <a:off x="2551" y="2599"/>
                    <a:ext cx="161" cy="57"/>
                  </a:xfrm>
                  <a:custGeom>
                    <a:avLst/>
                    <a:gdLst>
                      <a:gd name="T0" fmla="*/ 82 w 485"/>
                      <a:gd name="T1" fmla="*/ 172 h 172"/>
                      <a:gd name="T2" fmla="*/ 49 w 485"/>
                      <a:gd name="T3" fmla="*/ 134 h 172"/>
                      <a:gd name="T4" fmla="*/ 49 w 485"/>
                      <a:gd name="T5" fmla="*/ 20 h 172"/>
                      <a:gd name="T6" fmla="*/ 0 w 485"/>
                      <a:gd name="T7" fmla="*/ 20 h 172"/>
                      <a:gd name="T8" fmla="*/ 0 w 485"/>
                      <a:gd name="T9" fmla="*/ 0 h 172"/>
                      <a:gd name="T10" fmla="*/ 485 w 485"/>
                      <a:gd name="T11" fmla="*/ 0 h 172"/>
                      <a:gd name="T12" fmla="*/ 473 w 485"/>
                      <a:gd name="T13" fmla="*/ 20 h 172"/>
                      <a:gd name="T14" fmla="*/ 211 w 485"/>
                      <a:gd name="T15" fmla="*/ 20 h 172"/>
                      <a:gd name="T16" fmla="*/ 189 w 485"/>
                      <a:gd name="T17" fmla="*/ 52 h 172"/>
                      <a:gd name="T18" fmla="*/ 92 w 485"/>
                      <a:gd name="T19" fmla="*/ 52 h 172"/>
                      <a:gd name="T20" fmla="*/ 82 w 485"/>
                      <a:gd name="T21" fmla="*/ 172 h 172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85"/>
                      <a:gd name="T34" fmla="*/ 0 h 172"/>
                      <a:gd name="T35" fmla="*/ 485 w 485"/>
                      <a:gd name="T36" fmla="*/ 172 h 172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85" h="172">
                        <a:moveTo>
                          <a:pt x="82" y="172"/>
                        </a:moveTo>
                        <a:lnTo>
                          <a:pt x="49" y="134"/>
                        </a:lnTo>
                        <a:lnTo>
                          <a:pt x="49" y="20"/>
                        </a:lnTo>
                        <a:lnTo>
                          <a:pt x="0" y="20"/>
                        </a:lnTo>
                        <a:lnTo>
                          <a:pt x="0" y="0"/>
                        </a:lnTo>
                        <a:lnTo>
                          <a:pt x="485" y="0"/>
                        </a:lnTo>
                        <a:lnTo>
                          <a:pt x="473" y="20"/>
                        </a:lnTo>
                        <a:lnTo>
                          <a:pt x="211" y="20"/>
                        </a:lnTo>
                        <a:lnTo>
                          <a:pt x="189" y="52"/>
                        </a:lnTo>
                        <a:lnTo>
                          <a:pt x="92" y="52"/>
                        </a:lnTo>
                        <a:lnTo>
                          <a:pt x="82" y="172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249" name="Freeform 40"/>
                  <p:cNvSpPr/>
                  <p:nvPr/>
                </p:nvSpPr>
                <p:spPr bwMode="auto">
                  <a:xfrm>
                    <a:off x="2510" y="2526"/>
                    <a:ext cx="239" cy="8"/>
                  </a:xfrm>
                  <a:custGeom>
                    <a:avLst/>
                    <a:gdLst>
                      <a:gd name="T0" fmla="*/ 0 w 718"/>
                      <a:gd name="T1" fmla="*/ 2 h 24"/>
                      <a:gd name="T2" fmla="*/ 718 w 718"/>
                      <a:gd name="T3" fmla="*/ 0 h 24"/>
                      <a:gd name="T4" fmla="*/ 711 w 718"/>
                      <a:gd name="T5" fmla="*/ 23 h 24"/>
                      <a:gd name="T6" fmla="*/ 6 w 718"/>
                      <a:gd name="T7" fmla="*/ 24 h 24"/>
                      <a:gd name="T8" fmla="*/ 0 w 718"/>
                      <a:gd name="T9" fmla="*/ 2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18"/>
                      <a:gd name="T16" fmla="*/ 0 h 24"/>
                      <a:gd name="T17" fmla="*/ 718 w 718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18" h="24">
                        <a:moveTo>
                          <a:pt x="0" y="2"/>
                        </a:moveTo>
                        <a:lnTo>
                          <a:pt x="718" y="0"/>
                        </a:lnTo>
                        <a:lnTo>
                          <a:pt x="711" y="23"/>
                        </a:lnTo>
                        <a:lnTo>
                          <a:pt x="6" y="24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sp>
          <p:nvSpPr>
            <p:cNvPr id="4235" name="Text Box 41"/>
            <p:cNvSpPr txBox="1">
              <a:spLocks noChangeArrowheads="1"/>
            </p:cNvSpPr>
            <p:nvPr/>
          </p:nvSpPr>
          <p:spPr bwMode="auto">
            <a:xfrm>
              <a:off x="960" y="720"/>
              <a:ext cx="2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Use a </a:t>
              </a:r>
              <a:r>
                <a:rPr lang="en-US" altLang="zh-CN" b="1" i="1">
                  <a:solidFill>
                    <a:schemeClr val="hlink"/>
                  </a:solidFill>
                </a:rPr>
                <a:t>k-way</a:t>
              </a:r>
              <a:r>
                <a:rPr lang="en-US" altLang="zh-CN" b="1">
                  <a:solidFill>
                    <a:schemeClr val="hlink"/>
                  </a:solidFill>
                </a:rPr>
                <a:t> </a:t>
              </a:r>
              <a:r>
                <a:rPr lang="en-US" altLang="zh-CN" b="1"/>
                <a:t>merge!</a:t>
              </a:r>
              <a:endParaRPr lang="en-US" altLang="zh-CN" b="1"/>
            </a:p>
          </p:txBody>
        </p:sp>
      </p:grpSp>
      <p:sp>
        <p:nvSpPr>
          <p:cNvPr id="154666" name="Text Box 42"/>
          <p:cNvSpPr txBox="1">
            <a:spLocks noChangeArrowheads="1"/>
          </p:cNvSpPr>
          <p:nvPr/>
        </p:nvSpPr>
        <p:spPr bwMode="auto">
          <a:xfrm>
            <a:off x="1042988" y="1819275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T</a:t>
            </a:r>
            <a:r>
              <a:rPr lang="en-US" altLang="zh-CN" b="1" baseline="-25000"/>
              <a:t>1</a:t>
            </a:r>
            <a:endParaRPr lang="en-US" altLang="zh-CN" b="1"/>
          </a:p>
        </p:txBody>
      </p:sp>
      <p:grpSp>
        <p:nvGrpSpPr>
          <p:cNvPr id="7" name="Group 43"/>
          <p:cNvGrpSpPr/>
          <p:nvPr/>
        </p:nvGrpSpPr>
        <p:grpSpPr bwMode="auto">
          <a:xfrm>
            <a:off x="1835150" y="1892300"/>
            <a:ext cx="4967288" cy="358775"/>
            <a:chOff x="930" y="1979"/>
            <a:chExt cx="3129" cy="226"/>
          </a:xfrm>
        </p:grpSpPr>
        <p:sp>
          <p:nvSpPr>
            <p:cNvPr id="4217" name="Rectangle 44"/>
            <p:cNvSpPr>
              <a:spLocks noChangeArrowheads="1"/>
            </p:cNvSpPr>
            <p:nvPr/>
          </p:nvSpPr>
          <p:spPr bwMode="auto">
            <a:xfrm>
              <a:off x="930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81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218" name="Rectangle 45"/>
            <p:cNvSpPr>
              <a:spLocks noChangeArrowheads="1"/>
            </p:cNvSpPr>
            <p:nvPr/>
          </p:nvSpPr>
          <p:spPr bwMode="auto">
            <a:xfrm>
              <a:off x="1156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94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219" name="Rectangle 46"/>
            <p:cNvSpPr>
              <a:spLocks noChangeArrowheads="1"/>
            </p:cNvSpPr>
            <p:nvPr/>
          </p:nvSpPr>
          <p:spPr bwMode="auto">
            <a:xfrm>
              <a:off x="1383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220" name="Rectangle 47"/>
            <p:cNvSpPr>
              <a:spLocks noChangeArrowheads="1"/>
            </p:cNvSpPr>
            <p:nvPr/>
          </p:nvSpPr>
          <p:spPr bwMode="auto">
            <a:xfrm>
              <a:off x="1655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96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221" name="Rectangle 48"/>
            <p:cNvSpPr>
              <a:spLocks noChangeArrowheads="1"/>
            </p:cNvSpPr>
            <p:nvPr/>
          </p:nvSpPr>
          <p:spPr bwMode="auto">
            <a:xfrm>
              <a:off x="1881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12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222" name="Rectangle 49"/>
            <p:cNvSpPr>
              <a:spLocks noChangeArrowheads="1"/>
            </p:cNvSpPr>
            <p:nvPr/>
          </p:nvSpPr>
          <p:spPr bwMode="auto">
            <a:xfrm>
              <a:off x="2108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35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223" name="Rectangle 50"/>
            <p:cNvSpPr>
              <a:spLocks noChangeArrowheads="1"/>
            </p:cNvSpPr>
            <p:nvPr/>
          </p:nvSpPr>
          <p:spPr bwMode="auto">
            <a:xfrm>
              <a:off x="2382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17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224" name="Rectangle 51"/>
            <p:cNvSpPr>
              <a:spLocks noChangeArrowheads="1"/>
            </p:cNvSpPr>
            <p:nvPr/>
          </p:nvSpPr>
          <p:spPr bwMode="auto">
            <a:xfrm>
              <a:off x="2608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99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225" name="Rectangle 52"/>
            <p:cNvSpPr>
              <a:spLocks noChangeArrowheads="1"/>
            </p:cNvSpPr>
            <p:nvPr/>
          </p:nvSpPr>
          <p:spPr bwMode="auto">
            <a:xfrm>
              <a:off x="2835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28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226" name="Rectangle 53"/>
            <p:cNvSpPr>
              <a:spLocks noChangeArrowheads="1"/>
            </p:cNvSpPr>
            <p:nvPr/>
          </p:nvSpPr>
          <p:spPr bwMode="auto">
            <a:xfrm>
              <a:off x="3107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58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227" name="Rectangle 54"/>
            <p:cNvSpPr>
              <a:spLocks noChangeArrowheads="1"/>
            </p:cNvSpPr>
            <p:nvPr/>
          </p:nvSpPr>
          <p:spPr bwMode="auto">
            <a:xfrm>
              <a:off x="3333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41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228" name="Rectangle 55"/>
            <p:cNvSpPr>
              <a:spLocks noChangeArrowheads="1"/>
            </p:cNvSpPr>
            <p:nvPr/>
          </p:nvSpPr>
          <p:spPr bwMode="auto">
            <a:xfrm>
              <a:off x="3560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75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229" name="Rectangle 56"/>
            <p:cNvSpPr>
              <a:spLocks noChangeArrowheads="1"/>
            </p:cNvSpPr>
            <p:nvPr/>
          </p:nvSpPr>
          <p:spPr bwMode="auto">
            <a:xfrm>
              <a:off x="3833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230" name="AutoShape 57"/>
            <p:cNvSpPr>
              <a:spLocks noChangeArrowheads="1"/>
            </p:cNvSpPr>
            <p:nvPr/>
          </p:nvSpPr>
          <p:spPr bwMode="auto">
            <a:xfrm>
              <a:off x="1610" y="1979"/>
              <a:ext cx="45" cy="226"/>
            </a:xfrm>
            <a:prstGeom prst="can">
              <a:avLst>
                <a:gd name="adj" fmla="val 66521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31" name="AutoShape 58"/>
            <p:cNvSpPr>
              <a:spLocks noChangeArrowheads="1"/>
            </p:cNvSpPr>
            <p:nvPr/>
          </p:nvSpPr>
          <p:spPr bwMode="auto">
            <a:xfrm>
              <a:off x="2336" y="1979"/>
              <a:ext cx="45" cy="226"/>
            </a:xfrm>
            <a:prstGeom prst="can">
              <a:avLst>
                <a:gd name="adj" fmla="val 66521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32" name="AutoShape 59"/>
            <p:cNvSpPr>
              <a:spLocks noChangeArrowheads="1"/>
            </p:cNvSpPr>
            <p:nvPr/>
          </p:nvSpPr>
          <p:spPr bwMode="auto">
            <a:xfrm>
              <a:off x="3061" y="1979"/>
              <a:ext cx="45" cy="226"/>
            </a:xfrm>
            <a:prstGeom prst="can">
              <a:avLst>
                <a:gd name="adj" fmla="val 66521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33" name="AutoShape 60"/>
            <p:cNvSpPr>
              <a:spLocks noChangeArrowheads="1"/>
            </p:cNvSpPr>
            <p:nvPr/>
          </p:nvSpPr>
          <p:spPr bwMode="auto">
            <a:xfrm>
              <a:off x="3787" y="1979"/>
              <a:ext cx="45" cy="226"/>
            </a:xfrm>
            <a:prstGeom prst="can">
              <a:avLst>
                <a:gd name="adj" fmla="val 66521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4723" name="Rectangle 99"/>
          <p:cNvSpPr>
            <a:spLocks noChangeArrowheads="1"/>
          </p:cNvSpPr>
          <p:nvPr/>
        </p:nvSpPr>
        <p:spPr bwMode="auto">
          <a:xfrm>
            <a:off x="3635375" y="4221163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81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54724" name="Rectangle 100"/>
          <p:cNvSpPr>
            <a:spLocks noChangeArrowheads="1"/>
          </p:cNvSpPr>
          <p:nvPr/>
        </p:nvSpPr>
        <p:spPr bwMode="auto">
          <a:xfrm>
            <a:off x="3995738" y="4221163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94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grpSp>
        <p:nvGrpSpPr>
          <p:cNvPr id="8" name="Group 141"/>
          <p:cNvGrpSpPr/>
          <p:nvPr/>
        </p:nvGrpSpPr>
        <p:grpSpPr bwMode="auto">
          <a:xfrm>
            <a:off x="1042988" y="4149725"/>
            <a:ext cx="1150937" cy="457200"/>
            <a:chOff x="657" y="2614"/>
            <a:chExt cx="725" cy="288"/>
          </a:xfrm>
        </p:grpSpPr>
        <p:sp>
          <p:nvSpPr>
            <p:cNvPr id="4215" name="Text Box 97"/>
            <p:cNvSpPr txBox="1">
              <a:spLocks noChangeArrowheads="1"/>
            </p:cNvSpPr>
            <p:nvPr/>
          </p:nvSpPr>
          <p:spPr bwMode="auto">
            <a:xfrm>
              <a:off x="657" y="261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T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4216" name="Rectangle 101"/>
            <p:cNvSpPr>
              <a:spLocks noChangeArrowheads="1"/>
            </p:cNvSpPr>
            <p:nvPr/>
          </p:nvSpPr>
          <p:spPr bwMode="auto">
            <a:xfrm>
              <a:off x="1156" y="265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</p:grpSp>
      <p:sp>
        <p:nvSpPr>
          <p:cNvPr id="154729" name="Rectangle 105"/>
          <p:cNvSpPr>
            <a:spLocks noChangeArrowheads="1"/>
          </p:cNvSpPr>
          <p:nvPr/>
        </p:nvSpPr>
        <p:spPr bwMode="auto">
          <a:xfrm>
            <a:off x="4356100" y="4221163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96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54730" name="Rectangle 106"/>
          <p:cNvSpPr>
            <a:spLocks noChangeArrowheads="1"/>
          </p:cNvSpPr>
          <p:nvPr/>
        </p:nvSpPr>
        <p:spPr bwMode="auto">
          <a:xfrm>
            <a:off x="2195513" y="4221163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12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54731" name="Rectangle 107"/>
          <p:cNvSpPr>
            <a:spLocks noChangeArrowheads="1"/>
          </p:cNvSpPr>
          <p:nvPr/>
        </p:nvSpPr>
        <p:spPr bwMode="auto">
          <a:xfrm>
            <a:off x="3276600" y="4221163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35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54734" name="Rectangle 110"/>
          <p:cNvSpPr>
            <a:spLocks noChangeArrowheads="1"/>
          </p:cNvSpPr>
          <p:nvPr/>
        </p:nvSpPr>
        <p:spPr bwMode="auto">
          <a:xfrm>
            <a:off x="2555875" y="4221163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17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54735" name="Rectangle 111"/>
          <p:cNvSpPr>
            <a:spLocks noChangeArrowheads="1"/>
          </p:cNvSpPr>
          <p:nvPr/>
        </p:nvSpPr>
        <p:spPr bwMode="auto">
          <a:xfrm>
            <a:off x="2916238" y="4221163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28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54736" name="Rectangle 112"/>
          <p:cNvSpPr>
            <a:spLocks noChangeArrowheads="1"/>
          </p:cNvSpPr>
          <p:nvPr/>
        </p:nvSpPr>
        <p:spPr bwMode="auto">
          <a:xfrm>
            <a:off x="4716463" y="4221163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99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54737" name="AutoShape 113"/>
          <p:cNvSpPr>
            <a:spLocks noChangeArrowheads="1"/>
          </p:cNvSpPr>
          <p:nvPr/>
        </p:nvSpPr>
        <p:spPr bwMode="auto">
          <a:xfrm>
            <a:off x="5076825" y="4221163"/>
            <a:ext cx="71438" cy="358775"/>
          </a:xfrm>
          <a:prstGeom prst="can">
            <a:avLst>
              <a:gd name="adj" fmla="val 66521"/>
            </a:avLst>
          </a:pr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Group 191"/>
          <p:cNvGrpSpPr/>
          <p:nvPr/>
        </p:nvGrpSpPr>
        <p:grpSpPr bwMode="auto">
          <a:xfrm>
            <a:off x="1042988" y="4627563"/>
            <a:ext cx="2305050" cy="457200"/>
            <a:chOff x="657" y="2976"/>
            <a:chExt cx="1452" cy="288"/>
          </a:xfrm>
        </p:grpSpPr>
        <p:sp>
          <p:nvSpPr>
            <p:cNvPr id="4207" name="Text Box 103"/>
            <p:cNvSpPr txBox="1">
              <a:spLocks noChangeArrowheads="1"/>
            </p:cNvSpPr>
            <p:nvPr/>
          </p:nvSpPr>
          <p:spPr bwMode="auto">
            <a:xfrm>
              <a:off x="657" y="2976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T</a:t>
              </a:r>
              <a:r>
                <a:rPr lang="en-US" altLang="zh-CN" b="1" baseline="-25000"/>
                <a:t>5</a:t>
              </a:r>
              <a:endParaRPr lang="en-US" altLang="zh-CN" b="1"/>
            </a:p>
          </p:txBody>
        </p:sp>
        <p:grpSp>
          <p:nvGrpSpPr>
            <p:cNvPr id="4208" name="Group 190"/>
            <p:cNvGrpSpPr/>
            <p:nvPr/>
          </p:nvGrpSpPr>
          <p:grpSpPr bwMode="auto">
            <a:xfrm>
              <a:off x="1156" y="3022"/>
              <a:ext cx="953" cy="226"/>
              <a:chOff x="4422" y="3022"/>
              <a:chExt cx="953" cy="226"/>
            </a:xfrm>
          </p:grpSpPr>
          <p:sp>
            <p:nvSpPr>
              <p:cNvPr id="4209" name="Rectangle 96"/>
              <p:cNvSpPr>
                <a:spLocks noChangeArrowheads="1"/>
              </p:cNvSpPr>
              <p:nvPr/>
            </p:nvSpPr>
            <p:spPr bwMode="auto">
              <a:xfrm>
                <a:off x="4422" y="3022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rgbClr val="FFFFFF"/>
                    </a:solidFill>
                  </a:rPr>
                  <a:t>15</a:t>
                </a:r>
                <a:endParaRPr lang="en-US" altLang="zh-CN" sz="2000" b="1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4210" name="Group 114"/>
              <p:cNvGrpSpPr/>
              <p:nvPr/>
            </p:nvGrpSpPr>
            <p:grpSpPr bwMode="auto">
              <a:xfrm>
                <a:off x="4650" y="3022"/>
                <a:ext cx="725" cy="226"/>
                <a:chOff x="2018" y="2704"/>
                <a:chExt cx="725" cy="226"/>
              </a:xfrm>
            </p:grpSpPr>
            <p:sp>
              <p:nvSpPr>
                <p:cNvPr id="4211" name="Rectangle 115"/>
                <p:cNvSpPr>
                  <a:spLocks noChangeArrowheads="1"/>
                </p:cNvSpPr>
                <p:nvPr/>
              </p:nvSpPr>
              <p:spPr bwMode="auto">
                <a:xfrm>
                  <a:off x="2018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rgbClr val="FFFFFF"/>
                      </a:solidFill>
                    </a:rPr>
                    <a:t>41</a:t>
                  </a:r>
                  <a:endParaRPr lang="en-US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212" name="Rectangle 116"/>
                <p:cNvSpPr>
                  <a:spLocks noChangeArrowheads="1"/>
                </p:cNvSpPr>
                <p:nvPr/>
              </p:nvSpPr>
              <p:spPr bwMode="auto">
                <a:xfrm>
                  <a:off x="2244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rgbClr val="FFFFFF"/>
                      </a:solidFill>
                    </a:rPr>
                    <a:t>58</a:t>
                  </a:r>
                  <a:endParaRPr lang="en-US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213" name="Rectangle 117"/>
                <p:cNvSpPr>
                  <a:spLocks noChangeArrowheads="1"/>
                </p:cNvSpPr>
                <p:nvPr/>
              </p:nvSpPr>
              <p:spPr bwMode="auto">
                <a:xfrm>
                  <a:off x="2471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rgbClr val="FFFFFF"/>
                      </a:solidFill>
                    </a:rPr>
                    <a:t>75</a:t>
                  </a:r>
                  <a:endParaRPr lang="en-US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214" name="AutoShape 118"/>
                <p:cNvSpPr>
                  <a:spLocks noChangeArrowheads="1"/>
                </p:cNvSpPr>
                <p:nvPr/>
              </p:nvSpPr>
              <p:spPr bwMode="auto">
                <a:xfrm>
                  <a:off x="2698" y="2704"/>
                  <a:ext cx="45" cy="226"/>
                </a:xfrm>
                <a:prstGeom prst="can">
                  <a:avLst>
                    <a:gd name="adj" fmla="val 66521"/>
                  </a:avLst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grpSp>
        <p:nvGrpSpPr>
          <p:cNvPr id="12" name="Group 122"/>
          <p:cNvGrpSpPr/>
          <p:nvPr/>
        </p:nvGrpSpPr>
        <p:grpSpPr bwMode="auto">
          <a:xfrm>
            <a:off x="900113" y="2466975"/>
            <a:ext cx="3240087" cy="1490663"/>
            <a:chOff x="567" y="1554"/>
            <a:chExt cx="2041" cy="939"/>
          </a:xfrm>
        </p:grpSpPr>
        <p:grpSp>
          <p:nvGrpSpPr>
            <p:cNvPr id="4181" name="Group 120"/>
            <p:cNvGrpSpPr/>
            <p:nvPr/>
          </p:nvGrpSpPr>
          <p:grpSpPr bwMode="auto">
            <a:xfrm>
              <a:off x="657" y="1554"/>
              <a:ext cx="1951" cy="939"/>
              <a:chOff x="657" y="1554"/>
              <a:chExt cx="1951" cy="939"/>
            </a:xfrm>
          </p:grpSpPr>
          <p:sp>
            <p:nvSpPr>
              <p:cNvPr id="4183" name="Rectangle 61"/>
              <p:cNvSpPr>
                <a:spLocks noChangeArrowheads="1"/>
              </p:cNvSpPr>
              <p:nvPr/>
            </p:nvSpPr>
            <p:spPr bwMode="auto">
              <a:xfrm>
                <a:off x="1882" y="1933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rgbClr val="FFFFFF"/>
                    </a:solidFill>
                  </a:rPr>
                  <a:t>15</a:t>
                </a:r>
                <a:endParaRPr lang="en-US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184" name="Text Box 62"/>
              <p:cNvSpPr txBox="1">
                <a:spLocks noChangeArrowheads="1"/>
              </p:cNvSpPr>
              <p:nvPr/>
            </p:nvSpPr>
            <p:spPr bwMode="auto">
              <a:xfrm>
                <a:off x="657" y="155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/>
                  <a:t>T</a:t>
                </a:r>
                <a:r>
                  <a:rPr lang="en-US" altLang="zh-CN" b="1" baseline="-25000"/>
                  <a:t>2</a:t>
                </a:r>
                <a:endParaRPr lang="en-US" altLang="zh-CN" b="1"/>
              </a:p>
            </p:txBody>
          </p:sp>
          <p:grpSp>
            <p:nvGrpSpPr>
              <p:cNvPr id="4185" name="Group 63"/>
              <p:cNvGrpSpPr/>
              <p:nvPr/>
            </p:nvGrpSpPr>
            <p:grpSpPr bwMode="auto">
              <a:xfrm>
                <a:off x="1156" y="1616"/>
                <a:ext cx="725" cy="226"/>
                <a:chOff x="1292" y="2387"/>
                <a:chExt cx="725" cy="226"/>
              </a:xfrm>
            </p:grpSpPr>
            <p:sp>
              <p:nvSpPr>
                <p:cNvPr id="4203" name="Rectangle 64"/>
                <p:cNvSpPr>
                  <a:spLocks noChangeArrowheads="1"/>
                </p:cNvSpPr>
                <p:nvPr/>
              </p:nvSpPr>
              <p:spPr bwMode="auto">
                <a:xfrm>
                  <a:off x="1519" y="2387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rgbClr val="FFFFFF"/>
                      </a:solidFill>
                    </a:rPr>
                    <a:t>81</a:t>
                  </a:r>
                  <a:endParaRPr lang="en-US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204" name="Rectangle 65"/>
                <p:cNvSpPr>
                  <a:spLocks noChangeArrowheads="1"/>
                </p:cNvSpPr>
                <p:nvPr/>
              </p:nvSpPr>
              <p:spPr bwMode="auto">
                <a:xfrm>
                  <a:off x="1746" y="2387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rgbClr val="FFFFFF"/>
                      </a:solidFill>
                    </a:rPr>
                    <a:t>94</a:t>
                  </a:r>
                  <a:endParaRPr lang="en-US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205" name="Rectangle 66"/>
                <p:cNvSpPr>
                  <a:spLocks noChangeArrowheads="1"/>
                </p:cNvSpPr>
                <p:nvPr/>
              </p:nvSpPr>
              <p:spPr bwMode="auto">
                <a:xfrm>
                  <a:off x="1292" y="2387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rgbClr val="FFFFFF"/>
                      </a:solidFill>
                    </a:rPr>
                    <a:t>11</a:t>
                  </a:r>
                  <a:endParaRPr lang="en-US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206" name="AutoShape 67"/>
                <p:cNvSpPr>
                  <a:spLocks noChangeArrowheads="1"/>
                </p:cNvSpPr>
                <p:nvPr/>
              </p:nvSpPr>
              <p:spPr bwMode="auto">
                <a:xfrm>
                  <a:off x="1972" y="2387"/>
                  <a:ext cx="45" cy="226"/>
                </a:xfrm>
                <a:prstGeom prst="can">
                  <a:avLst>
                    <a:gd name="adj" fmla="val 66521"/>
                  </a:avLst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4186" name="Text Box 68"/>
              <p:cNvSpPr txBox="1">
                <a:spLocks noChangeArrowheads="1"/>
              </p:cNvSpPr>
              <p:nvPr/>
            </p:nvSpPr>
            <p:spPr bwMode="auto">
              <a:xfrm>
                <a:off x="657" y="188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/>
                  <a:t>T</a:t>
                </a:r>
                <a:r>
                  <a:rPr lang="en-US" altLang="zh-CN" b="1" baseline="-25000"/>
                  <a:t>3</a:t>
                </a:r>
                <a:endParaRPr lang="en-US" altLang="zh-CN" b="1"/>
              </a:p>
            </p:txBody>
          </p:sp>
          <p:grpSp>
            <p:nvGrpSpPr>
              <p:cNvPr id="4187" name="Group 69"/>
              <p:cNvGrpSpPr/>
              <p:nvPr/>
            </p:nvGrpSpPr>
            <p:grpSpPr bwMode="auto">
              <a:xfrm>
                <a:off x="1156" y="1933"/>
                <a:ext cx="726" cy="226"/>
                <a:chOff x="1292" y="2704"/>
                <a:chExt cx="726" cy="226"/>
              </a:xfrm>
            </p:grpSpPr>
            <p:sp>
              <p:nvSpPr>
                <p:cNvPr id="4199" name="Rectangle 70"/>
                <p:cNvSpPr>
                  <a:spLocks noChangeArrowheads="1"/>
                </p:cNvSpPr>
                <p:nvPr/>
              </p:nvSpPr>
              <p:spPr bwMode="auto">
                <a:xfrm>
                  <a:off x="1746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rgbClr val="FFFFFF"/>
                      </a:solidFill>
                    </a:rPr>
                    <a:t>96</a:t>
                  </a:r>
                  <a:endParaRPr lang="en-US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200" name="Rectangle 71"/>
                <p:cNvSpPr>
                  <a:spLocks noChangeArrowheads="1"/>
                </p:cNvSpPr>
                <p:nvPr/>
              </p:nvSpPr>
              <p:spPr bwMode="auto">
                <a:xfrm>
                  <a:off x="1292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rgbClr val="FFFFFF"/>
                      </a:solidFill>
                    </a:rPr>
                    <a:t>12</a:t>
                  </a:r>
                  <a:endParaRPr lang="en-US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201" name="Rectangle 72"/>
                <p:cNvSpPr>
                  <a:spLocks noChangeArrowheads="1"/>
                </p:cNvSpPr>
                <p:nvPr/>
              </p:nvSpPr>
              <p:spPr bwMode="auto">
                <a:xfrm>
                  <a:off x="1519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rgbClr val="FFFFFF"/>
                      </a:solidFill>
                    </a:rPr>
                    <a:t>35</a:t>
                  </a:r>
                  <a:endParaRPr lang="en-US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202" name="AutoShape 73"/>
                <p:cNvSpPr>
                  <a:spLocks noChangeArrowheads="1"/>
                </p:cNvSpPr>
                <p:nvPr/>
              </p:nvSpPr>
              <p:spPr bwMode="auto">
                <a:xfrm>
                  <a:off x="1973" y="2704"/>
                  <a:ext cx="45" cy="226"/>
                </a:xfrm>
                <a:prstGeom prst="can">
                  <a:avLst>
                    <a:gd name="adj" fmla="val 66521"/>
                  </a:avLst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188" name="Group 74"/>
              <p:cNvGrpSpPr/>
              <p:nvPr/>
            </p:nvGrpSpPr>
            <p:grpSpPr bwMode="auto">
              <a:xfrm>
                <a:off x="1156" y="2251"/>
                <a:ext cx="724" cy="226"/>
                <a:chOff x="2381" y="2432"/>
                <a:chExt cx="724" cy="226"/>
              </a:xfrm>
            </p:grpSpPr>
            <p:sp>
              <p:nvSpPr>
                <p:cNvPr id="4195" name="Rectangle 75"/>
                <p:cNvSpPr>
                  <a:spLocks noChangeArrowheads="1"/>
                </p:cNvSpPr>
                <p:nvPr/>
              </p:nvSpPr>
              <p:spPr bwMode="auto">
                <a:xfrm>
                  <a:off x="2381" y="2432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rgbClr val="FFFFFF"/>
                      </a:solidFill>
                    </a:rPr>
                    <a:t>17</a:t>
                  </a:r>
                  <a:endParaRPr lang="en-US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96" name="Rectangle 76"/>
                <p:cNvSpPr>
                  <a:spLocks noChangeArrowheads="1"/>
                </p:cNvSpPr>
                <p:nvPr/>
              </p:nvSpPr>
              <p:spPr bwMode="auto">
                <a:xfrm>
                  <a:off x="2607" y="2432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rgbClr val="FFFFFF"/>
                      </a:solidFill>
                    </a:rPr>
                    <a:t>28</a:t>
                  </a:r>
                  <a:endParaRPr lang="en-US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97" name="Rectangle 77"/>
                <p:cNvSpPr>
                  <a:spLocks noChangeArrowheads="1"/>
                </p:cNvSpPr>
                <p:nvPr/>
              </p:nvSpPr>
              <p:spPr bwMode="auto">
                <a:xfrm>
                  <a:off x="2834" y="2432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rgbClr val="FFFFFF"/>
                      </a:solidFill>
                    </a:rPr>
                    <a:t>99</a:t>
                  </a:r>
                  <a:endParaRPr lang="en-US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98" name="AutoShape 78"/>
                <p:cNvSpPr>
                  <a:spLocks noChangeArrowheads="1"/>
                </p:cNvSpPr>
                <p:nvPr/>
              </p:nvSpPr>
              <p:spPr bwMode="auto">
                <a:xfrm>
                  <a:off x="3060" y="2432"/>
                  <a:ext cx="45" cy="226"/>
                </a:xfrm>
                <a:prstGeom prst="can">
                  <a:avLst>
                    <a:gd name="adj" fmla="val 66521"/>
                  </a:avLst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189" name="Group 79"/>
              <p:cNvGrpSpPr/>
              <p:nvPr/>
            </p:nvGrpSpPr>
            <p:grpSpPr bwMode="auto">
              <a:xfrm>
                <a:off x="1883" y="1616"/>
                <a:ext cx="725" cy="226"/>
                <a:chOff x="2018" y="2704"/>
                <a:chExt cx="725" cy="226"/>
              </a:xfrm>
            </p:grpSpPr>
            <p:sp>
              <p:nvSpPr>
                <p:cNvPr id="4191" name="Rectangle 80"/>
                <p:cNvSpPr>
                  <a:spLocks noChangeArrowheads="1"/>
                </p:cNvSpPr>
                <p:nvPr/>
              </p:nvSpPr>
              <p:spPr bwMode="auto">
                <a:xfrm>
                  <a:off x="2018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rgbClr val="FFFFFF"/>
                      </a:solidFill>
                    </a:rPr>
                    <a:t>41</a:t>
                  </a:r>
                  <a:endParaRPr lang="en-US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92" name="Rectangle 81"/>
                <p:cNvSpPr>
                  <a:spLocks noChangeArrowheads="1"/>
                </p:cNvSpPr>
                <p:nvPr/>
              </p:nvSpPr>
              <p:spPr bwMode="auto">
                <a:xfrm>
                  <a:off x="2244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rgbClr val="FFFFFF"/>
                      </a:solidFill>
                    </a:rPr>
                    <a:t>58</a:t>
                  </a:r>
                  <a:endParaRPr lang="en-US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93" name="Rectangle 82"/>
                <p:cNvSpPr>
                  <a:spLocks noChangeArrowheads="1"/>
                </p:cNvSpPr>
                <p:nvPr/>
              </p:nvSpPr>
              <p:spPr bwMode="auto">
                <a:xfrm>
                  <a:off x="2471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solidFill>
                        <a:srgbClr val="FFFFFF"/>
                      </a:solidFill>
                    </a:rPr>
                    <a:t>75</a:t>
                  </a:r>
                  <a:endParaRPr lang="en-US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94" name="AutoShape 83"/>
                <p:cNvSpPr>
                  <a:spLocks noChangeArrowheads="1"/>
                </p:cNvSpPr>
                <p:nvPr/>
              </p:nvSpPr>
              <p:spPr bwMode="auto">
                <a:xfrm>
                  <a:off x="2698" y="2704"/>
                  <a:ext cx="45" cy="226"/>
                </a:xfrm>
                <a:prstGeom prst="can">
                  <a:avLst>
                    <a:gd name="adj" fmla="val 66521"/>
                  </a:avLst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4190" name="Text Box 85"/>
              <p:cNvSpPr txBox="1">
                <a:spLocks noChangeArrowheads="1"/>
              </p:cNvSpPr>
              <p:nvPr/>
            </p:nvSpPr>
            <p:spPr bwMode="auto">
              <a:xfrm>
                <a:off x="657" y="220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/>
                  <a:t>T</a:t>
                </a:r>
                <a:r>
                  <a:rPr lang="en-US" altLang="zh-CN" b="1" baseline="-25000"/>
                  <a:t>4</a:t>
                </a:r>
                <a:endParaRPr lang="en-US" altLang="zh-CN" b="1"/>
              </a:p>
            </p:txBody>
          </p:sp>
        </p:grpSp>
        <p:sp>
          <p:nvSpPr>
            <p:cNvPr id="4182" name="AutoShape 121"/>
            <p:cNvSpPr/>
            <p:nvPr/>
          </p:nvSpPr>
          <p:spPr bwMode="auto">
            <a:xfrm>
              <a:off x="567" y="1706"/>
              <a:ext cx="136" cy="635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" name="Group 134"/>
          <p:cNvGrpSpPr/>
          <p:nvPr/>
        </p:nvGrpSpPr>
        <p:grpSpPr bwMode="auto">
          <a:xfrm>
            <a:off x="4932363" y="2924175"/>
            <a:ext cx="1222375" cy="935038"/>
            <a:chOff x="3198" y="1616"/>
            <a:chExt cx="770" cy="589"/>
          </a:xfrm>
        </p:grpSpPr>
        <p:sp>
          <p:nvSpPr>
            <p:cNvPr id="4176" name="Rectangle 124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77" name="Rectangle 125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12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78" name="Rectangle 126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17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79" name="Line 131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Line 132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35"/>
          <p:cNvGrpSpPr/>
          <p:nvPr/>
        </p:nvGrpSpPr>
        <p:grpSpPr bwMode="auto">
          <a:xfrm>
            <a:off x="4932363" y="2924175"/>
            <a:ext cx="1222375" cy="935038"/>
            <a:chOff x="3198" y="1616"/>
            <a:chExt cx="770" cy="589"/>
          </a:xfrm>
        </p:grpSpPr>
        <p:sp>
          <p:nvSpPr>
            <p:cNvPr id="4171" name="Rectangle 136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12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72" name="Rectangle 137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17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73" name="Rectangle 138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81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74" name="Line 139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Line 140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142"/>
          <p:cNvGrpSpPr/>
          <p:nvPr/>
        </p:nvGrpSpPr>
        <p:grpSpPr bwMode="auto">
          <a:xfrm>
            <a:off x="4932363" y="2924175"/>
            <a:ext cx="1222375" cy="935038"/>
            <a:chOff x="3198" y="1616"/>
            <a:chExt cx="770" cy="589"/>
          </a:xfrm>
        </p:grpSpPr>
        <p:sp>
          <p:nvSpPr>
            <p:cNvPr id="4166" name="Rectangle 143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17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67" name="Rectangle 144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81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68" name="Rectangle 145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35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69" name="Line 146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Line 147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148"/>
          <p:cNvGrpSpPr/>
          <p:nvPr/>
        </p:nvGrpSpPr>
        <p:grpSpPr bwMode="auto">
          <a:xfrm>
            <a:off x="4932363" y="2924175"/>
            <a:ext cx="1222375" cy="935038"/>
            <a:chOff x="3198" y="1616"/>
            <a:chExt cx="770" cy="589"/>
          </a:xfrm>
        </p:grpSpPr>
        <p:sp>
          <p:nvSpPr>
            <p:cNvPr id="4161" name="Rectangle 149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28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62" name="Rectangle 150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81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63" name="Rectangle 151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35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64" name="Line 152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Line 153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154"/>
          <p:cNvGrpSpPr/>
          <p:nvPr/>
        </p:nvGrpSpPr>
        <p:grpSpPr bwMode="auto">
          <a:xfrm>
            <a:off x="4932363" y="2924175"/>
            <a:ext cx="1222375" cy="935038"/>
            <a:chOff x="3198" y="1616"/>
            <a:chExt cx="770" cy="589"/>
          </a:xfrm>
        </p:grpSpPr>
        <p:sp>
          <p:nvSpPr>
            <p:cNvPr id="4156" name="Rectangle 155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35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57" name="Rectangle 156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81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58" name="Rectangle 157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99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59" name="Line 158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Line 159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160"/>
          <p:cNvGrpSpPr/>
          <p:nvPr/>
        </p:nvGrpSpPr>
        <p:grpSpPr bwMode="auto">
          <a:xfrm>
            <a:off x="4932363" y="2924175"/>
            <a:ext cx="1222375" cy="935038"/>
            <a:chOff x="3198" y="1616"/>
            <a:chExt cx="770" cy="589"/>
          </a:xfrm>
        </p:grpSpPr>
        <p:sp>
          <p:nvSpPr>
            <p:cNvPr id="4151" name="Rectangle 161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81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52" name="Rectangle 162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99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53" name="Rectangle 163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96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54" name="Line 164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Line 165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166"/>
          <p:cNvGrpSpPr/>
          <p:nvPr/>
        </p:nvGrpSpPr>
        <p:grpSpPr bwMode="auto">
          <a:xfrm>
            <a:off x="4932363" y="2924175"/>
            <a:ext cx="1222375" cy="935038"/>
            <a:chOff x="3198" y="1616"/>
            <a:chExt cx="770" cy="589"/>
          </a:xfrm>
        </p:grpSpPr>
        <p:sp>
          <p:nvSpPr>
            <p:cNvPr id="4146" name="Rectangle 167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94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47" name="Rectangle 168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99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48" name="Rectangle 169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96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49" name="Line 170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Line 171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172"/>
          <p:cNvGrpSpPr/>
          <p:nvPr/>
        </p:nvGrpSpPr>
        <p:grpSpPr bwMode="auto">
          <a:xfrm>
            <a:off x="4932363" y="2924175"/>
            <a:ext cx="1222375" cy="935038"/>
            <a:chOff x="3198" y="1616"/>
            <a:chExt cx="770" cy="589"/>
          </a:xfrm>
        </p:grpSpPr>
        <p:sp>
          <p:nvSpPr>
            <p:cNvPr id="4141" name="Rectangle 173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96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42" name="Rectangle 174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99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43" name="Rectangle 175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44" name="Line 176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Line 177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178"/>
          <p:cNvGrpSpPr/>
          <p:nvPr/>
        </p:nvGrpSpPr>
        <p:grpSpPr bwMode="auto">
          <a:xfrm>
            <a:off x="4932363" y="2924175"/>
            <a:ext cx="1222375" cy="935038"/>
            <a:chOff x="3198" y="1616"/>
            <a:chExt cx="770" cy="589"/>
          </a:xfrm>
        </p:grpSpPr>
        <p:sp>
          <p:nvSpPr>
            <p:cNvPr id="4136" name="Rectangle 179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99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37" name="Rectangle 180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38" name="Rectangle 181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39" name="Line 182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Line 183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184"/>
          <p:cNvGrpSpPr/>
          <p:nvPr/>
        </p:nvGrpSpPr>
        <p:grpSpPr bwMode="auto">
          <a:xfrm>
            <a:off x="4932363" y="2924175"/>
            <a:ext cx="1222375" cy="935038"/>
            <a:chOff x="3198" y="1616"/>
            <a:chExt cx="770" cy="589"/>
          </a:xfrm>
        </p:grpSpPr>
        <p:sp>
          <p:nvSpPr>
            <p:cNvPr id="4131" name="Rectangle 185"/>
            <p:cNvSpPr>
              <a:spLocks noChangeArrowheads="1"/>
            </p:cNvSpPr>
            <p:nvPr/>
          </p:nvSpPr>
          <p:spPr bwMode="auto"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32" name="Rectangle 186"/>
            <p:cNvSpPr>
              <a:spLocks noChangeArrowheads="1"/>
            </p:cNvSpPr>
            <p:nvPr/>
          </p:nvSpPr>
          <p:spPr bwMode="auto"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33" name="Rectangle 187"/>
            <p:cNvSpPr>
              <a:spLocks noChangeArrowheads="1"/>
            </p:cNvSpPr>
            <p:nvPr/>
          </p:nvSpPr>
          <p:spPr bwMode="auto"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4134" name="Line 188"/>
            <p:cNvSpPr>
              <a:spLocks noChangeShapeType="1"/>
            </p:cNvSpPr>
            <p:nvPr/>
          </p:nvSpPr>
          <p:spPr bwMode="auto">
            <a:xfrm flipH="1">
              <a:off x="3334" y="1842"/>
              <a:ext cx="226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Line 189"/>
            <p:cNvSpPr>
              <a:spLocks noChangeShapeType="1"/>
            </p:cNvSpPr>
            <p:nvPr/>
          </p:nvSpPr>
          <p:spPr bwMode="auto">
            <a:xfrm>
              <a:off x="3606" y="1842"/>
              <a:ext cx="227" cy="137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816" name="Text Box 192"/>
          <p:cNvSpPr txBox="1">
            <a:spLocks noChangeArrowheads="1"/>
          </p:cNvSpPr>
          <p:nvPr/>
        </p:nvSpPr>
        <p:spPr bwMode="auto">
          <a:xfrm>
            <a:off x="1042988" y="5157788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T</a:t>
            </a:r>
            <a:r>
              <a:rPr lang="en-US" altLang="zh-CN" b="1" baseline="-25000"/>
              <a:t>6</a:t>
            </a:r>
            <a:endParaRPr lang="en-US" altLang="zh-CN" b="1"/>
          </a:p>
        </p:txBody>
      </p:sp>
      <p:sp>
        <p:nvSpPr>
          <p:cNvPr id="154817" name="AutoShape 193"/>
          <p:cNvSpPr/>
          <p:nvPr/>
        </p:nvSpPr>
        <p:spPr bwMode="auto">
          <a:xfrm>
            <a:off x="900113" y="4365625"/>
            <a:ext cx="215900" cy="1008063"/>
          </a:xfrm>
          <a:prstGeom prst="leftBrace">
            <a:avLst>
              <a:gd name="adj1" fmla="val 38909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4818" name="Object 13"/>
          <p:cNvGraphicFramePr>
            <a:graphicFrameLocks noChangeAspect="1"/>
          </p:cNvGraphicFramePr>
          <p:nvPr/>
        </p:nvGraphicFramePr>
        <p:xfrm>
          <a:off x="6443663" y="4941888"/>
          <a:ext cx="2143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1" imgW="27432000" imgH="5486400" progId="Equation.3">
                  <p:embed/>
                </p:oleObj>
              </mc:Choice>
              <mc:Fallback>
                <p:oleObj name="公式" r:id="rId1" imgW="27432000" imgH="5486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4941888"/>
                        <a:ext cx="21431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819" name="Text Box 195"/>
          <p:cNvSpPr txBox="1">
            <a:spLocks noChangeArrowheads="1"/>
          </p:cNvSpPr>
          <p:nvPr/>
        </p:nvSpPr>
        <p:spPr bwMode="auto">
          <a:xfrm>
            <a:off x="3779838" y="4916488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Number of passes </a:t>
            </a:r>
            <a:r>
              <a:rPr lang="en-US" altLang="zh-CN" b="1"/>
              <a:t>=</a:t>
            </a:r>
            <a:endParaRPr lang="en-US" altLang="zh-CN" b="1" i="1">
              <a:solidFill>
                <a:schemeClr val="hlink"/>
              </a:solidFill>
            </a:endParaRPr>
          </a:p>
        </p:txBody>
      </p:sp>
      <p:sp>
        <p:nvSpPr>
          <p:cNvPr id="154820" name="Text Box 196"/>
          <p:cNvSpPr txBox="1">
            <a:spLocks noChangeArrowheads="1"/>
          </p:cNvSpPr>
          <p:nvPr/>
        </p:nvSpPr>
        <p:spPr bwMode="auto">
          <a:xfrm>
            <a:off x="2124075" y="5373688"/>
            <a:ext cx="3168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 b="1">
                <a:sym typeface="Wingdings" panose="05000000000000000000" pitchFamily="2" charset="2"/>
              </a:rPr>
              <a:t></a:t>
            </a:r>
            <a:r>
              <a:rPr lang="en-US" altLang="zh-CN" b="1">
                <a:sym typeface="Wingdings" panose="05000000000000000000" pitchFamily="2" charset="2"/>
              </a:rPr>
              <a:t> </a:t>
            </a:r>
            <a:r>
              <a:rPr lang="en-US" altLang="zh-CN" b="1"/>
              <a:t>Require 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en-US" altLang="zh-CN" b="1" i="1">
                <a:solidFill>
                  <a:srgbClr val="FF0000"/>
                </a:solidFill>
              </a:rPr>
              <a:t>k</a:t>
            </a:r>
            <a:r>
              <a:rPr lang="en-US" altLang="zh-CN" b="1"/>
              <a:t> tapes!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5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5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5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5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5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5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utoUpdateAnimBg="0"/>
      <p:bldP spid="154666" grpId="0"/>
      <p:bldP spid="154723" grpId="0" animBg="1"/>
      <p:bldP spid="154724" grpId="0" animBg="1"/>
      <p:bldP spid="154729" grpId="0" animBg="1"/>
      <p:bldP spid="154730" grpId="0" animBg="1"/>
      <p:bldP spid="154731" grpId="0" animBg="1"/>
      <p:bldP spid="154734" grpId="0" animBg="1"/>
      <p:bldP spid="154735" grpId="0" animBg="1"/>
      <p:bldP spid="154736" grpId="0" animBg="1"/>
      <p:bldP spid="154737" grpId="0" animBg="1"/>
      <p:bldP spid="154816" grpId="0"/>
      <p:bldP spid="154817" grpId="0" animBg="1"/>
      <p:bldP spid="154819" grpId="0"/>
      <p:bldP spid="1548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C5F103-70BE-454C-908F-7601C7DC71EC}" type="slidenum">
              <a:rPr lang="en-US" altLang="zh-CN" sz="1400"/>
            </a:fld>
            <a:endParaRPr lang="en-US" altLang="zh-CN" sz="1400"/>
          </a:p>
        </p:txBody>
      </p:sp>
      <p:grpSp>
        <p:nvGrpSpPr>
          <p:cNvPr id="2" name="Group 197"/>
          <p:cNvGrpSpPr/>
          <p:nvPr/>
        </p:nvGrpSpPr>
        <p:grpSpPr bwMode="auto">
          <a:xfrm>
            <a:off x="1112838" y="4508500"/>
            <a:ext cx="5330825" cy="396875"/>
            <a:chOff x="701" y="2840"/>
            <a:chExt cx="3358" cy="250"/>
          </a:xfrm>
        </p:grpSpPr>
        <p:sp>
          <p:nvSpPr>
            <p:cNvPr id="10315" name="Rectangle 182"/>
            <p:cNvSpPr>
              <a:spLocks noChangeArrowheads="1"/>
            </p:cNvSpPr>
            <p:nvPr/>
          </p:nvSpPr>
          <p:spPr bwMode="auto">
            <a:xfrm>
              <a:off x="974" y="2886"/>
              <a:ext cx="3085" cy="181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34 runs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10316" name="Text Box 193"/>
            <p:cNvSpPr txBox="1">
              <a:spLocks noChangeArrowheads="1"/>
            </p:cNvSpPr>
            <p:nvPr/>
          </p:nvSpPr>
          <p:spPr bwMode="auto">
            <a:xfrm>
              <a:off x="701" y="284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T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</p:grp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6948488" y="0"/>
            <a:ext cx="2189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hlink"/>
                </a:solidFill>
                <a:sym typeface="Webdings" panose="05030102010509060703" pitchFamily="2" charset="2"/>
              </a:rPr>
              <a:t>External Sorting</a:t>
            </a:r>
            <a:endParaRPr lang="en-US" altLang="zh-CN" sz="1800" b="1">
              <a:solidFill>
                <a:schemeClr val="hlink"/>
              </a:solidFill>
              <a:sym typeface="Webdings" panose="05030102010509060703" pitchFamily="2" charset="2"/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684213" y="620713"/>
            <a:ext cx="554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ebdings" panose="05030102010509060703" pitchFamily="2" charset="2"/>
              </a:rPr>
              <a:t>Can we use 3 tapes for a 2-way merge?</a:t>
            </a:r>
            <a:endParaRPr lang="en-US" altLang="zh-CN" b="1">
              <a:sym typeface="Webdings" panose="05030102010509060703" pitchFamily="2" charset="2"/>
            </a:endParaRPr>
          </a:p>
        </p:txBody>
      </p:sp>
      <p:grpSp>
        <p:nvGrpSpPr>
          <p:cNvPr id="3" name="Group 160"/>
          <p:cNvGrpSpPr/>
          <p:nvPr/>
        </p:nvGrpSpPr>
        <p:grpSpPr bwMode="auto">
          <a:xfrm>
            <a:off x="971550" y="1196975"/>
            <a:ext cx="4895850" cy="457200"/>
            <a:chOff x="612" y="754"/>
            <a:chExt cx="3084" cy="288"/>
          </a:xfrm>
        </p:grpSpPr>
        <p:sp>
          <p:nvSpPr>
            <p:cNvPr id="10310" name="Text Box 23"/>
            <p:cNvSpPr txBox="1">
              <a:spLocks noChangeArrowheads="1"/>
            </p:cNvSpPr>
            <p:nvPr/>
          </p:nvSpPr>
          <p:spPr bwMode="auto">
            <a:xfrm>
              <a:off x="612" y="75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T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0311" name="Rectangle 25"/>
            <p:cNvSpPr>
              <a:spLocks noChangeArrowheads="1"/>
            </p:cNvSpPr>
            <p:nvPr/>
          </p:nvSpPr>
          <p:spPr bwMode="auto">
            <a:xfrm>
              <a:off x="1066" y="79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10312" name="Rectangle 26"/>
            <p:cNvSpPr>
              <a:spLocks noChangeArrowheads="1"/>
            </p:cNvSpPr>
            <p:nvPr/>
          </p:nvSpPr>
          <p:spPr bwMode="auto">
            <a:xfrm>
              <a:off x="1292" y="79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10313" name="Rectangle 27"/>
            <p:cNvSpPr>
              <a:spLocks noChangeArrowheads="1"/>
            </p:cNvSpPr>
            <p:nvPr/>
          </p:nvSpPr>
          <p:spPr bwMode="auto">
            <a:xfrm>
              <a:off x="1519" y="799"/>
              <a:ext cx="1951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tIns="82800" bIns="82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34 runs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10314" name="Rectangle 155"/>
            <p:cNvSpPr>
              <a:spLocks noChangeArrowheads="1"/>
            </p:cNvSpPr>
            <p:nvPr/>
          </p:nvSpPr>
          <p:spPr bwMode="auto">
            <a:xfrm>
              <a:off x="3470" y="799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159"/>
          <p:cNvGrpSpPr/>
          <p:nvPr/>
        </p:nvGrpSpPr>
        <p:grpSpPr bwMode="auto">
          <a:xfrm>
            <a:off x="971550" y="1773238"/>
            <a:ext cx="2809875" cy="863600"/>
            <a:chOff x="612" y="1117"/>
            <a:chExt cx="1770" cy="544"/>
          </a:xfrm>
        </p:grpSpPr>
        <p:sp>
          <p:nvSpPr>
            <p:cNvPr id="10306" name="Text Box 66"/>
            <p:cNvSpPr txBox="1">
              <a:spLocks noChangeArrowheads="1"/>
            </p:cNvSpPr>
            <p:nvPr/>
          </p:nvSpPr>
          <p:spPr bwMode="auto">
            <a:xfrm>
              <a:off x="612" y="1117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T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10307" name="Rectangle 70"/>
            <p:cNvSpPr>
              <a:spLocks noChangeArrowheads="1"/>
            </p:cNvSpPr>
            <p:nvPr/>
          </p:nvSpPr>
          <p:spPr bwMode="auto">
            <a:xfrm>
              <a:off x="1066" y="1162"/>
              <a:ext cx="1315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17 runs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10308" name="Text Box 72"/>
            <p:cNvSpPr txBox="1">
              <a:spLocks noChangeArrowheads="1"/>
            </p:cNvSpPr>
            <p:nvPr/>
          </p:nvSpPr>
          <p:spPr bwMode="auto">
            <a:xfrm>
              <a:off x="612" y="137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T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10309" name="Rectangle 158"/>
            <p:cNvSpPr>
              <a:spLocks noChangeArrowheads="1"/>
            </p:cNvSpPr>
            <p:nvPr/>
          </p:nvSpPr>
          <p:spPr bwMode="auto">
            <a:xfrm>
              <a:off x="1066" y="1434"/>
              <a:ext cx="131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17 runs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</p:grpSp>
      <p:sp>
        <p:nvSpPr>
          <p:cNvPr id="156833" name="AutoShape 161"/>
          <p:cNvSpPr/>
          <p:nvPr/>
        </p:nvSpPr>
        <p:spPr bwMode="auto">
          <a:xfrm>
            <a:off x="898525" y="1989138"/>
            <a:ext cx="144463" cy="503237"/>
          </a:xfrm>
          <a:prstGeom prst="leftBrace">
            <a:avLst>
              <a:gd name="adj1" fmla="val 29029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169"/>
          <p:cNvGrpSpPr/>
          <p:nvPr/>
        </p:nvGrpSpPr>
        <p:grpSpPr bwMode="auto">
          <a:xfrm>
            <a:off x="971550" y="2781300"/>
            <a:ext cx="4895850" cy="457200"/>
            <a:chOff x="612" y="1752"/>
            <a:chExt cx="3084" cy="288"/>
          </a:xfrm>
        </p:grpSpPr>
        <p:sp>
          <p:nvSpPr>
            <p:cNvPr id="10302" name="Text Box 163"/>
            <p:cNvSpPr txBox="1">
              <a:spLocks noChangeArrowheads="1"/>
            </p:cNvSpPr>
            <p:nvPr/>
          </p:nvSpPr>
          <p:spPr bwMode="auto">
            <a:xfrm>
              <a:off x="612" y="1752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T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0303" name="Rectangle 164"/>
            <p:cNvSpPr>
              <a:spLocks noChangeArrowheads="1"/>
            </p:cNvSpPr>
            <p:nvPr/>
          </p:nvSpPr>
          <p:spPr bwMode="auto">
            <a:xfrm>
              <a:off x="1066" y="1797"/>
              <a:ext cx="453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10304" name="Rectangle 166"/>
            <p:cNvSpPr>
              <a:spLocks noChangeArrowheads="1"/>
            </p:cNvSpPr>
            <p:nvPr/>
          </p:nvSpPr>
          <p:spPr bwMode="auto">
            <a:xfrm>
              <a:off x="1519" y="1797"/>
              <a:ext cx="1724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tIns="82800" bIns="82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17 runs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10305" name="Rectangle 167"/>
            <p:cNvSpPr>
              <a:spLocks noChangeArrowheads="1"/>
            </p:cNvSpPr>
            <p:nvPr/>
          </p:nvSpPr>
          <p:spPr bwMode="auto">
            <a:xfrm>
              <a:off x="3243" y="1797"/>
              <a:ext cx="453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Group 179"/>
          <p:cNvGrpSpPr/>
          <p:nvPr/>
        </p:nvGrpSpPr>
        <p:grpSpPr bwMode="auto">
          <a:xfrm>
            <a:off x="2700338" y="3213100"/>
            <a:ext cx="2446337" cy="457200"/>
            <a:chOff x="1701" y="2024"/>
            <a:chExt cx="1541" cy="288"/>
          </a:xfrm>
        </p:grpSpPr>
        <p:sp>
          <p:nvSpPr>
            <p:cNvPr id="10300" name="Rectangle 172"/>
            <p:cNvSpPr>
              <a:spLocks noChangeArrowheads="1"/>
            </p:cNvSpPr>
            <p:nvPr/>
          </p:nvSpPr>
          <p:spPr bwMode="auto">
            <a:xfrm>
              <a:off x="2154" y="2069"/>
              <a:ext cx="1088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8 runs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10301" name="Text Box 173"/>
            <p:cNvSpPr txBox="1">
              <a:spLocks noChangeArrowheads="1"/>
            </p:cNvSpPr>
            <p:nvPr/>
          </p:nvSpPr>
          <p:spPr bwMode="auto">
            <a:xfrm>
              <a:off x="1701" y="202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T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</p:grpSp>
      <p:grpSp>
        <p:nvGrpSpPr>
          <p:cNvPr id="7" name="Group 177"/>
          <p:cNvGrpSpPr/>
          <p:nvPr/>
        </p:nvGrpSpPr>
        <p:grpSpPr bwMode="auto">
          <a:xfrm>
            <a:off x="1692275" y="2852738"/>
            <a:ext cx="4176713" cy="358775"/>
            <a:chOff x="1066" y="1797"/>
            <a:chExt cx="2631" cy="226"/>
          </a:xfrm>
        </p:grpSpPr>
        <p:sp>
          <p:nvSpPr>
            <p:cNvPr id="10298" name="Rectangle 174"/>
            <p:cNvSpPr>
              <a:spLocks noChangeArrowheads="1"/>
            </p:cNvSpPr>
            <p:nvPr/>
          </p:nvSpPr>
          <p:spPr bwMode="auto">
            <a:xfrm>
              <a:off x="2154" y="1797"/>
              <a:ext cx="1543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9 runs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10299" name="Rectangle 176"/>
            <p:cNvSpPr>
              <a:spLocks noChangeArrowheads="1"/>
            </p:cNvSpPr>
            <p:nvPr/>
          </p:nvSpPr>
          <p:spPr bwMode="auto">
            <a:xfrm>
              <a:off x="1066" y="1797"/>
              <a:ext cx="1088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</p:grpSp>
      <p:sp>
        <p:nvSpPr>
          <p:cNvPr id="156852" name="Text Box 180"/>
          <p:cNvSpPr txBox="1">
            <a:spLocks noChangeArrowheads="1"/>
          </p:cNvSpPr>
          <p:nvPr/>
        </p:nvSpPr>
        <p:spPr bwMode="auto">
          <a:xfrm>
            <a:off x="1908175" y="2924175"/>
            <a:ext cx="9350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4000" b="1">
                <a:sym typeface="Wingdings" panose="05000000000000000000" pitchFamily="2" charset="2"/>
              </a:rPr>
              <a:t></a:t>
            </a:r>
            <a:endParaRPr lang="en-US" altLang="zh-CN" sz="4000" b="1">
              <a:sym typeface="Wingdings" panose="05000000000000000000" pitchFamily="2" charset="2"/>
            </a:endParaRPr>
          </a:p>
        </p:txBody>
      </p:sp>
      <p:sp>
        <p:nvSpPr>
          <p:cNvPr id="156853" name="Text Box 181"/>
          <p:cNvSpPr txBox="1">
            <a:spLocks noChangeArrowheads="1"/>
          </p:cNvSpPr>
          <p:nvPr/>
        </p:nvSpPr>
        <p:spPr bwMode="auto">
          <a:xfrm>
            <a:off x="971550" y="3789363"/>
            <a:ext cx="554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ym typeface="Wingdings" panose="05000000000000000000" pitchFamily="2" charset="2"/>
              </a:rPr>
              <a:t></a:t>
            </a:r>
            <a:r>
              <a:rPr lang="en-US" altLang="zh-CN" b="1">
                <a:sym typeface="Wingdings" panose="05000000000000000000" pitchFamily="2" charset="2"/>
              </a:rPr>
              <a:t> </a:t>
            </a:r>
            <a:r>
              <a:rPr lang="en-US" altLang="zh-CN" b="1">
                <a:sym typeface="Webdings" panose="05030102010509060703" pitchFamily="2" charset="2"/>
              </a:rPr>
              <a:t>A smarter way – split </a:t>
            </a:r>
            <a:r>
              <a:rPr lang="en-US" altLang="zh-CN" b="1" i="1">
                <a:sym typeface="Webdings" panose="05030102010509060703" pitchFamily="2" charset="2"/>
              </a:rPr>
              <a:t>unevenly</a:t>
            </a:r>
            <a:endParaRPr lang="en-US" altLang="zh-CN" b="1" i="1">
              <a:sym typeface="Webdings" panose="05030102010509060703" pitchFamily="2" charset="2"/>
            </a:endParaRPr>
          </a:p>
        </p:txBody>
      </p:sp>
      <p:grpSp>
        <p:nvGrpSpPr>
          <p:cNvPr id="8" name="Group 196"/>
          <p:cNvGrpSpPr/>
          <p:nvPr/>
        </p:nvGrpSpPr>
        <p:grpSpPr bwMode="auto">
          <a:xfrm>
            <a:off x="1116013" y="5013325"/>
            <a:ext cx="3454400" cy="900113"/>
            <a:chOff x="703" y="3158"/>
            <a:chExt cx="2176" cy="567"/>
          </a:xfrm>
        </p:grpSpPr>
        <p:sp>
          <p:nvSpPr>
            <p:cNvPr id="10294" name="Rectangle 186"/>
            <p:cNvSpPr>
              <a:spLocks noChangeArrowheads="1"/>
            </p:cNvSpPr>
            <p:nvPr/>
          </p:nvSpPr>
          <p:spPr bwMode="auto">
            <a:xfrm>
              <a:off x="974" y="3203"/>
              <a:ext cx="1905" cy="181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21 runs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10295" name="Rectangle 192"/>
            <p:cNvSpPr>
              <a:spLocks noChangeArrowheads="1"/>
            </p:cNvSpPr>
            <p:nvPr/>
          </p:nvSpPr>
          <p:spPr bwMode="auto">
            <a:xfrm>
              <a:off x="974" y="3521"/>
              <a:ext cx="1180" cy="181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13 runs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10296" name="Text Box 194"/>
            <p:cNvSpPr txBox="1">
              <a:spLocks noChangeArrowheads="1"/>
            </p:cNvSpPr>
            <p:nvPr/>
          </p:nvSpPr>
          <p:spPr bwMode="auto">
            <a:xfrm>
              <a:off x="703" y="3158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T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10297" name="Text Box 195"/>
            <p:cNvSpPr txBox="1">
              <a:spLocks noChangeArrowheads="1"/>
            </p:cNvSpPr>
            <p:nvPr/>
          </p:nvSpPr>
          <p:spPr bwMode="auto">
            <a:xfrm>
              <a:off x="703" y="3475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T</a:t>
              </a:r>
              <a:r>
                <a:rPr lang="en-US" altLang="zh-CN" sz="2000" b="1" baseline="-25000"/>
                <a:t>3</a:t>
              </a:r>
              <a:endParaRPr lang="en-US" altLang="zh-CN" sz="2000" b="1"/>
            </a:p>
          </p:txBody>
        </p:sp>
      </p:grpSp>
      <p:sp>
        <p:nvSpPr>
          <p:cNvPr id="156874" name="Rectangle 202"/>
          <p:cNvSpPr>
            <a:spLocks noChangeArrowheads="1"/>
          </p:cNvSpPr>
          <p:nvPr/>
        </p:nvSpPr>
        <p:spPr bwMode="auto">
          <a:xfrm>
            <a:off x="3419475" y="5084763"/>
            <a:ext cx="1152525" cy="28892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hlink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8 runs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156880" name="Rectangle 208"/>
          <p:cNvSpPr>
            <a:spLocks noChangeArrowheads="1"/>
          </p:cNvSpPr>
          <p:nvPr/>
        </p:nvSpPr>
        <p:spPr bwMode="auto">
          <a:xfrm>
            <a:off x="1547813" y="4581525"/>
            <a:ext cx="4895850" cy="287338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Group 201"/>
          <p:cNvGrpSpPr/>
          <p:nvPr/>
        </p:nvGrpSpPr>
        <p:grpSpPr bwMode="auto">
          <a:xfrm>
            <a:off x="1547813" y="4581525"/>
            <a:ext cx="3743325" cy="1295400"/>
            <a:chOff x="975" y="2886"/>
            <a:chExt cx="2358" cy="816"/>
          </a:xfrm>
        </p:grpSpPr>
        <p:sp>
          <p:nvSpPr>
            <p:cNvPr id="10290" name="Rectangle 191"/>
            <p:cNvSpPr>
              <a:spLocks noChangeArrowheads="1"/>
            </p:cNvSpPr>
            <p:nvPr/>
          </p:nvSpPr>
          <p:spPr bwMode="auto">
            <a:xfrm>
              <a:off x="975" y="2886"/>
              <a:ext cx="2358" cy="181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13 runs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grpSp>
          <p:nvGrpSpPr>
            <p:cNvPr id="10291" name="Group 200"/>
            <p:cNvGrpSpPr/>
            <p:nvPr/>
          </p:nvGrpSpPr>
          <p:grpSpPr bwMode="auto">
            <a:xfrm>
              <a:off x="975" y="3203"/>
              <a:ext cx="1179" cy="499"/>
              <a:chOff x="975" y="3203"/>
              <a:chExt cx="1179" cy="499"/>
            </a:xfrm>
          </p:grpSpPr>
          <p:sp>
            <p:nvSpPr>
              <p:cNvPr id="10292" name="Rectangle 198"/>
              <p:cNvSpPr>
                <a:spLocks noChangeArrowheads="1"/>
              </p:cNvSpPr>
              <p:nvPr/>
            </p:nvSpPr>
            <p:spPr bwMode="auto">
              <a:xfrm>
                <a:off x="975" y="3521"/>
                <a:ext cx="1179" cy="18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3" name="Rectangle 199"/>
              <p:cNvSpPr>
                <a:spLocks noChangeArrowheads="1"/>
              </p:cNvSpPr>
              <p:nvPr/>
            </p:nvSpPr>
            <p:spPr bwMode="auto">
              <a:xfrm>
                <a:off x="975" y="3203"/>
                <a:ext cx="1179" cy="18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1" name="Group 206"/>
          <p:cNvGrpSpPr/>
          <p:nvPr/>
        </p:nvGrpSpPr>
        <p:grpSpPr bwMode="auto">
          <a:xfrm>
            <a:off x="1547813" y="4581525"/>
            <a:ext cx="3457575" cy="1295400"/>
            <a:chOff x="975" y="2886"/>
            <a:chExt cx="2178" cy="816"/>
          </a:xfrm>
        </p:grpSpPr>
        <p:sp>
          <p:nvSpPr>
            <p:cNvPr id="10287" name="Rectangle 203"/>
            <p:cNvSpPr>
              <a:spLocks noChangeArrowheads="1"/>
            </p:cNvSpPr>
            <p:nvPr/>
          </p:nvSpPr>
          <p:spPr bwMode="auto">
            <a:xfrm>
              <a:off x="975" y="3521"/>
              <a:ext cx="2178" cy="181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8 runs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10288" name="Rectangle 204"/>
            <p:cNvSpPr>
              <a:spLocks noChangeArrowheads="1"/>
            </p:cNvSpPr>
            <p:nvPr/>
          </p:nvSpPr>
          <p:spPr bwMode="auto">
            <a:xfrm>
              <a:off x="975" y="2886"/>
              <a:ext cx="1452" cy="1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10289" name="Rectangle 205"/>
            <p:cNvSpPr>
              <a:spLocks noChangeArrowheads="1"/>
            </p:cNvSpPr>
            <p:nvPr/>
          </p:nvSpPr>
          <p:spPr bwMode="auto">
            <a:xfrm>
              <a:off x="2154" y="3203"/>
              <a:ext cx="726" cy="1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</p:grpSp>
      <p:sp>
        <p:nvSpPr>
          <p:cNvPr id="156879" name="Rectangle 207"/>
          <p:cNvSpPr>
            <a:spLocks noChangeArrowheads="1"/>
          </p:cNvSpPr>
          <p:nvPr/>
        </p:nvSpPr>
        <p:spPr bwMode="auto">
          <a:xfrm>
            <a:off x="3851275" y="4581525"/>
            <a:ext cx="1441450" cy="287338"/>
          </a:xfrm>
          <a:prstGeom prst="rect">
            <a:avLst/>
          </a:prstGeom>
          <a:solidFill>
            <a:schemeClr val="hlink"/>
          </a:solidFill>
          <a:ln w="25400">
            <a:solidFill>
              <a:schemeClr val="hlink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5 runs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grpSp>
        <p:nvGrpSpPr>
          <p:cNvPr id="12" name="Group 212"/>
          <p:cNvGrpSpPr/>
          <p:nvPr/>
        </p:nvGrpSpPr>
        <p:grpSpPr bwMode="auto">
          <a:xfrm>
            <a:off x="1547813" y="4581525"/>
            <a:ext cx="3744912" cy="1295400"/>
            <a:chOff x="975" y="2886"/>
            <a:chExt cx="2359" cy="816"/>
          </a:xfrm>
        </p:grpSpPr>
        <p:sp>
          <p:nvSpPr>
            <p:cNvPr id="10284" name="Rectangle 209"/>
            <p:cNvSpPr>
              <a:spLocks noChangeArrowheads="1"/>
            </p:cNvSpPr>
            <p:nvPr/>
          </p:nvSpPr>
          <p:spPr bwMode="auto">
            <a:xfrm>
              <a:off x="975" y="3521"/>
              <a:ext cx="1361" cy="1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85" name="Rectangle 210"/>
            <p:cNvSpPr>
              <a:spLocks noChangeArrowheads="1"/>
            </p:cNvSpPr>
            <p:nvPr/>
          </p:nvSpPr>
          <p:spPr bwMode="auto">
            <a:xfrm>
              <a:off x="2336" y="3521"/>
              <a:ext cx="816" cy="181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3 runs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10286" name="Rectangle 211"/>
            <p:cNvSpPr>
              <a:spLocks noChangeArrowheads="1"/>
            </p:cNvSpPr>
            <p:nvPr/>
          </p:nvSpPr>
          <p:spPr bwMode="auto">
            <a:xfrm>
              <a:off x="2426" y="2886"/>
              <a:ext cx="908" cy="1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6885" name="Rectangle 213"/>
          <p:cNvSpPr>
            <a:spLocks noChangeArrowheads="1"/>
          </p:cNvSpPr>
          <p:nvPr/>
        </p:nvSpPr>
        <p:spPr bwMode="auto">
          <a:xfrm>
            <a:off x="1547813" y="5084763"/>
            <a:ext cx="3600450" cy="28892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hlink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</a:rPr>
              <a:t>5 runs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grpSp>
        <p:nvGrpSpPr>
          <p:cNvPr id="13" name="Group 222"/>
          <p:cNvGrpSpPr/>
          <p:nvPr/>
        </p:nvGrpSpPr>
        <p:grpSpPr bwMode="auto">
          <a:xfrm>
            <a:off x="1547813" y="4581525"/>
            <a:ext cx="3598862" cy="1295400"/>
            <a:chOff x="975" y="2886"/>
            <a:chExt cx="2267" cy="816"/>
          </a:xfrm>
        </p:grpSpPr>
        <p:sp>
          <p:nvSpPr>
            <p:cNvPr id="10280" name="Rectangle 215"/>
            <p:cNvSpPr>
              <a:spLocks noChangeArrowheads="1"/>
            </p:cNvSpPr>
            <p:nvPr/>
          </p:nvSpPr>
          <p:spPr bwMode="auto">
            <a:xfrm>
              <a:off x="975" y="3203"/>
              <a:ext cx="1361" cy="18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81" name="Rectangle 219"/>
            <p:cNvSpPr>
              <a:spLocks noChangeArrowheads="1"/>
            </p:cNvSpPr>
            <p:nvPr/>
          </p:nvSpPr>
          <p:spPr bwMode="auto">
            <a:xfrm>
              <a:off x="2336" y="3203"/>
              <a:ext cx="906" cy="18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2 runs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10282" name="Rectangle 220"/>
            <p:cNvSpPr>
              <a:spLocks noChangeArrowheads="1"/>
            </p:cNvSpPr>
            <p:nvPr/>
          </p:nvSpPr>
          <p:spPr bwMode="auto">
            <a:xfrm>
              <a:off x="2336" y="3521"/>
              <a:ext cx="816" cy="1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83" name="Rectangle 221"/>
            <p:cNvSpPr>
              <a:spLocks noChangeArrowheads="1"/>
            </p:cNvSpPr>
            <p:nvPr/>
          </p:nvSpPr>
          <p:spPr bwMode="auto">
            <a:xfrm>
              <a:off x="975" y="2886"/>
              <a:ext cx="2177" cy="18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3 runs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Group 229"/>
          <p:cNvGrpSpPr/>
          <p:nvPr/>
        </p:nvGrpSpPr>
        <p:grpSpPr bwMode="auto">
          <a:xfrm>
            <a:off x="1547813" y="4581525"/>
            <a:ext cx="3743325" cy="1296988"/>
            <a:chOff x="975" y="2886"/>
            <a:chExt cx="2358" cy="817"/>
          </a:xfrm>
        </p:grpSpPr>
        <p:grpSp>
          <p:nvGrpSpPr>
            <p:cNvPr id="10275" name="Group 228"/>
            <p:cNvGrpSpPr/>
            <p:nvPr/>
          </p:nvGrpSpPr>
          <p:grpSpPr bwMode="auto">
            <a:xfrm>
              <a:off x="975" y="2886"/>
              <a:ext cx="2268" cy="499"/>
              <a:chOff x="975" y="2886"/>
              <a:chExt cx="2268" cy="499"/>
            </a:xfrm>
          </p:grpSpPr>
          <p:sp>
            <p:nvSpPr>
              <p:cNvPr id="10277" name="Rectangle 223"/>
              <p:cNvSpPr>
                <a:spLocks noChangeArrowheads="1"/>
              </p:cNvSpPr>
              <p:nvPr/>
            </p:nvSpPr>
            <p:spPr bwMode="auto">
              <a:xfrm>
                <a:off x="975" y="2886"/>
                <a:ext cx="1451" cy="18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8" name="Rectangle 224"/>
              <p:cNvSpPr>
                <a:spLocks noChangeArrowheads="1"/>
              </p:cNvSpPr>
              <p:nvPr/>
            </p:nvSpPr>
            <p:spPr bwMode="auto">
              <a:xfrm>
                <a:off x="2426" y="2886"/>
                <a:ext cx="726" cy="181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rgbClr val="FFFFFF"/>
                    </a:solidFill>
                  </a:rPr>
                  <a:t>1 run</a:t>
                </a:r>
                <a:endParaRPr lang="en-US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0279" name="Rectangle 226"/>
              <p:cNvSpPr>
                <a:spLocks noChangeArrowheads="1"/>
              </p:cNvSpPr>
              <p:nvPr/>
            </p:nvSpPr>
            <p:spPr bwMode="auto">
              <a:xfrm>
                <a:off x="2336" y="3203"/>
                <a:ext cx="907" cy="18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276" name="Rectangle 227"/>
            <p:cNvSpPr>
              <a:spLocks noChangeArrowheads="1"/>
            </p:cNvSpPr>
            <p:nvPr/>
          </p:nvSpPr>
          <p:spPr bwMode="auto">
            <a:xfrm>
              <a:off x="975" y="3521"/>
              <a:ext cx="2358" cy="18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2 runs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234"/>
          <p:cNvGrpSpPr/>
          <p:nvPr/>
        </p:nvGrpSpPr>
        <p:grpSpPr bwMode="auto">
          <a:xfrm>
            <a:off x="1547813" y="4581525"/>
            <a:ext cx="3744912" cy="1295400"/>
            <a:chOff x="975" y="2886"/>
            <a:chExt cx="2359" cy="816"/>
          </a:xfrm>
        </p:grpSpPr>
        <p:sp>
          <p:nvSpPr>
            <p:cNvPr id="10271" name="Rectangle 230"/>
            <p:cNvSpPr>
              <a:spLocks noChangeArrowheads="1"/>
            </p:cNvSpPr>
            <p:nvPr/>
          </p:nvSpPr>
          <p:spPr bwMode="auto">
            <a:xfrm>
              <a:off x="975" y="3521"/>
              <a:ext cx="1179" cy="1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2" name="Rectangle 231"/>
            <p:cNvSpPr>
              <a:spLocks noChangeArrowheads="1"/>
            </p:cNvSpPr>
            <p:nvPr/>
          </p:nvSpPr>
          <p:spPr bwMode="auto">
            <a:xfrm>
              <a:off x="2154" y="3521"/>
              <a:ext cx="1180" cy="181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 run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10273" name="Rectangle 232"/>
            <p:cNvSpPr>
              <a:spLocks noChangeArrowheads="1"/>
            </p:cNvSpPr>
            <p:nvPr/>
          </p:nvSpPr>
          <p:spPr bwMode="auto">
            <a:xfrm>
              <a:off x="2426" y="2886"/>
              <a:ext cx="726" cy="1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4" name="Rectangle 233"/>
            <p:cNvSpPr>
              <a:spLocks noChangeArrowheads="1"/>
            </p:cNvSpPr>
            <p:nvPr/>
          </p:nvSpPr>
          <p:spPr bwMode="auto">
            <a:xfrm>
              <a:off x="975" y="3203"/>
              <a:ext cx="1905" cy="181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 run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Group 238"/>
          <p:cNvGrpSpPr/>
          <p:nvPr/>
        </p:nvGrpSpPr>
        <p:grpSpPr bwMode="auto">
          <a:xfrm>
            <a:off x="1547813" y="4581525"/>
            <a:ext cx="4895850" cy="1296988"/>
            <a:chOff x="975" y="2886"/>
            <a:chExt cx="3084" cy="817"/>
          </a:xfrm>
        </p:grpSpPr>
        <p:sp>
          <p:nvSpPr>
            <p:cNvPr id="10268" name="Rectangle 235"/>
            <p:cNvSpPr>
              <a:spLocks noChangeArrowheads="1"/>
            </p:cNvSpPr>
            <p:nvPr/>
          </p:nvSpPr>
          <p:spPr bwMode="auto">
            <a:xfrm>
              <a:off x="975" y="2886"/>
              <a:ext cx="3084" cy="181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1 run</a:t>
              </a:r>
              <a:endParaRPr lang="en-US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10269" name="Rectangle 236"/>
            <p:cNvSpPr>
              <a:spLocks noChangeArrowheads="1"/>
            </p:cNvSpPr>
            <p:nvPr/>
          </p:nvSpPr>
          <p:spPr bwMode="auto">
            <a:xfrm>
              <a:off x="975" y="3203"/>
              <a:ext cx="1905" cy="18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0" name="Rectangle 237"/>
            <p:cNvSpPr>
              <a:spLocks noChangeArrowheads="1"/>
            </p:cNvSpPr>
            <p:nvPr/>
          </p:nvSpPr>
          <p:spPr bwMode="auto">
            <a:xfrm>
              <a:off x="2154" y="3521"/>
              <a:ext cx="1180" cy="18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6911" name="Text Box 239"/>
          <p:cNvSpPr txBox="1">
            <a:spLocks noChangeArrowheads="1"/>
          </p:cNvSpPr>
          <p:nvPr/>
        </p:nvSpPr>
        <p:spPr bwMode="auto">
          <a:xfrm>
            <a:off x="4787900" y="1989138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 + 6 passes + 5 copies</a:t>
            </a:r>
            <a:endParaRPr lang="en-US" altLang="zh-CN" b="1"/>
          </a:p>
        </p:txBody>
      </p:sp>
      <p:sp>
        <p:nvSpPr>
          <p:cNvPr id="156912" name="Text Box 240"/>
          <p:cNvSpPr txBox="1">
            <a:spLocks noChangeArrowheads="1"/>
          </p:cNvSpPr>
          <p:nvPr/>
        </p:nvSpPr>
        <p:spPr bwMode="auto">
          <a:xfrm>
            <a:off x="6084888" y="5157788"/>
            <a:ext cx="212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 + 7 passes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6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utoUpdateAnimBg="0"/>
      <p:bldP spid="156833" grpId="0" animBg="1"/>
      <p:bldP spid="156852" grpId="0"/>
      <p:bldP spid="156853" grpId="0" autoUpdateAnimBg="0"/>
      <p:bldP spid="156874" grpId="0" animBg="1"/>
      <p:bldP spid="156880" grpId="0" animBg="1"/>
      <p:bldP spid="156879" grpId="0" animBg="1"/>
      <p:bldP spid="156885" grpId="0" animBg="1"/>
      <p:bldP spid="156911" grpId="0"/>
      <p:bldP spid="1569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B9E4CD-A4B2-DB41-8111-6911CC9B2DF5}" type="slidenum">
              <a:rPr lang="en-US" altLang="zh-CN" sz="1400"/>
            </a:fld>
            <a:endParaRPr lang="en-US" altLang="zh-CN" sz="1400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6948488" y="0"/>
            <a:ext cx="2189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hlink"/>
                </a:solidFill>
                <a:sym typeface="Webdings" panose="05030102010509060703" pitchFamily="2" charset="2"/>
              </a:rPr>
              <a:t>External Sorting</a:t>
            </a:r>
            <a:endParaRPr lang="en-US" altLang="zh-CN" sz="1800" b="1">
              <a:solidFill>
                <a:schemeClr val="hlink"/>
              </a:solidFill>
              <a:sym typeface="Webdings" panose="05030102010509060703" pitchFamily="2" charset="2"/>
            </a:endParaRPr>
          </a:p>
        </p:txBody>
      </p:sp>
      <p:sp>
        <p:nvSpPr>
          <p:cNvPr id="111" name="AutoShape 59" descr="画布"/>
          <p:cNvSpPr>
            <a:spLocks noChangeArrowheads="1"/>
          </p:cNvSpPr>
          <p:nvPr/>
        </p:nvSpPr>
        <p:spPr bwMode="auto">
          <a:xfrm>
            <a:off x="827088" y="549275"/>
            <a:ext cx="7500937" cy="1639888"/>
          </a:xfrm>
          <a:prstGeom prst="plus">
            <a:avLst>
              <a:gd name="adj" fmla="val 1452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</p:spPr>
        <p:txBody>
          <a:bodyPr lIns="0" tIns="46800" rIns="0" bIns="46800" anchor="ctr"/>
          <a:lstStyle/>
          <a:p>
            <a:pPr>
              <a:defRPr/>
            </a:pP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  Discussion 20: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What will happen if 22 runs are placed on </a:t>
            </a:r>
            <a:r>
              <a:rPr lang="en-US" altLang="zh-CN" b="1" i="1"/>
              <a:t>T</a:t>
            </a:r>
            <a:r>
              <a:rPr lang="en-US" altLang="zh-CN" b="1" i="1" baseline="-25000"/>
              <a:t>2</a:t>
            </a:r>
            <a:r>
              <a:rPr lang="en-US" altLang="zh-CN" b="1" i="1"/>
              <a:t>,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with</a:t>
            </a:r>
            <a:r>
              <a:rPr lang="en-US" altLang="zh-CN" b="1" i="1"/>
              <a:t> </a:t>
            </a:r>
            <a:endParaRPr lang="en-US" altLang="zh-CN" b="1" i="1"/>
          </a:p>
          <a:p>
            <a:pPr>
              <a:defRPr/>
            </a:pPr>
            <a:r>
              <a:rPr lang="en-US" altLang="zh-CN" b="1" i="1"/>
              <a:t> 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12 on </a:t>
            </a:r>
            <a:r>
              <a:rPr lang="en-US" altLang="zh-CN" b="1" i="1"/>
              <a:t>T</a:t>
            </a:r>
            <a:r>
              <a:rPr lang="en-US" altLang="zh-CN" b="1" i="1" baseline="-25000"/>
              <a:t>3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?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8797" name="Text Box 77"/>
          <p:cNvSpPr txBox="1">
            <a:spLocks noChangeArrowheads="1"/>
          </p:cNvSpPr>
          <p:nvPr/>
        </p:nvSpPr>
        <p:spPr bwMode="auto">
          <a:xfrm>
            <a:off x="827088" y="2349500"/>
            <a:ext cx="76327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ebdings" panose="05030102010509060703" pitchFamily="2" charset="2"/>
              </a:rPr>
              <a:t>Claim:</a:t>
            </a:r>
            <a:r>
              <a:rPr lang="en-US" altLang="zh-CN" b="1">
                <a:sym typeface="Webdings" panose="05030102010509060703" pitchFamily="2" charset="2"/>
              </a:rPr>
              <a:t> If the number of runs is a Fibonacci number </a:t>
            </a:r>
            <a:r>
              <a:rPr lang="en-US" altLang="zh-CN" b="1" i="1">
                <a:sym typeface="Webdings" panose="05030102010509060703" pitchFamily="2" charset="2"/>
              </a:rPr>
              <a:t>F</a:t>
            </a:r>
            <a:r>
              <a:rPr lang="en-US" altLang="zh-CN" b="1" i="1" baseline="-25000">
                <a:sym typeface="Webdings" panose="05030102010509060703" pitchFamily="2" charset="2"/>
              </a:rPr>
              <a:t>N</a:t>
            </a:r>
            <a:r>
              <a:rPr lang="en-US" altLang="zh-CN" b="1">
                <a:sym typeface="Webdings" panose="05030102010509060703" pitchFamily="2" charset="2"/>
              </a:rPr>
              <a:t>, then the best way to distribute them is to split them into </a:t>
            </a:r>
            <a:r>
              <a:rPr lang="en-US" altLang="zh-CN" b="1" i="1">
                <a:sym typeface="Webdings" panose="05030102010509060703" pitchFamily="2" charset="2"/>
              </a:rPr>
              <a:t>F</a:t>
            </a:r>
            <a:r>
              <a:rPr lang="en-US" altLang="zh-CN" b="1" i="1" baseline="-25000">
                <a:sym typeface="Webdings" panose="05030102010509060703" pitchFamily="2" charset="2"/>
              </a:rPr>
              <a:t>N</a:t>
            </a:r>
            <a:r>
              <a:rPr lang="en-US" altLang="zh-CN" b="1" baseline="-25000">
                <a:sym typeface="Webdings" panose="05030102010509060703" pitchFamily="2" charset="2"/>
              </a:rPr>
              <a:t>–1</a:t>
            </a:r>
            <a:r>
              <a:rPr lang="en-US" altLang="zh-CN" b="1">
                <a:sym typeface="Webdings" panose="05030102010509060703" pitchFamily="2" charset="2"/>
              </a:rPr>
              <a:t> and </a:t>
            </a:r>
            <a:r>
              <a:rPr lang="en-US" altLang="zh-CN" b="1" i="1">
                <a:sym typeface="Webdings" panose="05030102010509060703" pitchFamily="2" charset="2"/>
              </a:rPr>
              <a:t>F</a:t>
            </a:r>
            <a:r>
              <a:rPr lang="en-US" altLang="zh-CN" b="1" i="1" baseline="-25000">
                <a:sym typeface="Webdings" panose="05030102010509060703" pitchFamily="2" charset="2"/>
              </a:rPr>
              <a:t>N</a:t>
            </a:r>
            <a:r>
              <a:rPr lang="en-US" altLang="zh-CN" b="1" baseline="-25000">
                <a:sym typeface="Webdings" panose="05030102010509060703" pitchFamily="2" charset="2"/>
              </a:rPr>
              <a:t>–2</a:t>
            </a:r>
            <a:r>
              <a:rPr lang="en-US" altLang="zh-CN" b="1">
                <a:sym typeface="Webdings" panose="05030102010509060703" pitchFamily="2" charset="2"/>
              </a:rPr>
              <a:t> .</a:t>
            </a:r>
            <a:endParaRPr lang="en-US" altLang="zh-CN" baseline="-25000">
              <a:sym typeface="Webdings" panose="05030102010509060703" pitchFamily="2" charset="2"/>
            </a:endParaRPr>
          </a:p>
        </p:txBody>
      </p:sp>
      <p:grpSp>
        <p:nvGrpSpPr>
          <p:cNvPr id="2" name="Group 82"/>
          <p:cNvGrpSpPr/>
          <p:nvPr/>
        </p:nvGrpSpPr>
        <p:grpSpPr bwMode="auto">
          <a:xfrm>
            <a:off x="827088" y="3714750"/>
            <a:ext cx="6840537" cy="1016000"/>
            <a:chOff x="521" y="2566"/>
            <a:chExt cx="4309" cy="640"/>
          </a:xfrm>
        </p:grpSpPr>
        <p:sp>
          <p:nvSpPr>
            <p:cNvPr id="5133" name="Text Box 78"/>
            <p:cNvSpPr txBox="1">
              <a:spLocks noChangeArrowheads="1"/>
            </p:cNvSpPr>
            <p:nvPr/>
          </p:nvSpPr>
          <p:spPr bwMode="auto">
            <a:xfrm>
              <a:off x="521" y="2568"/>
              <a:ext cx="25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  <a:sym typeface="Webdings" panose="05030102010509060703" pitchFamily="2" charset="2"/>
                </a:rPr>
                <a:t>Claim:</a:t>
              </a:r>
              <a:r>
                <a:rPr lang="en-US" altLang="zh-CN" b="1">
                  <a:sym typeface="Webdings" panose="05030102010509060703" pitchFamily="2" charset="2"/>
                </a:rPr>
                <a:t> For a </a:t>
              </a:r>
              <a:r>
                <a:rPr lang="en-US" altLang="zh-CN" b="1" i="1">
                  <a:sym typeface="Webdings" panose="05030102010509060703" pitchFamily="2" charset="2"/>
                </a:rPr>
                <a:t>k-</a:t>
              </a:r>
              <a:r>
                <a:rPr lang="en-US" altLang="zh-CN" b="1">
                  <a:sym typeface="Webdings" panose="05030102010509060703" pitchFamily="2" charset="2"/>
                </a:rPr>
                <a:t>way merge, </a:t>
              </a:r>
              <a:endParaRPr lang="en-US" altLang="zh-CN" baseline="-25000">
                <a:sym typeface="Webdings" panose="05030102010509060703" pitchFamily="2" charset="2"/>
              </a:endParaRPr>
            </a:p>
          </p:txBody>
        </p:sp>
        <p:graphicFrame>
          <p:nvGraphicFramePr>
            <p:cNvPr id="5123" name="Object 79"/>
            <p:cNvGraphicFramePr>
              <a:graphicFrameLocks noChangeAspect="1"/>
            </p:cNvGraphicFramePr>
            <p:nvPr/>
          </p:nvGraphicFramePr>
          <p:xfrm>
            <a:off x="2880" y="2566"/>
            <a:ext cx="195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公式" r:id="rId2" imgW="35356800" imgH="5791200" progId="Equation.3">
                    <p:embed/>
                  </p:oleObj>
                </mc:Choice>
                <mc:Fallback>
                  <p:oleObj name="公式" r:id="rId2" imgW="35356800" imgH="57912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566"/>
                          <a:ext cx="195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4" name="Text Box 80"/>
            <p:cNvSpPr txBox="1">
              <a:spLocks noChangeArrowheads="1"/>
            </p:cNvSpPr>
            <p:nvPr/>
          </p:nvSpPr>
          <p:spPr bwMode="auto">
            <a:xfrm>
              <a:off x="567" y="2886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where</a:t>
              </a:r>
              <a:endParaRPr lang="en-US" altLang="zh-CN" b="1"/>
            </a:p>
          </p:txBody>
        </p:sp>
        <p:graphicFrame>
          <p:nvGraphicFramePr>
            <p:cNvPr id="5124" name="Object 81"/>
            <p:cNvGraphicFramePr>
              <a:graphicFrameLocks noChangeAspect="1"/>
            </p:cNvGraphicFramePr>
            <p:nvPr/>
          </p:nvGraphicFramePr>
          <p:xfrm>
            <a:off x="1202" y="2886"/>
            <a:ext cx="285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公式" r:id="rId4" imgW="51816000" imgH="5791200" progId="Equation.3">
                    <p:embed/>
                  </p:oleObj>
                </mc:Choice>
                <mc:Fallback>
                  <p:oleObj name="公式" r:id="rId4" imgW="51816000" imgH="5791200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886"/>
                          <a:ext cx="285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8803" name="Text Box 83"/>
          <p:cNvSpPr txBox="1">
            <a:spLocks noChangeArrowheads="1"/>
          </p:cNvSpPr>
          <p:nvPr/>
        </p:nvSpPr>
        <p:spPr bwMode="auto">
          <a:xfrm>
            <a:off x="684213" y="4941888"/>
            <a:ext cx="2665412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>
                <a:solidFill>
                  <a:schemeClr val="hlink"/>
                </a:solidFill>
              </a:rPr>
              <a:t>Polyphase Merge</a:t>
            </a:r>
            <a:endParaRPr lang="en-US" altLang="zh-CN" b="1" i="1">
              <a:solidFill>
                <a:schemeClr val="hlink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b="1" i="1">
                <a:solidFill>
                  <a:schemeClr val="hlink"/>
                </a:solidFill>
              </a:rPr>
              <a:t>k</a:t>
            </a:r>
            <a:r>
              <a:rPr lang="en-US" altLang="zh-CN" b="1">
                <a:solidFill>
                  <a:schemeClr val="hlink"/>
                </a:solidFill>
              </a:rPr>
              <a:t> + 1 </a:t>
            </a:r>
            <a:r>
              <a:rPr lang="en-US" altLang="zh-CN" b="1" i="1">
                <a:solidFill>
                  <a:schemeClr val="hlink"/>
                </a:solidFill>
              </a:rPr>
              <a:t>tapes only</a:t>
            </a:r>
            <a:endParaRPr lang="en-US" altLang="zh-CN" b="1" i="1">
              <a:solidFill>
                <a:schemeClr val="hlink"/>
              </a:solidFill>
            </a:endParaRPr>
          </a:p>
        </p:txBody>
      </p:sp>
      <p:grpSp>
        <p:nvGrpSpPr>
          <p:cNvPr id="4" name="Group 157"/>
          <p:cNvGrpSpPr/>
          <p:nvPr/>
        </p:nvGrpSpPr>
        <p:grpSpPr bwMode="auto">
          <a:xfrm>
            <a:off x="3300413" y="4895850"/>
            <a:ext cx="5664200" cy="1773238"/>
            <a:chOff x="2018" y="3203"/>
            <a:chExt cx="3568" cy="1117"/>
          </a:xfrm>
        </p:grpSpPr>
        <p:graphicFrame>
          <p:nvGraphicFramePr>
            <p:cNvPr id="5" name="Object 2"/>
            <p:cNvGraphicFramePr>
              <a:graphicFrameLocks noChangeAspect="1"/>
            </p:cNvGraphicFramePr>
            <p:nvPr/>
          </p:nvGraphicFramePr>
          <p:xfrm>
            <a:off x="4785" y="3475"/>
            <a:ext cx="801" cy="8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剪辑" r:id="rId6" imgW="19659600" imgH="20754975" progId="MS_ClipArt_Gallery.2">
                    <p:embed/>
                  </p:oleObj>
                </mc:Choice>
                <mc:Fallback>
                  <p:oleObj name="剪辑" r:id="rId6" imgW="19659600" imgH="20754975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3475"/>
                          <a:ext cx="801" cy="8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2" name="AutoShape 156"/>
            <p:cNvSpPr>
              <a:spLocks noChangeArrowheads="1"/>
            </p:cNvSpPr>
            <p:nvPr/>
          </p:nvSpPr>
          <p:spPr bwMode="auto">
            <a:xfrm>
              <a:off x="2018" y="3203"/>
              <a:ext cx="2585" cy="921"/>
            </a:xfrm>
            <a:prstGeom prst="cloudCallout">
              <a:avLst>
                <a:gd name="adj1" fmla="val 62958"/>
                <a:gd name="adj2" fmla="val 20616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What if the initial</a:t>
              </a:r>
              <a:endParaRPr lang="en-US" altLang="zh-CN" sz="2000" b="1"/>
            </a:p>
            <a:p>
              <a:pPr algn="ctr" eaLnBrk="1" hangingPunct="1"/>
              <a:r>
                <a:rPr lang="en-US" altLang="zh-CN" sz="2000" b="1"/>
                <a:t>number of runs is NOT</a:t>
              </a:r>
              <a:endParaRPr lang="en-US" altLang="zh-CN" sz="2000" b="1"/>
            </a:p>
            <a:p>
              <a:pPr algn="ctr" eaLnBrk="1" hangingPunct="1"/>
              <a:r>
                <a:rPr lang="en-US" altLang="zh-CN" sz="2000" b="1"/>
                <a:t>a Fibonacci number?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8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8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58797" grpId="0" autoUpdateAnimBg="0"/>
      <p:bldP spid="1588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1CB04D-5808-8943-A952-33D1D88CCA88}" type="slidenum">
              <a:rPr lang="en-US" altLang="zh-CN" sz="1400"/>
            </a:fld>
            <a:endParaRPr lang="en-US" altLang="zh-CN" sz="1400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948488" y="0"/>
            <a:ext cx="2189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hlink"/>
                </a:solidFill>
                <a:sym typeface="Webdings" panose="05030102010509060703" pitchFamily="2" charset="2"/>
              </a:rPr>
              <a:t>External Sorting</a:t>
            </a:r>
            <a:endParaRPr lang="en-US" altLang="zh-CN" sz="1800" b="1">
              <a:solidFill>
                <a:schemeClr val="hlink"/>
              </a:solidFill>
              <a:sym typeface="Webdings" panose="05030102010509060703" pitchFamily="2" charset="2"/>
            </a:endParaRP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684213" y="620713"/>
            <a:ext cx="7704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How to handle the buffers for parallel operation?</a:t>
            </a:r>
            <a:endParaRPr lang="en-US" altLang="zh-CN" b="1"/>
          </a:p>
        </p:txBody>
      </p:sp>
      <p:sp>
        <p:nvSpPr>
          <p:cNvPr id="164989" name="Text Box 125"/>
          <p:cNvSpPr txBox="1">
            <a:spLocks noChangeArrowheads="1"/>
          </p:cNvSpPr>
          <p:nvPr/>
        </p:nvSpPr>
        <p:spPr bwMode="auto">
          <a:xfrm>
            <a:off x="612775" y="1231900"/>
            <a:ext cx="8280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4480" indent="-28448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宋体" panose="02010600030101010101" pitchFamily="2" charset="-122"/>
              </a:rPr>
              <a:t>〖</a:t>
            </a:r>
            <a:r>
              <a:rPr lang="en-US" altLang="zh-CN" b="1">
                <a:latin typeface="Arial" panose="020B0604020202020204" pitchFamily="34" charset="0"/>
              </a:rPr>
              <a:t>Example</a:t>
            </a:r>
            <a:r>
              <a:rPr lang="en-US" altLang="zh-CN" b="1">
                <a:latin typeface="宋体" panose="02010600030101010101" pitchFamily="2" charset="-122"/>
              </a:rPr>
              <a:t>〗 </a:t>
            </a:r>
            <a:r>
              <a:rPr lang="en-US" altLang="zh-CN" b="1"/>
              <a:t>Sort a file containing </a:t>
            </a:r>
            <a:r>
              <a:rPr lang="en-US" altLang="zh-CN" b="1">
                <a:solidFill>
                  <a:schemeClr val="hlink"/>
                </a:solidFill>
              </a:rPr>
              <a:t>3250</a:t>
            </a:r>
            <a:r>
              <a:rPr lang="en-US" altLang="zh-CN" b="1"/>
              <a:t> records, using a computer with an internal memory capable of sorting at most </a:t>
            </a:r>
            <a:r>
              <a:rPr lang="en-US" altLang="zh-CN" b="1">
                <a:solidFill>
                  <a:schemeClr val="hlink"/>
                </a:solidFill>
              </a:rPr>
              <a:t>750</a:t>
            </a:r>
            <a:r>
              <a:rPr lang="en-US" altLang="zh-CN" b="1"/>
              <a:t> records. The input file has a block length of </a:t>
            </a:r>
            <a:r>
              <a:rPr lang="en-US" altLang="zh-CN" b="1">
                <a:solidFill>
                  <a:schemeClr val="hlink"/>
                </a:solidFill>
              </a:rPr>
              <a:t>250</a:t>
            </a:r>
            <a:r>
              <a:rPr lang="en-US" altLang="zh-CN" b="1"/>
              <a:t> records.</a:t>
            </a:r>
            <a:r>
              <a:rPr lang="en-US" altLang="zh-CN"/>
              <a:t> </a:t>
            </a:r>
            <a:endParaRPr lang="en-US" altLang="zh-CN" b="1">
              <a:sym typeface="Wingdings" panose="05000000000000000000" pitchFamily="2" charset="2"/>
            </a:endParaRPr>
          </a:p>
        </p:txBody>
      </p:sp>
      <p:grpSp>
        <p:nvGrpSpPr>
          <p:cNvPr id="2" name="Group 218"/>
          <p:cNvGrpSpPr/>
          <p:nvPr/>
        </p:nvGrpSpPr>
        <p:grpSpPr bwMode="auto">
          <a:xfrm>
            <a:off x="1116013" y="2790825"/>
            <a:ext cx="5903912" cy="3014663"/>
            <a:chOff x="703" y="1691"/>
            <a:chExt cx="3719" cy="1899"/>
          </a:xfrm>
        </p:grpSpPr>
        <p:sp>
          <p:nvSpPr>
            <p:cNvPr id="11297" name="Text Box 126"/>
            <p:cNvSpPr txBox="1">
              <a:spLocks noChangeArrowheads="1"/>
            </p:cNvSpPr>
            <p:nvPr/>
          </p:nvSpPr>
          <p:spPr bwMode="auto">
            <a:xfrm>
              <a:off x="794" y="1691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T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grpSp>
          <p:nvGrpSpPr>
            <p:cNvPr id="11298" name="Group 127"/>
            <p:cNvGrpSpPr/>
            <p:nvPr/>
          </p:nvGrpSpPr>
          <p:grpSpPr bwMode="auto">
            <a:xfrm>
              <a:off x="1293" y="1737"/>
              <a:ext cx="3129" cy="226"/>
              <a:chOff x="930" y="1979"/>
              <a:chExt cx="3129" cy="226"/>
            </a:xfrm>
          </p:grpSpPr>
          <p:sp>
            <p:nvSpPr>
              <p:cNvPr id="11330" name="Rectangle 128"/>
              <p:cNvSpPr>
                <a:spLocks noChangeArrowheads="1"/>
              </p:cNvSpPr>
              <p:nvPr/>
            </p:nvSpPr>
            <p:spPr bwMode="auto">
              <a:xfrm>
                <a:off x="930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331" name="Rectangle 129"/>
              <p:cNvSpPr>
                <a:spLocks noChangeArrowheads="1"/>
              </p:cNvSpPr>
              <p:nvPr/>
            </p:nvSpPr>
            <p:spPr bwMode="auto">
              <a:xfrm>
                <a:off x="1156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332" name="Rectangle 130"/>
              <p:cNvSpPr>
                <a:spLocks noChangeArrowheads="1"/>
              </p:cNvSpPr>
              <p:nvPr/>
            </p:nvSpPr>
            <p:spPr bwMode="auto">
              <a:xfrm>
                <a:off x="1383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333" name="Rectangle 131"/>
              <p:cNvSpPr>
                <a:spLocks noChangeArrowheads="1"/>
              </p:cNvSpPr>
              <p:nvPr/>
            </p:nvSpPr>
            <p:spPr bwMode="auto">
              <a:xfrm>
                <a:off x="1655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334" name="Rectangle 132"/>
              <p:cNvSpPr>
                <a:spLocks noChangeArrowheads="1"/>
              </p:cNvSpPr>
              <p:nvPr/>
            </p:nvSpPr>
            <p:spPr bwMode="auto">
              <a:xfrm>
                <a:off x="1881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335" name="Rectangle 133"/>
              <p:cNvSpPr>
                <a:spLocks noChangeArrowheads="1"/>
              </p:cNvSpPr>
              <p:nvPr/>
            </p:nvSpPr>
            <p:spPr bwMode="auto">
              <a:xfrm>
                <a:off x="2108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336" name="Rectangle 134"/>
              <p:cNvSpPr>
                <a:spLocks noChangeArrowheads="1"/>
              </p:cNvSpPr>
              <p:nvPr/>
            </p:nvSpPr>
            <p:spPr bwMode="auto">
              <a:xfrm>
                <a:off x="2382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337" name="Rectangle 135"/>
              <p:cNvSpPr>
                <a:spLocks noChangeArrowheads="1"/>
              </p:cNvSpPr>
              <p:nvPr/>
            </p:nvSpPr>
            <p:spPr bwMode="auto">
              <a:xfrm>
                <a:off x="2608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338" name="Rectangle 136"/>
              <p:cNvSpPr>
                <a:spLocks noChangeArrowheads="1"/>
              </p:cNvSpPr>
              <p:nvPr/>
            </p:nvSpPr>
            <p:spPr bwMode="auto">
              <a:xfrm>
                <a:off x="2835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339" name="Rectangle 137"/>
              <p:cNvSpPr>
                <a:spLocks noChangeArrowheads="1"/>
              </p:cNvSpPr>
              <p:nvPr/>
            </p:nvSpPr>
            <p:spPr bwMode="auto">
              <a:xfrm>
                <a:off x="3107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340" name="Rectangle 138"/>
              <p:cNvSpPr>
                <a:spLocks noChangeArrowheads="1"/>
              </p:cNvSpPr>
              <p:nvPr/>
            </p:nvSpPr>
            <p:spPr bwMode="auto">
              <a:xfrm>
                <a:off x="3333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341" name="Rectangle 139"/>
              <p:cNvSpPr>
                <a:spLocks noChangeArrowheads="1"/>
              </p:cNvSpPr>
              <p:nvPr/>
            </p:nvSpPr>
            <p:spPr bwMode="auto">
              <a:xfrm>
                <a:off x="3560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342" name="Rectangle 140"/>
              <p:cNvSpPr>
                <a:spLocks noChangeArrowheads="1"/>
              </p:cNvSpPr>
              <p:nvPr/>
            </p:nvSpPr>
            <p:spPr bwMode="auto">
              <a:xfrm>
                <a:off x="3833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343" name="AutoShape 141"/>
              <p:cNvSpPr>
                <a:spLocks noChangeArrowheads="1"/>
              </p:cNvSpPr>
              <p:nvPr/>
            </p:nvSpPr>
            <p:spPr bwMode="auto">
              <a:xfrm>
                <a:off x="1610" y="1979"/>
                <a:ext cx="45" cy="226"/>
              </a:xfrm>
              <a:prstGeom prst="can">
                <a:avLst>
                  <a:gd name="adj" fmla="val 66521"/>
                </a:avLst>
              </a:pr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44" name="AutoShape 142"/>
              <p:cNvSpPr>
                <a:spLocks noChangeArrowheads="1"/>
              </p:cNvSpPr>
              <p:nvPr/>
            </p:nvSpPr>
            <p:spPr bwMode="auto">
              <a:xfrm>
                <a:off x="2336" y="1979"/>
                <a:ext cx="45" cy="226"/>
              </a:xfrm>
              <a:prstGeom prst="can">
                <a:avLst>
                  <a:gd name="adj" fmla="val 66521"/>
                </a:avLst>
              </a:pr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45" name="AutoShape 143"/>
              <p:cNvSpPr>
                <a:spLocks noChangeArrowheads="1"/>
              </p:cNvSpPr>
              <p:nvPr/>
            </p:nvSpPr>
            <p:spPr bwMode="auto">
              <a:xfrm>
                <a:off x="3061" y="1979"/>
                <a:ext cx="45" cy="226"/>
              </a:xfrm>
              <a:prstGeom prst="can">
                <a:avLst>
                  <a:gd name="adj" fmla="val 66521"/>
                </a:avLst>
              </a:pr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46" name="AutoShape 144"/>
              <p:cNvSpPr>
                <a:spLocks noChangeArrowheads="1"/>
              </p:cNvSpPr>
              <p:nvPr/>
            </p:nvSpPr>
            <p:spPr bwMode="auto">
              <a:xfrm>
                <a:off x="3787" y="1979"/>
                <a:ext cx="45" cy="226"/>
              </a:xfrm>
              <a:prstGeom prst="can">
                <a:avLst>
                  <a:gd name="adj" fmla="val 66521"/>
                </a:avLst>
              </a:pr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1299" name="Group 146"/>
            <p:cNvGrpSpPr/>
            <p:nvPr/>
          </p:nvGrpSpPr>
          <p:grpSpPr bwMode="auto">
            <a:xfrm>
              <a:off x="748" y="2069"/>
              <a:ext cx="2448" cy="288"/>
              <a:chOff x="748" y="1706"/>
              <a:chExt cx="2448" cy="288"/>
            </a:xfrm>
          </p:grpSpPr>
          <p:sp>
            <p:nvSpPr>
              <p:cNvPr id="11326" name="Text Box 147"/>
              <p:cNvSpPr txBox="1">
                <a:spLocks noChangeArrowheads="1"/>
              </p:cNvSpPr>
              <p:nvPr/>
            </p:nvSpPr>
            <p:spPr bwMode="auto">
              <a:xfrm>
                <a:off x="748" y="1706"/>
                <a:ext cx="17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6600"/>
                    </a:solidFill>
                  </a:rPr>
                  <a:t>Internal memory</a:t>
                </a:r>
                <a:endParaRPr lang="en-US" altLang="zh-CN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11327" name="Rectangle 148"/>
              <p:cNvSpPr>
                <a:spLocks noChangeArrowheads="1"/>
              </p:cNvSpPr>
              <p:nvPr/>
            </p:nvSpPr>
            <p:spPr bwMode="auto">
              <a:xfrm>
                <a:off x="2517" y="1752"/>
                <a:ext cx="226" cy="226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328" name="Rectangle 149"/>
              <p:cNvSpPr>
                <a:spLocks noChangeArrowheads="1"/>
              </p:cNvSpPr>
              <p:nvPr/>
            </p:nvSpPr>
            <p:spPr bwMode="auto">
              <a:xfrm>
                <a:off x="2743" y="1752"/>
                <a:ext cx="226" cy="226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329" name="Rectangle 150"/>
              <p:cNvSpPr>
                <a:spLocks noChangeArrowheads="1"/>
              </p:cNvSpPr>
              <p:nvPr/>
            </p:nvSpPr>
            <p:spPr bwMode="auto">
              <a:xfrm>
                <a:off x="2970" y="1752"/>
                <a:ext cx="226" cy="226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 b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300" name="Group 217"/>
            <p:cNvGrpSpPr/>
            <p:nvPr/>
          </p:nvGrpSpPr>
          <p:grpSpPr bwMode="auto">
            <a:xfrm>
              <a:off x="703" y="2750"/>
              <a:ext cx="2267" cy="840"/>
              <a:chOff x="703" y="2795"/>
              <a:chExt cx="2267" cy="840"/>
            </a:xfrm>
          </p:grpSpPr>
          <p:sp>
            <p:nvSpPr>
              <p:cNvPr id="11301" name="Rectangle 145"/>
              <p:cNvSpPr>
                <a:spLocks noChangeArrowheads="1"/>
              </p:cNvSpPr>
              <p:nvPr/>
            </p:nvSpPr>
            <p:spPr bwMode="auto">
              <a:xfrm>
                <a:off x="2744" y="2856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302" name="Text Box 155"/>
              <p:cNvSpPr txBox="1">
                <a:spLocks noChangeArrowheads="1"/>
              </p:cNvSpPr>
              <p:nvPr/>
            </p:nvSpPr>
            <p:spPr bwMode="auto">
              <a:xfrm>
                <a:off x="793" y="279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/>
                  <a:t>T</a:t>
                </a:r>
                <a:r>
                  <a:rPr lang="en-US" altLang="zh-CN" b="1" baseline="-25000"/>
                  <a:t>2</a:t>
                </a:r>
                <a:endParaRPr lang="en-US" altLang="zh-CN" b="1"/>
              </a:p>
            </p:txBody>
          </p:sp>
          <p:grpSp>
            <p:nvGrpSpPr>
              <p:cNvPr id="11303" name="Group 156"/>
              <p:cNvGrpSpPr/>
              <p:nvPr/>
            </p:nvGrpSpPr>
            <p:grpSpPr bwMode="auto">
              <a:xfrm>
                <a:off x="1292" y="2856"/>
                <a:ext cx="725" cy="226"/>
                <a:chOff x="1292" y="2387"/>
                <a:chExt cx="725" cy="226"/>
              </a:xfrm>
            </p:grpSpPr>
            <p:sp>
              <p:nvSpPr>
                <p:cNvPr id="11322" name="Rectangle 157"/>
                <p:cNvSpPr>
                  <a:spLocks noChangeArrowheads="1"/>
                </p:cNvSpPr>
                <p:nvPr/>
              </p:nvSpPr>
              <p:spPr bwMode="auto">
                <a:xfrm>
                  <a:off x="1519" y="2387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23" name="Rectangle 158"/>
                <p:cNvSpPr>
                  <a:spLocks noChangeArrowheads="1"/>
                </p:cNvSpPr>
                <p:nvPr/>
              </p:nvSpPr>
              <p:spPr bwMode="auto">
                <a:xfrm>
                  <a:off x="1746" y="2387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24" name="Rectangle 159"/>
                <p:cNvSpPr>
                  <a:spLocks noChangeArrowheads="1"/>
                </p:cNvSpPr>
                <p:nvPr/>
              </p:nvSpPr>
              <p:spPr bwMode="auto">
                <a:xfrm>
                  <a:off x="1292" y="2387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25" name="AutoShape 160"/>
                <p:cNvSpPr>
                  <a:spLocks noChangeArrowheads="1"/>
                </p:cNvSpPr>
                <p:nvPr/>
              </p:nvSpPr>
              <p:spPr bwMode="auto">
                <a:xfrm>
                  <a:off x="1972" y="2387"/>
                  <a:ext cx="45" cy="226"/>
                </a:xfrm>
                <a:prstGeom prst="can">
                  <a:avLst>
                    <a:gd name="adj" fmla="val 66521"/>
                  </a:avLst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1304" name="Text Box 161"/>
              <p:cNvSpPr txBox="1">
                <a:spLocks noChangeArrowheads="1"/>
              </p:cNvSpPr>
              <p:nvPr/>
            </p:nvSpPr>
            <p:spPr bwMode="auto">
              <a:xfrm>
                <a:off x="793" y="312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/>
                  <a:t>T</a:t>
                </a:r>
                <a:r>
                  <a:rPr lang="en-US" altLang="zh-CN" b="1" baseline="-25000"/>
                  <a:t>3</a:t>
                </a:r>
                <a:endParaRPr lang="en-US" altLang="zh-CN" b="1"/>
              </a:p>
            </p:txBody>
          </p:sp>
          <p:grpSp>
            <p:nvGrpSpPr>
              <p:cNvPr id="11305" name="Group 166"/>
              <p:cNvGrpSpPr/>
              <p:nvPr/>
            </p:nvGrpSpPr>
            <p:grpSpPr bwMode="auto">
              <a:xfrm>
                <a:off x="1292" y="3173"/>
                <a:ext cx="726" cy="226"/>
                <a:chOff x="1292" y="2704"/>
                <a:chExt cx="726" cy="226"/>
              </a:xfrm>
            </p:grpSpPr>
            <p:sp>
              <p:nvSpPr>
                <p:cNvPr id="11318" name="Rectangle 167"/>
                <p:cNvSpPr>
                  <a:spLocks noChangeArrowheads="1"/>
                </p:cNvSpPr>
                <p:nvPr/>
              </p:nvSpPr>
              <p:spPr bwMode="auto">
                <a:xfrm>
                  <a:off x="1746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19" name="Rectangle 168"/>
                <p:cNvSpPr>
                  <a:spLocks noChangeArrowheads="1"/>
                </p:cNvSpPr>
                <p:nvPr/>
              </p:nvSpPr>
              <p:spPr bwMode="auto">
                <a:xfrm>
                  <a:off x="1292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20" name="Rectangle 169"/>
                <p:cNvSpPr>
                  <a:spLocks noChangeArrowheads="1"/>
                </p:cNvSpPr>
                <p:nvPr/>
              </p:nvSpPr>
              <p:spPr bwMode="auto">
                <a:xfrm>
                  <a:off x="1519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21" name="AutoShape 170"/>
                <p:cNvSpPr>
                  <a:spLocks noChangeArrowheads="1"/>
                </p:cNvSpPr>
                <p:nvPr/>
              </p:nvSpPr>
              <p:spPr bwMode="auto">
                <a:xfrm>
                  <a:off x="1973" y="2704"/>
                  <a:ext cx="45" cy="226"/>
                </a:xfrm>
                <a:prstGeom prst="can">
                  <a:avLst>
                    <a:gd name="adj" fmla="val 66521"/>
                  </a:avLst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306" name="Group 172"/>
              <p:cNvGrpSpPr/>
              <p:nvPr/>
            </p:nvGrpSpPr>
            <p:grpSpPr bwMode="auto">
              <a:xfrm>
                <a:off x="2018" y="2856"/>
                <a:ext cx="724" cy="226"/>
                <a:chOff x="2381" y="2432"/>
                <a:chExt cx="724" cy="226"/>
              </a:xfrm>
            </p:grpSpPr>
            <p:sp>
              <p:nvSpPr>
                <p:cNvPr id="11314" name="Rectangle 173"/>
                <p:cNvSpPr>
                  <a:spLocks noChangeArrowheads="1"/>
                </p:cNvSpPr>
                <p:nvPr/>
              </p:nvSpPr>
              <p:spPr bwMode="auto">
                <a:xfrm>
                  <a:off x="2381" y="2432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15" name="Rectangle 174"/>
                <p:cNvSpPr>
                  <a:spLocks noChangeArrowheads="1"/>
                </p:cNvSpPr>
                <p:nvPr/>
              </p:nvSpPr>
              <p:spPr bwMode="auto">
                <a:xfrm>
                  <a:off x="2607" y="2432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16" name="Rectangle 175"/>
                <p:cNvSpPr>
                  <a:spLocks noChangeArrowheads="1"/>
                </p:cNvSpPr>
                <p:nvPr/>
              </p:nvSpPr>
              <p:spPr bwMode="auto">
                <a:xfrm>
                  <a:off x="2834" y="2432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17" name="AutoShape 176"/>
                <p:cNvSpPr>
                  <a:spLocks noChangeArrowheads="1"/>
                </p:cNvSpPr>
                <p:nvPr/>
              </p:nvSpPr>
              <p:spPr bwMode="auto">
                <a:xfrm>
                  <a:off x="3060" y="2432"/>
                  <a:ext cx="45" cy="226"/>
                </a:xfrm>
                <a:prstGeom prst="can">
                  <a:avLst>
                    <a:gd name="adj" fmla="val 66521"/>
                  </a:avLst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307" name="Group 177"/>
              <p:cNvGrpSpPr/>
              <p:nvPr/>
            </p:nvGrpSpPr>
            <p:grpSpPr bwMode="auto">
              <a:xfrm>
                <a:off x="2018" y="3173"/>
                <a:ext cx="725" cy="226"/>
                <a:chOff x="2018" y="2704"/>
                <a:chExt cx="725" cy="226"/>
              </a:xfrm>
            </p:grpSpPr>
            <p:sp>
              <p:nvSpPr>
                <p:cNvPr id="11310" name="Rectangle 178"/>
                <p:cNvSpPr>
                  <a:spLocks noChangeArrowheads="1"/>
                </p:cNvSpPr>
                <p:nvPr/>
              </p:nvSpPr>
              <p:spPr bwMode="auto">
                <a:xfrm>
                  <a:off x="2018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11" name="Rectangle 179"/>
                <p:cNvSpPr>
                  <a:spLocks noChangeArrowheads="1"/>
                </p:cNvSpPr>
                <p:nvPr/>
              </p:nvSpPr>
              <p:spPr bwMode="auto">
                <a:xfrm>
                  <a:off x="2244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12" name="Rectangle 180"/>
                <p:cNvSpPr>
                  <a:spLocks noChangeArrowheads="1"/>
                </p:cNvSpPr>
                <p:nvPr/>
              </p:nvSpPr>
              <p:spPr bwMode="auto">
                <a:xfrm>
                  <a:off x="2471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13" name="AutoShape 181"/>
                <p:cNvSpPr>
                  <a:spLocks noChangeArrowheads="1"/>
                </p:cNvSpPr>
                <p:nvPr/>
              </p:nvSpPr>
              <p:spPr bwMode="auto">
                <a:xfrm>
                  <a:off x="2698" y="2704"/>
                  <a:ext cx="45" cy="226"/>
                </a:xfrm>
                <a:prstGeom prst="can">
                  <a:avLst>
                    <a:gd name="adj" fmla="val 66521"/>
                  </a:avLst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1308" name="AutoShape 183"/>
              <p:cNvSpPr/>
              <p:nvPr/>
            </p:nvSpPr>
            <p:spPr bwMode="auto">
              <a:xfrm>
                <a:off x="703" y="2932"/>
                <a:ext cx="90" cy="363"/>
              </a:xfrm>
              <a:prstGeom prst="leftBrace">
                <a:avLst>
                  <a:gd name="adj1" fmla="val 33611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09" name="Text Box 189"/>
              <p:cNvSpPr txBox="1">
                <a:spLocks noChangeArrowheads="1"/>
              </p:cNvSpPr>
              <p:nvPr/>
            </p:nvSpPr>
            <p:spPr bwMode="auto">
              <a:xfrm>
                <a:off x="1746" y="3385"/>
                <a:ext cx="5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hlink"/>
                    </a:solidFill>
                  </a:rPr>
                  <a:t>Runs</a:t>
                </a:r>
                <a:endParaRPr lang="en-US" altLang="zh-CN" sz="2000" b="1" i="1">
                  <a:solidFill>
                    <a:schemeClr val="hlink"/>
                  </a:solidFill>
                </a:endParaRPr>
              </a:p>
            </p:txBody>
          </p:sp>
        </p:grpSp>
      </p:grpSp>
      <p:grpSp>
        <p:nvGrpSpPr>
          <p:cNvPr id="10" name="Group 234"/>
          <p:cNvGrpSpPr/>
          <p:nvPr/>
        </p:nvGrpSpPr>
        <p:grpSpPr bwMode="auto">
          <a:xfrm>
            <a:off x="5221288" y="4471988"/>
            <a:ext cx="1150937" cy="457200"/>
            <a:chOff x="3289" y="2750"/>
            <a:chExt cx="725" cy="288"/>
          </a:xfrm>
        </p:grpSpPr>
        <p:sp>
          <p:nvSpPr>
            <p:cNvPr id="11295" name="Text Box 190"/>
            <p:cNvSpPr txBox="1">
              <a:spLocks noChangeArrowheads="1"/>
            </p:cNvSpPr>
            <p:nvPr/>
          </p:nvSpPr>
          <p:spPr bwMode="auto">
            <a:xfrm>
              <a:off x="3289" y="2750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T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1296" name="Rectangle 194"/>
            <p:cNvSpPr>
              <a:spLocks noChangeArrowheads="1"/>
            </p:cNvSpPr>
            <p:nvPr/>
          </p:nvSpPr>
          <p:spPr bwMode="auto">
            <a:xfrm>
              <a:off x="3788" y="2797"/>
              <a:ext cx="226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oup 216"/>
          <p:cNvGrpSpPr/>
          <p:nvPr/>
        </p:nvGrpSpPr>
        <p:grpSpPr bwMode="auto">
          <a:xfrm>
            <a:off x="3851275" y="3463925"/>
            <a:ext cx="1944688" cy="936625"/>
            <a:chOff x="3969" y="2795"/>
            <a:chExt cx="1225" cy="590"/>
          </a:xfrm>
        </p:grpSpPr>
        <p:sp>
          <p:nvSpPr>
            <p:cNvPr id="11289" name="Rectangle 186"/>
            <p:cNvSpPr>
              <a:spLocks noChangeArrowheads="1"/>
            </p:cNvSpPr>
            <p:nvPr/>
          </p:nvSpPr>
          <p:spPr bwMode="auto">
            <a:xfrm>
              <a:off x="4060" y="2795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11290" name="Rectangle 187"/>
            <p:cNvSpPr>
              <a:spLocks noChangeArrowheads="1"/>
            </p:cNvSpPr>
            <p:nvPr/>
          </p:nvSpPr>
          <p:spPr bwMode="auto">
            <a:xfrm>
              <a:off x="4286" y="2795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11291" name="Rectangle 188"/>
            <p:cNvSpPr>
              <a:spLocks noChangeArrowheads="1"/>
            </p:cNvSpPr>
            <p:nvPr/>
          </p:nvSpPr>
          <p:spPr bwMode="auto">
            <a:xfrm>
              <a:off x="4513" y="2795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11292" name="Rectangle 213"/>
            <p:cNvSpPr>
              <a:spLocks noChangeArrowheads="1"/>
            </p:cNvSpPr>
            <p:nvPr/>
          </p:nvSpPr>
          <p:spPr bwMode="auto">
            <a:xfrm>
              <a:off x="4740" y="2795"/>
              <a:ext cx="226" cy="22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>
                <a:solidFill>
                  <a:srgbClr val="FFFFFF"/>
                </a:solidFill>
              </a:endParaRPr>
            </a:p>
          </p:txBody>
        </p:sp>
        <p:sp>
          <p:nvSpPr>
            <p:cNvPr id="11293" name="Text Box 214"/>
            <p:cNvSpPr txBox="1">
              <a:spLocks noChangeArrowheads="1"/>
            </p:cNvSpPr>
            <p:nvPr/>
          </p:nvSpPr>
          <p:spPr bwMode="auto">
            <a:xfrm>
              <a:off x="3969" y="3019"/>
              <a:ext cx="68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input buffers</a:t>
              </a:r>
              <a:endParaRPr lang="en-US" altLang="zh-CN" sz="1600" b="1"/>
            </a:p>
          </p:txBody>
        </p:sp>
        <p:sp>
          <p:nvSpPr>
            <p:cNvPr id="11294" name="Text Box 215"/>
            <p:cNvSpPr txBox="1">
              <a:spLocks noChangeArrowheads="1"/>
            </p:cNvSpPr>
            <p:nvPr/>
          </p:nvSpPr>
          <p:spPr bwMode="auto">
            <a:xfrm>
              <a:off x="4513" y="3019"/>
              <a:ext cx="68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output buffer</a:t>
              </a:r>
              <a:endParaRPr lang="en-US" altLang="zh-CN" sz="1600" b="1"/>
            </a:p>
          </p:txBody>
        </p:sp>
      </p:grpSp>
      <p:sp>
        <p:nvSpPr>
          <p:cNvPr id="165083" name="Rectangle 219"/>
          <p:cNvSpPr>
            <a:spLocks noChangeArrowheads="1"/>
          </p:cNvSpPr>
          <p:nvPr/>
        </p:nvSpPr>
        <p:spPr bwMode="auto">
          <a:xfrm>
            <a:off x="2051050" y="4560888"/>
            <a:ext cx="358775" cy="358775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rgbClr val="FFFFFF"/>
              </a:solidFill>
            </a:endParaRPr>
          </a:p>
        </p:txBody>
      </p:sp>
      <p:sp>
        <p:nvSpPr>
          <p:cNvPr id="165084" name="Rectangle 220"/>
          <p:cNvSpPr>
            <a:spLocks noChangeArrowheads="1"/>
          </p:cNvSpPr>
          <p:nvPr/>
        </p:nvSpPr>
        <p:spPr bwMode="auto">
          <a:xfrm>
            <a:off x="3995738" y="3463925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rgbClr val="FFFFFF"/>
              </a:solidFill>
            </a:endParaRPr>
          </a:p>
        </p:txBody>
      </p:sp>
      <p:sp>
        <p:nvSpPr>
          <p:cNvPr id="165085" name="Rectangle 221"/>
          <p:cNvSpPr>
            <a:spLocks noChangeArrowheads="1"/>
          </p:cNvSpPr>
          <p:nvPr/>
        </p:nvSpPr>
        <p:spPr bwMode="auto">
          <a:xfrm>
            <a:off x="2051050" y="5064125"/>
            <a:ext cx="358775" cy="358775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rgbClr val="FFFFFF"/>
              </a:solidFill>
            </a:endParaRPr>
          </a:p>
        </p:txBody>
      </p:sp>
      <p:sp>
        <p:nvSpPr>
          <p:cNvPr id="165086" name="Rectangle 222"/>
          <p:cNvSpPr>
            <a:spLocks noChangeArrowheads="1"/>
          </p:cNvSpPr>
          <p:nvPr/>
        </p:nvSpPr>
        <p:spPr bwMode="auto">
          <a:xfrm>
            <a:off x="4356100" y="3463925"/>
            <a:ext cx="358775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rgbClr val="FFFFFF"/>
              </a:solidFill>
            </a:endParaRPr>
          </a:p>
        </p:txBody>
      </p:sp>
      <p:sp>
        <p:nvSpPr>
          <p:cNvPr id="165087" name="Rectangle 223"/>
          <p:cNvSpPr>
            <a:spLocks noChangeArrowheads="1"/>
          </p:cNvSpPr>
          <p:nvPr/>
        </p:nvSpPr>
        <p:spPr bwMode="auto">
          <a:xfrm>
            <a:off x="3995738" y="3463925"/>
            <a:ext cx="71437" cy="358775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rgbClr val="FFFFFF"/>
              </a:solidFill>
            </a:endParaRPr>
          </a:p>
        </p:txBody>
      </p:sp>
      <p:sp>
        <p:nvSpPr>
          <p:cNvPr id="165088" name="Rectangle 224"/>
          <p:cNvSpPr>
            <a:spLocks noChangeArrowheads="1"/>
          </p:cNvSpPr>
          <p:nvPr/>
        </p:nvSpPr>
        <p:spPr bwMode="auto">
          <a:xfrm>
            <a:off x="5076825" y="3463925"/>
            <a:ext cx="71438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rgbClr val="FFFFFF"/>
              </a:solidFill>
            </a:endParaRPr>
          </a:p>
        </p:txBody>
      </p:sp>
      <p:sp>
        <p:nvSpPr>
          <p:cNvPr id="165089" name="Rectangle 225"/>
          <p:cNvSpPr>
            <a:spLocks noChangeArrowheads="1"/>
          </p:cNvSpPr>
          <p:nvPr/>
        </p:nvSpPr>
        <p:spPr bwMode="auto">
          <a:xfrm>
            <a:off x="4356100" y="3463925"/>
            <a:ext cx="71438" cy="358775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rgbClr val="FFFFFF"/>
              </a:solidFill>
            </a:endParaRPr>
          </a:p>
        </p:txBody>
      </p:sp>
      <p:sp>
        <p:nvSpPr>
          <p:cNvPr id="165090" name="Rectangle 226"/>
          <p:cNvSpPr>
            <a:spLocks noChangeArrowheads="1"/>
          </p:cNvSpPr>
          <p:nvPr/>
        </p:nvSpPr>
        <p:spPr bwMode="auto">
          <a:xfrm>
            <a:off x="5148263" y="3463925"/>
            <a:ext cx="71437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rgbClr val="FFFFFF"/>
              </a:solidFill>
            </a:endParaRPr>
          </a:p>
        </p:txBody>
      </p:sp>
      <p:sp>
        <p:nvSpPr>
          <p:cNvPr id="165091" name="Rectangle 227"/>
          <p:cNvSpPr>
            <a:spLocks noChangeArrowheads="1"/>
          </p:cNvSpPr>
          <p:nvPr/>
        </p:nvSpPr>
        <p:spPr bwMode="auto">
          <a:xfrm>
            <a:off x="4067175" y="3463925"/>
            <a:ext cx="71438" cy="358775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rgbClr val="FFFFFF"/>
              </a:solidFill>
            </a:endParaRPr>
          </a:p>
        </p:txBody>
      </p:sp>
      <p:sp>
        <p:nvSpPr>
          <p:cNvPr id="165092" name="Rectangle 228"/>
          <p:cNvSpPr>
            <a:spLocks noChangeArrowheads="1"/>
          </p:cNvSpPr>
          <p:nvPr/>
        </p:nvSpPr>
        <p:spPr bwMode="auto">
          <a:xfrm>
            <a:off x="5219700" y="3463925"/>
            <a:ext cx="71438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rgbClr val="FFFFFF"/>
              </a:solidFill>
            </a:endParaRPr>
          </a:p>
        </p:txBody>
      </p:sp>
      <p:sp>
        <p:nvSpPr>
          <p:cNvPr id="165093" name="Rectangle 229"/>
          <p:cNvSpPr>
            <a:spLocks noChangeArrowheads="1"/>
          </p:cNvSpPr>
          <p:nvPr/>
        </p:nvSpPr>
        <p:spPr bwMode="auto">
          <a:xfrm>
            <a:off x="4140200" y="3463925"/>
            <a:ext cx="71438" cy="358775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rgbClr val="FFFFFF"/>
              </a:solidFill>
            </a:endParaRPr>
          </a:p>
        </p:txBody>
      </p:sp>
      <p:sp>
        <p:nvSpPr>
          <p:cNvPr id="165094" name="Rectangle 230"/>
          <p:cNvSpPr>
            <a:spLocks noChangeArrowheads="1"/>
          </p:cNvSpPr>
          <p:nvPr/>
        </p:nvSpPr>
        <p:spPr bwMode="auto">
          <a:xfrm>
            <a:off x="5292725" y="3463925"/>
            <a:ext cx="71438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rgbClr val="FFFFFF"/>
              </a:solidFill>
            </a:endParaRPr>
          </a:p>
        </p:txBody>
      </p:sp>
      <p:sp>
        <p:nvSpPr>
          <p:cNvPr id="165095" name="Rectangle 231"/>
          <p:cNvSpPr>
            <a:spLocks noChangeArrowheads="1"/>
          </p:cNvSpPr>
          <p:nvPr/>
        </p:nvSpPr>
        <p:spPr bwMode="auto">
          <a:xfrm>
            <a:off x="4427538" y="3463925"/>
            <a:ext cx="71437" cy="358775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rgbClr val="FFFFFF"/>
              </a:solidFill>
            </a:endParaRPr>
          </a:p>
        </p:txBody>
      </p:sp>
      <p:sp>
        <p:nvSpPr>
          <p:cNvPr id="165096" name="Rectangle 232"/>
          <p:cNvSpPr>
            <a:spLocks noChangeArrowheads="1"/>
          </p:cNvSpPr>
          <p:nvPr/>
        </p:nvSpPr>
        <p:spPr bwMode="auto">
          <a:xfrm>
            <a:off x="5364163" y="3463925"/>
            <a:ext cx="71437" cy="3587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rgbClr val="FFFFFF"/>
              </a:solidFill>
            </a:endParaRPr>
          </a:p>
        </p:txBody>
      </p:sp>
      <p:sp>
        <p:nvSpPr>
          <p:cNvPr id="165097" name="Rectangle 233"/>
          <p:cNvSpPr>
            <a:spLocks noChangeArrowheads="1"/>
          </p:cNvSpPr>
          <p:nvPr/>
        </p:nvSpPr>
        <p:spPr bwMode="auto">
          <a:xfrm>
            <a:off x="5076825" y="3463925"/>
            <a:ext cx="35877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rgbClr val="FFFFFF"/>
              </a:solidFill>
            </a:endParaRPr>
          </a:p>
        </p:txBody>
      </p:sp>
      <p:sp>
        <p:nvSpPr>
          <p:cNvPr id="165099" name="Text Box 235"/>
          <p:cNvSpPr txBox="1">
            <a:spLocks noChangeArrowheads="1"/>
          </p:cNvSpPr>
          <p:nvPr/>
        </p:nvSpPr>
        <p:spPr bwMode="auto">
          <a:xfrm>
            <a:off x="6516688" y="4221163"/>
            <a:ext cx="10810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6000">
                <a:sym typeface="Wingdings" panose="05000000000000000000" pitchFamily="2" charset="2"/>
              </a:rPr>
              <a:t></a:t>
            </a:r>
            <a:endParaRPr lang="en-US" altLang="zh-CN" sz="600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4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utoUpdateAnimBg="0"/>
      <p:bldP spid="164989" grpId="0" autoUpdateAnimBg="0"/>
      <p:bldP spid="165083" grpId="0" animBg="1"/>
      <p:bldP spid="165084" grpId="0" animBg="1"/>
      <p:bldP spid="165085" grpId="0" animBg="1"/>
      <p:bldP spid="165086" grpId="0" animBg="1"/>
      <p:bldP spid="165087" grpId="0" animBg="1"/>
      <p:bldP spid="165088" grpId="0" animBg="1"/>
      <p:bldP spid="165089" grpId="0" animBg="1"/>
      <p:bldP spid="165090" grpId="0" animBg="1"/>
      <p:bldP spid="165091" grpId="0" animBg="1"/>
      <p:bldP spid="165092" grpId="0" animBg="1"/>
      <p:bldP spid="165093" grpId="0" animBg="1"/>
      <p:bldP spid="165094" grpId="0" animBg="1"/>
      <p:bldP spid="165095" grpId="0" animBg="1"/>
      <p:bldP spid="165096" grpId="0" animBg="1"/>
      <p:bldP spid="165097" grpId="0" animBg="1"/>
      <p:bldP spid="1650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375A05-7B99-D54F-8C8D-25A9455E1397}" type="slidenum">
              <a:rPr lang="en-US" altLang="zh-CN" sz="1400"/>
            </a:fld>
            <a:endParaRPr lang="en-US" altLang="zh-CN" sz="1400"/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6948488" y="0"/>
            <a:ext cx="2189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hlink"/>
                </a:solidFill>
                <a:sym typeface="Webdings" panose="05030102010509060703" pitchFamily="2" charset="2"/>
              </a:rPr>
              <a:t>External Sorting</a:t>
            </a:r>
            <a:endParaRPr lang="en-US" altLang="zh-CN" sz="1800" b="1">
              <a:solidFill>
                <a:schemeClr val="hlink"/>
              </a:solidFill>
              <a:sym typeface="Webdings" panose="05030102010509060703" pitchFamily="2" charset="2"/>
            </a:endParaRP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900113" y="549275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2-way merge</a:t>
            </a:r>
            <a:endParaRPr lang="en-US" altLang="zh-CN" b="1"/>
          </a:p>
        </p:txBody>
      </p:sp>
      <p:grpSp>
        <p:nvGrpSpPr>
          <p:cNvPr id="12293" name="Group 16"/>
          <p:cNvGrpSpPr/>
          <p:nvPr/>
        </p:nvGrpSpPr>
        <p:grpSpPr bwMode="auto">
          <a:xfrm>
            <a:off x="1692275" y="1268413"/>
            <a:ext cx="3816350" cy="792162"/>
            <a:chOff x="1066" y="799"/>
            <a:chExt cx="2404" cy="499"/>
          </a:xfrm>
        </p:grpSpPr>
        <p:sp>
          <p:nvSpPr>
            <p:cNvPr id="12327" name="Rectangle 6"/>
            <p:cNvSpPr>
              <a:spLocks noChangeArrowheads="1"/>
            </p:cNvSpPr>
            <p:nvPr/>
          </p:nvSpPr>
          <p:spPr bwMode="auto">
            <a:xfrm>
              <a:off x="1111" y="799"/>
              <a:ext cx="272" cy="227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8" name="Rectangle 7"/>
            <p:cNvSpPr>
              <a:spLocks noChangeArrowheads="1"/>
            </p:cNvSpPr>
            <p:nvPr/>
          </p:nvSpPr>
          <p:spPr bwMode="auto">
            <a:xfrm>
              <a:off x="1383" y="799"/>
              <a:ext cx="272" cy="227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9" name="Rectangle 8"/>
            <p:cNvSpPr>
              <a:spLocks noChangeArrowheads="1"/>
            </p:cNvSpPr>
            <p:nvPr/>
          </p:nvSpPr>
          <p:spPr bwMode="auto">
            <a:xfrm>
              <a:off x="2608" y="799"/>
              <a:ext cx="272" cy="227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0" name="Text Box 14"/>
            <p:cNvSpPr txBox="1">
              <a:spLocks noChangeArrowheads="1"/>
            </p:cNvSpPr>
            <p:nvPr/>
          </p:nvSpPr>
          <p:spPr bwMode="auto">
            <a:xfrm>
              <a:off x="1066" y="1086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input buffers</a:t>
              </a:r>
              <a:endParaRPr lang="en-US" altLang="zh-CN" sz="1600" b="1"/>
            </a:p>
          </p:txBody>
        </p:sp>
        <p:sp>
          <p:nvSpPr>
            <p:cNvPr id="12331" name="Text Box 15"/>
            <p:cNvSpPr txBox="1">
              <a:spLocks noChangeArrowheads="1"/>
            </p:cNvSpPr>
            <p:nvPr/>
          </p:nvSpPr>
          <p:spPr bwMode="auto">
            <a:xfrm>
              <a:off x="2562" y="1086"/>
              <a:ext cx="9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output buffer</a:t>
              </a:r>
              <a:endParaRPr lang="en-US" altLang="zh-CN" sz="1600" b="1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1763713" y="1268413"/>
            <a:ext cx="2808287" cy="360362"/>
            <a:chOff x="1111" y="799"/>
            <a:chExt cx="1769" cy="227"/>
          </a:xfrm>
        </p:grpSpPr>
        <p:sp>
          <p:nvSpPr>
            <p:cNvPr id="12324" name="Rectangle 17"/>
            <p:cNvSpPr>
              <a:spLocks noChangeArrowheads="1"/>
            </p:cNvSpPr>
            <p:nvPr/>
          </p:nvSpPr>
          <p:spPr bwMode="auto">
            <a:xfrm>
              <a:off x="1111" y="799"/>
              <a:ext cx="181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5" name="Rectangle 18"/>
            <p:cNvSpPr>
              <a:spLocks noChangeArrowheads="1"/>
            </p:cNvSpPr>
            <p:nvPr/>
          </p:nvSpPr>
          <p:spPr bwMode="auto">
            <a:xfrm>
              <a:off x="2608" y="799"/>
              <a:ext cx="272" cy="227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6" name="Rectangle 19"/>
            <p:cNvSpPr>
              <a:spLocks noChangeArrowheads="1"/>
            </p:cNvSpPr>
            <p:nvPr/>
          </p:nvSpPr>
          <p:spPr bwMode="auto">
            <a:xfrm>
              <a:off x="1383" y="799"/>
              <a:ext cx="91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66933" name="Rectangle 21"/>
          <p:cNvSpPr>
            <a:spLocks noChangeArrowheads="1"/>
          </p:cNvSpPr>
          <p:nvPr/>
        </p:nvSpPr>
        <p:spPr bwMode="auto">
          <a:xfrm>
            <a:off x="4572000" y="1268413"/>
            <a:ext cx="431800" cy="360362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25"/>
          <p:cNvGrpSpPr/>
          <p:nvPr/>
        </p:nvGrpSpPr>
        <p:grpSpPr bwMode="auto">
          <a:xfrm>
            <a:off x="2051050" y="1268413"/>
            <a:ext cx="2736850" cy="360362"/>
            <a:chOff x="1292" y="799"/>
            <a:chExt cx="1724" cy="227"/>
          </a:xfrm>
        </p:grpSpPr>
        <p:sp>
          <p:nvSpPr>
            <p:cNvPr id="12321" name="Rectangle 22"/>
            <p:cNvSpPr>
              <a:spLocks noChangeArrowheads="1"/>
            </p:cNvSpPr>
            <p:nvPr/>
          </p:nvSpPr>
          <p:spPr bwMode="auto">
            <a:xfrm>
              <a:off x="1292" y="799"/>
              <a:ext cx="91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2" name="Rectangle 23"/>
            <p:cNvSpPr>
              <a:spLocks noChangeArrowheads="1"/>
            </p:cNvSpPr>
            <p:nvPr/>
          </p:nvSpPr>
          <p:spPr bwMode="auto">
            <a:xfrm>
              <a:off x="1474" y="799"/>
              <a:ext cx="45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3" name="Rectangle 24"/>
            <p:cNvSpPr>
              <a:spLocks noChangeArrowheads="1"/>
            </p:cNvSpPr>
            <p:nvPr/>
          </p:nvSpPr>
          <p:spPr bwMode="auto">
            <a:xfrm>
              <a:off x="2880" y="799"/>
              <a:ext cx="136" cy="227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28"/>
          <p:cNvGrpSpPr/>
          <p:nvPr/>
        </p:nvGrpSpPr>
        <p:grpSpPr bwMode="auto">
          <a:xfrm>
            <a:off x="2627313" y="1268413"/>
            <a:ext cx="865187" cy="360362"/>
            <a:chOff x="1927" y="2341"/>
            <a:chExt cx="545" cy="227"/>
          </a:xfrm>
        </p:grpSpPr>
        <p:sp>
          <p:nvSpPr>
            <p:cNvPr id="12319" name="Rectangle 26"/>
            <p:cNvSpPr>
              <a:spLocks noChangeArrowheads="1"/>
            </p:cNvSpPr>
            <p:nvPr/>
          </p:nvSpPr>
          <p:spPr bwMode="auto">
            <a:xfrm>
              <a:off x="1927" y="2341"/>
              <a:ext cx="272" cy="227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0" name="Rectangle 27"/>
            <p:cNvSpPr>
              <a:spLocks noChangeArrowheads="1"/>
            </p:cNvSpPr>
            <p:nvPr/>
          </p:nvSpPr>
          <p:spPr bwMode="auto">
            <a:xfrm>
              <a:off x="2200" y="2341"/>
              <a:ext cx="272" cy="227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66941" name="Text Box 29"/>
          <p:cNvSpPr txBox="1">
            <a:spLocks noChangeArrowheads="1"/>
          </p:cNvSpPr>
          <p:nvPr/>
        </p:nvSpPr>
        <p:spPr bwMode="auto">
          <a:xfrm>
            <a:off x="611188" y="2174875"/>
            <a:ext cx="800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        In general, for a </a:t>
            </a:r>
            <a:r>
              <a:rPr lang="en-US" altLang="zh-CN" b="1" i="1">
                <a:solidFill>
                  <a:schemeClr val="hlink"/>
                </a:solidFill>
              </a:rPr>
              <a:t>k</a:t>
            </a:r>
            <a:r>
              <a:rPr lang="en-US" altLang="zh-CN" b="1"/>
              <a:t>-way merge we need </a:t>
            </a:r>
            <a:r>
              <a:rPr lang="en-US" altLang="zh-CN" b="1">
                <a:solidFill>
                  <a:schemeClr val="hlink"/>
                </a:solidFill>
              </a:rPr>
              <a:t>2</a:t>
            </a:r>
            <a:r>
              <a:rPr lang="en-US" altLang="zh-CN" b="1" i="1">
                <a:solidFill>
                  <a:schemeClr val="hlink"/>
                </a:solidFill>
              </a:rPr>
              <a:t>k</a:t>
            </a:r>
            <a:r>
              <a:rPr lang="en-US" altLang="zh-CN" b="1">
                <a:solidFill>
                  <a:schemeClr val="hlink"/>
                </a:solidFill>
              </a:rPr>
              <a:t> input</a:t>
            </a:r>
            <a:r>
              <a:rPr lang="en-US" altLang="zh-CN" b="1"/>
              <a:t> buffers and </a:t>
            </a:r>
            <a:r>
              <a:rPr lang="en-US" altLang="zh-CN" b="1">
                <a:solidFill>
                  <a:schemeClr val="hlink"/>
                </a:solidFill>
              </a:rPr>
              <a:t>2 output</a:t>
            </a:r>
            <a:r>
              <a:rPr lang="en-US" altLang="zh-CN" b="1"/>
              <a:t> buffers for parallel operations.</a:t>
            </a:r>
            <a:endParaRPr lang="en-US" altLang="zh-CN" b="1"/>
          </a:p>
        </p:txBody>
      </p:sp>
      <p:grpSp>
        <p:nvGrpSpPr>
          <p:cNvPr id="6" name="Group 30"/>
          <p:cNvGrpSpPr/>
          <p:nvPr/>
        </p:nvGrpSpPr>
        <p:grpSpPr bwMode="auto">
          <a:xfrm>
            <a:off x="1157288" y="3162300"/>
            <a:ext cx="685800" cy="457200"/>
            <a:chOff x="480" y="1248"/>
            <a:chExt cx="432" cy="288"/>
          </a:xfrm>
        </p:grpSpPr>
        <p:sp>
          <p:nvSpPr>
            <p:cNvPr id="12317" name="Rectangle 31"/>
            <p:cNvSpPr>
              <a:spLocks noChangeArrowheads="1"/>
            </p:cNvSpPr>
            <p:nvPr/>
          </p:nvSpPr>
          <p:spPr bwMode="auto">
            <a:xfrm>
              <a:off x="480" y="124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/>
                <a:t>k</a:t>
              </a:r>
              <a:endParaRPr lang="en-US" altLang="zh-CN" sz="2800" b="1" i="1"/>
            </a:p>
          </p:txBody>
        </p:sp>
        <p:sp>
          <p:nvSpPr>
            <p:cNvPr id="12318" name="AutoShape 32"/>
            <p:cNvSpPr>
              <a:spLocks noChangeArrowheads="1"/>
            </p:cNvSpPr>
            <p:nvPr/>
          </p:nvSpPr>
          <p:spPr bwMode="auto">
            <a:xfrm>
              <a:off x="720" y="1296"/>
              <a:ext cx="192" cy="144"/>
            </a:xfrm>
            <a:custGeom>
              <a:avLst/>
              <a:gdLst>
                <a:gd name="T0" fmla="*/ 143 w 21600"/>
                <a:gd name="T1" fmla="*/ 0 h 21600"/>
                <a:gd name="T2" fmla="*/ 94 w 21600"/>
                <a:gd name="T3" fmla="*/ 48 h 21600"/>
                <a:gd name="T4" fmla="*/ 0 w 21600"/>
                <a:gd name="T5" fmla="*/ 125 h 21600"/>
                <a:gd name="T6" fmla="*/ 82 w 21600"/>
                <a:gd name="T7" fmla="*/ 144 h 21600"/>
                <a:gd name="T8" fmla="*/ 165 w 21600"/>
                <a:gd name="T9" fmla="*/ 100 h 21600"/>
                <a:gd name="T10" fmla="*/ 192 w 21600"/>
                <a:gd name="T11" fmla="*/ 48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5900 h 21600"/>
                <a:gd name="T20" fmla="*/ 18563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088" y="0"/>
                  </a:moveTo>
                  <a:lnTo>
                    <a:pt x="10575" y="7200"/>
                  </a:lnTo>
                  <a:lnTo>
                    <a:pt x="13661" y="7200"/>
                  </a:lnTo>
                  <a:lnTo>
                    <a:pt x="13661" y="15938"/>
                  </a:lnTo>
                  <a:lnTo>
                    <a:pt x="0" y="15938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66945" name="AutoShape 33"/>
          <p:cNvSpPr>
            <a:spLocks noChangeArrowheads="1"/>
          </p:cNvSpPr>
          <p:nvPr/>
        </p:nvSpPr>
        <p:spPr bwMode="auto">
          <a:xfrm>
            <a:off x="2071688" y="33147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" name="Group 34"/>
          <p:cNvGrpSpPr/>
          <p:nvPr/>
        </p:nvGrpSpPr>
        <p:grpSpPr bwMode="auto">
          <a:xfrm>
            <a:off x="2757488" y="3238500"/>
            <a:ext cx="2743200" cy="304800"/>
            <a:chOff x="1488" y="1296"/>
            <a:chExt cx="1728" cy="192"/>
          </a:xfrm>
        </p:grpSpPr>
        <p:sp>
          <p:nvSpPr>
            <p:cNvPr id="12315" name="Rectangle 35"/>
            <p:cNvSpPr>
              <a:spLocks noChangeArrowheads="1"/>
            </p:cNvSpPr>
            <p:nvPr/>
          </p:nvSpPr>
          <p:spPr bwMode="auto">
            <a:xfrm>
              <a:off x="1488" y="1296"/>
              <a:ext cx="15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# of input buffers</a:t>
              </a:r>
              <a:endParaRPr lang="en-US" altLang="zh-CN" b="1"/>
            </a:p>
          </p:txBody>
        </p:sp>
        <p:sp>
          <p:nvSpPr>
            <p:cNvPr id="12316" name="AutoShape 36"/>
            <p:cNvSpPr>
              <a:spLocks noChangeArrowheads="1"/>
            </p:cNvSpPr>
            <p:nvPr/>
          </p:nvSpPr>
          <p:spPr bwMode="auto">
            <a:xfrm>
              <a:off x="3024" y="1296"/>
              <a:ext cx="192" cy="144"/>
            </a:xfrm>
            <a:custGeom>
              <a:avLst/>
              <a:gdLst>
                <a:gd name="T0" fmla="*/ 143 w 21600"/>
                <a:gd name="T1" fmla="*/ 0 h 21600"/>
                <a:gd name="T2" fmla="*/ 94 w 21600"/>
                <a:gd name="T3" fmla="*/ 48 h 21600"/>
                <a:gd name="T4" fmla="*/ 0 w 21600"/>
                <a:gd name="T5" fmla="*/ 125 h 21600"/>
                <a:gd name="T6" fmla="*/ 82 w 21600"/>
                <a:gd name="T7" fmla="*/ 144 h 21600"/>
                <a:gd name="T8" fmla="*/ 165 w 21600"/>
                <a:gd name="T9" fmla="*/ 100 h 21600"/>
                <a:gd name="T10" fmla="*/ 192 w 21600"/>
                <a:gd name="T11" fmla="*/ 48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5900 h 21600"/>
                <a:gd name="T20" fmla="*/ 18563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088" y="0"/>
                  </a:moveTo>
                  <a:lnTo>
                    <a:pt x="10575" y="7200"/>
                  </a:lnTo>
                  <a:lnTo>
                    <a:pt x="13661" y="7200"/>
                  </a:lnTo>
                  <a:lnTo>
                    <a:pt x="13661" y="15938"/>
                  </a:lnTo>
                  <a:lnTo>
                    <a:pt x="0" y="15938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66949" name="AutoShape 37"/>
          <p:cNvSpPr>
            <a:spLocks noChangeArrowheads="1"/>
          </p:cNvSpPr>
          <p:nvPr/>
        </p:nvSpPr>
        <p:spPr bwMode="auto">
          <a:xfrm>
            <a:off x="5729288" y="33147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" name="Group 38"/>
          <p:cNvGrpSpPr/>
          <p:nvPr/>
        </p:nvGrpSpPr>
        <p:grpSpPr bwMode="auto">
          <a:xfrm>
            <a:off x="6415088" y="3162300"/>
            <a:ext cx="1828800" cy="381000"/>
            <a:chOff x="3792" y="1248"/>
            <a:chExt cx="1152" cy="240"/>
          </a:xfrm>
        </p:grpSpPr>
        <p:sp>
          <p:nvSpPr>
            <p:cNvPr id="12313" name="Rectangle 39"/>
            <p:cNvSpPr>
              <a:spLocks noChangeArrowheads="1"/>
            </p:cNvSpPr>
            <p:nvPr/>
          </p:nvSpPr>
          <p:spPr bwMode="auto">
            <a:xfrm>
              <a:off x="3792" y="1248"/>
              <a:ext cx="10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buffer size</a:t>
              </a:r>
              <a:endParaRPr lang="en-US" altLang="zh-CN" b="1"/>
            </a:p>
          </p:txBody>
        </p:sp>
        <p:sp>
          <p:nvSpPr>
            <p:cNvPr id="12314" name="AutoShape 40"/>
            <p:cNvSpPr>
              <a:spLocks noChangeArrowheads="1"/>
            </p:cNvSpPr>
            <p:nvPr/>
          </p:nvSpPr>
          <p:spPr bwMode="auto">
            <a:xfrm flipV="1">
              <a:off x="4752" y="1344"/>
              <a:ext cx="192" cy="144"/>
            </a:xfrm>
            <a:custGeom>
              <a:avLst/>
              <a:gdLst>
                <a:gd name="T0" fmla="*/ 143 w 21600"/>
                <a:gd name="T1" fmla="*/ 0 h 21600"/>
                <a:gd name="T2" fmla="*/ 94 w 21600"/>
                <a:gd name="T3" fmla="*/ 48 h 21600"/>
                <a:gd name="T4" fmla="*/ 0 w 21600"/>
                <a:gd name="T5" fmla="*/ 125 h 21600"/>
                <a:gd name="T6" fmla="*/ 82 w 21600"/>
                <a:gd name="T7" fmla="*/ 144 h 21600"/>
                <a:gd name="T8" fmla="*/ 165 w 21600"/>
                <a:gd name="T9" fmla="*/ 100 h 21600"/>
                <a:gd name="T10" fmla="*/ 192 w 21600"/>
                <a:gd name="T11" fmla="*/ 48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5900 h 21600"/>
                <a:gd name="T20" fmla="*/ 18563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088" y="0"/>
                  </a:moveTo>
                  <a:lnTo>
                    <a:pt x="10575" y="7200"/>
                  </a:lnTo>
                  <a:lnTo>
                    <a:pt x="13661" y="7200"/>
                  </a:lnTo>
                  <a:lnTo>
                    <a:pt x="13661" y="15938"/>
                  </a:lnTo>
                  <a:lnTo>
                    <a:pt x="0" y="15938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66953" name="AutoShape 41"/>
          <p:cNvSpPr>
            <a:spLocks noChangeArrowheads="1"/>
          </p:cNvSpPr>
          <p:nvPr/>
        </p:nvSpPr>
        <p:spPr bwMode="auto">
          <a:xfrm rot="5400000" flipV="1">
            <a:off x="7329488" y="3619500"/>
            <a:ext cx="381000" cy="533400"/>
          </a:xfrm>
          <a:custGeom>
            <a:avLst/>
            <a:gdLst>
              <a:gd name="T0" fmla="*/ 283774 w 21600"/>
              <a:gd name="T1" fmla="*/ 0 h 21600"/>
              <a:gd name="T2" fmla="*/ 186531 w 21600"/>
              <a:gd name="T3" fmla="*/ 177800 h 21600"/>
              <a:gd name="T4" fmla="*/ 0 w 21600"/>
              <a:gd name="T5" fmla="*/ 463515 h 21600"/>
              <a:gd name="T6" fmla="*/ 163283 w 21600"/>
              <a:gd name="T7" fmla="*/ 533400 h 21600"/>
              <a:gd name="T8" fmla="*/ 326566 w 21600"/>
              <a:gd name="T9" fmla="*/ 370417 h 21600"/>
              <a:gd name="T10" fmla="*/ 381000 w 21600"/>
              <a:gd name="T11" fmla="*/ 1778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5938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088" y="0"/>
                </a:moveTo>
                <a:lnTo>
                  <a:pt x="10575" y="7200"/>
                </a:lnTo>
                <a:lnTo>
                  <a:pt x="13661" y="7200"/>
                </a:lnTo>
                <a:lnTo>
                  <a:pt x="13661" y="15938"/>
                </a:lnTo>
                <a:lnTo>
                  <a:pt x="0" y="15938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6954" name="AutoShape 42"/>
          <p:cNvSpPr>
            <a:spLocks noChangeArrowheads="1"/>
          </p:cNvSpPr>
          <p:nvPr/>
        </p:nvSpPr>
        <p:spPr bwMode="auto">
          <a:xfrm flipH="1">
            <a:off x="3708400" y="38481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Group 49"/>
          <p:cNvGrpSpPr/>
          <p:nvPr/>
        </p:nvGrpSpPr>
        <p:grpSpPr bwMode="auto">
          <a:xfrm>
            <a:off x="1819275" y="3695700"/>
            <a:ext cx="2081213" cy="381000"/>
            <a:chOff x="1146" y="2328"/>
            <a:chExt cx="1311" cy="240"/>
          </a:xfrm>
        </p:grpSpPr>
        <p:sp>
          <p:nvSpPr>
            <p:cNvPr id="12311" name="AutoShape 44"/>
            <p:cNvSpPr>
              <a:spLocks noChangeArrowheads="1"/>
            </p:cNvSpPr>
            <p:nvPr/>
          </p:nvSpPr>
          <p:spPr bwMode="auto">
            <a:xfrm flipH="1">
              <a:off x="1146" y="2328"/>
              <a:ext cx="192" cy="144"/>
            </a:xfrm>
            <a:custGeom>
              <a:avLst/>
              <a:gdLst>
                <a:gd name="T0" fmla="*/ 143 w 21600"/>
                <a:gd name="T1" fmla="*/ 0 h 21600"/>
                <a:gd name="T2" fmla="*/ 94 w 21600"/>
                <a:gd name="T3" fmla="*/ 48 h 21600"/>
                <a:gd name="T4" fmla="*/ 0 w 21600"/>
                <a:gd name="T5" fmla="*/ 125 h 21600"/>
                <a:gd name="T6" fmla="*/ 82 w 21600"/>
                <a:gd name="T7" fmla="*/ 144 h 21600"/>
                <a:gd name="T8" fmla="*/ 165 w 21600"/>
                <a:gd name="T9" fmla="*/ 100 h 21600"/>
                <a:gd name="T10" fmla="*/ 192 w 21600"/>
                <a:gd name="T11" fmla="*/ 48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5900 h 21600"/>
                <a:gd name="T20" fmla="*/ 18563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088" y="0"/>
                  </a:moveTo>
                  <a:lnTo>
                    <a:pt x="10575" y="7200"/>
                  </a:lnTo>
                  <a:lnTo>
                    <a:pt x="13661" y="7200"/>
                  </a:lnTo>
                  <a:lnTo>
                    <a:pt x="13661" y="15938"/>
                  </a:lnTo>
                  <a:lnTo>
                    <a:pt x="0" y="15938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2" name="Rectangle 45"/>
            <p:cNvSpPr>
              <a:spLocks noChangeArrowheads="1"/>
            </p:cNvSpPr>
            <p:nvPr/>
          </p:nvSpPr>
          <p:spPr bwMode="auto">
            <a:xfrm>
              <a:off x="1156" y="2328"/>
              <a:ext cx="13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seek time</a:t>
              </a:r>
              <a:endParaRPr lang="en-US" altLang="zh-CN" b="1"/>
            </a:p>
          </p:txBody>
        </p:sp>
      </p:grpSp>
      <p:grpSp>
        <p:nvGrpSpPr>
          <p:cNvPr id="10" name="Group 46"/>
          <p:cNvGrpSpPr/>
          <p:nvPr/>
        </p:nvGrpSpPr>
        <p:grpSpPr bwMode="auto">
          <a:xfrm>
            <a:off x="4497388" y="3716338"/>
            <a:ext cx="2667000" cy="381000"/>
            <a:chOff x="336" y="3120"/>
            <a:chExt cx="1680" cy="240"/>
          </a:xfrm>
        </p:grpSpPr>
        <p:sp>
          <p:nvSpPr>
            <p:cNvPr id="12309" name="Rectangle 47"/>
            <p:cNvSpPr>
              <a:spLocks noChangeArrowheads="1"/>
            </p:cNvSpPr>
            <p:nvPr/>
          </p:nvSpPr>
          <p:spPr bwMode="auto">
            <a:xfrm>
              <a:off x="576" y="3120"/>
              <a:ext cx="14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block size on disk</a:t>
              </a:r>
              <a:endParaRPr lang="en-US" altLang="zh-CN" b="1"/>
            </a:p>
          </p:txBody>
        </p:sp>
        <p:sp>
          <p:nvSpPr>
            <p:cNvPr id="12310" name="AutoShape 48"/>
            <p:cNvSpPr>
              <a:spLocks noChangeArrowheads="1"/>
            </p:cNvSpPr>
            <p:nvPr/>
          </p:nvSpPr>
          <p:spPr bwMode="auto">
            <a:xfrm flipH="1" flipV="1">
              <a:off x="336" y="3168"/>
              <a:ext cx="192" cy="144"/>
            </a:xfrm>
            <a:custGeom>
              <a:avLst/>
              <a:gdLst>
                <a:gd name="T0" fmla="*/ 143 w 21600"/>
                <a:gd name="T1" fmla="*/ 0 h 21600"/>
                <a:gd name="T2" fmla="*/ 94 w 21600"/>
                <a:gd name="T3" fmla="*/ 48 h 21600"/>
                <a:gd name="T4" fmla="*/ 0 w 21600"/>
                <a:gd name="T5" fmla="*/ 125 h 21600"/>
                <a:gd name="T6" fmla="*/ 82 w 21600"/>
                <a:gd name="T7" fmla="*/ 144 h 21600"/>
                <a:gd name="T8" fmla="*/ 165 w 21600"/>
                <a:gd name="T9" fmla="*/ 100 h 21600"/>
                <a:gd name="T10" fmla="*/ 192 w 21600"/>
                <a:gd name="T11" fmla="*/ 48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5900 h 21600"/>
                <a:gd name="T20" fmla="*/ 18563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088" y="0"/>
                  </a:moveTo>
                  <a:lnTo>
                    <a:pt x="10575" y="7200"/>
                  </a:lnTo>
                  <a:lnTo>
                    <a:pt x="13661" y="7200"/>
                  </a:lnTo>
                  <a:lnTo>
                    <a:pt x="13661" y="15938"/>
                  </a:lnTo>
                  <a:lnTo>
                    <a:pt x="0" y="15938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66962" name="Rectangle 50"/>
          <p:cNvSpPr>
            <a:spLocks noChangeArrowheads="1"/>
          </p:cNvSpPr>
          <p:nvPr/>
        </p:nvSpPr>
        <p:spPr bwMode="auto">
          <a:xfrm>
            <a:off x="611188" y="4319588"/>
            <a:ext cx="76327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       Beyond a certain </a:t>
            </a:r>
            <a:r>
              <a:rPr lang="en-US" altLang="zh-CN" b="1" i="1"/>
              <a:t>k</a:t>
            </a:r>
            <a:r>
              <a:rPr lang="en-US" altLang="zh-CN" b="1"/>
              <a:t> value, the I\O time would actually </a:t>
            </a:r>
            <a:r>
              <a:rPr lang="en-US" altLang="zh-CN" b="1">
                <a:solidFill>
                  <a:srgbClr val="FF3300"/>
                </a:solidFill>
              </a:rPr>
              <a:t>increase</a:t>
            </a:r>
            <a:r>
              <a:rPr lang="en-US" altLang="zh-CN" b="1"/>
              <a:t> despite the decrease in the number of passes being made.  The optimal value for </a:t>
            </a:r>
            <a:r>
              <a:rPr lang="en-US" altLang="zh-CN" b="1" i="1"/>
              <a:t>k</a:t>
            </a:r>
            <a:r>
              <a:rPr lang="en-US" altLang="zh-CN" b="1"/>
              <a:t> clearly depends on disk parameters and the amount of internal memory available for buffers.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3" grpId="0" animBg="1"/>
      <p:bldP spid="166941" grpId="0" autoUpdateAnimBg="0"/>
      <p:bldP spid="166945" grpId="0" animBg="1"/>
      <p:bldP spid="166949" grpId="0" animBg="1"/>
      <p:bldP spid="166953" grpId="0" animBg="1"/>
      <p:bldP spid="166954" grpId="0" animBg="1"/>
      <p:bldP spid="166962" grpId="0"/>
    </p:bldLst>
  </p:timing>
</p:sld>
</file>

<file path=ppt/tags/tag1.xml><?xml version="1.0" encoding="utf-8"?>
<p:tagLst xmlns:p="http://schemas.openxmlformats.org/presentationml/2006/main">
  <p:tag name="KSO_WPP_MARK_KEY" val="74332bbb-2959-43b4-acac-338bc8f3aef0"/>
</p:tagLst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3130</Words>
  <Application>WPS 演示</Application>
  <PresentationFormat>全屏显示(4:3)</PresentationFormat>
  <Paragraphs>662</Paragraphs>
  <Slides>11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Webdings</vt:lpstr>
      <vt:lpstr>Impact</vt:lpstr>
      <vt:lpstr>MS Hei</vt:lpstr>
      <vt:lpstr>微软雅黑</vt:lpstr>
      <vt:lpstr>Arial Unicode MS</vt:lpstr>
      <vt:lpstr>默认设计模板</vt:lpstr>
      <vt:lpstr>MS_ClipArt_Gallery.2</vt:lpstr>
      <vt:lpstr>Equation.3</vt:lpstr>
      <vt:lpstr>MS_ClipArt_Gallery.2</vt:lpstr>
      <vt:lpstr>Equation.3</vt:lpstr>
      <vt:lpstr>MS_ClipArt_Gallery.2</vt:lpstr>
      <vt:lpstr>Equation.3</vt:lpstr>
      <vt:lpstr>Equation.3</vt:lpstr>
      <vt:lpstr>Equation.3</vt:lpstr>
      <vt:lpstr>MS_ClipArt_Gallery.2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不负光阴☀</cp:lastModifiedBy>
  <cp:revision>574</cp:revision>
  <dcterms:created xsi:type="dcterms:W3CDTF">2000-07-24T11:13:00Z</dcterms:created>
  <dcterms:modified xsi:type="dcterms:W3CDTF">2022-12-17T12:28:06Z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78990539DAD54CEDAE2B8E4CA1C70D03</vt:lpwstr>
  </property>
  <property fmtid="{D5CDD505-2E9C-101B-9397-08002B2CF9AE}" pid="3" name="KSOProductBuildVer">
    <vt:lpwstr>2052-11.1.0.12763</vt:lpwstr>
  </property>
</Properties>
</file>